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65" r:id="rId4"/>
    <p:sldId id="259" r:id="rId5"/>
    <p:sldId id="260" r:id="rId6"/>
    <p:sldId id="262" r:id="rId7"/>
    <p:sldId id="263" r:id="rId8"/>
    <p:sldId id="266" r:id="rId9"/>
    <p:sldId id="264" r:id="rId10"/>
    <p:sldId id="258" r:id="rId11"/>
    <p:sldId id="261"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80" d="100"/>
          <a:sy n="80" d="100"/>
        </p:scale>
        <p:origin x="58" y="10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5D8252-C603-465F-A9F6-C73DBF4E265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8A89841B-8458-4E7C-B11B-5AD914A72B2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91F308B-6BA9-4B44-AE73-9D0920721615}"/>
              </a:ext>
            </a:extLst>
          </p:cNvPr>
          <p:cNvSpPr>
            <a:spLocks noGrp="1"/>
          </p:cNvSpPr>
          <p:nvPr>
            <p:ph type="dt" sz="half" idx="10"/>
          </p:nvPr>
        </p:nvSpPr>
        <p:spPr/>
        <p:txBody>
          <a:bodyPr/>
          <a:lstStyle/>
          <a:p>
            <a:fld id="{A2353353-4E03-44E8-96F9-13A52D6F1F89}" type="datetimeFigureOut">
              <a:rPr lang="en-GB" smtClean="0"/>
              <a:t>29/01/2020</a:t>
            </a:fld>
            <a:endParaRPr lang="en-GB"/>
          </a:p>
        </p:txBody>
      </p:sp>
      <p:sp>
        <p:nvSpPr>
          <p:cNvPr id="5" name="Footer Placeholder 4">
            <a:extLst>
              <a:ext uri="{FF2B5EF4-FFF2-40B4-BE49-F238E27FC236}">
                <a16:creationId xmlns:a16="http://schemas.microsoft.com/office/drawing/2014/main" id="{8EBFBB9D-11D0-428C-9D96-E3A53D8414D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16848FE-2C85-458D-810B-4CC06EB1184C}"/>
              </a:ext>
            </a:extLst>
          </p:cNvPr>
          <p:cNvSpPr>
            <a:spLocks noGrp="1"/>
          </p:cNvSpPr>
          <p:nvPr>
            <p:ph type="sldNum" sz="quarter" idx="12"/>
          </p:nvPr>
        </p:nvSpPr>
        <p:spPr/>
        <p:txBody>
          <a:bodyPr/>
          <a:lstStyle/>
          <a:p>
            <a:fld id="{27115F33-63B6-4C70-A805-0E8CC0571A5C}" type="slidenum">
              <a:rPr lang="en-GB" smtClean="0"/>
              <a:t>‹#›</a:t>
            </a:fld>
            <a:endParaRPr lang="en-GB"/>
          </a:p>
        </p:txBody>
      </p:sp>
    </p:spTree>
    <p:extLst>
      <p:ext uri="{BB962C8B-B14F-4D97-AF65-F5344CB8AC3E}">
        <p14:creationId xmlns:p14="http://schemas.microsoft.com/office/powerpoint/2010/main" val="17601034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36E76C-A85C-4DCB-8A7A-0C57AD74C44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BA860E5-F4F9-47F0-835C-7D45F721827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CDD45E2-E8D0-487A-B14C-6A8EE55A55A7}"/>
              </a:ext>
            </a:extLst>
          </p:cNvPr>
          <p:cNvSpPr>
            <a:spLocks noGrp="1"/>
          </p:cNvSpPr>
          <p:nvPr>
            <p:ph type="dt" sz="half" idx="10"/>
          </p:nvPr>
        </p:nvSpPr>
        <p:spPr/>
        <p:txBody>
          <a:bodyPr/>
          <a:lstStyle/>
          <a:p>
            <a:fld id="{A2353353-4E03-44E8-96F9-13A52D6F1F89}" type="datetimeFigureOut">
              <a:rPr lang="en-GB" smtClean="0"/>
              <a:t>29/01/2020</a:t>
            </a:fld>
            <a:endParaRPr lang="en-GB"/>
          </a:p>
        </p:txBody>
      </p:sp>
      <p:sp>
        <p:nvSpPr>
          <p:cNvPr id="5" name="Footer Placeholder 4">
            <a:extLst>
              <a:ext uri="{FF2B5EF4-FFF2-40B4-BE49-F238E27FC236}">
                <a16:creationId xmlns:a16="http://schemas.microsoft.com/office/drawing/2014/main" id="{C1734B4D-37D1-4B97-B648-50473481220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8AD172B-209C-4035-AA12-4441064F03C1}"/>
              </a:ext>
            </a:extLst>
          </p:cNvPr>
          <p:cNvSpPr>
            <a:spLocks noGrp="1"/>
          </p:cNvSpPr>
          <p:nvPr>
            <p:ph type="sldNum" sz="quarter" idx="12"/>
          </p:nvPr>
        </p:nvSpPr>
        <p:spPr/>
        <p:txBody>
          <a:bodyPr/>
          <a:lstStyle/>
          <a:p>
            <a:fld id="{27115F33-63B6-4C70-A805-0E8CC0571A5C}" type="slidenum">
              <a:rPr lang="en-GB" smtClean="0"/>
              <a:t>‹#›</a:t>
            </a:fld>
            <a:endParaRPr lang="en-GB"/>
          </a:p>
        </p:txBody>
      </p:sp>
    </p:spTree>
    <p:extLst>
      <p:ext uri="{BB962C8B-B14F-4D97-AF65-F5344CB8AC3E}">
        <p14:creationId xmlns:p14="http://schemas.microsoft.com/office/powerpoint/2010/main" val="363410415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14C334-B233-4206-AD76-7693A4FBEF4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5C339F9F-47AC-4A0A-87FD-C8CE502A54A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0D2EE22-BEF6-4F44-A801-ECA6FBCDE35C}"/>
              </a:ext>
            </a:extLst>
          </p:cNvPr>
          <p:cNvSpPr>
            <a:spLocks noGrp="1"/>
          </p:cNvSpPr>
          <p:nvPr>
            <p:ph type="dt" sz="half" idx="10"/>
          </p:nvPr>
        </p:nvSpPr>
        <p:spPr/>
        <p:txBody>
          <a:bodyPr/>
          <a:lstStyle/>
          <a:p>
            <a:fld id="{A2353353-4E03-44E8-96F9-13A52D6F1F89}" type="datetimeFigureOut">
              <a:rPr lang="en-GB" smtClean="0"/>
              <a:t>29/01/2020</a:t>
            </a:fld>
            <a:endParaRPr lang="en-GB"/>
          </a:p>
        </p:txBody>
      </p:sp>
      <p:sp>
        <p:nvSpPr>
          <p:cNvPr id="5" name="Footer Placeholder 4">
            <a:extLst>
              <a:ext uri="{FF2B5EF4-FFF2-40B4-BE49-F238E27FC236}">
                <a16:creationId xmlns:a16="http://schemas.microsoft.com/office/drawing/2014/main" id="{61E599C2-751B-429B-9A7B-3300EA607B5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487FF1F-EC1C-4DB5-8CE9-AE9EE50933D5}"/>
              </a:ext>
            </a:extLst>
          </p:cNvPr>
          <p:cNvSpPr>
            <a:spLocks noGrp="1"/>
          </p:cNvSpPr>
          <p:nvPr>
            <p:ph type="sldNum" sz="quarter" idx="12"/>
          </p:nvPr>
        </p:nvSpPr>
        <p:spPr/>
        <p:txBody>
          <a:bodyPr/>
          <a:lstStyle/>
          <a:p>
            <a:fld id="{27115F33-63B6-4C70-A805-0E8CC0571A5C}" type="slidenum">
              <a:rPr lang="en-GB" smtClean="0"/>
              <a:t>‹#›</a:t>
            </a:fld>
            <a:endParaRPr lang="en-GB"/>
          </a:p>
        </p:txBody>
      </p:sp>
    </p:spTree>
    <p:extLst>
      <p:ext uri="{BB962C8B-B14F-4D97-AF65-F5344CB8AC3E}">
        <p14:creationId xmlns:p14="http://schemas.microsoft.com/office/powerpoint/2010/main" val="269054204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161A70-59AA-4705-A53C-93EBB9E3476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49F06B8-1968-493B-BDB6-51B8776B175B}"/>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4AB0EA4-357A-432A-8284-6697990C432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C30C95A-D38C-4460-B8A9-BB9157A609DF}"/>
              </a:ext>
            </a:extLst>
          </p:cNvPr>
          <p:cNvSpPr>
            <a:spLocks noGrp="1"/>
          </p:cNvSpPr>
          <p:nvPr>
            <p:ph type="dt" sz="half" idx="10"/>
          </p:nvPr>
        </p:nvSpPr>
        <p:spPr/>
        <p:txBody>
          <a:bodyPr/>
          <a:lstStyle/>
          <a:p>
            <a:fld id="{A2353353-4E03-44E8-96F9-13A52D6F1F89}" type="datetimeFigureOut">
              <a:rPr lang="en-GB" smtClean="0"/>
              <a:t>29/01/2020</a:t>
            </a:fld>
            <a:endParaRPr lang="en-GB"/>
          </a:p>
        </p:txBody>
      </p:sp>
      <p:sp>
        <p:nvSpPr>
          <p:cNvPr id="6" name="Footer Placeholder 5">
            <a:extLst>
              <a:ext uri="{FF2B5EF4-FFF2-40B4-BE49-F238E27FC236}">
                <a16:creationId xmlns:a16="http://schemas.microsoft.com/office/drawing/2014/main" id="{2D526791-3420-49D9-9844-FF8A344C79B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E1369A0-E522-422A-B479-E720F9FEF721}"/>
              </a:ext>
            </a:extLst>
          </p:cNvPr>
          <p:cNvSpPr>
            <a:spLocks noGrp="1"/>
          </p:cNvSpPr>
          <p:nvPr>
            <p:ph type="sldNum" sz="quarter" idx="12"/>
          </p:nvPr>
        </p:nvSpPr>
        <p:spPr/>
        <p:txBody>
          <a:bodyPr/>
          <a:lstStyle/>
          <a:p>
            <a:fld id="{27115F33-63B6-4C70-A805-0E8CC0571A5C}" type="slidenum">
              <a:rPr lang="en-GB" smtClean="0"/>
              <a:t>‹#›</a:t>
            </a:fld>
            <a:endParaRPr lang="en-GB"/>
          </a:p>
        </p:txBody>
      </p:sp>
    </p:spTree>
    <p:extLst>
      <p:ext uri="{BB962C8B-B14F-4D97-AF65-F5344CB8AC3E}">
        <p14:creationId xmlns:p14="http://schemas.microsoft.com/office/powerpoint/2010/main" val="226255255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67CF12-6033-477E-9AE0-419CB0161803}"/>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F3A3073-FB5C-45C8-AD33-965F2EF4C0E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0097D1F-213A-49B5-9586-29849AD5A7B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07B199C5-AF0D-46F1-8E64-AEECBBDCA5D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1F0EB51-3BA6-4434-BC61-99E6E8329910}"/>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4C648279-C20B-4D13-B8E6-480E3F52E0BE}"/>
              </a:ext>
            </a:extLst>
          </p:cNvPr>
          <p:cNvSpPr>
            <a:spLocks noGrp="1"/>
          </p:cNvSpPr>
          <p:nvPr>
            <p:ph type="dt" sz="half" idx="10"/>
          </p:nvPr>
        </p:nvSpPr>
        <p:spPr/>
        <p:txBody>
          <a:bodyPr/>
          <a:lstStyle/>
          <a:p>
            <a:fld id="{A2353353-4E03-44E8-96F9-13A52D6F1F89}" type="datetimeFigureOut">
              <a:rPr lang="en-GB" smtClean="0"/>
              <a:t>29/01/2020</a:t>
            </a:fld>
            <a:endParaRPr lang="en-GB"/>
          </a:p>
        </p:txBody>
      </p:sp>
      <p:sp>
        <p:nvSpPr>
          <p:cNvPr id="8" name="Footer Placeholder 7">
            <a:extLst>
              <a:ext uri="{FF2B5EF4-FFF2-40B4-BE49-F238E27FC236}">
                <a16:creationId xmlns:a16="http://schemas.microsoft.com/office/drawing/2014/main" id="{A3957518-06D9-48F7-AF4F-3EF508C5BB19}"/>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F70EED43-6523-43F6-873A-31291A38EBBA}"/>
              </a:ext>
            </a:extLst>
          </p:cNvPr>
          <p:cNvSpPr>
            <a:spLocks noGrp="1"/>
          </p:cNvSpPr>
          <p:nvPr>
            <p:ph type="sldNum" sz="quarter" idx="12"/>
          </p:nvPr>
        </p:nvSpPr>
        <p:spPr/>
        <p:txBody>
          <a:bodyPr/>
          <a:lstStyle/>
          <a:p>
            <a:fld id="{27115F33-63B6-4C70-A805-0E8CC0571A5C}" type="slidenum">
              <a:rPr lang="en-GB" smtClean="0"/>
              <a:t>‹#›</a:t>
            </a:fld>
            <a:endParaRPr lang="en-GB"/>
          </a:p>
        </p:txBody>
      </p:sp>
    </p:spTree>
    <p:extLst>
      <p:ext uri="{BB962C8B-B14F-4D97-AF65-F5344CB8AC3E}">
        <p14:creationId xmlns:p14="http://schemas.microsoft.com/office/powerpoint/2010/main" val="129884529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E100D7-FC7B-4C34-AD96-26E5DDE01882}"/>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E09B17E-47EA-4FAD-8C9F-5CDDF66D8336}"/>
              </a:ext>
            </a:extLst>
          </p:cNvPr>
          <p:cNvSpPr>
            <a:spLocks noGrp="1"/>
          </p:cNvSpPr>
          <p:nvPr>
            <p:ph type="dt" sz="half" idx="10"/>
          </p:nvPr>
        </p:nvSpPr>
        <p:spPr/>
        <p:txBody>
          <a:bodyPr/>
          <a:lstStyle/>
          <a:p>
            <a:fld id="{A2353353-4E03-44E8-96F9-13A52D6F1F89}" type="datetimeFigureOut">
              <a:rPr lang="en-GB" smtClean="0"/>
              <a:t>29/01/2020</a:t>
            </a:fld>
            <a:endParaRPr lang="en-GB"/>
          </a:p>
        </p:txBody>
      </p:sp>
      <p:sp>
        <p:nvSpPr>
          <p:cNvPr id="4" name="Footer Placeholder 3">
            <a:extLst>
              <a:ext uri="{FF2B5EF4-FFF2-40B4-BE49-F238E27FC236}">
                <a16:creationId xmlns:a16="http://schemas.microsoft.com/office/drawing/2014/main" id="{942FEBDB-7E78-48E6-8B2B-EEE2778A7B9A}"/>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A0FE2C12-6CEA-43F0-88B5-1D4794F2B7E0}"/>
              </a:ext>
            </a:extLst>
          </p:cNvPr>
          <p:cNvSpPr>
            <a:spLocks noGrp="1"/>
          </p:cNvSpPr>
          <p:nvPr>
            <p:ph type="sldNum" sz="quarter" idx="12"/>
          </p:nvPr>
        </p:nvSpPr>
        <p:spPr/>
        <p:txBody>
          <a:bodyPr/>
          <a:lstStyle/>
          <a:p>
            <a:fld id="{27115F33-63B6-4C70-A805-0E8CC0571A5C}" type="slidenum">
              <a:rPr lang="en-GB" smtClean="0"/>
              <a:t>‹#›</a:t>
            </a:fld>
            <a:endParaRPr lang="en-GB"/>
          </a:p>
        </p:txBody>
      </p:sp>
    </p:spTree>
    <p:extLst>
      <p:ext uri="{BB962C8B-B14F-4D97-AF65-F5344CB8AC3E}">
        <p14:creationId xmlns:p14="http://schemas.microsoft.com/office/powerpoint/2010/main" val="373768313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F52F6ED-73BE-4CD0-BD13-250D53D9D9D1}"/>
              </a:ext>
            </a:extLst>
          </p:cNvPr>
          <p:cNvSpPr>
            <a:spLocks noGrp="1"/>
          </p:cNvSpPr>
          <p:nvPr>
            <p:ph type="dt" sz="half" idx="10"/>
          </p:nvPr>
        </p:nvSpPr>
        <p:spPr/>
        <p:txBody>
          <a:bodyPr/>
          <a:lstStyle/>
          <a:p>
            <a:fld id="{A2353353-4E03-44E8-96F9-13A52D6F1F89}" type="datetimeFigureOut">
              <a:rPr lang="en-GB" smtClean="0"/>
              <a:t>29/01/2020</a:t>
            </a:fld>
            <a:endParaRPr lang="en-GB"/>
          </a:p>
        </p:txBody>
      </p:sp>
      <p:sp>
        <p:nvSpPr>
          <p:cNvPr id="3" name="Footer Placeholder 2">
            <a:extLst>
              <a:ext uri="{FF2B5EF4-FFF2-40B4-BE49-F238E27FC236}">
                <a16:creationId xmlns:a16="http://schemas.microsoft.com/office/drawing/2014/main" id="{45F33959-A914-48B5-8A65-83561130881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870BAF7-F1C8-4828-ADE8-F2B0E053DB15}"/>
              </a:ext>
            </a:extLst>
          </p:cNvPr>
          <p:cNvSpPr>
            <a:spLocks noGrp="1"/>
          </p:cNvSpPr>
          <p:nvPr>
            <p:ph type="sldNum" sz="quarter" idx="12"/>
          </p:nvPr>
        </p:nvSpPr>
        <p:spPr/>
        <p:txBody>
          <a:bodyPr/>
          <a:lstStyle/>
          <a:p>
            <a:fld id="{27115F33-63B6-4C70-A805-0E8CC0571A5C}" type="slidenum">
              <a:rPr lang="en-GB" smtClean="0"/>
              <a:t>‹#›</a:t>
            </a:fld>
            <a:endParaRPr lang="en-GB"/>
          </a:p>
        </p:txBody>
      </p:sp>
    </p:spTree>
    <p:extLst>
      <p:ext uri="{BB962C8B-B14F-4D97-AF65-F5344CB8AC3E}">
        <p14:creationId xmlns:p14="http://schemas.microsoft.com/office/powerpoint/2010/main" val="91201327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6CDAD4-0D96-4762-942F-3D8D55787AB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D0536977-6BD2-4709-8DDB-8524829E3FA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EEDB3D99-3F95-4329-B534-D4AC82AEAE7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A2DF718-B0E6-4795-B5BA-6BB87A423A72}"/>
              </a:ext>
            </a:extLst>
          </p:cNvPr>
          <p:cNvSpPr>
            <a:spLocks noGrp="1"/>
          </p:cNvSpPr>
          <p:nvPr>
            <p:ph type="dt" sz="half" idx="10"/>
          </p:nvPr>
        </p:nvSpPr>
        <p:spPr/>
        <p:txBody>
          <a:bodyPr/>
          <a:lstStyle/>
          <a:p>
            <a:fld id="{A2353353-4E03-44E8-96F9-13A52D6F1F89}" type="datetimeFigureOut">
              <a:rPr lang="en-GB" smtClean="0"/>
              <a:t>29/01/2020</a:t>
            </a:fld>
            <a:endParaRPr lang="en-GB"/>
          </a:p>
        </p:txBody>
      </p:sp>
      <p:sp>
        <p:nvSpPr>
          <p:cNvPr id="6" name="Footer Placeholder 5">
            <a:extLst>
              <a:ext uri="{FF2B5EF4-FFF2-40B4-BE49-F238E27FC236}">
                <a16:creationId xmlns:a16="http://schemas.microsoft.com/office/drawing/2014/main" id="{24D3662C-AD94-49B7-87F8-75C3BAF0E5B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FE44EF3-7DEA-4729-A06C-952C0283A128}"/>
              </a:ext>
            </a:extLst>
          </p:cNvPr>
          <p:cNvSpPr>
            <a:spLocks noGrp="1"/>
          </p:cNvSpPr>
          <p:nvPr>
            <p:ph type="sldNum" sz="quarter" idx="12"/>
          </p:nvPr>
        </p:nvSpPr>
        <p:spPr/>
        <p:txBody>
          <a:bodyPr/>
          <a:lstStyle/>
          <a:p>
            <a:fld id="{27115F33-63B6-4C70-A805-0E8CC0571A5C}" type="slidenum">
              <a:rPr lang="en-GB" smtClean="0"/>
              <a:t>‹#›</a:t>
            </a:fld>
            <a:endParaRPr lang="en-GB"/>
          </a:p>
        </p:txBody>
      </p:sp>
    </p:spTree>
    <p:extLst>
      <p:ext uri="{BB962C8B-B14F-4D97-AF65-F5344CB8AC3E}">
        <p14:creationId xmlns:p14="http://schemas.microsoft.com/office/powerpoint/2010/main" val="333785874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542CA9-45C3-4F4A-AD07-05ED31FE366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645B3304-0F04-448A-9899-4DDD06443D0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19E227B0-51F0-4774-AB0B-4F820C5A3E4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261E87E-9278-4429-BC9E-3400562C78BB}"/>
              </a:ext>
            </a:extLst>
          </p:cNvPr>
          <p:cNvSpPr>
            <a:spLocks noGrp="1"/>
          </p:cNvSpPr>
          <p:nvPr>
            <p:ph type="dt" sz="half" idx="10"/>
          </p:nvPr>
        </p:nvSpPr>
        <p:spPr/>
        <p:txBody>
          <a:bodyPr/>
          <a:lstStyle/>
          <a:p>
            <a:fld id="{A2353353-4E03-44E8-96F9-13A52D6F1F89}" type="datetimeFigureOut">
              <a:rPr lang="en-GB" smtClean="0"/>
              <a:t>29/01/2020</a:t>
            </a:fld>
            <a:endParaRPr lang="en-GB"/>
          </a:p>
        </p:txBody>
      </p:sp>
      <p:sp>
        <p:nvSpPr>
          <p:cNvPr id="6" name="Footer Placeholder 5">
            <a:extLst>
              <a:ext uri="{FF2B5EF4-FFF2-40B4-BE49-F238E27FC236}">
                <a16:creationId xmlns:a16="http://schemas.microsoft.com/office/drawing/2014/main" id="{44268EB1-9483-42EC-8DBB-7256084D57C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99FF087-121D-4D3A-A981-75D6C067FE30}"/>
              </a:ext>
            </a:extLst>
          </p:cNvPr>
          <p:cNvSpPr>
            <a:spLocks noGrp="1"/>
          </p:cNvSpPr>
          <p:nvPr>
            <p:ph type="sldNum" sz="quarter" idx="12"/>
          </p:nvPr>
        </p:nvSpPr>
        <p:spPr/>
        <p:txBody>
          <a:bodyPr/>
          <a:lstStyle/>
          <a:p>
            <a:fld id="{27115F33-63B6-4C70-A805-0E8CC0571A5C}" type="slidenum">
              <a:rPr lang="en-GB" smtClean="0"/>
              <a:t>‹#›</a:t>
            </a:fld>
            <a:endParaRPr lang="en-GB"/>
          </a:p>
        </p:txBody>
      </p:sp>
    </p:spTree>
    <p:extLst>
      <p:ext uri="{BB962C8B-B14F-4D97-AF65-F5344CB8AC3E}">
        <p14:creationId xmlns:p14="http://schemas.microsoft.com/office/powerpoint/2010/main" val="359650069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99EDDE-3387-4C06-ADBB-8E9B0C3E31D9}"/>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21EA4D4-CAEE-428C-BF2F-5F3A918931B2}"/>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FCBFB65-6B3F-4301-80B8-C7569B67DC39}"/>
              </a:ext>
            </a:extLst>
          </p:cNvPr>
          <p:cNvSpPr>
            <a:spLocks noGrp="1"/>
          </p:cNvSpPr>
          <p:nvPr>
            <p:ph type="dt" sz="half" idx="10"/>
          </p:nvPr>
        </p:nvSpPr>
        <p:spPr/>
        <p:txBody>
          <a:bodyPr/>
          <a:lstStyle/>
          <a:p>
            <a:fld id="{A2353353-4E03-44E8-96F9-13A52D6F1F89}" type="datetimeFigureOut">
              <a:rPr lang="en-GB" smtClean="0"/>
              <a:t>29/01/2020</a:t>
            </a:fld>
            <a:endParaRPr lang="en-GB"/>
          </a:p>
        </p:txBody>
      </p:sp>
      <p:sp>
        <p:nvSpPr>
          <p:cNvPr id="5" name="Footer Placeholder 4">
            <a:extLst>
              <a:ext uri="{FF2B5EF4-FFF2-40B4-BE49-F238E27FC236}">
                <a16:creationId xmlns:a16="http://schemas.microsoft.com/office/drawing/2014/main" id="{35CA8208-DC63-41F3-BBD7-36F16D6FD9A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9B5A3ED-912D-44FC-942D-B89074EC8B8E}"/>
              </a:ext>
            </a:extLst>
          </p:cNvPr>
          <p:cNvSpPr>
            <a:spLocks noGrp="1"/>
          </p:cNvSpPr>
          <p:nvPr>
            <p:ph type="sldNum" sz="quarter" idx="12"/>
          </p:nvPr>
        </p:nvSpPr>
        <p:spPr/>
        <p:txBody>
          <a:bodyPr/>
          <a:lstStyle/>
          <a:p>
            <a:fld id="{27115F33-63B6-4C70-A805-0E8CC0571A5C}" type="slidenum">
              <a:rPr lang="en-GB" smtClean="0"/>
              <a:t>‹#›</a:t>
            </a:fld>
            <a:endParaRPr lang="en-GB"/>
          </a:p>
        </p:txBody>
      </p:sp>
    </p:spTree>
    <p:extLst>
      <p:ext uri="{BB962C8B-B14F-4D97-AF65-F5344CB8AC3E}">
        <p14:creationId xmlns:p14="http://schemas.microsoft.com/office/powerpoint/2010/main" val="294114296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8CCFB48-BAAF-4BF3-81A2-CC5B80277C43}"/>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55063D6-3F01-4403-9851-D30FECB5F3F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753E728-313B-436F-9D99-381FC3D35759}"/>
              </a:ext>
            </a:extLst>
          </p:cNvPr>
          <p:cNvSpPr>
            <a:spLocks noGrp="1"/>
          </p:cNvSpPr>
          <p:nvPr>
            <p:ph type="dt" sz="half" idx="10"/>
          </p:nvPr>
        </p:nvSpPr>
        <p:spPr/>
        <p:txBody>
          <a:bodyPr/>
          <a:lstStyle/>
          <a:p>
            <a:fld id="{A2353353-4E03-44E8-96F9-13A52D6F1F89}" type="datetimeFigureOut">
              <a:rPr lang="en-GB" smtClean="0"/>
              <a:t>29/01/2020</a:t>
            </a:fld>
            <a:endParaRPr lang="en-GB"/>
          </a:p>
        </p:txBody>
      </p:sp>
      <p:sp>
        <p:nvSpPr>
          <p:cNvPr id="5" name="Footer Placeholder 4">
            <a:extLst>
              <a:ext uri="{FF2B5EF4-FFF2-40B4-BE49-F238E27FC236}">
                <a16:creationId xmlns:a16="http://schemas.microsoft.com/office/drawing/2014/main" id="{B3E650E3-FE09-4592-BB31-ACE8C293C11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316D3D8-46D0-4A65-B4A5-B73E7D2BE121}"/>
              </a:ext>
            </a:extLst>
          </p:cNvPr>
          <p:cNvSpPr>
            <a:spLocks noGrp="1"/>
          </p:cNvSpPr>
          <p:nvPr>
            <p:ph type="sldNum" sz="quarter" idx="12"/>
          </p:nvPr>
        </p:nvSpPr>
        <p:spPr/>
        <p:txBody>
          <a:bodyPr/>
          <a:lstStyle/>
          <a:p>
            <a:fld id="{27115F33-63B6-4C70-A805-0E8CC0571A5C}" type="slidenum">
              <a:rPr lang="en-GB" smtClean="0"/>
              <a:t>‹#›</a:t>
            </a:fld>
            <a:endParaRPr lang="en-GB"/>
          </a:p>
        </p:txBody>
      </p:sp>
    </p:spTree>
    <p:extLst>
      <p:ext uri="{BB962C8B-B14F-4D97-AF65-F5344CB8AC3E}">
        <p14:creationId xmlns:p14="http://schemas.microsoft.com/office/powerpoint/2010/main" val="315306654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479BECC-3A4E-44D0-B52D-D3E2F359F49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1864AEF-B5B7-4B34-BB73-6E35CE334DB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620B488-FC95-4DF4-A3CC-5B495B74CC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2353353-4E03-44E8-96F9-13A52D6F1F89}" type="datetimeFigureOut">
              <a:rPr lang="en-GB" smtClean="0"/>
              <a:t>29/01/2020</a:t>
            </a:fld>
            <a:endParaRPr lang="en-GB"/>
          </a:p>
        </p:txBody>
      </p:sp>
      <p:sp>
        <p:nvSpPr>
          <p:cNvPr id="5" name="Footer Placeholder 4">
            <a:extLst>
              <a:ext uri="{FF2B5EF4-FFF2-40B4-BE49-F238E27FC236}">
                <a16:creationId xmlns:a16="http://schemas.microsoft.com/office/drawing/2014/main" id="{54D18A14-BFAD-4813-BAFB-997811DFE8F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37130B50-188C-4817-B350-EC19EBF0D93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7115F33-63B6-4C70-A805-0E8CC0571A5C}" type="slidenum">
              <a:rPr lang="en-GB" smtClean="0"/>
              <a:t>‹#›</a:t>
            </a:fld>
            <a:endParaRPr lang="en-GB"/>
          </a:p>
        </p:txBody>
      </p:sp>
    </p:spTree>
    <p:extLst>
      <p:ext uri="{BB962C8B-B14F-4D97-AF65-F5344CB8AC3E}">
        <p14:creationId xmlns:p14="http://schemas.microsoft.com/office/powerpoint/2010/main" val="95779757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 Id="rId5" Type="http://schemas.openxmlformats.org/officeDocument/2006/relationships/hyperlink" Target="https://creativecommons.org/licenses/by-sa/3.0/" TargetMode="External"/><Relationship Id="rId4" Type="http://schemas.openxmlformats.org/officeDocument/2006/relationships/hyperlink" Target="https://en.wikipedia.org/wiki/Satanism" TargetMode="External"/></Relationships>
</file>

<file path=ppt/slides/_rels/slide2.xml.rels><?xml version="1.0" encoding="UTF-8" standalone="yes"?>
<Relationships xmlns="http://schemas.openxmlformats.org/package/2006/relationships"><Relationship Id="rId8" Type="http://schemas.openxmlformats.org/officeDocument/2006/relationships/image" Target="../media/image5.jpeg"/><Relationship Id="rId3" Type="http://schemas.openxmlformats.org/officeDocument/2006/relationships/image" Target="../media/image3.png"/><Relationship Id="rId7" Type="http://schemas.openxmlformats.org/officeDocument/2006/relationships/hyperlink" Target="https://creativecommons.org/licenses/by-sa/3.0/" TargetMode="External"/><Relationship Id="rId2" Type="http://schemas.openxmlformats.org/officeDocument/2006/relationships/slideLayout" Target="../slideLayouts/slideLayout2.xml"/><Relationship Id="rId1" Type="http://schemas.openxmlformats.org/officeDocument/2006/relationships/video" Target="https://www.youtube.com/embed/c0B-5U7kaME?start=19&amp;feature=oembed" TargetMode="External"/><Relationship Id="rId6" Type="http://schemas.openxmlformats.org/officeDocument/2006/relationships/hyperlink" Target="https://commons.wikimedia.org/wiki/File:Witches;_five_silhouetted_figures._Wellcome_V0048920.jpg" TargetMode="External"/><Relationship Id="rId5" Type="http://schemas.microsoft.com/office/2007/relationships/hdphoto" Target="../media/hdphoto1.wdp"/><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8" Type="http://schemas.openxmlformats.org/officeDocument/2006/relationships/image" Target="../media/image9.jpg"/><Relationship Id="rId3" Type="http://schemas.openxmlformats.org/officeDocument/2006/relationships/image" Target="../media/image7.jpg"/><Relationship Id="rId7" Type="http://schemas.openxmlformats.org/officeDocument/2006/relationships/hyperlink" Target="https://en.wikipedia.org/wiki/Chilling_Adventures_of_Sabrina_(TV_series)" TargetMode="External"/><Relationship Id="rId2" Type="http://schemas.openxmlformats.org/officeDocument/2006/relationships/image" Target="../media/image6.png"/><Relationship Id="rId1" Type="http://schemas.openxmlformats.org/officeDocument/2006/relationships/slideLayout" Target="../slideLayouts/slideLayout2.xml"/><Relationship Id="rId6" Type="http://schemas.openxmlformats.org/officeDocument/2006/relationships/image" Target="../media/image8.jpg"/><Relationship Id="rId5" Type="http://schemas.openxmlformats.org/officeDocument/2006/relationships/hyperlink" Target="https://creativecommons.org/licenses/by-sa/3.0/" TargetMode="External"/><Relationship Id="rId10" Type="http://schemas.openxmlformats.org/officeDocument/2006/relationships/hyperlink" Target="https://creativecommons.org/licenses/by-nc/3.0/" TargetMode="External"/><Relationship Id="rId4" Type="http://schemas.openxmlformats.org/officeDocument/2006/relationships/hyperlink" Target="http://fascinationwithfear.blogspot.com/2013/09/tv-heats-up-with-horror-coming.html" TargetMode="External"/><Relationship Id="rId9" Type="http://schemas.openxmlformats.org/officeDocument/2006/relationships/hyperlink" Target="http://www.chrisbookarama.com/2014/10/media-madness-monday-craft.html" TargetMode="External"/></Relationships>
</file>

<file path=ppt/slides/_rels/slide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2.xml"/><Relationship Id="rId5" Type="http://schemas.openxmlformats.org/officeDocument/2006/relationships/hyperlink" Target="https://creativecommons.org/licenses/by-sa/3.0/" TargetMode="External"/><Relationship Id="rId4" Type="http://schemas.openxmlformats.org/officeDocument/2006/relationships/hyperlink" Target="https://nl.wikipedia.org/wiki/Dru%C3%AFde" TargetMode="External"/></Relationships>
</file>

<file path=ppt/slides/_rels/slide5.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2.xml"/><Relationship Id="rId6" Type="http://schemas.openxmlformats.org/officeDocument/2006/relationships/hyperlink" Target="https://creativecommons.org/licenses/by-sa/3.0/" TargetMode="External"/><Relationship Id="rId5" Type="http://schemas.openxmlformats.org/officeDocument/2006/relationships/hyperlink" Target="https://el.wikipedia.org/wiki/%CE%95%CE%BC%CF%80%CE%B5%CE%B4%CE%BF%CE%BA%CE%BB%CE%AE%CF%82_%CE%BF_%CE%91%CE%BA%CF%81%CE%B1%CE%B3%CE%B1%CE%BD%CF%84%CE%B9%CE%BD%CF%8C%CF%82" TargetMode="External"/><Relationship Id="rId4" Type="http://schemas.microsoft.com/office/2007/relationships/hdphoto" Target="../media/hdphoto2.wdp"/></Relationships>
</file>

<file path=ppt/slides/_rels/slide7.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2.xml"/><Relationship Id="rId6" Type="http://schemas.openxmlformats.org/officeDocument/2006/relationships/image" Target="../media/image19.svg"/><Relationship Id="rId5" Type="http://schemas.openxmlformats.org/officeDocument/2006/relationships/image" Target="../media/image18.png"/><Relationship Id="rId4" Type="http://schemas.openxmlformats.org/officeDocument/2006/relationships/image" Target="../media/image17.svg"/></Relationships>
</file>

<file path=ppt/slides/_rels/slide8.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png"/><Relationship Id="rId1" Type="http://schemas.openxmlformats.org/officeDocument/2006/relationships/slideLayout" Target="../slideLayouts/slideLayout2.xml"/><Relationship Id="rId5" Type="http://schemas.openxmlformats.org/officeDocument/2006/relationships/image" Target="../media/image23.svg"/><Relationship Id="rId4" Type="http://schemas.openxmlformats.org/officeDocument/2006/relationships/image" Target="../media/image22.png"/></Relationships>
</file>

<file path=ppt/slides/_rels/slide9.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C16EF90F-DF1F-44D0-AFA0-5F16FF72F9EB}"/>
              </a:ext>
            </a:extLst>
          </p:cNvPr>
          <p:cNvPicPr>
            <a:picLocks noChangeAspect="1"/>
          </p:cNvPicPr>
          <p:nvPr/>
        </p:nvPicPr>
        <p:blipFill rotWithShape="1">
          <a:blip r:embed="rId2">
            <a:alphaModFix amt="35000"/>
          </a:blip>
          <a:srcRect t="13" b="15743"/>
          <a:stretch/>
        </p:blipFill>
        <p:spPr>
          <a:xfrm>
            <a:off x="20" y="1"/>
            <a:ext cx="12191980" cy="6857999"/>
          </a:xfrm>
          <a:prstGeom prst="rect">
            <a:avLst/>
          </a:prstGeom>
        </p:spPr>
      </p:pic>
      <p:sp>
        <p:nvSpPr>
          <p:cNvPr id="2" name="Title 1">
            <a:extLst>
              <a:ext uri="{FF2B5EF4-FFF2-40B4-BE49-F238E27FC236}">
                <a16:creationId xmlns:a16="http://schemas.microsoft.com/office/drawing/2014/main" id="{AA8BA0C3-3F86-4E3F-B503-5A3127E3063C}"/>
              </a:ext>
            </a:extLst>
          </p:cNvPr>
          <p:cNvSpPr>
            <a:spLocks noGrp="1"/>
          </p:cNvSpPr>
          <p:nvPr>
            <p:ph type="ctrTitle"/>
          </p:nvPr>
        </p:nvSpPr>
        <p:spPr>
          <a:xfrm>
            <a:off x="6072445" y="3640254"/>
            <a:ext cx="5319433" cy="2076333"/>
          </a:xfrm>
        </p:spPr>
        <p:txBody>
          <a:bodyPr anchor="t">
            <a:normAutofit/>
          </a:bodyPr>
          <a:lstStyle/>
          <a:p>
            <a:pPr algn="l"/>
            <a:r>
              <a:rPr lang="en-US" sz="4800" b="1" u="sng">
                <a:latin typeface="Felix Titling" panose="04060505060202020A04" pitchFamily="82" charset="0"/>
              </a:rPr>
              <a:t>The legacy of Neo-Paganism</a:t>
            </a:r>
            <a:endParaRPr lang="en-GB" sz="4800" b="1" u="sng">
              <a:latin typeface="Felix Titling" panose="04060505060202020A04" pitchFamily="82" charset="0"/>
            </a:endParaRPr>
          </a:p>
        </p:txBody>
      </p:sp>
      <p:sp>
        <p:nvSpPr>
          <p:cNvPr id="3" name="Subtitle 2">
            <a:extLst>
              <a:ext uri="{FF2B5EF4-FFF2-40B4-BE49-F238E27FC236}">
                <a16:creationId xmlns:a16="http://schemas.microsoft.com/office/drawing/2014/main" id="{6B7F1175-354B-4B8A-9CF0-F4C86DFEDFED}"/>
              </a:ext>
            </a:extLst>
          </p:cNvPr>
          <p:cNvSpPr>
            <a:spLocks noGrp="1"/>
          </p:cNvSpPr>
          <p:nvPr>
            <p:ph type="subTitle" idx="1"/>
          </p:nvPr>
        </p:nvSpPr>
        <p:spPr>
          <a:xfrm>
            <a:off x="6072446" y="2668075"/>
            <a:ext cx="5319431" cy="972180"/>
          </a:xfrm>
        </p:spPr>
        <p:txBody>
          <a:bodyPr anchor="b">
            <a:normAutofit/>
          </a:bodyPr>
          <a:lstStyle/>
          <a:p>
            <a:pPr algn="l"/>
            <a:r>
              <a:rPr lang="en-GB" sz="2000">
                <a:latin typeface="Felix Titling" panose="04060505060202020A04" pitchFamily="82" charset="0"/>
              </a:rPr>
              <a:t>By Sara Vaughan</a:t>
            </a:r>
          </a:p>
        </p:txBody>
      </p:sp>
      <p:sp>
        <p:nvSpPr>
          <p:cNvPr id="19" name="Freeform: Shape 18">
            <a:extLst>
              <a:ext uri="{FF2B5EF4-FFF2-40B4-BE49-F238E27FC236}">
                <a16:creationId xmlns:a16="http://schemas.microsoft.com/office/drawing/2014/main" id="{F72D119F-8562-42DA-AE9A-70D44FDCFD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0"/>
            <a:ext cx="5389868" cy="6374535"/>
          </a:xfrm>
          <a:custGeom>
            <a:avLst/>
            <a:gdLst>
              <a:gd name="connsiteX0" fmla="*/ 620377 w 5389868"/>
              <a:gd name="connsiteY0" fmla="*/ 6374535 h 6374535"/>
              <a:gd name="connsiteX1" fmla="*/ 3459520 w 5389868"/>
              <a:gd name="connsiteY1" fmla="*/ 6374535 h 6374535"/>
              <a:gd name="connsiteX2" fmla="*/ 3638761 w 5389868"/>
              <a:gd name="connsiteY2" fmla="*/ 6288190 h 6374535"/>
              <a:gd name="connsiteX3" fmla="*/ 5389868 w 5389868"/>
              <a:gd name="connsiteY3" fmla="*/ 3346018 h 6374535"/>
              <a:gd name="connsiteX4" fmla="*/ 2043850 w 5389868"/>
              <a:gd name="connsiteY4" fmla="*/ 0 h 6374535"/>
              <a:gd name="connsiteX5" fmla="*/ 139826 w 5389868"/>
              <a:gd name="connsiteY5" fmla="*/ 594192 h 6374535"/>
              <a:gd name="connsiteX6" fmla="*/ 0 w 5389868"/>
              <a:gd name="connsiteY6" fmla="*/ 700065 h 6374535"/>
              <a:gd name="connsiteX7" fmla="*/ 0 w 5389868"/>
              <a:gd name="connsiteY7" fmla="*/ 5991971 h 6374535"/>
              <a:gd name="connsiteX8" fmla="*/ 139827 w 5389868"/>
              <a:gd name="connsiteY8" fmla="*/ 6097845 h 6374535"/>
              <a:gd name="connsiteX9" fmla="*/ 378347 w 5389868"/>
              <a:gd name="connsiteY9" fmla="*/ 6248727 h 63745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389868" h="6374535">
                <a:moveTo>
                  <a:pt x="620377" y="6374535"/>
                </a:moveTo>
                <a:lnTo>
                  <a:pt x="3459520" y="6374535"/>
                </a:lnTo>
                <a:lnTo>
                  <a:pt x="3638761" y="6288190"/>
                </a:lnTo>
                <a:cubicBezTo>
                  <a:pt x="4681799" y="5721578"/>
                  <a:pt x="5389868" y="4616487"/>
                  <a:pt x="5389868" y="3346018"/>
                </a:cubicBezTo>
                <a:cubicBezTo>
                  <a:pt x="5389868" y="1498063"/>
                  <a:pt x="3891805" y="0"/>
                  <a:pt x="2043850" y="0"/>
                </a:cubicBezTo>
                <a:cubicBezTo>
                  <a:pt x="1336430" y="0"/>
                  <a:pt x="680285" y="219535"/>
                  <a:pt x="139826" y="594192"/>
                </a:cubicBezTo>
                <a:lnTo>
                  <a:pt x="0" y="700065"/>
                </a:lnTo>
                <a:lnTo>
                  <a:pt x="0" y="5991971"/>
                </a:lnTo>
                <a:lnTo>
                  <a:pt x="139827" y="6097845"/>
                </a:lnTo>
                <a:cubicBezTo>
                  <a:pt x="217035" y="6151367"/>
                  <a:pt x="296605" y="6201724"/>
                  <a:pt x="378347" y="6248727"/>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6" name="Picture 5" descr="A close up of a logo&#10;&#10;Description automatically generated">
            <a:extLst>
              <a:ext uri="{FF2B5EF4-FFF2-40B4-BE49-F238E27FC236}">
                <a16:creationId xmlns:a16="http://schemas.microsoft.com/office/drawing/2014/main" id="{D8EDC753-6912-4B71-BD7F-E4974DF8676E}"/>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8033" r="7686" b="3"/>
          <a:stretch/>
        </p:blipFill>
        <p:spPr>
          <a:xfrm>
            <a:off x="4" y="4"/>
            <a:ext cx="5234519" cy="6210629"/>
          </a:xfrm>
          <a:custGeom>
            <a:avLst/>
            <a:gdLst>
              <a:gd name="connsiteX0" fmla="*/ 1082595 w 5234519"/>
              <a:gd name="connsiteY0" fmla="*/ 0 h 6210629"/>
              <a:gd name="connsiteX1" fmla="*/ 3027450 w 5234519"/>
              <a:gd name="connsiteY1" fmla="*/ 0 h 6210629"/>
              <a:gd name="connsiteX2" fmla="*/ 3291029 w 5234519"/>
              <a:gd name="connsiteY2" fmla="*/ 96471 h 6210629"/>
              <a:gd name="connsiteX3" fmla="*/ 5234519 w 5234519"/>
              <a:gd name="connsiteY3" fmla="*/ 3028517 h 6210629"/>
              <a:gd name="connsiteX4" fmla="*/ 2052407 w 5234519"/>
              <a:gd name="connsiteY4" fmla="*/ 6210629 h 6210629"/>
              <a:gd name="connsiteX5" fmla="*/ 28288 w 5234519"/>
              <a:gd name="connsiteY5" fmla="*/ 5483989 h 6210629"/>
              <a:gd name="connsiteX6" fmla="*/ 0 w 5234519"/>
              <a:gd name="connsiteY6" fmla="*/ 5458279 h 6210629"/>
              <a:gd name="connsiteX7" fmla="*/ 0 w 5234519"/>
              <a:gd name="connsiteY7" fmla="*/ 598754 h 6210629"/>
              <a:gd name="connsiteX8" fmla="*/ 28288 w 5234519"/>
              <a:gd name="connsiteY8" fmla="*/ 573044 h 6210629"/>
              <a:gd name="connsiteX9" fmla="*/ 958290 w 5234519"/>
              <a:gd name="connsiteY9" fmla="*/ 39494 h 62106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234519" h="6210629">
                <a:moveTo>
                  <a:pt x="1082595" y="0"/>
                </a:moveTo>
                <a:lnTo>
                  <a:pt x="3027450" y="0"/>
                </a:lnTo>
                <a:lnTo>
                  <a:pt x="3291029" y="96471"/>
                </a:lnTo>
                <a:cubicBezTo>
                  <a:pt x="4433137" y="579542"/>
                  <a:pt x="5234519" y="1710443"/>
                  <a:pt x="5234519" y="3028517"/>
                </a:cubicBezTo>
                <a:cubicBezTo>
                  <a:pt x="5234519" y="4785949"/>
                  <a:pt x="3809839" y="6210629"/>
                  <a:pt x="2052407" y="6210629"/>
                </a:cubicBezTo>
                <a:cubicBezTo>
                  <a:pt x="1283531" y="6210629"/>
                  <a:pt x="578345" y="5937936"/>
                  <a:pt x="28288" y="5483989"/>
                </a:cubicBezTo>
                <a:lnTo>
                  <a:pt x="0" y="5458279"/>
                </a:lnTo>
                <a:lnTo>
                  <a:pt x="0" y="598754"/>
                </a:lnTo>
                <a:lnTo>
                  <a:pt x="28288" y="573044"/>
                </a:lnTo>
                <a:cubicBezTo>
                  <a:pt x="303317" y="346070"/>
                  <a:pt x="617127" y="164410"/>
                  <a:pt x="958290" y="39494"/>
                </a:cubicBezTo>
                <a:close/>
              </a:path>
            </a:pathLst>
          </a:custGeom>
        </p:spPr>
      </p:pic>
      <p:sp>
        <p:nvSpPr>
          <p:cNvPr id="7" name="TextBox 6">
            <a:extLst>
              <a:ext uri="{FF2B5EF4-FFF2-40B4-BE49-F238E27FC236}">
                <a16:creationId xmlns:a16="http://schemas.microsoft.com/office/drawing/2014/main" id="{E2DD4CBB-3C25-4042-81E5-68E461B77BD4}"/>
              </a:ext>
            </a:extLst>
          </p:cNvPr>
          <p:cNvSpPr txBox="1"/>
          <p:nvPr/>
        </p:nvSpPr>
        <p:spPr>
          <a:xfrm>
            <a:off x="9884958" y="6657945"/>
            <a:ext cx="2307042"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4" tooltip="https://en.wikipedia.org/wiki/Satanism">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5"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spTree>
    <p:extLst>
      <p:ext uri="{BB962C8B-B14F-4D97-AF65-F5344CB8AC3E}">
        <p14:creationId xmlns:p14="http://schemas.microsoft.com/office/powerpoint/2010/main" val="2091305347"/>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33CD251C-A887-4D2F-925B-FC09719853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3CCDF82C-27EC-4E6D-892C-BAE233B0FCBA}"/>
              </a:ext>
            </a:extLst>
          </p:cNvPr>
          <p:cNvPicPr>
            <a:picLocks noChangeAspect="1"/>
          </p:cNvPicPr>
          <p:nvPr/>
        </p:nvPicPr>
        <p:blipFill rotWithShape="1">
          <a:blip r:embed="rId3"/>
          <a:srcRect b="5063"/>
          <a:stretch/>
        </p:blipFill>
        <p:spPr>
          <a:xfrm>
            <a:off x="-1" y="10"/>
            <a:ext cx="12192000" cy="6857990"/>
          </a:xfrm>
          <a:prstGeom prst="rect">
            <a:avLst/>
          </a:prstGeom>
        </p:spPr>
      </p:pic>
      <p:sp>
        <p:nvSpPr>
          <p:cNvPr id="21" name="Freeform: Shape 20">
            <a:extLst>
              <a:ext uri="{FF2B5EF4-FFF2-40B4-BE49-F238E27FC236}">
                <a16:creationId xmlns:a16="http://schemas.microsoft.com/office/drawing/2014/main" id="{353278EF-7501-46E0-BC6F-CA63EF6739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77582" y="839535"/>
            <a:ext cx="6781602" cy="5027349"/>
          </a:xfrm>
          <a:custGeom>
            <a:avLst/>
            <a:gdLst>
              <a:gd name="connsiteX0" fmla="*/ 5796655 w 6781602"/>
              <a:gd name="connsiteY0" fmla="*/ 1003496 h 5027349"/>
              <a:gd name="connsiteX1" fmla="*/ 6383378 w 6781602"/>
              <a:gd name="connsiteY1" fmla="*/ 1003496 h 5027349"/>
              <a:gd name="connsiteX2" fmla="*/ 6474618 w 6781602"/>
              <a:gd name="connsiteY2" fmla="*/ 1056522 h 5027349"/>
              <a:gd name="connsiteX3" fmla="*/ 6767346 w 6781602"/>
              <a:gd name="connsiteY3" fmla="*/ 1562802 h 5027349"/>
              <a:gd name="connsiteX4" fmla="*/ 6767346 w 6781602"/>
              <a:gd name="connsiteY4" fmla="*/ 1666330 h 5027349"/>
              <a:gd name="connsiteX5" fmla="*/ 6474618 w 6781602"/>
              <a:gd name="connsiteY5" fmla="*/ 2172610 h 5027349"/>
              <a:gd name="connsiteX6" fmla="*/ 6383378 w 6781602"/>
              <a:gd name="connsiteY6" fmla="*/ 2225637 h 5027349"/>
              <a:gd name="connsiteX7" fmla="*/ 5796655 w 6781602"/>
              <a:gd name="connsiteY7" fmla="*/ 2225637 h 5027349"/>
              <a:gd name="connsiteX8" fmla="*/ 5706680 w 6781602"/>
              <a:gd name="connsiteY8" fmla="*/ 2172610 h 5027349"/>
              <a:gd name="connsiteX9" fmla="*/ 5412686 w 6781602"/>
              <a:gd name="connsiteY9" fmla="*/ 1666330 h 5027349"/>
              <a:gd name="connsiteX10" fmla="*/ 5412686 w 6781602"/>
              <a:gd name="connsiteY10" fmla="*/ 1562802 h 5027349"/>
              <a:gd name="connsiteX11" fmla="*/ 5706680 w 6781602"/>
              <a:gd name="connsiteY11" fmla="*/ 1056522 h 5027349"/>
              <a:gd name="connsiteX12" fmla="*/ 5796655 w 6781602"/>
              <a:gd name="connsiteY12" fmla="*/ 1003496 h 5027349"/>
              <a:gd name="connsiteX13" fmla="*/ 1638118 w 6781602"/>
              <a:gd name="connsiteY13" fmla="*/ 0 h 5027349"/>
              <a:gd name="connsiteX14" fmla="*/ 4051638 w 6781602"/>
              <a:gd name="connsiteY14" fmla="*/ 0 h 5027349"/>
              <a:gd name="connsiteX15" fmla="*/ 4426960 w 6781602"/>
              <a:gd name="connsiteY15" fmla="*/ 218128 h 5027349"/>
              <a:gd name="connsiteX16" fmla="*/ 5631113 w 6781602"/>
              <a:gd name="connsiteY16" fmla="*/ 2300740 h 5027349"/>
              <a:gd name="connsiteX17" fmla="*/ 5631113 w 6781602"/>
              <a:gd name="connsiteY17" fmla="*/ 2726611 h 5027349"/>
              <a:gd name="connsiteX18" fmla="*/ 5184003 w 6781602"/>
              <a:gd name="connsiteY18" fmla="*/ 3499898 h 5027349"/>
              <a:gd name="connsiteX19" fmla="*/ 5179849 w 6781602"/>
              <a:gd name="connsiteY19" fmla="*/ 3507081 h 5027349"/>
              <a:gd name="connsiteX20" fmla="*/ 5161054 w 6781602"/>
              <a:gd name="connsiteY20" fmla="*/ 3493907 h 5027349"/>
              <a:gd name="connsiteX21" fmla="*/ 5074850 w 6781602"/>
              <a:gd name="connsiteY21" fmla="*/ 3469060 h 5027349"/>
              <a:gd name="connsiteX22" fmla="*/ 4002084 w 6781602"/>
              <a:gd name="connsiteY22" fmla="*/ 3469060 h 5027349"/>
              <a:gd name="connsiteX23" fmla="*/ 3848833 w 6781602"/>
              <a:gd name="connsiteY23" fmla="*/ 3554248 h 5027349"/>
              <a:gd name="connsiteX24" fmla="*/ 3312449 w 6781602"/>
              <a:gd name="connsiteY24" fmla="*/ 4472382 h 5027349"/>
              <a:gd name="connsiteX25" fmla="*/ 3312449 w 6781602"/>
              <a:gd name="connsiteY25" fmla="*/ 4649068 h 5027349"/>
              <a:gd name="connsiteX26" fmla="*/ 3486748 w 6781602"/>
              <a:gd name="connsiteY26" fmla="*/ 4947416 h 5027349"/>
              <a:gd name="connsiteX27" fmla="*/ 3533445 w 6781602"/>
              <a:gd name="connsiteY27" fmla="*/ 5027349 h 5027349"/>
              <a:gd name="connsiteX28" fmla="*/ 3462401 w 6781602"/>
              <a:gd name="connsiteY28" fmla="*/ 5027349 h 5027349"/>
              <a:gd name="connsiteX29" fmla="*/ 1638118 w 6781602"/>
              <a:gd name="connsiteY29" fmla="*/ 5027349 h 5027349"/>
              <a:gd name="connsiteX30" fmla="*/ 1268010 w 6781602"/>
              <a:gd name="connsiteY30" fmla="*/ 4809219 h 5027349"/>
              <a:gd name="connsiteX31" fmla="*/ 58645 w 6781602"/>
              <a:gd name="connsiteY31" fmla="*/ 2726611 h 5027349"/>
              <a:gd name="connsiteX32" fmla="*/ 58645 w 6781602"/>
              <a:gd name="connsiteY32" fmla="*/ 2300740 h 5027349"/>
              <a:gd name="connsiteX33" fmla="*/ 1268010 w 6781602"/>
              <a:gd name="connsiteY33" fmla="*/ 218128 h 5027349"/>
              <a:gd name="connsiteX34" fmla="*/ 1638118 w 6781602"/>
              <a:gd name="connsiteY34" fmla="*/ 0 h 50273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6781602" h="5027349">
                <a:moveTo>
                  <a:pt x="5796655" y="1003496"/>
                </a:moveTo>
                <a:cubicBezTo>
                  <a:pt x="5796655" y="1003496"/>
                  <a:pt x="5796655" y="1003496"/>
                  <a:pt x="6383378" y="1003496"/>
                </a:cubicBezTo>
                <a:cubicBezTo>
                  <a:pt x="6421395" y="1003496"/>
                  <a:pt x="6455609" y="1023697"/>
                  <a:pt x="6474618" y="1056522"/>
                </a:cubicBezTo>
                <a:cubicBezTo>
                  <a:pt x="6474618" y="1056522"/>
                  <a:pt x="6474618" y="1056522"/>
                  <a:pt x="6767346" y="1562802"/>
                </a:cubicBezTo>
                <a:cubicBezTo>
                  <a:pt x="6786354" y="1594366"/>
                  <a:pt x="6786354" y="1634767"/>
                  <a:pt x="6767346" y="1666330"/>
                </a:cubicBezTo>
                <a:cubicBezTo>
                  <a:pt x="6767346" y="1666330"/>
                  <a:pt x="6767346" y="1666330"/>
                  <a:pt x="6474618" y="2172610"/>
                </a:cubicBezTo>
                <a:cubicBezTo>
                  <a:pt x="6455609" y="2205437"/>
                  <a:pt x="6421395" y="2225637"/>
                  <a:pt x="6383378" y="2225637"/>
                </a:cubicBezTo>
                <a:cubicBezTo>
                  <a:pt x="6383378" y="2225637"/>
                  <a:pt x="6383378" y="2225637"/>
                  <a:pt x="5796655" y="2225637"/>
                </a:cubicBezTo>
                <a:cubicBezTo>
                  <a:pt x="5759904" y="2225637"/>
                  <a:pt x="5724423" y="2205437"/>
                  <a:pt x="5706680" y="2172610"/>
                </a:cubicBezTo>
                <a:cubicBezTo>
                  <a:pt x="5706680" y="2172610"/>
                  <a:pt x="5706680" y="2172610"/>
                  <a:pt x="5412686" y="1666330"/>
                </a:cubicBezTo>
                <a:cubicBezTo>
                  <a:pt x="5393677" y="1634767"/>
                  <a:pt x="5393677" y="1594366"/>
                  <a:pt x="5412686" y="1562802"/>
                </a:cubicBezTo>
                <a:cubicBezTo>
                  <a:pt x="5412686" y="1562802"/>
                  <a:pt x="5412686" y="1562802"/>
                  <a:pt x="5706680" y="1056522"/>
                </a:cubicBezTo>
                <a:cubicBezTo>
                  <a:pt x="5724423" y="1023697"/>
                  <a:pt x="5759904" y="1003496"/>
                  <a:pt x="5796655" y="1003496"/>
                </a:cubicBezTo>
                <a:close/>
                <a:moveTo>
                  <a:pt x="1638118" y="0"/>
                </a:moveTo>
                <a:cubicBezTo>
                  <a:pt x="1638118" y="0"/>
                  <a:pt x="1638118" y="0"/>
                  <a:pt x="4051638" y="0"/>
                </a:cubicBezTo>
                <a:cubicBezTo>
                  <a:pt x="4208022" y="0"/>
                  <a:pt x="4348769" y="83096"/>
                  <a:pt x="4426960" y="218128"/>
                </a:cubicBezTo>
                <a:cubicBezTo>
                  <a:pt x="4426960" y="218128"/>
                  <a:pt x="4426960" y="218128"/>
                  <a:pt x="5631113" y="2300740"/>
                </a:cubicBezTo>
                <a:cubicBezTo>
                  <a:pt x="5709306" y="2430577"/>
                  <a:pt x="5709306" y="2596771"/>
                  <a:pt x="5631113" y="2726611"/>
                </a:cubicBezTo>
                <a:cubicBezTo>
                  <a:pt x="5631113" y="2726611"/>
                  <a:pt x="5631113" y="2726611"/>
                  <a:pt x="5184003" y="3499898"/>
                </a:cubicBezTo>
                <a:lnTo>
                  <a:pt x="5179849" y="3507081"/>
                </a:lnTo>
                <a:lnTo>
                  <a:pt x="5161054" y="3493907"/>
                </a:lnTo>
                <a:cubicBezTo>
                  <a:pt x="5133118" y="3478526"/>
                  <a:pt x="5101988" y="3469060"/>
                  <a:pt x="5074850" y="3469060"/>
                </a:cubicBezTo>
                <a:cubicBezTo>
                  <a:pt x="5074850" y="3469060"/>
                  <a:pt x="5074850" y="3469060"/>
                  <a:pt x="4002084" y="3469060"/>
                </a:cubicBezTo>
                <a:cubicBezTo>
                  <a:pt x="3944615" y="3469060"/>
                  <a:pt x="3874374" y="3506922"/>
                  <a:pt x="3848833" y="3554248"/>
                </a:cubicBezTo>
                <a:cubicBezTo>
                  <a:pt x="3848833" y="3554248"/>
                  <a:pt x="3848833" y="3554248"/>
                  <a:pt x="3312449" y="4472382"/>
                </a:cubicBezTo>
                <a:cubicBezTo>
                  <a:pt x="3283714" y="4522863"/>
                  <a:pt x="3283714" y="4598585"/>
                  <a:pt x="3312449" y="4649068"/>
                </a:cubicBezTo>
                <a:cubicBezTo>
                  <a:pt x="3312449" y="4649068"/>
                  <a:pt x="3312449" y="4649068"/>
                  <a:pt x="3486748" y="4947416"/>
                </a:cubicBezTo>
                <a:lnTo>
                  <a:pt x="3533445" y="5027349"/>
                </a:lnTo>
                <a:lnTo>
                  <a:pt x="3462401" y="5027349"/>
                </a:lnTo>
                <a:cubicBezTo>
                  <a:pt x="3108857" y="5027349"/>
                  <a:pt x="2543189" y="5027349"/>
                  <a:pt x="1638118" y="5027349"/>
                </a:cubicBezTo>
                <a:cubicBezTo>
                  <a:pt x="1486947" y="5027349"/>
                  <a:pt x="1340989" y="4944252"/>
                  <a:pt x="1268010" y="4809219"/>
                </a:cubicBezTo>
                <a:cubicBezTo>
                  <a:pt x="1268010" y="4809219"/>
                  <a:pt x="1268010" y="4809219"/>
                  <a:pt x="58645" y="2726611"/>
                </a:cubicBezTo>
                <a:cubicBezTo>
                  <a:pt x="-19548" y="2596771"/>
                  <a:pt x="-19548" y="2430577"/>
                  <a:pt x="58645" y="2300740"/>
                </a:cubicBezTo>
                <a:cubicBezTo>
                  <a:pt x="58645" y="2300740"/>
                  <a:pt x="58645" y="2300740"/>
                  <a:pt x="1268010" y="218128"/>
                </a:cubicBezTo>
                <a:cubicBezTo>
                  <a:pt x="1340989" y="83096"/>
                  <a:pt x="1486947" y="0"/>
                  <a:pt x="1638118" y="0"/>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95EF1515-2B7A-49D3-89C5-5B831661F89E}"/>
              </a:ext>
            </a:extLst>
          </p:cNvPr>
          <p:cNvSpPr>
            <a:spLocks noGrp="1"/>
          </p:cNvSpPr>
          <p:nvPr>
            <p:ph type="title"/>
          </p:nvPr>
        </p:nvSpPr>
        <p:spPr>
          <a:xfrm>
            <a:off x="6059321" y="1371600"/>
            <a:ext cx="3573440" cy="1180532"/>
          </a:xfrm>
        </p:spPr>
        <p:txBody>
          <a:bodyPr anchor="b">
            <a:normAutofit/>
          </a:bodyPr>
          <a:lstStyle/>
          <a:p>
            <a:r>
              <a:rPr lang="en-GB" sz="3100">
                <a:solidFill>
                  <a:schemeClr val="bg1"/>
                </a:solidFill>
                <a:latin typeface="Felix Titling" panose="04060505060202020A04" pitchFamily="82" charset="0"/>
              </a:rPr>
              <a:t>Firstly! What is Neo-Paganism?</a:t>
            </a:r>
          </a:p>
        </p:txBody>
      </p:sp>
      <p:sp>
        <p:nvSpPr>
          <p:cNvPr id="3" name="Content Placeholder 2">
            <a:extLst>
              <a:ext uri="{FF2B5EF4-FFF2-40B4-BE49-F238E27FC236}">
                <a16:creationId xmlns:a16="http://schemas.microsoft.com/office/drawing/2014/main" id="{3C99B968-0954-4C98-9FE5-CF5A15A8015A}"/>
              </a:ext>
            </a:extLst>
          </p:cNvPr>
          <p:cNvSpPr>
            <a:spLocks noGrp="1"/>
          </p:cNvSpPr>
          <p:nvPr>
            <p:ph idx="1"/>
          </p:nvPr>
        </p:nvSpPr>
        <p:spPr>
          <a:xfrm>
            <a:off x="6059320" y="2621191"/>
            <a:ext cx="3894161" cy="1943985"/>
          </a:xfrm>
        </p:spPr>
        <p:txBody>
          <a:bodyPr anchor="t">
            <a:normAutofit/>
          </a:bodyPr>
          <a:lstStyle/>
          <a:p>
            <a:pPr marL="0" indent="0">
              <a:buNone/>
            </a:pPr>
            <a:r>
              <a:rPr lang="en-GB" sz="1800">
                <a:solidFill>
                  <a:schemeClr val="bg1"/>
                </a:solidFill>
                <a:latin typeface="Times New Roman" panose="02020603050405020304" pitchFamily="18" charset="0"/>
                <a:cs typeface="Times New Roman" panose="02020603050405020304" pitchFamily="18" charset="0"/>
              </a:rPr>
              <a:t>This is also known as  Contemporary Paganism, but more commonly referred to as simply Paganism. Paganism as a belief centres around the natural world and the connection  that humans have with nature and other living beings on this world. </a:t>
            </a:r>
          </a:p>
        </p:txBody>
      </p:sp>
      <p:sp>
        <p:nvSpPr>
          <p:cNvPr id="23" name="Freeform: Shape 22">
            <a:extLst>
              <a:ext uri="{FF2B5EF4-FFF2-40B4-BE49-F238E27FC236}">
                <a16:creationId xmlns:a16="http://schemas.microsoft.com/office/drawing/2014/main" id="{F5326998-025B-4685-A6F0-C8F498C3B3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68480" y="4308594"/>
            <a:ext cx="2492744" cy="2183328"/>
          </a:xfrm>
          <a:custGeom>
            <a:avLst/>
            <a:gdLst>
              <a:gd name="connsiteX0" fmla="*/ 853538 w 2991693"/>
              <a:gd name="connsiteY0" fmla="*/ 0 h 2651787"/>
              <a:gd name="connsiteX1" fmla="*/ 2141030 w 2991693"/>
              <a:gd name="connsiteY1" fmla="*/ 0 h 2651787"/>
              <a:gd name="connsiteX2" fmla="*/ 2324957 w 2991693"/>
              <a:gd name="connsiteY2" fmla="*/ 103466 h 2651787"/>
              <a:gd name="connsiteX3" fmla="*/ 2968702 w 2991693"/>
              <a:gd name="connsiteY3" fmla="*/ 1218596 h 2651787"/>
              <a:gd name="connsiteX4" fmla="*/ 2968702 w 2991693"/>
              <a:gd name="connsiteY4" fmla="*/ 1433192 h 2651787"/>
              <a:gd name="connsiteX5" fmla="*/ 2324957 w 2991693"/>
              <a:gd name="connsiteY5" fmla="*/ 2548321 h 2651787"/>
              <a:gd name="connsiteX6" fmla="*/ 2141030 w 2991693"/>
              <a:gd name="connsiteY6" fmla="*/ 2651787 h 2651787"/>
              <a:gd name="connsiteX7" fmla="*/ 853538 w 2991693"/>
              <a:gd name="connsiteY7" fmla="*/ 2651787 h 2651787"/>
              <a:gd name="connsiteX8" fmla="*/ 669612 w 2991693"/>
              <a:gd name="connsiteY8" fmla="*/ 2548321 h 2651787"/>
              <a:gd name="connsiteX9" fmla="*/ 25866 w 2991693"/>
              <a:gd name="connsiteY9" fmla="*/ 1433192 h 2651787"/>
              <a:gd name="connsiteX10" fmla="*/ 25866 w 2991693"/>
              <a:gd name="connsiteY10" fmla="*/ 1218596 h 2651787"/>
              <a:gd name="connsiteX11" fmla="*/ 669612 w 2991693"/>
              <a:gd name="connsiteY11" fmla="*/ 103466 h 2651787"/>
              <a:gd name="connsiteX12" fmla="*/ 853538 w 2991693"/>
              <a:gd name="connsiteY12" fmla="*/ 0 h 26517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991693" h="2651787">
                <a:moveTo>
                  <a:pt x="853538" y="0"/>
                </a:moveTo>
                <a:cubicBezTo>
                  <a:pt x="2141030" y="0"/>
                  <a:pt x="2141030" y="0"/>
                  <a:pt x="2141030" y="0"/>
                </a:cubicBezTo>
                <a:cubicBezTo>
                  <a:pt x="2206170" y="0"/>
                  <a:pt x="2290471" y="45985"/>
                  <a:pt x="2324957" y="103466"/>
                </a:cubicBezTo>
                <a:cubicBezTo>
                  <a:pt x="2968702" y="1218596"/>
                  <a:pt x="2968702" y="1218596"/>
                  <a:pt x="2968702" y="1218596"/>
                </a:cubicBezTo>
                <a:cubicBezTo>
                  <a:pt x="2999357" y="1279909"/>
                  <a:pt x="2999357" y="1371878"/>
                  <a:pt x="2968702" y="1433192"/>
                </a:cubicBezTo>
                <a:cubicBezTo>
                  <a:pt x="2324957" y="2548321"/>
                  <a:pt x="2324957" y="2548321"/>
                  <a:pt x="2324957" y="2548321"/>
                </a:cubicBezTo>
                <a:cubicBezTo>
                  <a:pt x="2290471" y="2605803"/>
                  <a:pt x="2206170" y="2651787"/>
                  <a:pt x="2141030" y="2651787"/>
                </a:cubicBezTo>
                <a:lnTo>
                  <a:pt x="853538" y="2651787"/>
                </a:lnTo>
                <a:cubicBezTo>
                  <a:pt x="784566" y="2651787"/>
                  <a:pt x="700266" y="2605803"/>
                  <a:pt x="669612" y="2548321"/>
                </a:cubicBezTo>
                <a:cubicBezTo>
                  <a:pt x="25866" y="1433192"/>
                  <a:pt x="25866" y="1433192"/>
                  <a:pt x="25866" y="1433192"/>
                </a:cubicBezTo>
                <a:cubicBezTo>
                  <a:pt x="-8621" y="1371878"/>
                  <a:pt x="-8621" y="1279909"/>
                  <a:pt x="25866" y="1218596"/>
                </a:cubicBezTo>
                <a:cubicBezTo>
                  <a:pt x="669612" y="103466"/>
                  <a:pt x="669612" y="103466"/>
                  <a:pt x="669612" y="103466"/>
                </a:cubicBezTo>
                <a:cubicBezTo>
                  <a:pt x="700266" y="45985"/>
                  <a:pt x="784566" y="0"/>
                  <a:pt x="853538" y="0"/>
                </a:cubicBezTo>
                <a:close/>
              </a:path>
            </a:pathLst>
          </a:custGeom>
          <a:solidFill>
            <a:srgbClr val="FFFFFF"/>
          </a:solidFill>
          <a:ln w="508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8" name="Picture 7" descr="A picture containing black&#10;&#10;Description automatically generated">
            <a:extLst>
              <a:ext uri="{FF2B5EF4-FFF2-40B4-BE49-F238E27FC236}">
                <a16:creationId xmlns:a16="http://schemas.microsoft.com/office/drawing/2014/main" id="{D962B76D-96F3-4C8D-A0BC-1B458564F27F}"/>
              </a:ext>
            </a:extLst>
          </p:cNvPr>
          <p:cNvPicPr>
            <a:picLocks noChangeAspect="1"/>
          </p:cNvPicPr>
          <p:nvPr/>
        </p:nvPicPr>
        <p:blipFill rotWithShape="1">
          <a:blip r:embed="rId4">
            <a:extLst>
              <a:ext uri="{BEBA8EAE-BF5A-486C-A8C5-ECC9F3942E4B}">
                <a14:imgProps xmlns:a14="http://schemas.microsoft.com/office/drawing/2010/main">
                  <a14:imgLayer r:embed="rId5">
                    <a14:imgEffect>
                      <a14:saturation sat="0"/>
                    </a14:imgEffect>
                  </a14:imgLayer>
                </a14:imgProps>
              </a:ext>
              <a:ext uri="{28A0092B-C50C-407E-A947-70E740481C1C}">
                <a14:useLocalDpi xmlns:a14="http://schemas.microsoft.com/office/drawing/2010/main" val="0"/>
              </a:ext>
              <a:ext uri="{837473B0-CC2E-450A-ABE3-18F120FF3D39}">
                <a1611:picAttrSrcUrl xmlns:a1611="http://schemas.microsoft.com/office/drawing/2016/11/main" r:id="rId6"/>
              </a:ext>
            </a:extLst>
          </a:blip>
          <a:srcRect l="12268" r="25656" b="1"/>
          <a:stretch/>
        </p:blipFill>
        <p:spPr>
          <a:xfrm>
            <a:off x="8375760" y="4333789"/>
            <a:ext cx="2278184" cy="2048184"/>
          </a:xfrm>
          <a:custGeom>
            <a:avLst/>
            <a:gdLst>
              <a:gd name="connsiteX0" fmla="*/ 649972 w 2278184"/>
              <a:gd name="connsiteY0" fmla="*/ 0 h 1963430"/>
              <a:gd name="connsiteX1" fmla="*/ 1630402 w 2278184"/>
              <a:gd name="connsiteY1" fmla="*/ 0 h 1963430"/>
              <a:gd name="connsiteX2" fmla="*/ 1770463 w 2278184"/>
              <a:gd name="connsiteY2" fmla="*/ 76608 h 1963430"/>
              <a:gd name="connsiteX3" fmla="*/ 2260676 w 2278184"/>
              <a:gd name="connsiteY3" fmla="*/ 902270 h 1963430"/>
              <a:gd name="connsiteX4" fmla="*/ 2260676 w 2278184"/>
              <a:gd name="connsiteY4" fmla="*/ 1061161 h 1963430"/>
              <a:gd name="connsiteX5" fmla="*/ 1770463 w 2278184"/>
              <a:gd name="connsiteY5" fmla="*/ 1886822 h 1963430"/>
              <a:gd name="connsiteX6" fmla="*/ 1630402 w 2278184"/>
              <a:gd name="connsiteY6" fmla="*/ 1963430 h 1963430"/>
              <a:gd name="connsiteX7" fmla="*/ 649972 w 2278184"/>
              <a:gd name="connsiteY7" fmla="*/ 1963430 h 1963430"/>
              <a:gd name="connsiteX8" fmla="*/ 509912 w 2278184"/>
              <a:gd name="connsiteY8" fmla="*/ 1886822 h 1963430"/>
              <a:gd name="connsiteX9" fmla="*/ 19697 w 2278184"/>
              <a:gd name="connsiteY9" fmla="*/ 1061161 h 1963430"/>
              <a:gd name="connsiteX10" fmla="*/ 19697 w 2278184"/>
              <a:gd name="connsiteY10" fmla="*/ 902270 h 1963430"/>
              <a:gd name="connsiteX11" fmla="*/ 509912 w 2278184"/>
              <a:gd name="connsiteY11" fmla="*/ 76608 h 1963430"/>
              <a:gd name="connsiteX12" fmla="*/ 649972 w 2278184"/>
              <a:gd name="connsiteY12" fmla="*/ 0 h 19634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278184" h="1963430">
                <a:moveTo>
                  <a:pt x="649972" y="0"/>
                </a:moveTo>
                <a:cubicBezTo>
                  <a:pt x="1630402" y="0"/>
                  <a:pt x="1630402" y="0"/>
                  <a:pt x="1630402" y="0"/>
                </a:cubicBezTo>
                <a:cubicBezTo>
                  <a:pt x="1680006" y="0"/>
                  <a:pt x="1744201" y="34048"/>
                  <a:pt x="1770463" y="76608"/>
                </a:cubicBezTo>
                <a:cubicBezTo>
                  <a:pt x="2260676" y="902270"/>
                  <a:pt x="2260676" y="902270"/>
                  <a:pt x="2260676" y="902270"/>
                </a:cubicBezTo>
                <a:cubicBezTo>
                  <a:pt x="2284020" y="947667"/>
                  <a:pt x="2284020" y="1015763"/>
                  <a:pt x="2260676" y="1061161"/>
                </a:cubicBezTo>
                <a:cubicBezTo>
                  <a:pt x="1770463" y="1886822"/>
                  <a:pt x="1770463" y="1886822"/>
                  <a:pt x="1770463" y="1886822"/>
                </a:cubicBezTo>
                <a:cubicBezTo>
                  <a:pt x="1744201" y="1929383"/>
                  <a:pt x="1680006" y="1963430"/>
                  <a:pt x="1630402" y="1963430"/>
                </a:cubicBezTo>
                <a:lnTo>
                  <a:pt x="649972" y="1963430"/>
                </a:lnTo>
                <a:cubicBezTo>
                  <a:pt x="597450" y="1963430"/>
                  <a:pt x="533255" y="1929383"/>
                  <a:pt x="509912" y="1886822"/>
                </a:cubicBezTo>
                <a:cubicBezTo>
                  <a:pt x="19697" y="1061161"/>
                  <a:pt x="19697" y="1061161"/>
                  <a:pt x="19697" y="1061161"/>
                </a:cubicBezTo>
                <a:cubicBezTo>
                  <a:pt x="-6565" y="1015763"/>
                  <a:pt x="-6565" y="947667"/>
                  <a:pt x="19697" y="902270"/>
                </a:cubicBezTo>
                <a:cubicBezTo>
                  <a:pt x="509912" y="76608"/>
                  <a:pt x="509912" y="76608"/>
                  <a:pt x="509912" y="76608"/>
                </a:cubicBezTo>
                <a:cubicBezTo>
                  <a:pt x="533255" y="34048"/>
                  <a:pt x="597450" y="0"/>
                  <a:pt x="649972" y="0"/>
                </a:cubicBezTo>
                <a:close/>
              </a:path>
            </a:pathLst>
          </a:custGeom>
        </p:spPr>
      </p:pic>
      <p:sp>
        <p:nvSpPr>
          <p:cNvPr id="9" name="TextBox 8">
            <a:extLst>
              <a:ext uri="{FF2B5EF4-FFF2-40B4-BE49-F238E27FC236}">
                <a16:creationId xmlns:a16="http://schemas.microsoft.com/office/drawing/2014/main" id="{182FDAFF-D2C9-4E3A-9BBA-13972EDDFE9F}"/>
              </a:ext>
            </a:extLst>
          </p:cNvPr>
          <p:cNvSpPr txBox="1"/>
          <p:nvPr/>
        </p:nvSpPr>
        <p:spPr>
          <a:xfrm>
            <a:off x="9884958" y="6657945"/>
            <a:ext cx="2307042"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6" tooltip="https://commons.wikimedia.org/wiki/File:Witches;_five_silhouetted_figures._Wellcome_V0048920.jpg">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7"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pic>
        <p:nvPicPr>
          <p:cNvPr id="10" name="Online Media 9" title="What Is Paganism?">
            <a:hlinkClick r:id="" action="ppaction://media"/>
            <a:extLst>
              <a:ext uri="{FF2B5EF4-FFF2-40B4-BE49-F238E27FC236}">
                <a16:creationId xmlns:a16="http://schemas.microsoft.com/office/drawing/2014/main" id="{943C3813-999F-48E1-AFD1-B406272CD383}"/>
              </a:ext>
            </a:extLst>
          </p:cNvPr>
          <p:cNvPicPr>
            <a:picLocks noRot="1" noChangeAspect="1"/>
          </p:cNvPicPr>
          <p:nvPr>
            <a:videoFile r:link="rId1"/>
          </p:nvPr>
        </p:nvPicPr>
        <p:blipFill>
          <a:blip r:embed="rId8"/>
          <a:stretch>
            <a:fillRect/>
          </a:stretch>
        </p:blipFill>
        <p:spPr>
          <a:xfrm>
            <a:off x="-2" y="133350"/>
            <a:ext cx="4833982" cy="2719115"/>
          </a:xfrm>
          <a:prstGeom prst="wave">
            <a:avLst/>
          </a:prstGeom>
        </p:spPr>
      </p:pic>
    </p:spTree>
    <p:extLst>
      <p:ext uri="{BB962C8B-B14F-4D97-AF65-F5344CB8AC3E}">
        <p14:creationId xmlns:p14="http://schemas.microsoft.com/office/powerpoint/2010/main" val="6122436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0"/>
                </p:tgtEl>
              </p:cMediaNode>
            </p:video>
            <p:seq concurrent="1" nextAc="seek">
              <p:cTn id="8" restart="whenNotActive" fill="hold" evtFilter="cancelBubble" nodeType="interactiveSeq">
                <p:stCondLst>
                  <p:cond evt="onClick" delay="0">
                    <p:tgtEl>
                      <p:spTgt spid="10"/>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0"/>
                                        </p:tgtEl>
                                      </p:cBhvr>
                                    </p:cmd>
                                  </p:childTnLst>
                                </p:cTn>
                              </p:par>
                            </p:childTnLst>
                          </p:cTn>
                        </p:par>
                      </p:childTnLst>
                    </p:cTn>
                  </p:par>
                </p:childTnLst>
              </p:cTn>
              <p:nextCondLst>
                <p:cond evt="onClick" delay="0">
                  <p:tgtEl>
                    <p:spTgt spid="10"/>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B1B5FDDC-A872-43EA-9E9A-68A0EB5D7035}"/>
              </a:ext>
            </a:extLst>
          </p:cNvPr>
          <p:cNvPicPr>
            <a:picLocks noChangeAspect="1"/>
          </p:cNvPicPr>
          <p:nvPr/>
        </p:nvPicPr>
        <p:blipFill rotWithShape="1">
          <a:blip r:embed="rId2"/>
          <a:srcRect r="11021" b="-1"/>
          <a:stretch/>
        </p:blipFill>
        <p:spPr>
          <a:xfrm>
            <a:off x="-18" y="10"/>
            <a:ext cx="9141744" cy="6857990"/>
          </a:xfrm>
          <a:custGeom>
            <a:avLst/>
            <a:gdLst>
              <a:gd name="connsiteX0" fmla="*/ 0 w 9141744"/>
              <a:gd name="connsiteY0" fmla="*/ 0 h 6863485"/>
              <a:gd name="connsiteX1" fmla="*/ 5963051 w 9141744"/>
              <a:gd name="connsiteY1" fmla="*/ 0 h 6863485"/>
              <a:gd name="connsiteX2" fmla="*/ 9141744 w 9141744"/>
              <a:gd name="connsiteY2" fmla="*/ 6863485 h 6863485"/>
              <a:gd name="connsiteX3" fmla="*/ 0 w 9141744"/>
              <a:gd name="connsiteY3" fmla="*/ 6863485 h 6863485"/>
              <a:gd name="connsiteX4" fmla="*/ 0 w 9141744"/>
              <a:gd name="connsiteY4" fmla="*/ 0 h 686348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1744" h="6863485">
                <a:moveTo>
                  <a:pt x="0" y="0"/>
                </a:moveTo>
                <a:lnTo>
                  <a:pt x="5963051" y="0"/>
                </a:lnTo>
                <a:lnTo>
                  <a:pt x="9141744" y="6863485"/>
                </a:lnTo>
                <a:lnTo>
                  <a:pt x="0" y="6863485"/>
                </a:lnTo>
                <a:lnTo>
                  <a:pt x="0" y="0"/>
                </a:lnTo>
                <a:close/>
              </a:path>
            </a:pathLst>
          </a:custGeom>
        </p:spPr>
      </p:pic>
      <p:sp>
        <p:nvSpPr>
          <p:cNvPr id="17" name="Rectangle 16">
            <a:extLst>
              <a:ext uri="{FF2B5EF4-FFF2-40B4-BE49-F238E27FC236}">
                <a16:creationId xmlns:a16="http://schemas.microsoft.com/office/drawing/2014/main" id="{89AC137A-F7D0-43CC-A46F-113F475E48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2651" y="1435100"/>
            <a:ext cx="4700016" cy="3987800"/>
          </a:xfrm>
          <a:prstGeom prst="rect">
            <a:avLst/>
          </a:prstGeom>
          <a:solidFill>
            <a:schemeClr val="tx1">
              <a:lumMod val="85000"/>
              <a:lumOff val="15000"/>
              <a:alpha val="88000"/>
            </a:schemeClr>
          </a:solidFill>
          <a:ln w="1397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AAED677-5FCC-41AB-B6D0-74A6AB52EE1D}"/>
              </a:ext>
            </a:extLst>
          </p:cNvPr>
          <p:cNvSpPr>
            <a:spLocks noGrp="1"/>
          </p:cNvSpPr>
          <p:nvPr>
            <p:ph type="title"/>
          </p:nvPr>
        </p:nvSpPr>
        <p:spPr>
          <a:xfrm>
            <a:off x="1178276" y="1784857"/>
            <a:ext cx="3990624" cy="1057657"/>
          </a:xfrm>
        </p:spPr>
        <p:txBody>
          <a:bodyPr>
            <a:normAutofit fontScale="90000"/>
          </a:bodyPr>
          <a:lstStyle/>
          <a:p>
            <a:r>
              <a:rPr lang="en-GB" sz="3600" b="1" dirty="0">
                <a:solidFill>
                  <a:schemeClr val="bg1"/>
                </a:solidFill>
                <a:latin typeface="Felix Titling" panose="04060505060202020A04" pitchFamily="82" charset="0"/>
              </a:rPr>
              <a:t>Recent Popularity with witches</a:t>
            </a:r>
          </a:p>
        </p:txBody>
      </p:sp>
      <p:sp>
        <p:nvSpPr>
          <p:cNvPr id="3" name="Content Placeholder 2">
            <a:extLst>
              <a:ext uri="{FF2B5EF4-FFF2-40B4-BE49-F238E27FC236}">
                <a16:creationId xmlns:a16="http://schemas.microsoft.com/office/drawing/2014/main" id="{C9F6D997-F574-4718-942D-E07A6285AE71}"/>
              </a:ext>
            </a:extLst>
          </p:cNvPr>
          <p:cNvSpPr>
            <a:spLocks noGrp="1"/>
          </p:cNvSpPr>
          <p:nvPr>
            <p:ph idx="1"/>
          </p:nvPr>
        </p:nvSpPr>
        <p:spPr>
          <a:xfrm>
            <a:off x="1178276" y="3021964"/>
            <a:ext cx="3990624" cy="2086357"/>
          </a:xfrm>
        </p:spPr>
        <p:txBody>
          <a:bodyPr>
            <a:normAutofit/>
          </a:bodyPr>
          <a:lstStyle/>
          <a:p>
            <a:r>
              <a:rPr lang="en-GB" sz="1800" dirty="0">
                <a:solidFill>
                  <a:schemeClr val="bg1"/>
                </a:solidFill>
                <a:latin typeface="Times New Roman" panose="02020603050405020304" pitchFamily="18" charset="0"/>
                <a:cs typeface="Times New Roman" panose="02020603050405020304" pitchFamily="18" charset="0"/>
              </a:rPr>
              <a:t>Paganism has become increasingly popular in this modern age and this can be partly due to popular TV shows and movies that depicts witches/wicca in urban settings with modern problems and complicated morals. </a:t>
            </a:r>
          </a:p>
        </p:txBody>
      </p:sp>
      <p:pic>
        <p:nvPicPr>
          <p:cNvPr id="7" name="Picture 6" descr="A person holding a sign&#10;&#10;Description automatically generated">
            <a:extLst>
              <a:ext uri="{FF2B5EF4-FFF2-40B4-BE49-F238E27FC236}">
                <a16:creationId xmlns:a16="http://schemas.microsoft.com/office/drawing/2014/main" id="{F5C0BA50-98C7-4B73-849C-2B8B9B3A3715}"/>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096000" y="359971"/>
            <a:ext cx="4700016" cy="4096435"/>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sp>
        <p:nvSpPr>
          <p:cNvPr id="8" name="TextBox 7">
            <a:extLst>
              <a:ext uri="{FF2B5EF4-FFF2-40B4-BE49-F238E27FC236}">
                <a16:creationId xmlns:a16="http://schemas.microsoft.com/office/drawing/2014/main" id="{5EAAF182-F0C7-4232-9B63-7A6A5B71DA37}"/>
              </a:ext>
            </a:extLst>
          </p:cNvPr>
          <p:cNvSpPr txBox="1"/>
          <p:nvPr/>
        </p:nvSpPr>
        <p:spPr>
          <a:xfrm>
            <a:off x="6096000" y="4553013"/>
            <a:ext cx="4700016" cy="230832"/>
          </a:xfrm>
          <a:prstGeom prst="rect">
            <a:avLst/>
          </a:prstGeom>
          <a:noFill/>
        </p:spPr>
        <p:txBody>
          <a:bodyPr wrap="square" rtlCol="0">
            <a:spAutoFit/>
          </a:bodyPr>
          <a:lstStyle/>
          <a:p>
            <a:r>
              <a:rPr lang="en-GB" sz="900">
                <a:hlinkClick r:id="rId4" tooltip="http://fascinationwithfear.blogspot.com/2013/09/tv-heats-up-with-horror-coming.html"/>
              </a:rPr>
              <a:t>This Photo</a:t>
            </a:r>
            <a:r>
              <a:rPr lang="en-GB" sz="900"/>
              <a:t> by Unknown Author is licensed under </a:t>
            </a:r>
            <a:r>
              <a:rPr lang="en-GB" sz="900">
                <a:hlinkClick r:id="rId5" tooltip="https://creativecommons.org/licenses/by-sa/3.0/"/>
              </a:rPr>
              <a:t>CC BY-SA</a:t>
            </a:r>
            <a:endParaRPr lang="en-GB" sz="900"/>
          </a:p>
        </p:txBody>
      </p:sp>
      <p:pic>
        <p:nvPicPr>
          <p:cNvPr id="13" name="Picture 12" descr="A picture containing sign, stop, sitting, dark&#10;&#10;Description automatically generated">
            <a:extLst>
              <a:ext uri="{FF2B5EF4-FFF2-40B4-BE49-F238E27FC236}">
                <a16:creationId xmlns:a16="http://schemas.microsoft.com/office/drawing/2014/main" id="{8E02C003-B4ED-4DE3-BBFE-0FE4D235B7EA}"/>
              </a:ext>
            </a:extLst>
          </p:cNvPr>
          <p:cNvPicPr>
            <a:picLocks noChangeAspect="1"/>
          </p:cNvPicPr>
          <p:nvPr/>
        </p:nvPicPr>
        <p:blipFill>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a:off x="6784695" y="3818150"/>
            <a:ext cx="5505312" cy="2514093"/>
          </a:xfrm>
          <a:prstGeom prst="rect">
            <a:avLst/>
          </a:prstGeom>
          <a:solidFill>
            <a:srgbClr val="FFFFFF">
              <a:shade val="85000"/>
            </a:srgbClr>
          </a:solidFill>
          <a:ln w="1905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14" name="TextBox 13">
            <a:extLst>
              <a:ext uri="{FF2B5EF4-FFF2-40B4-BE49-F238E27FC236}">
                <a16:creationId xmlns:a16="http://schemas.microsoft.com/office/drawing/2014/main" id="{26179CBD-37AD-4062-A00B-FF564D9629FA}"/>
              </a:ext>
            </a:extLst>
          </p:cNvPr>
          <p:cNvSpPr txBox="1"/>
          <p:nvPr/>
        </p:nvSpPr>
        <p:spPr>
          <a:xfrm>
            <a:off x="6784695" y="6266790"/>
            <a:ext cx="4852793" cy="230832"/>
          </a:xfrm>
          <a:prstGeom prst="rect">
            <a:avLst/>
          </a:prstGeom>
          <a:noFill/>
        </p:spPr>
        <p:txBody>
          <a:bodyPr wrap="square" rtlCol="0">
            <a:spAutoFit/>
          </a:bodyPr>
          <a:lstStyle/>
          <a:p>
            <a:r>
              <a:rPr lang="en-GB" sz="900">
                <a:hlinkClick r:id="rId7" tooltip="https://en.wikipedia.org/wiki/Chilling_Adventures_of_Sabrina_(TV_series)"/>
              </a:rPr>
              <a:t>This Photo</a:t>
            </a:r>
            <a:r>
              <a:rPr lang="en-GB" sz="900"/>
              <a:t> by Unknown Author is licensed under </a:t>
            </a:r>
            <a:r>
              <a:rPr lang="en-GB" sz="900">
                <a:hlinkClick r:id="rId5" tooltip="https://creativecommons.org/licenses/by-sa/3.0/"/>
              </a:rPr>
              <a:t>CC BY-SA</a:t>
            </a:r>
            <a:endParaRPr lang="en-GB" sz="900"/>
          </a:p>
        </p:txBody>
      </p:sp>
      <p:pic>
        <p:nvPicPr>
          <p:cNvPr id="16" name="Picture 15" descr="A close up of a womans face&#10;&#10;Description automatically generated">
            <a:extLst>
              <a:ext uri="{FF2B5EF4-FFF2-40B4-BE49-F238E27FC236}">
                <a16:creationId xmlns:a16="http://schemas.microsoft.com/office/drawing/2014/main" id="{BE14371E-5BB1-4680-8767-30F1BE449E82}"/>
              </a:ext>
            </a:extLst>
          </p:cNvPr>
          <p:cNvPicPr>
            <a:picLocks noChangeAspect="1"/>
          </p:cNvPicPr>
          <p:nvPr/>
        </p:nvPicPr>
        <p:blipFill>
          <a:blip r:embed="rId8">
            <a:extLst>
              <a:ext uri="{28A0092B-C50C-407E-A947-70E740481C1C}">
                <a14:useLocalDpi xmlns:a14="http://schemas.microsoft.com/office/drawing/2010/main" val="0"/>
              </a:ext>
              <a:ext uri="{837473B0-CC2E-450A-ABE3-18F120FF3D39}">
                <a1611:picAttrSrcUrl xmlns:a1611="http://schemas.microsoft.com/office/drawing/2016/11/main" r:id="rId9"/>
              </a:ext>
            </a:extLst>
          </a:blip>
          <a:stretch>
            <a:fillRect/>
          </a:stretch>
        </p:blipFill>
        <p:spPr>
          <a:xfrm>
            <a:off x="10042107" y="525757"/>
            <a:ext cx="2247900" cy="3305175"/>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sp>
        <p:nvSpPr>
          <p:cNvPr id="18" name="TextBox 17">
            <a:extLst>
              <a:ext uri="{FF2B5EF4-FFF2-40B4-BE49-F238E27FC236}">
                <a16:creationId xmlns:a16="http://schemas.microsoft.com/office/drawing/2014/main" id="{1E4CA961-D776-467E-94C9-D4108EA3A445}"/>
              </a:ext>
            </a:extLst>
          </p:cNvPr>
          <p:cNvSpPr txBox="1"/>
          <p:nvPr/>
        </p:nvSpPr>
        <p:spPr>
          <a:xfrm>
            <a:off x="10042107" y="3830932"/>
            <a:ext cx="2247900" cy="369332"/>
          </a:xfrm>
          <a:prstGeom prst="rect">
            <a:avLst/>
          </a:prstGeom>
          <a:noFill/>
        </p:spPr>
        <p:txBody>
          <a:bodyPr wrap="square" rtlCol="0">
            <a:spAutoFit/>
          </a:bodyPr>
          <a:lstStyle/>
          <a:p>
            <a:r>
              <a:rPr lang="en-GB" sz="900">
                <a:hlinkClick r:id="rId9" tooltip="http://www.chrisbookarama.com/2014/10/media-madness-monday-craft.html"/>
              </a:rPr>
              <a:t>This Photo</a:t>
            </a:r>
            <a:r>
              <a:rPr lang="en-GB" sz="900"/>
              <a:t> by Unknown Author is licensed under </a:t>
            </a:r>
            <a:r>
              <a:rPr lang="en-GB" sz="900">
                <a:hlinkClick r:id="rId10" tooltip="https://creativecommons.org/licenses/by-nc/3.0/"/>
              </a:rPr>
              <a:t>CC BY-NC</a:t>
            </a:r>
            <a:endParaRPr lang="en-GB" sz="900"/>
          </a:p>
        </p:txBody>
      </p:sp>
    </p:spTree>
    <p:extLst>
      <p:ext uri="{BB962C8B-B14F-4D97-AF65-F5344CB8AC3E}">
        <p14:creationId xmlns:p14="http://schemas.microsoft.com/office/powerpoint/2010/main" val="336439220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A picture containing fence, outdoor, building, track&#10;&#10;Description automatically generated">
            <a:extLst>
              <a:ext uri="{FF2B5EF4-FFF2-40B4-BE49-F238E27FC236}">
                <a16:creationId xmlns:a16="http://schemas.microsoft.com/office/drawing/2014/main" id="{AA04C379-F358-4172-80B2-E5B4C1696D1B}"/>
              </a:ext>
            </a:extLst>
          </p:cNvPr>
          <p:cNvPicPr>
            <a:picLocks noChangeAspect="1"/>
          </p:cNvPicPr>
          <p:nvPr/>
        </p:nvPicPr>
        <p:blipFill rotWithShape="1">
          <a:blip r:embed="rId2">
            <a:duotone>
              <a:prstClr val="black"/>
              <a:schemeClr val="tx2">
                <a:tint val="45000"/>
                <a:satMod val="400000"/>
              </a:schemeClr>
            </a:duotone>
            <a:alphaModFix amt="35000"/>
          </a:blip>
          <a:srcRect t="7877" b="7879"/>
          <a:stretch/>
        </p:blipFill>
        <p:spPr>
          <a:xfrm>
            <a:off x="-19" y="10"/>
            <a:ext cx="12192000" cy="6855948"/>
          </a:xfrm>
          <a:prstGeom prst="rect">
            <a:avLst/>
          </a:prstGeom>
        </p:spPr>
      </p:pic>
      <p:sp>
        <p:nvSpPr>
          <p:cNvPr id="2" name="Title 1">
            <a:extLst>
              <a:ext uri="{FF2B5EF4-FFF2-40B4-BE49-F238E27FC236}">
                <a16:creationId xmlns:a16="http://schemas.microsoft.com/office/drawing/2014/main" id="{1EA3D4FD-68D8-4030-9DB0-9D12536F6CE0}"/>
              </a:ext>
            </a:extLst>
          </p:cNvPr>
          <p:cNvSpPr>
            <a:spLocks noGrp="1"/>
          </p:cNvSpPr>
          <p:nvPr>
            <p:ph type="title"/>
          </p:nvPr>
        </p:nvSpPr>
        <p:spPr>
          <a:xfrm>
            <a:off x="801098" y="1396289"/>
            <a:ext cx="5277333" cy="1325563"/>
          </a:xfrm>
        </p:spPr>
        <p:txBody>
          <a:bodyPr>
            <a:normAutofit/>
          </a:bodyPr>
          <a:lstStyle/>
          <a:p>
            <a:r>
              <a:rPr lang="en-GB">
                <a:latin typeface="Felix Titling" panose="04060505060202020A04" pitchFamily="82" charset="0"/>
              </a:rPr>
              <a:t>The many paths in Paganism</a:t>
            </a:r>
          </a:p>
        </p:txBody>
      </p:sp>
      <p:sp>
        <p:nvSpPr>
          <p:cNvPr id="3" name="Content Placeholder 2">
            <a:extLst>
              <a:ext uri="{FF2B5EF4-FFF2-40B4-BE49-F238E27FC236}">
                <a16:creationId xmlns:a16="http://schemas.microsoft.com/office/drawing/2014/main" id="{EE24A7FD-0E95-47AB-8A45-FB599E8CD524}"/>
              </a:ext>
            </a:extLst>
          </p:cNvPr>
          <p:cNvSpPr>
            <a:spLocks noGrp="1"/>
          </p:cNvSpPr>
          <p:nvPr>
            <p:ph idx="1"/>
          </p:nvPr>
        </p:nvSpPr>
        <p:spPr>
          <a:xfrm>
            <a:off x="805543" y="2871982"/>
            <a:ext cx="5272888" cy="3181684"/>
          </a:xfrm>
        </p:spPr>
        <p:txBody>
          <a:bodyPr anchor="t">
            <a:normAutofit/>
          </a:bodyPr>
          <a:lstStyle/>
          <a:p>
            <a:r>
              <a:rPr lang="en-GB" sz="1800" dirty="0">
                <a:latin typeface="Times New Roman" panose="02020603050405020304" pitchFamily="18" charset="0"/>
                <a:cs typeface="Times New Roman" panose="02020603050405020304" pitchFamily="18" charset="0"/>
              </a:rPr>
              <a:t>Paganism is said to absorb influences from different cultures around the world, and pagans choose these paths depending on their own views. In example to this, druids are known to use philosophy and art in their practices. </a:t>
            </a:r>
          </a:p>
          <a:p>
            <a:pPr marL="0" indent="0">
              <a:buNone/>
            </a:pPr>
            <a:endParaRPr lang="en-GB" sz="1800" dirty="0">
              <a:latin typeface="Times New Roman" panose="02020603050405020304" pitchFamily="18" charset="0"/>
              <a:cs typeface="Times New Roman" panose="02020603050405020304" pitchFamily="18" charset="0"/>
            </a:endParaRPr>
          </a:p>
          <a:p>
            <a:r>
              <a:rPr lang="en-GB" sz="1800" dirty="0">
                <a:latin typeface="Times New Roman" panose="02020603050405020304" pitchFamily="18" charset="0"/>
                <a:cs typeface="Times New Roman" panose="02020603050405020304" pitchFamily="18" charset="0"/>
              </a:rPr>
              <a:t>Paganism is an old concept that has had to be reconstructed, with this in mind, the practices involved in all rituals and prayer have had to be revised individually and appropriately for the time period. </a:t>
            </a:r>
          </a:p>
        </p:txBody>
      </p:sp>
      <p:sp>
        <p:nvSpPr>
          <p:cNvPr id="17" name="Freeform 49">
            <a:extLst>
              <a:ext uri="{FF2B5EF4-FFF2-40B4-BE49-F238E27FC236}">
                <a16:creationId xmlns:a16="http://schemas.microsoft.com/office/drawing/2014/main" id="{EF9B8DF2-C3F5-49A2-94D2-F7B65A0F1F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713914" y="581159"/>
            <a:ext cx="5478085" cy="6276841"/>
          </a:xfrm>
          <a:custGeom>
            <a:avLst/>
            <a:gdLst>
              <a:gd name="connsiteX0" fmla="*/ 2178155 w 5478085"/>
              <a:gd name="connsiteY0" fmla="*/ 0 h 6276841"/>
              <a:gd name="connsiteX1" fmla="*/ 5478085 w 5478085"/>
              <a:gd name="connsiteY1" fmla="*/ 3299930 h 6276841"/>
              <a:gd name="connsiteX2" fmla="*/ 3751098 w 5478085"/>
              <a:gd name="connsiteY2" fmla="*/ 6201577 h 6276841"/>
              <a:gd name="connsiteX3" fmla="*/ 3594858 w 5478085"/>
              <a:gd name="connsiteY3" fmla="*/ 6276841 h 6276841"/>
              <a:gd name="connsiteX4" fmla="*/ 761453 w 5478085"/>
              <a:gd name="connsiteY4" fmla="*/ 6276841 h 6276841"/>
              <a:gd name="connsiteX5" fmla="*/ 605213 w 5478085"/>
              <a:gd name="connsiteY5" fmla="*/ 6201577 h 6276841"/>
              <a:gd name="connsiteX6" fmla="*/ 79093 w 5478085"/>
              <a:gd name="connsiteY6" fmla="*/ 5846317 h 6276841"/>
              <a:gd name="connsiteX7" fmla="*/ 0 w 5478085"/>
              <a:gd name="connsiteY7" fmla="*/ 5774432 h 6276841"/>
              <a:gd name="connsiteX8" fmla="*/ 0 w 5478085"/>
              <a:gd name="connsiteY8" fmla="*/ 825429 h 6276841"/>
              <a:gd name="connsiteX9" fmla="*/ 79093 w 5478085"/>
              <a:gd name="connsiteY9" fmla="*/ 753544 h 6276841"/>
              <a:gd name="connsiteX10" fmla="*/ 2178155 w 5478085"/>
              <a:gd name="connsiteY10" fmla="*/ 0 h 6276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478085" h="6276841">
                <a:moveTo>
                  <a:pt x="2178155" y="0"/>
                </a:moveTo>
                <a:cubicBezTo>
                  <a:pt x="4000656" y="0"/>
                  <a:pt x="5478085" y="1477429"/>
                  <a:pt x="5478085" y="3299930"/>
                </a:cubicBezTo>
                <a:cubicBezTo>
                  <a:pt x="5478085" y="4552900"/>
                  <a:pt x="4779769" y="5642769"/>
                  <a:pt x="3751098" y="6201577"/>
                </a:cubicBezTo>
                <a:lnTo>
                  <a:pt x="3594858" y="6276841"/>
                </a:lnTo>
                <a:lnTo>
                  <a:pt x="761453" y="6276841"/>
                </a:lnTo>
                <a:lnTo>
                  <a:pt x="605213" y="6201577"/>
                </a:lnTo>
                <a:cubicBezTo>
                  <a:pt x="418182" y="6099975"/>
                  <a:pt x="242071" y="5980818"/>
                  <a:pt x="79093" y="5846317"/>
                </a:cubicBezTo>
                <a:lnTo>
                  <a:pt x="0" y="5774432"/>
                </a:lnTo>
                <a:lnTo>
                  <a:pt x="0" y="825429"/>
                </a:lnTo>
                <a:lnTo>
                  <a:pt x="79093" y="753544"/>
                </a:lnTo>
                <a:cubicBezTo>
                  <a:pt x="649516" y="282789"/>
                  <a:pt x="1380811" y="0"/>
                  <a:pt x="2178155" y="0"/>
                </a:cubicBezTo>
                <a:close/>
              </a:path>
            </a:pathLst>
          </a:custGeom>
          <a:solidFill>
            <a:srgbClr val="FFFFFF">
              <a:alpha val="80000"/>
            </a:srgbClr>
          </a:solidFill>
          <a:ln w="3175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0" name="Picture 9" descr="A picture containing outdoor, white, photo, black&#10;&#10;Description automatically generated">
            <a:extLst>
              <a:ext uri="{FF2B5EF4-FFF2-40B4-BE49-F238E27FC236}">
                <a16:creationId xmlns:a16="http://schemas.microsoft.com/office/drawing/2014/main" id="{D49ED38E-FDF0-4563-A073-2CD5182050B2}"/>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t="14510" r="1" b="3500"/>
          <a:stretch/>
        </p:blipFill>
        <p:spPr>
          <a:xfrm>
            <a:off x="6893344" y="760562"/>
            <a:ext cx="5298683" cy="6097438"/>
          </a:xfrm>
          <a:custGeom>
            <a:avLst/>
            <a:gdLst>
              <a:gd name="connsiteX0" fmla="*/ 3120528 w 5298683"/>
              <a:gd name="connsiteY0" fmla="*/ 0 h 6097438"/>
              <a:gd name="connsiteX1" fmla="*/ 5105473 w 5298683"/>
              <a:gd name="connsiteY1" fmla="*/ 712577 h 6097438"/>
              <a:gd name="connsiteX2" fmla="*/ 5298683 w 5298683"/>
              <a:gd name="connsiteY2" fmla="*/ 888178 h 6097438"/>
              <a:gd name="connsiteX3" fmla="*/ 5298683 w 5298683"/>
              <a:gd name="connsiteY3" fmla="*/ 5352876 h 6097438"/>
              <a:gd name="connsiteX4" fmla="*/ 5105473 w 5298683"/>
              <a:gd name="connsiteY4" fmla="*/ 5528477 h 6097438"/>
              <a:gd name="connsiteX5" fmla="*/ 4335177 w 5298683"/>
              <a:gd name="connsiteY5" fmla="*/ 5995828 h 6097438"/>
              <a:gd name="connsiteX6" fmla="*/ 4057556 w 5298683"/>
              <a:gd name="connsiteY6" fmla="*/ 6097438 h 6097438"/>
              <a:gd name="connsiteX7" fmla="*/ 2183499 w 5298683"/>
              <a:gd name="connsiteY7" fmla="*/ 6097438 h 6097438"/>
              <a:gd name="connsiteX8" fmla="*/ 1905878 w 5298683"/>
              <a:gd name="connsiteY8" fmla="*/ 5995828 h 6097438"/>
              <a:gd name="connsiteX9" fmla="*/ 0 w 5298683"/>
              <a:gd name="connsiteY9" fmla="*/ 3120527 h 6097438"/>
              <a:gd name="connsiteX10" fmla="*/ 3120528 w 5298683"/>
              <a:gd name="connsiteY10" fmla="*/ 0 h 6097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298683" h="6097438">
                <a:moveTo>
                  <a:pt x="3120528" y="0"/>
                </a:moveTo>
                <a:cubicBezTo>
                  <a:pt x="3874524" y="0"/>
                  <a:pt x="4566062" y="267415"/>
                  <a:pt x="5105473" y="712577"/>
                </a:cubicBezTo>
                <a:lnTo>
                  <a:pt x="5298683" y="888178"/>
                </a:lnTo>
                <a:lnTo>
                  <a:pt x="5298683" y="5352876"/>
                </a:lnTo>
                <a:lnTo>
                  <a:pt x="5105473" y="5528477"/>
                </a:lnTo>
                <a:cubicBezTo>
                  <a:pt x="4874296" y="5719261"/>
                  <a:pt x="4615179" y="5877397"/>
                  <a:pt x="4335177" y="5995828"/>
                </a:cubicBezTo>
                <a:lnTo>
                  <a:pt x="4057556" y="6097438"/>
                </a:lnTo>
                <a:lnTo>
                  <a:pt x="2183499" y="6097438"/>
                </a:lnTo>
                <a:lnTo>
                  <a:pt x="1905878" y="5995828"/>
                </a:lnTo>
                <a:cubicBezTo>
                  <a:pt x="785873" y="5522106"/>
                  <a:pt x="0" y="4413092"/>
                  <a:pt x="0" y="3120527"/>
                </a:cubicBezTo>
                <a:cubicBezTo>
                  <a:pt x="0" y="1397108"/>
                  <a:pt x="1397108" y="0"/>
                  <a:pt x="3120528" y="0"/>
                </a:cubicBezTo>
                <a:close/>
              </a:path>
            </a:pathLst>
          </a:custGeom>
        </p:spPr>
      </p:pic>
      <p:sp>
        <p:nvSpPr>
          <p:cNvPr id="12" name="TextBox 11">
            <a:extLst>
              <a:ext uri="{FF2B5EF4-FFF2-40B4-BE49-F238E27FC236}">
                <a16:creationId xmlns:a16="http://schemas.microsoft.com/office/drawing/2014/main" id="{8E55BC0E-97DE-4E28-902D-1F4599FB4E63}"/>
              </a:ext>
            </a:extLst>
          </p:cNvPr>
          <p:cNvSpPr txBox="1"/>
          <p:nvPr/>
        </p:nvSpPr>
        <p:spPr>
          <a:xfrm>
            <a:off x="9884958" y="6657945"/>
            <a:ext cx="2307042"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4" tooltip="https://nl.wikipedia.org/wiki/Dru%C3%AFde">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5"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spTree>
    <p:extLst>
      <p:ext uri="{BB962C8B-B14F-4D97-AF65-F5344CB8AC3E}">
        <p14:creationId xmlns:p14="http://schemas.microsoft.com/office/powerpoint/2010/main" val="857733012"/>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546449-FC84-4CAE-BA34-317CF6B69D69}"/>
              </a:ext>
            </a:extLst>
          </p:cNvPr>
          <p:cNvSpPr>
            <a:spLocks noGrp="1"/>
          </p:cNvSpPr>
          <p:nvPr>
            <p:ph type="title"/>
          </p:nvPr>
        </p:nvSpPr>
        <p:spPr>
          <a:xfrm>
            <a:off x="6283165" y="180627"/>
            <a:ext cx="4645250" cy="2889114"/>
          </a:xfrm>
        </p:spPr>
        <p:txBody>
          <a:bodyPr vert="horz" lIns="91440" tIns="45720" rIns="91440" bIns="45720" rtlCol="0" anchor="b">
            <a:normAutofit fontScale="90000"/>
          </a:bodyPr>
          <a:lstStyle/>
          <a:p>
            <a:r>
              <a:rPr lang="en-US" sz="4700" dirty="0">
                <a:latin typeface="Felix Titling" panose="04060505060202020A04" pitchFamily="82" charset="0"/>
              </a:rPr>
              <a:t>Why is Paganism different to other ‘green religions’?</a:t>
            </a:r>
          </a:p>
        </p:txBody>
      </p:sp>
      <p:sp>
        <p:nvSpPr>
          <p:cNvPr id="14" name="Freeform: Shape 13">
            <a:extLst>
              <a:ext uri="{FF2B5EF4-FFF2-40B4-BE49-F238E27FC236}">
                <a16:creationId xmlns:a16="http://schemas.microsoft.com/office/drawing/2014/main" id="{1DB7C82F-AB7E-4F0C-B829-FA1B9C4151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6172782" cy="6858000"/>
          </a:xfrm>
          <a:custGeom>
            <a:avLst/>
            <a:gdLst>
              <a:gd name="connsiteX0" fmla="*/ 6172782 w 6172782"/>
              <a:gd name="connsiteY0" fmla="*/ 0 h 6858000"/>
              <a:gd name="connsiteX1" fmla="*/ 69075 w 6172782"/>
              <a:gd name="connsiteY1" fmla="*/ 0 h 6858000"/>
              <a:gd name="connsiteX2" fmla="*/ 35131 w 6172782"/>
              <a:gd name="connsiteY2" fmla="*/ 267128 h 6858000"/>
              <a:gd name="connsiteX3" fmla="*/ 0 w 6172782"/>
              <a:gd name="connsiteY3" fmla="*/ 962845 h 6858000"/>
              <a:gd name="connsiteX4" fmla="*/ 3276103 w 6172782"/>
              <a:gd name="connsiteY4" fmla="*/ 6782205 h 6858000"/>
              <a:gd name="connsiteX5" fmla="*/ 3407923 w 6172782"/>
              <a:gd name="connsiteY5" fmla="*/ 6858000 h 6858000"/>
              <a:gd name="connsiteX6" fmla="*/ 6172782 w 617278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172782" h="6858000">
                <a:moveTo>
                  <a:pt x="6172782" y="0"/>
                </a:moveTo>
                <a:lnTo>
                  <a:pt x="69075" y="0"/>
                </a:lnTo>
                <a:lnTo>
                  <a:pt x="35131" y="267128"/>
                </a:lnTo>
                <a:cubicBezTo>
                  <a:pt x="11901" y="495874"/>
                  <a:pt x="0" y="727970"/>
                  <a:pt x="0" y="962845"/>
                </a:cubicBezTo>
                <a:cubicBezTo>
                  <a:pt x="0" y="3429034"/>
                  <a:pt x="1312002" y="5588789"/>
                  <a:pt x="3276103" y="6782205"/>
                </a:cubicBezTo>
                <a:lnTo>
                  <a:pt x="3407923" y="6858000"/>
                </a:lnTo>
                <a:lnTo>
                  <a:pt x="6172782" y="685800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Content Placeholder 3">
            <a:extLst>
              <a:ext uri="{FF2B5EF4-FFF2-40B4-BE49-F238E27FC236}">
                <a16:creationId xmlns:a16="http://schemas.microsoft.com/office/drawing/2014/main" id="{9C1404C9-601F-4B48-998F-FA93DBD3961C}"/>
              </a:ext>
            </a:extLst>
          </p:cNvPr>
          <p:cNvPicPr>
            <a:picLocks noGrp="1" noChangeAspect="1"/>
          </p:cNvPicPr>
          <p:nvPr>
            <p:ph idx="1"/>
          </p:nvPr>
        </p:nvPicPr>
        <p:blipFill rotWithShape="1">
          <a:blip r:embed="rId2"/>
          <a:srcRect t="21927" r="-1" b="2368"/>
          <a:stretch/>
        </p:blipFill>
        <p:spPr>
          <a:xfrm>
            <a:off x="20" y="10"/>
            <a:ext cx="6024134" cy="6857990"/>
          </a:xfrm>
          <a:custGeom>
            <a:avLst/>
            <a:gdLst>
              <a:gd name="connsiteX0" fmla="*/ 0 w 6024154"/>
              <a:gd name="connsiteY0" fmla="*/ 0 h 6858000"/>
              <a:gd name="connsiteX1" fmla="*/ 5953780 w 6024154"/>
              <a:gd name="connsiteY1" fmla="*/ 0 h 6858000"/>
              <a:gd name="connsiteX2" fmla="*/ 5989880 w 6024154"/>
              <a:gd name="connsiteY2" fmla="*/ 284091 h 6858000"/>
              <a:gd name="connsiteX3" fmla="*/ 6024154 w 6024154"/>
              <a:gd name="connsiteY3" fmla="*/ 962844 h 6858000"/>
              <a:gd name="connsiteX4" fmla="*/ 2549934 w 6024154"/>
              <a:gd name="connsiteY4" fmla="*/ 6800152 h 6858000"/>
              <a:gd name="connsiteX5" fmla="*/ 2436987 w 6024154"/>
              <a:gd name="connsiteY5" fmla="*/ 6858000 h 6858000"/>
              <a:gd name="connsiteX6" fmla="*/ 0 w 6024154"/>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24154" h="6858000">
                <a:moveTo>
                  <a:pt x="0" y="0"/>
                </a:moveTo>
                <a:lnTo>
                  <a:pt x="5953780" y="0"/>
                </a:lnTo>
                <a:lnTo>
                  <a:pt x="5989880" y="284091"/>
                </a:lnTo>
                <a:cubicBezTo>
                  <a:pt x="6012544" y="507260"/>
                  <a:pt x="6024154" y="733696"/>
                  <a:pt x="6024154" y="962844"/>
                </a:cubicBezTo>
                <a:cubicBezTo>
                  <a:pt x="6024154" y="3483472"/>
                  <a:pt x="4619336" y="5675986"/>
                  <a:pt x="2549934" y="6800152"/>
                </a:cubicBezTo>
                <a:lnTo>
                  <a:pt x="2436987" y="6858000"/>
                </a:lnTo>
                <a:lnTo>
                  <a:pt x="0" y="6858000"/>
                </a:lnTo>
                <a:close/>
              </a:path>
            </a:pathLst>
          </a:custGeom>
        </p:spPr>
      </p:pic>
      <p:sp>
        <p:nvSpPr>
          <p:cNvPr id="7" name="TextBox 6">
            <a:extLst>
              <a:ext uri="{FF2B5EF4-FFF2-40B4-BE49-F238E27FC236}">
                <a16:creationId xmlns:a16="http://schemas.microsoft.com/office/drawing/2014/main" id="{7B6E064B-7721-4490-8B97-7E5F62F0F7E3}"/>
              </a:ext>
            </a:extLst>
          </p:cNvPr>
          <p:cNvSpPr txBox="1"/>
          <p:nvPr/>
        </p:nvSpPr>
        <p:spPr>
          <a:xfrm>
            <a:off x="6391275" y="3657600"/>
            <a:ext cx="4800600" cy="2585323"/>
          </a:xfrm>
          <a:prstGeom prst="rect">
            <a:avLst/>
          </a:prstGeom>
          <a:noFill/>
        </p:spPr>
        <p:txBody>
          <a:bodyPr wrap="square" rtlCol="0">
            <a:spAutoFit/>
          </a:bodyPr>
          <a:lstStyle/>
          <a:p>
            <a:r>
              <a:rPr lang="en-GB" dirty="0">
                <a:latin typeface="Times New Roman" panose="02020603050405020304" pitchFamily="18" charset="0"/>
                <a:cs typeface="Times New Roman" panose="02020603050405020304" pitchFamily="18" charset="0"/>
              </a:rPr>
              <a:t>In religions around the world, nature is mentioned often as its own separate entity, something to be tolerated and dominated. In most Christian denominations it is seen as something to be controlled through agricultural means, or more commonly a gift to humans. There isn’t that much mention of healthy stewardship in the slightest, and this can be seen in other Judeo-Christian religions as well. </a:t>
            </a:r>
          </a:p>
        </p:txBody>
      </p:sp>
    </p:spTree>
    <p:extLst>
      <p:ext uri="{BB962C8B-B14F-4D97-AF65-F5344CB8AC3E}">
        <p14:creationId xmlns:p14="http://schemas.microsoft.com/office/powerpoint/2010/main" val="422514923"/>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An open field&#10;&#10;Description automatically generated">
            <a:extLst>
              <a:ext uri="{FF2B5EF4-FFF2-40B4-BE49-F238E27FC236}">
                <a16:creationId xmlns:a16="http://schemas.microsoft.com/office/drawing/2014/main" id="{0F49D093-E40B-464C-9253-02D7F989D4EC}"/>
              </a:ext>
            </a:extLst>
          </p:cNvPr>
          <p:cNvPicPr>
            <a:picLocks noChangeAspect="1"/>
          </p:cNvPicPr>
          <p:nvPr/>
        </p:nvPicPr>
        <p:blipFill rotWithShape="1">
          <a:blip r:embed="rId2">
            <a:duotone>
              <a:prstClr val="black"/>
              <a:schemeClr val="tx2">
                <a:tint val="45000"/>
                <a:satMod val="400000"/>
              </a:schemeClr>
            </a:duotone>
            <a:alphaModFix amt="35000"/>
          </a:blip>
          <a:srcRect b="15756"/>
          <a:stretch/>
        </p:blipFill>
        <p:spPr>
          <a:xfrm>
            <a:off x="-19" y="10"/>
            <a:ext cx="12192000" cy="6855948"/>
          </a:xfrm>
          <a:prstGeom prst="rect">
            <a:avLst/>
          </a:prstGeom>
        </p:spPr>
      </p:pic>
      <p:sp>
        <p:nvSpPr>
          <p:cNvPr id="2" name="Title 1">
            <a:extLst>
              <a:ext uri="{FF2B5EF4-FFF2-40B4-BE49-F238E27FC236}">
                <a16:creationId xmlns:a16="http://schemas.microsoft.com/office/drawing/2014/main" id="{08365FAE-EC6F-4649-943D-E4737C1362FD}"/>
              </a:ext>
            </a:extLst>
          </p:cNvPr>
          <p:cNvSpPr>
            <a:spLocks noGrp="1"/>
          </p:cNvSpPr>
          <p:nvPr>
            <p:ph type="title"/>
          </p:nvPr>
        </p:nvSpPr>
        <p:spPr>
          <a:xfrm>
            <a:off x="801098" y="1396289"/>
            <a:ext cx="5277333" cy="1325563"/>
          </a:xfrm>
        </p:spPr>
        <p:txBody>
          <a:bodyPr>
            <a:normAutofit/>
          </a:bodyPr>
          <a:lstStyle/>
          <a:p>
            <a:r>
              <a:rPr lang="en-GB">
                <a:latin typeface="Felix Titling" panose="04060505060202020A04" pitchFamily="82" charset="0"/>
              </a:rPr>
              <a:t>The Natural Connection</a:t>
            </a:r>
          </a:p>
        </p:txBody>
      </p:sp>
      <p:sp>
        <p:nvSpPr>
          <p:cNvPr id="3" name="Content Placeholder 2">
            <a:extLst>
              <a:ext uri="{FF2B5EF4-FFF2-40B4-BE49-F238E27FC236}">
                <a16:creationId xmlns:a16="http://schemas.microsoft.com/office/drawing/2014/main" id="{CD2A4CA8-F237-4429-A868-7A2BA0CD280F}"/>
              </a:ext>
            </a:extLst>
          </p:cNvPr>
          <p:cNvSpPr>
            <a:spLocks noGrp="1"/>
          </p:cNvSpPr>
          <p:nvPr>
            <p:ph idx="1"/>
          </p:nvPr>
        </p:nvSpPr>
        <p:spPr>
          <a:xfrm>
            <a:off x="805543" y="2871982"/>
            <a:ext cx="5272888" cy="3181684"/>
          </a:xfrm>
        </p:spPr>
        <p:txBody>
          <a:bodyPr anchor="t">
            <a:normAutofit/>
          </a:bodyPr>
          <a:lstStyle/>
          <a:p>
            <a:pPr marL="0" indent="0">
              <a:buNone/>
            </a:pPr>
            <a:r>
              <a:rPr lang="en-GB" sz="1800" dirty="0">
                <a:latin typeface="Times New Roman" panose="02020603050405020304" pitchFamily="18" charset="0"/>
                <a:cs typeface="Times New Roman" panose="02020603050405020304" pitchFamily="18" charset="0"/>
              </a:rPr>
              <a:t>As Paganism is rooted in spirituality and descended from ancient whispers of faith and loyalty to Gods/Goddesses, we begin to understand the reverence for nature and the elements, as through animism they are conceived to be signs or even equals to the power  of the gods from previous signs. E.g. Basic witches may have a god/goddess from the Greek pantheon who they associate with an element clearly. Most witches will simply believe in Gaia (mother earth/nature), or even Hekate( A goddess associated with nature and the dualism of good and evil). </a:t>
            </a:r>
          </a:p>
        </p:txBody>
      </p:sp>
      <p:sp>
        <p:nvSpPr>
          <p:cNvPr id="28" name="Freeform 49">
            <a:extLst>
              <a:ext uri="{FF2B5EF4-FFF2-40B4-BE49-F238E27FC236}">
                <a16:creationId xmlns:a16="http://schemas.microsoft.com/office/drawing/2014/main" id="{EF9B8DF2-C3F5-49A2-94D2-F7B65A0F1F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713914" y="581159"/>
            <a:ext cx="5478085" cy="6276841"/>
          </a:xfrm>
          <a:custGeom>
            <a:avLst/>
            <a:gdLst>
              <a:gd name="connsiteX0" fmla="*/ 2178155 w 5478085"/>
              <a:gd name="connsiteY0" fmla="*/ 0 h 6276841"/>
              <a:gd name="connsiteX1" fmla="*/ 5478085 w 5478085"/>
              <a:gd name="connsiteY1" fmla="*/ 3299930 h 6276841"/>
              <a:gd name="connsiteX2" fmla="*/ 3751098 w 5478085"/>
              <a:gd name="connsiteY2" fmla="*/ 6201577 h 6276841"/>
              <a:gd name="connsiteX3" fmla="*/ 3594858 w 5478085"/>
              <a:gd name="connsiteY3" fmla="*/ 6276841 h 6276841"/>
              <a:gd name="connsiteX4" fmla="*/ 761453 w 5478085"/>
              <a:gd name="connsiteY4" fmla="*/ 6276841 h 6276841"/>
              <a:gd name="connsiteX5" fmla="*/ 605213 w 5478085"/>
              <a:gd name="connsiteY5" fmla="*/ 6201577 h 6276841"/>
              <a:gd name="connsiteX6" fmla="*/ 79093 w 5478085"/>
              <a:gd name="connsiteY6" fmla="*/ 5846317 h 6276841"/>
              <a:gd name="connsiteX7" fmla="*/ 0 w 5478085"/>
              <a:gd name="connsiteY7" fmla="*/ 5774432 h 6276841"/>
              <a:gd name="connsiteX8" fmla="*/ 0 w 5478085"/>
              <a:gd name="connsiteY8" fmla="*/ 825429 h 6276841"/>
              <a:gd name="connsiteX9" fmla="*/ 79093 w 5478085"/>
              <a:gd name="connsiteY9" fmla="*/ 753544 h 6276841"/>
              <a:gd name="connsiteX10" fmla="*/ 2178155 w 5478085"/>
              <a:gd name="connsiteY10" fmla="*/ 0 h 6276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478085" h="6276841">
                <a:moveTo>
                  <a:pt x="2178155" y="0"/>
                </a:moveTo>
                <a:cubicBezTo>
                  <a:pt x="4000656" y="0"/>
                  <a:pt x="5478085" y="1477429"/>
                  <a:pt x="5478085" y="3299930"/>
                </a:cubicBezTo>
                <a:cubicBezTo>
                  <a:pt x="5478085" y="4552900"/>
                  <a:pt x="4779769" y="5642769"/>
                  <a:pt x="3751098" y="6201577"/>
                </a:cubicBezTo>
                <a:lnTo>
                  <a:pt x="3594858" y="6276841"/>
                </a:lnTo>
                <a:lnTo>
                  <a:pt x="761453" y="6276841"/>
                </a:lnTo>
                <a:lnTo>
                  <a:pt x="605213" y="6201577"/>
                </a:lnTo>
                <a:cubicBezTo>
                  <a:pt x="418182" y="6099975"/>
                  <a:pt x="242071" y="5980818"/>
                  <a:pt x="79093" y="5846317"/>
                </a:cubicBezTo>
                <a:lnTo>
                  <a:pt x="0" y="5774432"/>
                </a:lnTo>
                <a:lnTo>
                  <a:pt x="0" y="825429"/>
                </a:lnTo>
                <a:lnTo>
                  <a:pt x="79093" y="753544"/>
                </a:lnTo>
                <a:cubicBezTo>
                  <a:pt x="649516" y="282789"/>
                  <a:pt x="1380811" y="0"/>
                  <a:pt x="2178155" y="0"/>
                </a:cubicBezTo>
                <a:close/>
              </a:path>
            </a:pathLst>
          </a:custGeom>
          <a:solidFill>
            <a:srgbClr val="FFFFFF">
              <a:alpha val="80000"/>
            </a:srgbClr>
          </a:solidFill>
          <a:ln w="3175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0" name="Picture 9" descr="A picture containing food&#10;&#10;Description automatically generated">
            <a:extLst>
              <a:ext uri="{FF2B5EF4-FFF2-40B4-BE49-F238E27FC236}">
                <a16:creationId xmlns:a16="http://schemas.microsoft.com/office/drawing/2014/main" id="{60EB2007-0775-48BD-BB4E-11D6A2003A39}"/>
              </a:ext>
            </a:extLst>
          </p:cNvPr>
          <p:cNvPicPr>
            <a:picLocks noChangeAspect="1"/>
          </p:cNvPicPr>
          <p:nvPr/>
        </p:nvPicPr>
        <p:blipFill rotWithShape="1">
          <a:blip r:embed="rId3">
            <a:extLst>
              <a:ext uri="{BEBA8EAE-BF5A-486C-A8C5-ECC9F3942E4B}">
                <a14:imgProps xmlns:a14="http://schemas.microsoft.com/office/drawing/2010/main">
                  <a14:imgLayer r:embed="rId4">
                    <a14:imgEffect>
                      <a14:saturation sat="0"/>
                    </a14:imgEffect>
                  </a14:imgLayer>
                </a14:imgProps>
              </a:ext>
              <a:ext uri="{28A0092B-C50C-407E-A947-70E740481C1C}">
                <a14:useLocalDpi xmlns:a14="http://schemas.microsoft.com/office/drawing/2010/main" val="0"/>
              </a:ext>
              <a:ext uri="{837473B0-CC2E-450A-ABE3-18F120FF3D39}">
                <a1611:picAttrSrcUrl xmlns:a1611="http://schemas.microsoft.com/office/drawing/2016/11/main" r:id="rId5"/>
              </a:ext>
            </a:extLst>
          </a:blip>
          <a:srcRect l="7358" r="7660" b="-2"/>
          <a:stretch/>
        </p:blipFill>
        <p:spPr>
          <a:xfrm>
            <a:off x="6893344" y="760562"/>
            <a:ext cx="5298683" cy="6097438"/>
          </a:xfrm>
          <a:custGeom>
            <a:avLst/>
            <a:gdLst>
              <a:gd name="connsiteX0" fmla="*/ 3120528 w 5298683"/>
              <a:gd name="connsiteY0" fmla="*/ 0 h 6097438"/>
              <a:gd name="connsiteX1" fmla="*/ 5105473 w 5298683"/>
              <a:gd name="connsiteY1" fmla="*/ 712577 h 6097438"/>
              <a:gd name="connsiteX2" fmla="*/ 5298683 w 5298683"/>
              <a:gd name="connsiteY2" fmla="*/ 888178 h 6097438"/>
              <a:gd name="connsiteX3" fmla="*/ 5298683 w 5298683"/>
              <a:gd name="connsiteY3" fmla="*/ 5352876 h 6097438"/>
              <a:gd name="connsiteX4" fmla="*/ 5105473 w 5298683"/>
              <a:gd name="connsiteY4" fmla="*/ 5528477 h 6097438"/>
              <a:gd name="connsiteX5" fmla="*/ 4335177 w 5298683"/>
              <a:gd name="connsiteY5" fmla="*/ 5995828 h 6097438"/>
              <a:gd name="connsiteX6" fmla="*/ 4057556 w 5298683"/>
              <a:gd name="connsiteY6" fmla="*/ 6097438 h 6097438"/>
              <a:gd name="connsiteX7" fmla="*/ 2183499 w 5298683"/>
              <a:gd name="connsiteY7" fmla="*/ 6097438 h 6097438"/>
              <a:gd name="connsiteX8" fmla="*/ 1905878 w 5298683"/>
              <a:gd name="connsiteY8" fmla="*/ 5995828 h 6097438"/>
              <a:gd name="connsiteX9" fmla="*/ 0 w 5298683"/>
              <a:gd name="connsiteY9" fmla="*/ 3120527 h 6097438"/>
              <a:gd name="connsiteX10" fmla="*/ 3120528 w 5298683"/>
              <a:gd name="connsiteY10" fmla="*/ 0 h 6097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298683" h="6097438">
                <a:moveTo>
                  <a:pt x="3120528" y="0"/>
                </a:moveTo>
                <a:cubicBezTo>
                  <a:pt x="3874524" y="0"/>
                  <a:pt x="4566062" y="267415"/>
                  <a:pt x="5105473" y="712577"/>
                </a:cubicBezTo>
                <a:lnTo>
                  <a:pt x="5298683" y="888178"/>
                </a:lnTo>
                <a:lnTo>
                  <a:pt x="5298683" y="5352876"/>
                </a:lnTo>
                <a:lnTo>
                  <a:pt x="5105473" y="5528477"/>
                </a:lnTo>
                <a:cubicBezTo>
                  <a:pt x="4874296" y="5719261"/>
                  <a:pt x="4615179" y="5877397"/>
                  <a:pt x="4335177" y="5995828"/>
                </a:cubicBezTo>
                <a:lnTo>
                  <a:pt x="4057556" y="6097438"/>
                </a:lnTo>
                <a:lnTo>
                  <a:pt x="2183499" y="6097438"/>
                </a:lnTo>
                <a:lnTo>
                  <a:pt x="1905878" y="5995828"/>
                </a:lnTo>
                <a:cubicBezTo>
                  <a:pt x="785873" y="5522106"/>
                  <a:pt x="0" y="4413092"/>
                  <a:pt x="0" y="3120527"/>
                </a:cubicBezTo>
                <a:cubicBezTo>
                  <a:pt x="0" y="1397108"/>
                  <a:pt x="1397108" y="0"/>
                  <a:pt x="3120528" y="0"/>
                </a:cubicBezTo>
                <a:close/>
              </a:path>
            </a:pathLst>
          </a:custGeom>
        </p:spPr>
      </p:pic>
      <p:sp>
        <p:nvSpPr>
          <p:cNvPr id="12" name="TextBox 11">
            <a:extLst>
              <a:ext uri="{FF2B5EF4-FFF2-40B4-BE49-F238E27FC236}">
                <a16:creationId xmlns:a16="http://schemas.microsoft.com/office/drawing/2014/main" id="{02DABF31-0667-48E1-8457-36D05C29A7CF}"/>
              </a:ext>
            </a:extLst>
          </p:cNvPr>
          <p:cNvSpPr txBox="1"/>
          <p:nvPr/>
        </p:nvSpPr>
        <p:spPr>
          <a:xfrm>
            <a:off x="9884958" y="6657945"/>
            <a:ext cx="2307042"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5" tooltip="https://el.wikipedia.org/wiki/%CE%95%CE%BC%CF%80%CE%B5%CE%B4%CE%BF%CE%BA%CE%BB%CE%AE%CF%82_%CE%BF_%CE%91%CE%BA%CF%81%CE%B1%CE%B3%CE%B1%CE%BD%CF%84%CE%B9%CE%BD%CF%8C%CF%82">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6"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spTree>
    <p:extLst>
      <p:ext uri="{BB962C8B-B14F-4D97-AF65-F5344CB8AC3E}">
        <p14:creationId xmlns:p14="http://schemas.microsoft.com/office/powerpoint/2010/main" val="896802736"/>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1F7AF02D-C4BE-4B43-8740-BFC2CA7EA596}"/>
              </a:ext>
            </a:extLst>
          </p:cNvPr>
          <p:cNvPicPr>
            <a:picLocks noGrp="1" noChangeAspect="1"/>
          </p:cNvPicPr>
          <p:nvPr>
            <p:ph idx="1"/>
          </p:nvPr>
        </p:nvPicPr>
        <p:blipFill rotWithShape="1">
          <a:blip r:embed="rId2"/>
          <a:srcRect t="8739" b="6992"/>
          <a:stretch/>
        </p:blipFill>
        <p:spPr>
          <a:xfrm>
            <a:off x="22792" y="-91856"/>
            <a:ext cx="12192000" cy="6857990"/>
          </a:xfrm>
          <a:prstGeom prst="rect">
            <a:avLst/>
          </a:prstGeom>
        </p:spPr>
      </p:pic>
      <p:sp>
        <p:nvSpPr>
          <p:cNvPr id="23" name="Freeform 5">
            <a:extLst>
              <a:ext uri="{FF2B5EF4-FFF2-40B4-BE49-F238E27FC236}">
                <a16:creationId xmlns:a16="http://schemas.microsoft.com/office/drawing/2014/main" id="{3CD9DF72-87A3-404E-A828-84CBF11A83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flipH="1">
            <a:off x="0" y="998175"/>
            <a:ext cx="6017172" cy="5859825"/>
          </a:xfrm>
          <a:custGeom>
            <a:avLst/>
            <a:gdLst>
              <a:gd name="T0" fmla="*/ 1333 w 1333"/>
              <a:gd name="T1" fmla="*/ 1031 h 1298"/>
              <a:gd name="T2" fmla="*/ 1333 w 1333"/>
              <a:gd name="T3" fmla="*/ 380 h 1298"/>
              <a:gd name="T4" fmla="*/ 706 w 1333"/>
              <a:gd name="T5" fmla="*/ 0 h 1298"/>
              <a:gd name="T6" fmla="*/ 0 w 1333"/>
              <a:gd name="T7" fmla="*/ 706 h 1298"/>
              <a:gd name="T8" fmla="*/ 323 w 1333"/>
              <a:gd name="T9" fmla="*/ 1298 h 1298"/>
              <a:gd name="T10" fmla="*/ 1090 w 1333"/>
              <a:gd name="T11" fmla="*/ 1298 h 1298"/>
              <a:gd name="T12" fmla="*/ 1333 w 1333"/>
              <a:gd name="T13" fmla="*/ 1031 h 1298"/>
            </a:gdLst>
            <a:ahLst/>
            <a:cxnLst>
              <a:cxn ang="0">
                <a:pos x="T0" y="T1"/>
              </a:cxn>
              <a:cxn ang="0">
                <a:pos x="T2" y="T3"/>
              </a:cxn>
              <a:cxn ang="0">
                <a:pos x="T4" y="T5"/>
              </a:cxn>
              <a:cxn ang="0">
                <a:pos x="T6" y="T7"/>
              </a:cxn>
              <a:cxn ang="0">
                <a:pos x="T8" y="T9"/>
              </a:cxn>
              <a:cxn ang="0">
                <a:pos x="T10" y="T11"/>
              </a:cxn>
              <a:cxn ang="0">
                <a:pos x="T12" y="T13"/>
              </a:cxn>
            </a:cxnLst>
            <a:rect l="0" t="0" r="r" b="b"/>
            <a:pathLst>
              <a:path w="1333" h="1298">
                <a:moveTo>
                  <a:pt x="1333" y="1031"/>
                </a:moveTo>
                <a:cubicBezTo>
                  <a:pt x="1333" y="380"/>
                  <a:pt x="1333" y="380"/>
                  <a:pt x="1333" y="380"/>
                </a:cubicBezTo>
                <a:cubicBezTo>
                  <a:pt x="1215" y="154"/>
                  <a:pt x="979" y="0"/>
                  <a:pt x="706" y="0"/>
                </a:cubicBezTo>
                <a:cubicBezTo>
                  <a:pt x="317" y="0"/>
                  <a:pt x="0" y="316"/>
                  <a:pt x="0" y="706"/>
                </a:cubicBezTo>
                <a:cubicBezTo>
                  <a:pt x="0" y="954"/>
                  <a:pt x="129" y="1172"/>
                  <a:pt x="323" y="1298"/>
                </a:cubicBezTo>
                <a:cubicBezTo>
                  <a:pt x="1090" y="1298"/>
                  <a:pt x="1090" y="1298"/>
                  <a:pt x="1090" y="1298"/>
                </a:cubicBezTo>
                <a:cubicBezTo>
                  <a:pt x="1193" y="1232"/>
                  <a:pt x="1276" y="1140"/>
                  <a:pt x="1333" y="1031"/>
                </a:cubicBezTo>
                <a:close/>
              </a:path>
            </a:pathLst>
          </a:custGeom>
          <a:solidFill>
            <a:schemeClr val="bg1">
              <a:alpha val="75000"/>
            </a:schemeClr>
          </a:solidFill>
          <a:ln w="50800" cap="sq" cmpd="dbl">
            <a:noFill/>
            <a:miter lim="800000"/>
          </a:ln>
          <a:effec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sp>
        <p:nvSpPr>
          <p:cNvPr id="2" name="Title 1">
            <a:extLst>
              <a:ext uri="{FF2B5EF4-FFF2-40B4-BE49-F238E27FC236}">
                <a16:creationId xmlns:a16="http://schemas.microsoft.com/office/drawing/2014/main" id="{7DD576E5-669E-4C2A-A693-1882BFF950EC}"/>
              </a:ext>
            </a:extLst>
          </p:cNvPr>
          <p:cNvSpPr>
            <a:spLocks noGrp="1"/>
          </p:cNvSpPr>
          <p:nvPr>
            <p:ph type="title"/>
          </p:nvPr>
        </p:nvSpPr>
        <p:spPr>
          <a:xfrm>
            <a:off x="709448" y="1913950"/>
            <a:ext cx="4204137" cy="1342754"/>
          </a:xfrm>
        </p:spPr>
        <p:txBody>
          <a:bodyPr vert="horz" lIns="91440" tIns="45720" rIns="91440" bIns="45720" rtlCol="0" anchor="ctr">
            <a:normAutofit/>
          </a:bodyPr>
          <a:lstStyle/>
          <a:p>
            <a:pPr algn="ctr"/>
            <a:r>
              <a:rPr lang="en-US" sz="2800"/>
              <a:t>Is there contribution to contemporary ethical-ecological discourse?</a:t>
            </a:r>
          </a:p>
        </p:txBody>
      </p:sp>
      <p:cxnSp>
        <p:nvCxnSpPr>
          <p:cNvPr id="25" name="Straight Connector 24">
            <a:extLst>
              <a:ext uri="{FF2B5EF4-FFF2-40B4-BE49-F238E27FC236}">
                <a16:creationId xmlns:a16="http://schemas.microsoft.com/office/drawing/2014/main" id="{20E3A342-4D61-4E3F-AF90-1AB42AEB96C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87051" y="3337139"/>
            <a:ext cx="935420" cy="0"/>
          </a:xfrm>
          <a:prstGeom prst="line">
            <a:avLst/>
          </a:prstGeom>
          <a:ln w="25400" cap="sq">
            <a:solidFill>
              <a:schemeClr val="tx1">
                <a:lumMod val="85000"/>
                <a:lumOff val="15000"/>
              </a:schemeClr>
            </a:solidFill>
            <a:bevel/>
          </a:ln>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DEA1FB8A-9FAA-4C92-8805-BFF752E28BC4}"/>
              </a:ext>
            </a:extLst>
          </p:cNvPr>
          <p:cNvSpPr txBox="1"/>
          <p:nvPr/>
        </p:nvSpPr>
        <p:spPr>
          <a:xfrm>
            <a:off x="903690" y="3117682"/>
            <a:ext cx="4032687" cy="2113109"/>
          </a:xfrm>
          <a:prstGeom prst="rect">
            <a:avLst/>
          </a:prstGeom>
        </p:spPr>
        <p:txBody>
          <a:bodyPr vert="horz" lIns="91440" tIns="45720" rIns="91440" bIns="45720" rtlCol="0" anchor="ctr">
            <a:normAutofit/>
          </a:bodyPr>
          <a:lstStyle/>
          <a:p>
            <a:pPr indent="-228600">
              <a:lnSpc>
                <a:spcPct val="90000"/>
              </a:lnSpc>
              <a:spcAft>
                <a:spcPts val="600"/>
              </a:spcAft>
              <a:buFont typeface="Arial" panose="020B0604020202020204" pitchFamily="34" charset="0"/>
              <a:buChar char="•"/>
            </a:pPr>
            <a:r>
              <a:rPr lang="en-US" dirty="0"/>
              <a:t>Emma </a:t>
            </a:r>
            <a:r>
              <a:rPr lang="en-US" dirty="0" err="1"/>
              <a:t>Restall</a:t>
            </a:r>
            <a:r>
              <a:rPr lang="en-US" dirty="0"/>
              <a:t> Orr contributes to this discussion clearly and  poetically, having to explain to those who do not share her own mindset the openness of Paganism and its overall message towards life and the natural world. </a:t>
            </a:r>
          </a:p>
        </p:txBody>
      </p:sp>
      <p:pic>
        <p:nvPicPr>
          <p:cNvPr id="7" name="Graphic 6" descr="Cat">
            <a:extLst>
              <a:ext uri="{FF2B5EF4-FFF2-40B4-BE49-F238E27FC236}">
                <a16:creationId xmlns:a16="http://schemas.microsoft.com/office/drawing/2014/main" id="{33D24E12-3B6E-4C33-A6CB-F4B039B479F6}"/>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748733" y="6220112"/>
            <a:ext cx="699067" cy="699067"/>
          </a:xfrm>
          <a:prstGeom prst="rect">
            <a:avLst/>
          </a:prstGeom>
        </p:spPr>
      </p:pic>
      <p:pic>
        <p:nvPicPr>
          <p:cNvPr id="10" name="Graphic 9" descr="Deciduous tree">
            <a:extLst>
              <a:ext uri="{FF2B5EF4-FFF2-40B4-BE49-F238E27FC236}">
                <a16:creationId xmlns:a16="http://schemas.microsoft.com/office/drawing/2014/main" id="{BEC05E50-9DEE-4D98-93BE-DBEFB23E4356}"/>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464264" y="4373253"/>
            <a:ext cx="1912064" cy="2704397"/>
          </a:xfrm>
          <a:prstGeom prst="rect">
            <a:avLst/>
          </a:prstGeom>
        </p:spPr>
      </p:pic>
    </p:spTree>
    <p:extLst>
      <p:ext uri="{BB962C8B-B14F-4D97-AF65-F5344CB8AC3E}">
        <p14:creationId xmlns:p14="http://schemas.microsoft.com/office/powerpoint/2010/main" val="40174940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26FC9E60-1074-473D-A904-FFE19A1AD028}"/>
              </a:ext>
            </a:extLst>
          </p:cNvPr>
          <p:cNvPicPr>
            <a:picLocks noChangeAspect="1"/>
          </p:cNvPicPr>
          <p:nvPr/>
        </p:nvPicPr>
        <p:blipFill rotWithShape="1">
          <a:blip r:embed="rId2"/>
          <a:srcRect t="9392" r="9091" b="13999"/>
          <a:stretch/>
        </p:blipFill>
        <p:spPr>
          <a:xfrm>
            <a:off x="20" y="10"/>
            <a:ext cx="12191980" cy="6857990"/>
          </a:xfrm>
          <a:prstGeom prst="rect">
            <a:avLst/>
          </a:prstGeom>
        </p:spPr>
      </p:pic>
      <p:sp>
        <p:nvSpPr>
          <p:cNvPr id="13" name="Rectangle 8">
            <a:extLst>
              <a:ext uri="{FF2B5EF4-FFF2-40B4-BE49-F238E27FC236}">
                <a16:creationId xmlns:a16="http://schemas.microsoft.com/office/drawing/2014/main" id="{2B1D4F77-A17C-43D7-B7FA-545148E4E9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36884" y="321176"/>
            <a:ext cx="4332307" cy="5896743"/>
          </a:xfrm>
          <a:prstGeom prst="rect">
            <a:avLst/>
          </a:prstGeom>
          <a:solidFill>
            <a:schemeClr val="bg1">
              <a:alpha val="90000"/>
            </a:schemeClr>
          </a:solidFill>
          <a:ln w="127000" cap="sq" cmpd="thinThick">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B7B1690-0727-4E74-8524-02D5633E0537}"/>
              </a:ext>
            </a:extLst>
          </p:cNvPr>
          <p:cNvSpPr>
            <a:spLocks noGrp="1"/>
          </p:cNvSpPr>
          <p:nvPr>
            <p:ph idx="1"/>
          </p:nvPr>
        </p:nvSpPr>
        <p:spPr>
          <a:xfrm>
            <a:off x="594110" y="2121763"/>
            <a:ext cx="3764826" cy="3773010"/>
          </a:xfrm>
        </p:spPr>
        <p:txBody>
          <a:bodyPr>
            <a:normAutofit/>
          </a:bodyPr>
          <a:lstStyle/>
          <a:p>
            <a:pPr marL="0" indent="0">
              <a:buNone/>
            </a:pPr>
            <a:r>
              <a:rPr lang="en-GB" sz="1800"/>
              <a:t>‘To Pagans, the difference between mastery and stewardship with care is barely relevant, for both still affirm a hierarchy within the natural world, with human beings somehow on top.’ </a:t>
            </a:r>
          </a:p>
          <a:p>
            <a:pPr marL="0" indent="0">
              <a:buNone/>
            </a:pPr>
            <a:r>
              <a:rPr lang="en-GB" sz="1800"/>
              <a:t>- Emma Restall Orr (Bobcat)</a:t>
            </a:r>
          </a:p>
        </p:txBody>
      </p:sp>
      <p:pic>
        <p:nvPicPr>
          <p:cNvPr id="5" name="Picture 4">
            <a:extLst>
              <a:ext uri="{FF2B5EF4-FFF2-40B4-BE49-F238E27FC236}">
                <a16:creationId xmlns:a16="http://schemas.microsoft.com/office/drawing/2014/main" id="{354133ED-2E5A-4E69-9144-60FD68979746}"/>
              </a:ext>
            </a:extLst>
          </p:cNvPr>
          <p:cNvPicPr>
            <a:picLocks noChangeAspect="1"/>
          </p:cNvPicPr>
          <p:nvPr/>
        </p:nvPicPr>
        <p:blipFill>
          <a:blip r:embed="rId3"/>
          <a:stretch>
            <a:fillRect/>
          </a:stretch>
        </p:blipFill>
        <p:spPr>
          <a:xfrm>
            <a:off x="3883067" y="3429000"/>
            <a:ext cx="3791211" cy="2843408"/>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pic>
        <p:nvPicPr>
          <p:cNvPr id="14" name="Graphic 13" descr="Moon and stars">
            <a:extLst>
              <a:ext uri="{FF2B5EF4-FFF2-40B4-BE49-F238E27FC236}">
                <a16:creationId xmlns:a16="http://schemas.microsoft.com/office/drawing/2014/main" id="{7B927EBD-2DB4-4813-A71B-724A47ADDFDE}"/>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3075871" y="506027"/>
            <a:ext cx="1292590" cy="1292590"/>
          </a:xfrm>
          <a:prstGeom prst="rect">
            <a:avLst/>
          </a:prstGeom>
        </p:spPr>
      </p:pic>
    </p:spTree>
    <p:extLst>
      <p:ext uri="{BB962C8B-B14F-4D97-AF65-F5344CB8AC3E}">
        <p14:creationId xmlns:p14="http://schemas.microsoft.com/office/powerpoint/2010/main" val="238704489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233F6408-E1FB-40EE-933F-488D38CCC7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Freeform 23">
            <a:extLst>
              <a:ext uri="{FF2B5EF4-FFF2-40B4-BE49-F238E27FC236}">
                <a16:creationId xmlns:a16="http://schemas.microsoft.com/office/drawing/2014/main" id="{F055C0C5-567C-4C02-83F3-B427BC7406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4637005" cy="6858000"/>
          </a:xfrm>
          <a:custGeom>
            <a:avLst/>
            <a:gdLst>
              <a:gd name="connsiteX0" fmla="*/ 0 w 4637005"/>
              <a:gd name="connsiteY0" fmla="*/ 0 h 6858000"/>
              <a:gd name="connsiteX1" fmla="*/ 4637005 w 4637005"/>
              <a:gd name="connsiteY1" fmla="*/ 0 h 6858000"/>
              <a:gd name="connsiteX2" fmla="*/ 4637005 w 4637005"/>
              <a:gd name="connsiteY2" fmla="*/ 1900238 h 6858000"/>
              <a:gd name="connsiteX3" fmla="*/ 4266589 w 4637005"/>
              <a:gd name="connsiteY3" fmla="*/ 2178050 h 6858000"/>
              <a:gd name="connsiteX4" fmla="*/ 4262355 w 4637005"/>
              <a:gd name="connsiteY4" fmla="*/ 2184400 h 6858000"/>
              <a:gd name="connsiteX5" fmla="*/ 4256005 w 4637005"/>
              <a:gd name="connsiteY5" fmla="*/ 2193925 h 6858000"/>
              <a:gd name="connsiteX6" fmla="*/ 4249655 w 4637005"/>
              <a:gd name="connsiteY6" fmla="*/ 2201863 h 6858000"/>
              <a:gd name="connsiteX7" fmla="*/ 4249655 w 4637005"/>
              <a:gd name="connsiteY7" fmla="*/ 2211388 h 6858000"/>
              <a:gd name="connsiteX8" fmla="*/ 4249655 w 4637005"/>
              <a:gd name="connsiteY8" fmla="*/ 2220913 h 6858000"/>
              <a:gd name="connsiteX9" fmla="*/ 4256005 w 4637005"/>
              <a:gd name="connsiteY9" fmla="*/ 2228850 h 6858000"/>
              <a:gd name="connsiteX10" fmla="*/ 4262355 w 4637005"/>
              <a:gd name="connsiteY10" fmla="*/ 2238375 h 6858000"/>
              <a:gd name="connsiteX11" fmla="*/ 4266589 w 4637005"/>
              <a:gd name="connsiteY11" fmla="*/ 2244725 h 6858000"/>
              <a:gd name="connsiteX12" fmla="*/ 4637005 w 4637005"/>
              <a:gd name="connsiteY12" fmla="*/ 2522538 h 6858000"/>
              <a:gd name="connsiteX13" fmla="*/ 4637005 w 4637005"/>
              <a:gd name="connsiteY13" fmla="*/ 6858000 h 6858000"/>
              <a:gd name="connsiteX14" fmla="*/ 0 w 4637005"/>
              <a:gd name="connsiteY1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637005" h="6858000">
                <a:moveTo>
                  <a:pt x="0" y="0"/>
                </a:moveTo>
                <a:lnTo>
                  <a:pt x="4637005" y="0"/>
                </a:lnTo>
                <a:lnTo>
                  <a:pt x="4637005" y="1900238"/>
                </a:lnTo>
                <a:lnTo>
                  <a:pt x="4266589" y="2178050"/>
                </a:lnTo>
                <a:lnTo>
                  <a:pt x="4262355" y="2184400"/>
                </a:lnTo>
                <a:lnTo>
                  <a:pt x="4256005" y="2193925"/>
                </a:lnTo>
                <a:lnTo>
                  <a:pt x="4249655" y="2201863"/>
                </a:lnTo>
                <a:lnTo>
                  <a:pt x="4249655" y="2211388"/>
                </a:lnTo>
                <a:lnTo>
                  <a:pt x="4249655" y="2220913"/>
                </a:lnTo>
                <a:lnTo>
                  <a:pt x="4256005" y="2228850"/>
                </a:lnTo>
                <a:lnTo>
                  <a:pt x="4262355" y="2238375"/>
                </a:lnTo>
                <a:lnTo>
                  <a:pt x="4266589" y="2244725"/>
                </a:lnTo>
                <a:lnTo>
                  <a:pt x="4637005" y="2522538"/>
                </a:lnTo>
                <a:lnTo>
                  <a:pt x="4637005" y="6858000"/>
                </a:lnTo>
                <a:lnTo>
                  <a:pt x="0"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FA72F2DB-4982-4FF9-BD2F-066B13EEFD1F}"/>
              </a:ext>
            </a:extLst>
          </p:cNvPr>
          <p:cNvSpPr>
            <a:spLocks noGrp="1"/>
          </p:cNvSpPr>
          <p:nvPr>
            <p:ph type="title"/>
          </p:nvPr>
        </p:nvSpPr>
        <p:spPr>
          <a:xfrm>
            <a:off x="232657" y="595747"/>
            <a:ext cx="4725318" cy="1325563"/>
          </a:xfrm>
        </p:spPr>
        <p:txBody>
          <a:bodyPr>
            <a:noAutofit/>
          </a:bodyPr>
          <a:lstStyle/>
          <a:p>
            <a:r>
              <a:rPr lang="en-US" sz="1800" dirty="0">
                <a:solidFill>
                  <a:schemeClr val="bg1"/>
                </a:solidFill>
                <a:latin typeface="Felix Titling" panose="04060505060202020A04" pitchFamily="82" charset="0"/>
              </a:rPr>
              <a:t>what extent can paganism be said to encourage or promote environmental care and sustainability?</a:t>
            </a:r>
            <a:endParaRPr lang="en-GB" sz="1400" dirty="0">
              <a:solidFill>
                <a:schemeClr val="bg1"/>
              </a:solidFill>
              <a:latin typeface="Felix Titling" panose="04060505060202020A04" pitchFamily="82" charset="0"/>
            </a:endParaRPr>
          </a:p>
        </p:txBody>
      </p:sp>
      <p:sp>
        <p:nvSpPr>
          <p:cNvPr id="3" name="Content Placeholder 2">
            <a:extLst>
              <a:ext uri="{FF2B5EF4-FFF2-40B4-BE49-F238E27FC236}">
                <a16:creationId xmlns:a16="http://schemas.microsoft.com/office/drawing/2014/main" id="{C602BC18-1F65-48AB-A05B-5AF3C2F20C28}"/>
              </a:ext>
            </a:extLst>
          </p:cNvPr>
          <p:cNvSpPr>
            <a:spLocks noGrp="1"/>
          </p:cNvSpPr>
          <p:nvPr>
            <p:ph idx="1"/>
          </p:nvPr>
        </p:nvSpPr>
        <p:spPr>
          <a:xfrm>
            <a:off x="801582" y="2320925"/>
            <a:ext cx="3200400" cy="4351338"/>
          </a:xfrm>
        </p:spPr>
        <p:txBody>
          <a:bodyPr>
            <a:normAutofit/>
          </a:bodyPr>
          <a:lstStyle/>
          <a:p>
            <a:pPr marL="0" indent="0">
              <a:buNone/>
            </a:pPr>
            <a:r>
              <a:rPr lang="en-GB" sz="1800" dirty="0">
                <a:solidFill>
                  <a:schemeClr val="bg1"/>
                </a:solidFill>
                <a:latin typeface="Times New Roman" panose="02020603050405020304" pitchFamily="18" charset="0"/>
                <a:cs typeface="Times New Roman" panose="02020603050405020304" pitchFamily="18" charset="0"/>
              </a:rPr>
              <a:t>As mentioned previously, Paganism promotes reverence for the natural world and all of the living beings on it in the majority of its paths. Living in harmony with the natural world is expected, with the belief that nature is sacred and should be treated thusly. Most activists and those who are at the front of protests usually are pagan in their beliefs. </a:t>
            </a:r>
          </a:p>
        </p:txBody>
      </p:sp>
      <p:sp>
        <p:nvSpPr>
          <p:cNvPr id="13" name="Rounded Rectangle 17">
            <a:extLst>
              <a:ext uri="{FF2B5EF4-FFF2-40B4-BE49-F238E27FC236}">
                <a16:creationId xmlns:a16="http://schemas.microsoft.com/office/drawing/2014/main" id="{E48B6BD6-5DED-4B86-A4B3-D35037F68F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78945" y="958640"/>
            <a:ext cx="6269591" cy="4945244"/>
          </a:xfrm>
          <a:prstGeom prst="roundRect">
            <a:avLst>
              <a:gd name="adj" fmla="val 3513"/>
            </a:avLst>
          </a:prstGeom>
          <a:solidFill>
            <a:srgbClr val="FFFFFF"/>
          </a:solidFill>
          <a:ln w="15875">
            <a:solidFill>
              <a:schemeClr val="accent1"/>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2EED6DC0-76C5-4D14-9B9B-33289C3639C1}"/>
              </a:ext>
            </a:extLst>
          </p:cNvPr>
          <p:cNvPicPr>
            <a:picLocks noChangeAspect="1"/>
          </p:cNvPicPr>
          <p:nvPr/>
        </p:nvPicPr>
        <p:blipFill rotWithShape="1">
          <a:blip r:embed="rId2"/>
          <a:srcRect l="2334"/>
          <a:stretch/>
        </p:blipFill>
        <p:spPr>
          <a:xfrm>
            <a:off x="5603706" y="1258529"/>
            <a:ext cx="5638853" cy="4330205"/>
          </a:xfrm>
          <a:prstGeom prst="rect">
            <a:avLst/>
          </a:prstGeom>
        </p:spPr>
      </p:pic>
    </p:spTree>
    <p:extLst>
      <p:ext uri="{BB962C8B-B14F-4D97-AF65-F5344CB8AC3E}">
        <p14:creationId xmlns:p14="http://schemas.microsoft.com/office/powerpoint/2010/main" val="370403979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16C5FA50-8D52-4617-AF91-5C7B1C8352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76717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Box 6">
            <a:extLst>
              <a:ext uri="{FF2B5EF4-FFF2-40B4-BE49-F238E27FC236}">
                <a16:creationId xmlns:a16="http://schemas.microsoft.com/office/drawing/2014/main" id="{7547F2E8-94F0-4B07-93B6-0D92FC2FC34D}"/>
              </a:ext>
            </a:extLst>
          </p:cNvPr>
          <p:cNvSpPr txBox="1"/>
          <p:nvPr/>
        </p:nvSpPr>
        <p:spPr>
          <a:xfrm>
            <a:off x="8658225" y="-453971"/>
            <a:ext cx="3638550" cy="7073846"/>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3300" b="1" u="sng" dirty="0">
                <a:solidFill>
                  <a:srgbClr val="FFFFFF"/>
                </a:solidFill>
                <a:latin typeface="+mj-lt"/>
                <a:ea typeface="+mj-ea"/>
                <a:cs typeface="+mj-cs"/>
              </a:rPr>
              <a:t>References/Bibliography:</a:t>
            </a:r>
          </a:p>
          <a:p>
            <a:pPr marL="285750" indent="-285750">
              <a:lnSpc>
                <a:spcPct val="90000"/>
              </a:lnSpc>
              <a:spcBef>
                <a:spcPct val="0"/>
              </a:spcBef>
              <a:spcAft>
                <a:spcPts val="600"/>
              </a:spcAft>
              <a:buFont typeface="Arial" panose="020B0604020202020204" pitchFamily="34" charset="0"/>
              <a:buChar char="•"/>
            </a:pPr>
            <a:r>
              <a:rPr lang="en-US" sz="1200" dirty="0">
                <a:solidFill>
                  <a:srgbClr val="FFFFFF"/>
                </a:solidFill>
                <a:latin typeface="+mj-lt"/>
                <a:ea typeface="+mj-ea"/>
                <a:cs typeface="+mj-cs"/>
              </a:rPr>
              <a:t>Taylor, B. (2013). </a:t>
            </a:r>
            <a:r>
              <a:rPr lang="en-US" sz="1200" i="1" dirty="0">
                <a:solidFill>
                  <a:srgbClr val="FFFFFF"/>
                </a:solidFill>
                <a:latin typeface="+mj-lt"/>
                <a:ea typeface="+mj-ea"/>
                <a:cs typeface="+mj-cs"/>
              </a:rPr>
              <a:t>Dark green religion</a:t>
            </a:r>
            <a:r>
              <a:rPr lang="en-US" sz="1200" dirty="0">
                <a:solidFill>
                  <a:srgbClr val="FFFFFF"/>
                </a:solidFill>
                <a:latin typeface="+mj-lt"/>
                <a:ea typeface="+mj-ea"/>
                <a:cs typeface="+mj-cs"/>
              </a:rPr>
              <a:t>. Berkeley: University of California Press</a:t>
            </a:r>
          </a:p>
          <a:p>
            <a:pPr marL="285750" indent="-285750">
              <a:lnSpc>
                <a:spcPct val="90000"/>
              </a:lnSpc>
              <a:spcBef>
                <a:spcPct val="0"/>
              </a:spcBef>
              <a:spcAft>
                <a:spcPts val="600"/>
              </a:spcAft>
              <a:buFont typeface="Arial" panose="020B0604020202020204" pitchFamily="34" charset="0"/>
              <a:buChar char="•"/>
            </a:pPr>
            <a:r>
              <a:rPr lang="en-US" sz="1200" dirty="0">
                <a:solidFill>
                  <a:schemeClr val="bg1"/>
                </a:solidFill>
              </a:rPr>
              <a:t>Gothwitch.co.uk. (2020). </a:t>
            </a:r>
            <a:r>
              <a:rPr lang="en-US" sz="1200" i="1" dirty="0">
                <a:solidFill>
                  <a:schemeClr val="bg1"/>
                </a:solidFill>
              </a:rPr>
              <a:t>The Symbols of Witchcraft - Pentagram, Pentacle, </a:t>
            </a:r>
            <a:r>
              <a:rPr lang="en-US" sz="1200" i="1" dirty="0" err="1">
                <a:solidFill>
                  <a:schemeClr val="bg1"/>
                </a:solidFill>
              </a:rPr>
              <a:t>Invereted</a:t>
            </a:r>
            <a:r>
              <a:rPr lang="en-US" sz="1200" i="1" dirty="0">
                <a:solidFill>
                  <a:schemeClr val="bg1"/>
                </a:solidFill>
              </a:rPr>
              <a:t> Pentagram plus the Sigil of Baphomet wrongly associated with the craft - </a:t>
            </a:r>
            <a:r>
              <a:rPr lang="en-US" sz="1200" i="1" dirty="0" err="1">
                <a:solidFill>
                  <a:schemeClr val="bg1"/>
                </a:solidFill>
              </a:rPr>
              <a:t>GothWitch</a:t>
            </a:r>
            <a:r>
              <a:rPr lang="en-US" sz="1200" dirty="0">
                <a:solidFill>
                  <a:schemeClr val="bg1"/>
                </a:solidFill>
              </a:rPr>
              <a:t>. [online] Available at: http://www.gothwitch.co.uk/library/symbols/ [Accessed 30 Jan. 2020].</a:t>
            </a:r>
          </a:p>
          <a:p>
            <a:pPr marL="285750" indent="-285750">
              <a:lnSpc>
                <a:spcPct val="90000"/>
              </a:lnSpc>
              <a:spcBef>
                <a:spcPct val="0"/>
              </a:spcBef>
              <a:spcAft>
                <a:spcPts val="600"/>
              </a:spcAft>
              <a:buFont typeface="Arial" panose="020B0604020202020204" pitchFamily="34" charset="0"/>
              <a:buChar char="•"/>
            </a:pPr>
            <a:r>
              <a:rPr lang="en-US" sz="1200" dirty="0">
                <a:solidFill>
                  <a:schemeClr val="bg1"/>
                </a:solidFill>
              </a:rPr>
              <a:t>Plagiarism, Q., Books, Q., Halpin, G. and Greenfield, Q. (2020). </a:t>
            </a:r>
            <a:r>
              <a:rPr lang="en-US" sz="1200" i="1" dirty="0">
                <a:solidFill>
                  <a:schemeClr val="bg1"/>
                </a:solidFill>
              </a:rPr>
              <a:t>Pagan Writers Community</a:t>
            </a:r>
            <a:r>
              <a:rPr lang="en-US" sz="1200" dirty="0">
                <a:solidFill>
                  <a:schemeClr val="bg1"/>
                </a:solidFill>
              </a:rPr>
              <a:t>. [online] Paganwriterscommunity.blogspot.com. Available at: http://paganwriterscommunity.blogspot.com/ [Accessed 30 Jan. 2020].</a:t>
            </a:r>
          </a:p>
          <a:p>
            <a:pPr marL="285750" indent="-285750">
              <a:lnSpc>
                <a:spcPct val="90000"/>
              </a:lnSpc>
              <a:spcBef>
                <a:spcPct val="0"/>
              </a:spcBef>
              <a:spcAft>
                <a:spcPts val="600"/>
              </a:spcAft>
              <a:buFont typeface="Arial" panose="020B0604020202020204" pitchFamily="34" charset="0"/>
              <a:buChar char="•"/>
            </a:pPr>
            <a:r>
              <a:rPr lang="en-US" sz="1200" dirty="0">
                <a:solidFill>
                  <a:schemeClr val="bg1"/>
                </a:solidFill>
              </a:rPr>
              <a:t>Bbc.co.uk. (2020). </a:t>
            </a:r>
            <a:r>
              <a:rPr lang="en-US" sz="1200" i="1" dirty="0">
                <a:solidFill>
                  <a:schemeClr val="bg1"/>
                </a:solidFill>
              </a:rPr>
              <a:t>BBC - Religions - Paganism: Pagan paths</a:t>
            </a:r>
            <a:r>
              <a:rPr lang="en-US" sz="1200" dirty="0">
                <a:solidFill>
                  <a:schemeClr val="bg1"/>
                </a:solidFill>
              </a:rPr>
              <a:t>. [online] Available at: http://www.bbc.co.uk/religion/religions/paganism/subdivisions/paths.shtml [Accessed 30 Jan. 2020].</a:t>
            </a:r>
            <a:endParaRPr lang="en-US" sz="800" dirty="0">
              <a:solidFill>
                <a:schemeClr val="bg1"/>
              </a:solidFill>
            </a:endParaRPr>
          </a:p>
          <a:p>
            <a:pPr marL="285750" indent="-285750">
              <a:lnSpc>
                <a:spcPct val="90000"/>
              </a:lnSpc>
              <a:spcBef>
                <a:spcPct val="0"/>
              </a:spcBef>
              <a:spcAft>
                <a:spcPts val="600"/>
              </a:spcAft>
              <a:buFont typeface="Arial" panose="020B0604020202020204" pitchFamily="34" charset="0"/>
              <a:buChar char="•"/>
            </a:pPr>
            <a:endParaRPr lang="en-US" sz="1200" dirty="0">
              <a:solidFill>
                <a:schemeClr val="bg1"/>
              </a:solidFill>
              <a:latin typeface="+mj-lt"/>
              <a:ea typeface="+mj-ea"/>
              <a:cs typeface="+mj-cs"/>
            </a:endParaRPr>
          </a:p>
          <a:p>
            <a:pPr>
              <a:lnSpc>
                <a:spcPct val="90000"/>
              </a:lnSpc>
              <a:spcBef>
                <a:spcPct val="0"/>
              </a:spcBef>
              <a:spcAft>
                <a:spcPts val="600"/>
              </a:spcAft>
            </a:pPr>
            <a:endParaRPr lang="en-US" sz="3300" dirty="0">
              <a:solidFill>
                <a:srgbClr val="FFFFFF"/>
              </a:solidFill>
              <a:latin typeface="+mj-lt"/>
              <a:ea typeface="+mj-ea"/>
              <a:cs typeface="+mj-cs"/>
            </a:endParaRPr>
          </a:p>
        </p:txBody>
      </p:sp>
      <p:sp>
        <p:nvSpPr>
          <p:cNvPr id="14" name="Rounded Rectangle 9">
            <a:extLst>
              <a:ext uri="{FF2B5EF4-FFF2-40B4-BE49-F238E27FC236}">
                <a16:creationId xmlns:a16="http://schemas.microsoft.com/office/drawing/2014/main" id="{E223798C-12AD-4B0C-A50C-D676347D67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3354" y="484632"/>
            <a:ext cx="8129016" cy="5724144"/>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a:extLst>
              <a:ext uri="{FF2B5EF4-FFF2-40B4-BE49-F238E27FC236}">
                <a16:creationId xmlns:a16="http://schemas.microsoft.com/office/drawing/2014/main" id="{3E328B66-D258-44F8-BFBA-2884FD698714}"/>
              </a:ext>
            </a:extLst>
          </p:cNvPr>
          <p:cNvPicPr>
            <a:picLocks noGrp="1" noChangeAspect="1"/>
          </p:cNvPicPr>
          <p:nvPr>
            <p:ph idx="1"/>
          </p:nvPr>
        </p:nvPicPr>
        <p:blipFill rotWithShape="1">
          <a:blip r:embed="rId2"/>
          <a:srcRect l="12732" r="3468" b="-2"/>
          <a:stretch/>
        </p:blipFill>
        <p:spPr>
          <a:xfrm>
            <a:off x="677884" y="799663"/>
            <a:ext cx="7163222" cy="4808332"/>
          </a:xfrm>
          <a:prstGeom prst="rect">
            <a:avLst/>
          </a:prstGeom>
          <a:effectLst/>
        </p:spPr>
      </p:pic>
    </p:spTree>
    <p:extLst>
      <p:ext uri="{BB962C8B-B14F-4D97-AF65-F5344CB8AC3E}">
        <p14:creationId xmlns:p14="http://schemas.microsoft.com/office/powerpoint/2010/main" val="362481738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8FB2B18A-4108-4E87-A692-394701F9C0A8}"/>
              </a:ext>
            </a:extLst>
          </p:cNvPr>
          <p:cNvPicPr>
            <a:picLocks noGrp="1" noChangeAspect="1"/>
          </p:cNvPicPr>
          <p:nvPr>
            <p:ph idx="1"/>
          </p:nvPr>
        </p:nvPicPr>
        <p:blipFill rotWithShape="1">
          <a:blip r:embed="rId2"/>
          <a:srcRect t="11803" b="3928"/>
          <a:stretch/>
        </p:blipFill>
        <p:spPr>
          <a:xfrm>
            <a:off x="20" y="10"/>
            <a:ext cx="12191980" cy="6857990"/>
          </a:xfrm>
          <a:prstGeom prst="rect">
            <a:avLst/>
          </a:prstGeom>
        </p:spPr>
      </p:pic>
      <p:sp>
        <p:nvSpPr>
          <p:cNvPr id="9" name="Rectangle 8">
            <a:extLst>
              <a:ext uri="{FF2B5EF4-FFF2-40B4-BE49-F238E27FC236}">
                <a16:creationId xmlns:a16="http://schemas.microsoft.com/office/drawing/2014/main" id="{37C89E4B-3C9F-44B9-8B86-D9E3D112D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20142"/>
            <a:ext cx="12192000" cy="7365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5944F88-3CBB-4B14-97D5-BBC91323D9B5}"/>
              </a:ext>
            </a:extLst>
          </p:cNvPr>
          <p:cNvSpPr>
            <a:spLocks noGrp="1"/>
          </p:cNvSpPr>
          <p:nvPr>
            <p:ph type="title"/>
          </p:nvPr>
        </p:nvSpPr>
        <p:spPr>
          <a:xfrm>
            <a:off x="523875" y="5317240"/>
            <a:ext cx="11210925" cy="744836"/>
          </a:xfrm>
        </p:spPr>
        <p:txBody>
          <a:bodyPr vert="horz" lIns="91440" tIns="45720" rIns="91440" bIns="45720" rtlCol="0" anchor="ctr">
            <a:normAutofit/>
          </a:bodyPr>
          <a:lstStyle/>
          <a:p>
            <a:pPr algn="ctr"/>
            <a:r>
              <a:rPr lang="en-US" sz="3600" dirty="0">
                <a:solidFill>
                  <a:schemeClr val="tx1">
                    <a:lumMod val="85000"/>
                    <a:lumOff val="15000"/>
                  </a:schemeClr>
                </a:solidFill>
                <a:latin typeface="Felix Titling" panose="04060505060202020A04" pitchFamily="82" charset="0"/>
              </a:rPr>
              <a:t>	Thank you for listening!</a:t>
            </a:r>
          </a:p>
        </p:txBody>
      </p:sp>
      <p:cxnSp>
        <p:nvCxnSpPr>
          <p:cNvPr id="11" name="Straight Connector 10">
            <a:extLst>
              <a:ext uri="{FF2B5EF4-FFF2-40B4-BE49-F238E27FC236}">
                <a16:creationId xmlns:a16="http://schemas.microsoft.com/office/drawing/2014/main" id="{AA2EAA10-076F-46BD-8F0F-B9A2FB77A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241983"/>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D891E407-403B-4764-86C9-33A56D3BCA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4852"/>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631128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90</TotalTime>
  <Words>621</Words>
  <Application>Microsoft Office PowerPoint</Application>
  <PresentationFormat>Widescreen</PresentationFormat>
  <Paragraphs>33</Paragraphs>
  <Slides>11</Slides>
  <Notes>0</Notes>
  <HiddenSlides>0</HiddenSlides>
  <MMClips>1</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11</vt:i4>
      </vt:variant>
    </vt:vector>
  </HeadingPairs>
  <TitlesOfParts>
    <vt:vector size="17" baseType="lpstr">
      <vt:lpstr>Arial</vt:lpstr>
      <vt:lpstr>Calibri</vt:lpstr>
      <vt:lpstr>Calibri Light</vt:lpstr>
      <vt:lpstr>Felix Titling</vt:lpstr>
      <vt:lpstr>Times New Roman</vt:lpstr>
      <vt:lpstr>Office Theme</vt:lpstr>
      <vt:lpstr>The legacy of Neo-Paganism</vt:lpstr>
      <vt:lpstr>Firstly! What is Neo-Paganism?</vt:lpstr>
      <vt:lpstr>Recent Popularity with witches</vt:lpstr>
      <vt:lpstr>The many paths in Paganism</vt:lpstr>
      <vt:lpstr>Why is Paganism different to other ‘green religions’?</vt:lpstr>
      <vt:lpstr>The Natural Connection</vt:lpstr>
      <vt:lpstr>Is there contribution to contemporary ethical-ecological discourse?</vt:lpstr>
      <vt:lpstr>PowerPoint Presentation</vt:lpstr>
      <vt:lpstr>what extent can paganism be said to encourage or promote environmental care and sustainability?</vt:lpstr>
      <vt:lpstr>PowerPoint Presentation</vt:lpstr>
      <vt:lpstr> Thank you for listening!</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legacy of Neo-Paganism</dc:title>
  <dc:creator>Sara Vaughan</dc:creator>
  <cp:lastModifiedBy>Sara Vaughan</cp:lastModifiedBy>
  <cp:revision>20</cp:revision>
  <dcterms:created xsi:type="dcterms:W3CDTF">2020-01-30T19:53:49Z</dcterms:created>
  <dcterms:modified xsi:type="dcterms:W3CDTF">2020-01-30T21:24:03Z</dcterms:modified>
</cp:coreProperties>
</file>