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0"/>
  </p:notesMasterIdLst>
  <p:sldIdLst>
    <p:sldId id="288" r:id="rId2"/>
    <p:sldId id="289" r:id="rId3"/>
    <p:sldId id="291" r:id="rId4"/>
    <p:sldId id="304" r:id="rId5"/>
    <p:sldId id="305" r:id="rId6"/>
    <p:sldId id="292" r:id="rId7"/>
    <p:sldId id="309" r:id="rId8"/>
    <p:sldId id="310" r:id="rId9"/>
    <p:sldId id="311" r:id="rId10"/>
    <p:sldId id="300" r:id="rId11"/>
    <p:sldId id="261" r:id="rId12"/>
    <p:sldId id="312" r:id="rId13"/>
    <p:sldId id="313" r:id="rId14"/>
    <p:sldId id="270" r:id="rId15"/>
    <p:sldId id="294" r:id="rId16"/>
    <p:sldId id="267" r:id="rId17"/>
    <p:sldId id="314" r:id="rId18"/>
    <p:sldId id="29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65"/>
    <p:restoredTop sz="92936"/>
  </p:normalViewPr>
  <p:slideViewPr>
    <p:cSldViewPr>
      <p:cViewPr varScale="1">
        <p:scale>
          <a:sx n="85" d="100"/>
          <a:sy n="85" d="100"/>
        </p:scale>
        <p:origin x="753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BC731-33C3-41CF-BAC2-B54445180B0B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214238-BF0C-4F61-A025-1173D484CFE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916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7730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833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214238-BF0C-4F61-A025-1173D484CFE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317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medru</a:t>
            </a:r>
            <a:r>
              <a:rPr lang="en-US" dirty="0" smtClean="0"/>
              <a:t> </a:t>
            </a:r>
            <a:r>
              <a:rPr lang="en-US" dirty="0" err="1" smtClean="0"/>
              <a:t>cyfrif</a:t>
            </a:r>
            <a:r>
              <a:rPr lang="en-US" dirty="0" smtClean="0"/>
              <a:t> ‘faint o </a:t>
            </a:r>
            <a:r>
              <a:rPr lang="en-US" dirty="0" err="1" smtClean="0"/>
              <a:t>blant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 </a:t>
            </a:r>
            <a:r>
              <a:rPr lang="en-US" dirty="0" err="1" smtClean="0"/>
              <a:t>heddiw</a:t>
            </a:r>
            <a:r>
              <a:rPr lang="en-US" dirty="0" smtClean="0"/>
              <a:t>?’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plant</a:t>
            </a:r>
            <a:r>
              <a:rPr lang="en-US" baseline="0" dirty="0" smtClean="0"/>
              <a:t> </a:t>
            </a:r>
            <a:r>
              <a:rPr lang="en-US" baseline="0" dirty="0" err="1" smtClean="0"/>
              <a:t>fedru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grwpio’r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bobl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dosbarth</a:t>
            </a:r>
            <a:r>
              <a:rPr lang="en-US" baseline="0" dirty="0" smtClean="0"/>
              <a:t> a </a:t>
            </a:r>
            <a:r>
              <a:rPr lang="en-US" baseline="0" dirty="0" err="1" smtClean="0"/>
              <a:t>pheidio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cyfrif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oedolion</a:t>
            </a:r>
            <a:r>
              <a:rPr lang="en-US" baseline="0" dirty="0" smtClean="0"/>
              <a:t>, dim </a:t>
            </a:r>
            <a:r>
              <a:rPr lang="en-US" baseline="0" dirty="0" err="1" smtClean="0"/>
              <a:t>ond</a:t>
            </a:r>
            <a:r>
              <a:rPr lang="en-US" baseline="0" dirty="0" smtClean="0"/>
              <a:t> y plant.</a:t>
            </a:r>
          </a:p>
          <a:p>
            <a:endParaRPr lang="en-US" baseline="0" dirty="0" smtClean="0"/>
          </a:p>
          <a:p>
            <a:r>
              <a:rPr lang="en-US" baseline="0" dirty="0" err="1" smtClean="0"/>
              <a:t>Profiadau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ieithyddol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bwysig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y cam </a:t>
            </a:r>
            <a:r>
              <a:rPr lang="en-US" baseline="0" dirty="0" err="1" smtClean="0"/>
              <a:t>hwn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e.e</a:t>
            </a:r>
            <a:r>
              <a:rPr lang="en-US" baseline="0" dirty="0" smtClean="0"/>
              <a:t>. un </a:t>
            </a:r>
            <a:r>
              <a:rPr lang="en-US" baseline="0" dirty="0" err="1" smtClean="0"/>
              <a:t>arall</a:t>
            </a:r>
            <a:r>
              <a:rPr lang="en-US" baseline="0" dirty="0" smtClean="0"/>
              <a:t>, un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fwy</a:t>
            </a:r>
            <a:r>
              <a:rPr lang="en-US" baseline="0" dirty="0" smtClean="0"/>
              <a:t>. </a:t>
            </a:r>
            <a:r>
              <a:rPr lang="en-US" baseline="0" dirty="0" err="1" smtClean="0"/>
              <a:t>Wrth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i</a:t>
            </a:r>
            <a:r>
              <a:rPr lang="en-US" baseline="0" dirty="0" smtClean="0"/>
              <a:t> </a:t>
            </a:r>
            <a:r>
              <a:rPr lang="en-US" baseline="0" dirty="0" err="1" smtClean="0"/>
              <a:t>blentyn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ofyn</a:t>
            </a:r>
            <a:r>
              <a:rPr lang="en-US" baseline="0" dirty="0" smtClean="0"/>
              <a:t> am ‘un </a:t>
            </a:r>
            <a:r>
              <a:rPr lang="en-US" baseline="0" dirty="0" err="1" smtClean="0"/>
              <a:t>arall</a:t>
            </a:r>
            <a:r>
              <a:rPr lang="en-US" baseline="0" dirty="0" smtClean="0"/>
              <a:t>’ </a:t>
            </a:r>
            <a:r>
              <a:rPr lang="en-US" baseline="0" dirty="0" err="1" smtClean="0"/>
              <a:t>maent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cael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profiad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sy’n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paratoi</a:t>
            </a:r>
            <a:r>
              <a:rPr lang="en-US" baseline="0" dirty="0" smtClean="0"/>
              <a:t> at </a:t>
            </a:r>
            <a:r>
              <a:rPr lang="en-US" baseline="0" dirty="0" err="1" smtClean="0"/>
              <a:t>gyfrif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syniad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creiddiol</a:t>
            </a:r>
            <a:r>
              <a:rPr lang="en-US" baseline="0" dirty="0" smtClean="0"/>
              <a:t> bod </a:t>
            </a:r>
            <a:r>
              <a:rPr lang="en-US" baseline="0" dirty="0" err="1" smtClean="0"/>
              <a:t>rhifau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cynyddu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wrth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i</a:t>
            </a:r>
            <a:r>
              <a:rPr lang="en-US" baseline="0" dirty="0" smtClean="0"/>
              <a:t> chi </a:t>
            </a:r>
            <a:r>
              <a:rPr lang="en-US" baseline="0" dirty="0" err="1" smtClean="0"/>
              <a:t>gyfrif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e.e</a:t>
            </a:r>
            <a:r>
              <a:rPr lang="en-US" baseline="0" dirty="0" smtClean="0"/>
              <a:t>. </a:t>
            </a:r>
            <a:r>
              <a:rPr lang="en-US" baseline="0" dirty="0" err="1" smtClean="0"/>
              <a:t>mae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chwech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fwy</a:t>
            </a:r>
            <a:r>
              <a:rPr lang="en-US" baseline="0" dirty="0" smtClean="0"/>
              <a:t> </a:t>
            </a:r>
            <a:r>
              <a:rPr lang="en-US" baseline="0" dirty="0" err="1" smtClean="0"/>
              <a:t>na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phump</a:t>
            </a:r>
            <a:r>
              <a:rPr lang="en-US" baseline="0" dirty="0" smtClean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214238-BF0C-4F61-A025-1173D484CFE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211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F51E9D-1987-4DC9-A67A-2E71B1B59CB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0499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Egwyddor</a:t>
            </a:r>
            <a:r>
              <a:rPr lang="en-US" dirty="0" smtClean="0"/>
              <a:t> </a:t>
            </a:r>
            <a:r>
              <a:rPr lang="en-US" dirty="0" err="1" smtClean="0"/>
              <a:t>Trefn</a:t>
            </a:r>
            <a:r>
              <a:rPr lang="en-US" dirty="0" smtClean="0"/>
              <a:t> </a:t>
            </a:r>
            <a:r>
              <a:rPr lang="en-US" dirty="0" err="1" smtClean="0"/>
              <a:t>Sefydlog</a:t>
            </a:r>
            <a:r>
              <a:rPr lang="en-US" dirty="0" smtClean="0"/>
              <a:t> - Stable Order Principle/Order of numbers is invariant</a:t>
            </a:r>
          </a:p>
          <a:p>
            <a:r>
              <a:rPr lang="en-US" dirty="0" err="1" smtClean="0"/>
              <a:t>Egwyddor</a:t>
            </a:r>
            <a:r>
              <a:rPr lang="en-US" dirty="0" smtClean="0"/>
              <a:t> Un-</a:t>
            </a:r>
            <a:r>
              <a:rPr lang="en-US" dirty="0" err="1" smtClean="0"/>
              <a:t>i</a:t>
            </a:r>
            <a:r>
              <a:rPr lang="en-US" dirty="0" smtClean="0"/>
              <a:t>-un - One-to-one principle/One-to-one matching</a:t>
            </a:r>
          </a:p>
          <a:p>
            <a:r>
              <a:rPr lang="en-US" dirty="0" err="1" smtClean="0"/>
              <a:t>Egwyddol</a:t>
            </a:r>
            <a:r>
              <a:rPr lang="en-US" dirty="0" smtClean="0"/>
              <a:t> </a:t>
            </a:r>
            <a:r>
              <a:rPr lang="en-US" dirty="0" err="1" smtClean="0"/>
              <a:t>brifol</a:t>
            </a:r>
            <a:r>
              <a:rPr lang="en-US" dirty="0" smtClean="0"/>
              <a:t> - Cardinal Principle/Connecting ordinal and cardinal number</a:t>
            </a:r>
          </a:p>
          <a:p>
            <a:r>
              <a:rPr lang="en-US" dirty="0" err="1" smtClean="0"/>
              <a:t>Egwyddor</a:t>
            </a:r>
            <a:r>
              <a:rPr lang="en-US" dirty="0" smtClean="0"/>
              <a:t> </a:t>
            </a:r>
            <a:r>
              <a:rPr lang="en-US" dirty="0" err="1" smtClean="0"/>
              <a:t>Haniaethu</a:t>
            </a:r>
            <a:r>
              <a:rPr lang="en-US" dirty="0" smtClean="0"/>
              <a:t> - Abstraction principle/Counting as an abstraction</a:t>
            </a:r>
          </a:p>
          <a:p>
            <a:r>
              <a:rPr lang="en-US" dirty="0" err="1" smtClean="0"/>
              <a:t>Egwyddor</a:t>
            </a:r>
            <a:r>
              <a:rPr lang="en-US" dirty="0" smtClean="0"/>
              <a:t> </a:t>
            </a:r>
            <a:r>
              <a:rPr lang="en-US" dirty="0" err="1" smtClean="0"/>
              <a:t>trefn-amherthnasol</a:t>
            </a:r>
            <a:r>
              <a:rPr lang="en-US" dirty="0" smtClean="0"/>
              <a:t> - Order irrelevance/Arrangement of objects is irrelevant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214238-BF0C-4F61-A025-1173D484CFE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2046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214238-BF0C-4F61-A025-1173D484CFE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54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5226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661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8CABF6-BB02-4908-9112-795747469D54}" type="datetimeFigureOut">
              <a:rPr lang="en-GB" smtClean="0"/>
              <a:pPr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D39D5-2B78-4AE2-AD49-6EEF2737AF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91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://learning.gov.wales/resources/collections/foundation-phase?lang=cy" TargetMode="External"/><Relationship Id="rId4" Type="http://schemas.openxmlformats.org/officeDocument/2006/relationships/hyperlink" Target="http://gov.wales/topics/educationandskills/earlyyearshome/foundation-phase/?lang=en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asstools.net/random-name-picker/95_YbFS2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nrich.maths.org/10742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mmunication4all.co.uk/Numeracy/Number%20Formation%20Rhyme%20Cards.pdf" TargetMode="External"/><Relationship Id="rId2" Type="http://schemas.openxmlformats.org/officeDocument/2006/relationships/hyperlink" Target="http://www.youtube.com/watch?v=6bqCewhXSG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es.co.uk/teaching-resource/Interactive-Number-Formation-Rhymes-6193194/" TargetMode="External"/><Relationship Id="rId4" Type="http://schemas.openxmlformats.org/officeDocument/2006/relationships/hyperlink" Target="http://resources.hwb.wales.gov.uk/VTC/2008-09/maths/irf08_15/welsh/Flash/c_index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marks.co.uk/learning-to-count/gingerbread-man-gam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topmarks.co.uk/learning-to-count/ladybird-spots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file:///C:\Users\Nerys.Defis\AppData\Local\Microsoft\Windows\INetCache\IE\VFQNLF5S\PlaceValueReading.pdf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2532" y="476672"/>
            <a:ext cx="8667750" cy="1685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 dirty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4500" dirty="0" err="1">
                <a:solidFill>
                  <a:schemeClr val="bg1"/>
                </a:solidFill>
              </a:rPr>
              <a:t>Mathemateg</a:t>
            </a:r>
            <a:r>
              <a:rPr lang="en-US" sz="4500" dirty="0">
                <a:solidFill>
                  <a:schemeClr val="bg1"/>
                </a:solidFill>
              </a:rPr>
              <a:t> </a:t>
            </a:r>
            <a:r>
              <a:rPr lang="mr-IN" sz="4500" dirty="0">
                <a:solidFill>
                  <a:schemeClr val="bg1"/>
                </a:solidFill>
              </a:rPr>
              <a:t>–</a:t>
            </a:r>
            <a:r>
              <a:rPr lang="en-US" sz="4500" dirty="0">
                <a:solidFill>
                  <a:schemeClr val="bg1"/>
                </a:solidFill>
              </a:rPr>
              <a:t> Mathematics </a:t>
            </a:r>
            <a:r>
              <a:rPr lang="en-US" sz="4500" dirty="0" smtClean="0">
                <a:solidFill>
                  <a:schemeClr val="bg1"/>
                </a:solidFill>
              </a:rPr>
              <a:t>4</a:t>
            </a:r>
            <a:endParaRPr lang="en-US" sz="4500" dirty="0">
              <a:solidFill>
                <a:schemeClr val="bg1"/>
              </a:solidFill>
            </a:endParaRPr>
          </a:p>
          <a:p>
            <a:pPr algn="ctr"/>
            <a:endParaRPr lang="en-US" sz="135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1531" y="4258954"/>
            <a:ext cx="86677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solidFill>
                  <a:schemeClr val="bg1"/>
                </a:solidFill>
              </a:rPr>
              <a:t>A</a:t>
            </a:r>
            <a:r>
              <a:rPr lang="en-GB" sz="3600" dirty="0" err="1" smtClean="0">
                <a:solidFill>
                  <a:schemeClr val="bg1"/>
                </a:solidFill>
              </a:rPr>
              <a:t>ddysgu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Cyfrifo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>
                <a:solidFill>
                  <a:schemeClr val="bg1"/>
                </a:solidFill>
              </a:rPr>
              <a:t>a </a:t>
            </a:r>
            <a:r>
              <a:rPr lang="en-GB" sz="3600" dirty="0" err="1" smtClean="0">
                <a:solidFill>
                  <a:schemeClr val="bg1"/>
                </a:solidFill>
              </a:rPr>
              <a:t>Rhif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C</a:t>
            </a:r>
            <a:r>
              <a:rPr lang="en-GB" sz="3600" dirty="0" err="1" smtClean="0">
                <a:solidFill>
                  <a:schemeClr val="bg1"/>
                </a:solidFill>
              </a:rPr>
              <a:t>ynnar</a:t>
            </a:r>
            <a:endParaRPr lang="en-GB" sz="3600" dirty="0" smtClean="0">
              <a:solidFill>
                <a:schemeClr val="bg1"/>
              </a:solidFill>
            </a:endParaRPr>
          </a:p>
          <a:p>
            <a:pPr algn="ctr"/>
            <a:r>
              <a:rPr lang="en-GB" sz="3600" dirty="0" smtClean="0">
                <a:solidFill>
                  <a:schemeClr val="bg1"/>
                </a:solidFill>
              </a:rPr>
              <a:t>Teaching </a:t>
            </a:r>
            <a:r>
              <a:rPr lang="en-GB" sz="3600" dirty="0">
                <a:solidFill>
                  <a:schemeClr val="bg1"/>
                </a:solidFill>
              </a:rPr>
              <a:t>Counting and Early Number Sense</a:t>
            </a:r>
            <a:endParaRPr lang="en-US" sz="13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635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327219" y="1210507"/>
            <a:ext cx="6618515" cy="955997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342900" y="1917124"/>
            <a:ext cx="8235835" cy="307805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900"/>
              </a:spcAft>
            </a:pPr>
            <a:endParaRPr lang="en-US" sz="21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42900" y="172014"/>
            <a:ext cx="8257011" cy="11303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300" dirty="0" err="1"/>
              <a:t>Amcanion</a:t>
            </a:r>
            <a:r>
              <a:rPr lang="en-GB" sz="3300" dirty="0"/>
              <a:t> y </a:t>
            </a:r>
            <a:r>
              <a:rPr lang="en-GB" sz="3300" dirty="0" err="1"/>
              <a:t>Sesiwn</a:t>
            </a:r>
            <a:r>
              <a:rPr lang="en-GB" sz="3300" dirty="0"/>
              <a:t> - Session Objectives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60817" y="971872"/>
            <a:ext cx="4581701" cy="462045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2400" dirty="0"/>
              <a:t>To understand the principles of counting and early number development </a:t>
            </a:r>
            <a:endParaRPr lang="en-GB" sz="2400" dirty="0" smtClean="0"/>
          </a:p>
          <a:p>
            <a:pPr lvl="0"/>
            <a:r>
              <a:rPr lang="en-GB" sz="2400" dirty="0" smtClean="0"/>
              <a:t>To </a:t>
            </a:r>
            <a:r>
              <a:rPr lang="en-GB" sz="2400" dirty="0"/>
              <a:t>consider how teacher knowledge of these principles can impact on children’s learning</a:t>
            </a:r>
          </a:p>
          <a:p>
            <a:pPr lvl="0"/>
            <a:r>
              <a:rPr lang="en-GB" sz="2400" dirty="0" smtClean="0"/>
              <a:t>To </a:t>
            </a:r>
            <a:r>
              <a:rPr lang="en-GB" sz="2400" dirty="0"/>
              <a:t>consider opportunities for developing counting strategies within the early years Foundation Phase setting </a:t>
            </a:r>
            <a:endParaRPr lang="en-GB" sz="2400" dirty="0" smtClean="0"/>
          </a:p>
          <a:p>
            <a:pPr lvl="0"/>
            <a:r>
              <a:rPr lang="en-GB" sz="2400" dirty="0" smtClean="0"/>
              <a:t>To </a:t>
            </a:r>
            <a:r>
              <a:rPr lang="en-GB" sz="2400" dirty="0"/>
              <a:t>understand national expectations in relation to </a:t>
            </a:r>
            <a:r>
              <a:rPr lang="en-GB" sz="2400" dirty="0" smtClean="0"/>
              <a:t>counting</a:t>
            </a:r>
            <a:endParaRPr lang="en-GB" sz="2100" dirty="0"/>
          </a:p>
          <a:p>
            <a:endParaRPr lang="en-GB" sz="21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92776" y="1046968"/>
            <a:ext cx="4407827" cy="447026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2400" dirty="0"/>
              <a:t>I </a:t>
            </a:r>
            <a:r>
              <a:rPr lang="en-GB" sz="2400" dirty="0" err="1"/>
              <a:t>ddeall</a:t>
            </a:r>
            <a:r>
              <a:rPr lang="en-GB" sz="2400" dirty="0"/>
              <a:t> </a:t>
            </a:r>
            <a:r>
              <a:rPr lang="en-GB" sz="2400" dirty="0" err="1"/>
              <a:t>egwyddorion</a:t>
            </a:r>
            <a:r>
              <a:rPr lang="en-GB" sz="2400" dirty="0"/>
              <a:t> </a:t>
            </a:r>
            <a:r>
              <a:rPr lang="en-GB" sz="2400" dirty="0" err="1"/>
              <a:t>cyfrif</a:t>
            </a:r>
            <a:r>
              <a:rPr lang="en-GB" sz="2400" dirty="0"/>
              <a:t> a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rhif</a:t>
            </a:r>
            <a:r>
              <a:rPr lang="en-GB" sz="2400" dirty="0"/>
              <a:t> </a:t>
            </a:r>
            <a:r>
              <a:rPr lang="en-GB" sz="2400" dirty="0" err="1"/>
              <a:t>cynnar</a:t>
            </a:r>
            <a:r>
              <a:rPr lang="en-GB" sz="2400" dirty="0"/>
              <a:t> </a:t>
            </a:r>
            <a:endParaRPr lang="en-GB" sz="2400" dirty="0" smtClean="0"/>
          </a:p>
          <a:p>
            <a:pPr lvl="0"/>
            <a:r>
              <a:rPr lang="en-GB" sz="2400" dirty="0" smtClean="0"/>
              <a:t>I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egwyddorion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dylanwadu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ddysgu’r</a:t>
            </a:r>
            <a:r>
              <a:rPr lang="en-GB" sz="2400" dirty="0"/>
              <a:t> </a:t>
            </a:r>
            <a:r>
              <a:rPr lang="en-GB" sz="2400" dirty="0" smtClean="0"/>
              <a:t>plant</a:t>
            </a:r>
            <a:endParaRPr lang="en-GB" sz="2400" dirty="0"/>
          </a:p>
          <a:p>
            <a:pPr lvl="0"/>
            <a:r>
              <a:rPr lang="en-GB" sz="2400" dirty="0"/>
              <a:t>I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cyfleoedd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cyfrifo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lleoliad</a:t>
            </a:r>
            <a:r>
              <a:rPr lang="en-GB" sz="2400" dirty="0"/>
              <a:t> y </a:t>
            </a:r>
            <a:r>
              <a:rPr lang="en-GB" sz="2400" dirty="0" err="1"/>
              <a:t>Cyfnod</a:t>
            </a:r>
            <a:r>
              <a:rPr lang="en-GB" sz="2400" dirty="0"/>
              <a:t> Sylfaen </a:t>
            </a:r>
            <a:endParaRPr lang="en-GB" sz="2400" dirty="0" smtClean="0"/>
          </a:p>
          <a:p>
            <a:pPr lvl="0"/>
            <a:r>
              <a:rPr lang="en-GB" sz="2400" dirty="0" smtClean="0"/>
              <a:t>I </a:t>
            </a:r>
            <a:r>
              <a:rPr lang="en-GB" sz="2400" dirty="0" err="1"/>
              <a:t>ddeall</a:t>
            </a:r>
            <a:r>
              <a:rPr lang="en-GB" sz="2400" dirty="0"/>
              <a:t> </a:t>
            </a:r>
            <a:r>
              <a:rPr lang="en-GB" sz="2400" dirty="0" err="1"/>
              <a:t>disgwyliadau</a:t>
            </a:r>
            <a:r>
              <a:rPr lang="en-GB" sz="2400" dirty="0"/>
              <a:t> </a:t>
            </a:r>
            <a:r>
              <a:rPr lang="en-GB" sz="2400" dirty="0" err="1"/>
              <a:t>cenedlaethol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perthynas</a:t>
            </a:r>
            <a:r>
              <a:rPr lang="en-GB" sz="2400" dirty="0"/>
              <a:t> </a:t>
            </a:r>
            <a:r>
              <a:rPr lang="en-GB" sz="2400" dirty="0" err="1"/>
              <a:t>â</a:t>
            </a:r>
            <a:r>
              <a:rPr lang="en-GB" sz="2400" dirty="0"/>
              <a:t> </a:t>
            </a:r>
            <a:r>
              <a:rPr lang="en-GB" sz="2400" dirty="0" err="1" smtClean="0"/>
              <a:t>chyfrif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1692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693880"/>
            <a:ext cx="40324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latin typeface="+mj-lt"/>
              </a:rPr>
              <a:t>Pam y gall </a:t>
            </a:r>
            <a:r>
              <a:rPr lang="en-GB" sz="3600" dirty="0" err="1" smtClean="0">
                <a:latin typeface="+mj-lt"/>
              </a:rPr>
              <a:t>datganiad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megis</a:t>
            </a:r>
            <a:r>
              <a:rPr lang="en-GB" sz="3600" dirty="0" smtClean="0">
                <a:latin typeface="+mj-lt"/>
              </a:rPr>
              <a:t> ‘Mae </a:t>
            </a:r>
            <a:r>
              <a:rPr lang="en-GB" sz="3600" dirty="0"/>
              <a:t>t</a:t>
            </a:r>
            <a:r>
              <a:rPr lang="en-GB" sz="3600" dirty="0" smtClean="0"/>
              <a:t>ri </a:t>
            </a:r>
            <a:r>
              <a:rPr lang="en-GB" sz="3600" dirty="0" err="1"/>
              <a:t>phlentyn</a:t>
            </a:r>
            <a:r>
              <a:rPr lang="en-GB" sz="3600" dirty="0"/>
              <a:t> pump </a:t>
            </a:r>
            <a:r>
              <a:rPr lang="en-GB" sz="3600" dirty="0" err="1" smtClean="0"/>
              <a:t>oed</a:t>
            </a:r>
            <a:r>
              <a:rPr lang="en-GB" sz="3600" dirty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yn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>
                <a:latin typeface="+mj-lt"/>
              </a:rPr>
              <a:t>n</a:t>
            </a:r>
            <a:r>
              <a:rPr lang="en-GB" sz="3600" dirty="0" err="1" smtClean="0">
                <a:latin typeface="+mj-lt"/>
              </a:rPr>
              <a:t>osbarth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dau</a:t>
            </a:r>
            <a:r>
              <a:rPr lang="en-GB" sz="3600" dirty="0" smtClean="0">
                <a:latin typeface="+mj-lt"/>
              </a:rPr>
              <a:t>.’ </a:t>
            </a:r>
            <a:r>
              <a:rPr lang="en-GB" sz="3600" dirty="0" err="1" smtClean="0">
                <a:latin typeface="+mj-lt"/>
              </a:rPr>
              <a:t>fod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yn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ddatganiad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eithaf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anodd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i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blant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ifanc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ei</a:t>
            </a:r>
            <a:r>
              <a:rPr lang="en-GB" sz="3600" dirty="0" smtClean="0">
                <a:latin typeface="+mj-lt"/>
              </a:rPr>
              <a:t> </a:t>
            </a:r>
            <a:r>
              <a:rPr lang="en-GB" sz="3600" dirty="0" err="1" smtClean="0">
                <a:latin typeface="+mj-lt"/>
              </a:rPr>
              <a:t>ddeall</a:t>
            </a:r>
            <a:r>
              <a:rPr lang="en-GB" sz="3600" dirty="0" smtClean="0">
                <a:latin typeface="+mj-lt"/>
              </a:rPr>
              <a:t>?  </a:t>
            </a:r>
            <a:endParaRPr lang="en-GB" sz="4800" dirty="0">
              <a:latin typeface="+mj-l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99992" y="693880"/>
            <a:ext cx="448884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+mj-lt"/>
              </a:rPr>
              <a:t>Why may a statement like ‘Class two has three five year olds in it’ be quite a difficult statement for young children </a:t>
            </a:r>
            <a:r>
              <a:rPr lang="en-GB" sz="3600" dirty="0" smtClean="0">
                <a:latin typeface="+mj-lt"/>
              </a:rPr>
              <a:t>to </a:t>
            </a:r>
            <a:r>
              <a:rPr lang="en-GB" sz="3600" smtClean="0">
                <a:latin typeface="+mj-lt"/>
              </a:rPr>
              <a:t>understand?</a:t>
            </a:r>
            <a:endParaRPr lang="en-GB" sz="4800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7944" y="4077072"/>
            <a:ext cx="1152128" cy="143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798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704088"/>
            <a:ext cx="8229600" cy="74371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Y termau yn Gymraeg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76400"/>
            <a:ext cx="8229600" cy="4648200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smtClean="0"/>
              <a:t>Number = rhif</a:t>
            </a:r>
          </a:p>
          <a:p>
            <a:r>
              <a:rPr lang="en-US" b="1" smtClean="0"/>
              <a:t>Numeral = rhifolyn: </a:t>
            </a:r>
            <a:r>
              <a:rPr lang="en-US" smtClean="0"/>
              <a:t>dyma’r symbol ar gyfer unrhyw rif e.e. y symbol ar gyfer cyfleu tri peth yw 3 </a:t>
            </a:r>
          </a:p>
          <a:p>
            <a:r>
              <a:rPr lang="en-US" b="1" smtClean="0"/>
              <a:t>Digit = digid: </a:t>
            </a:r>
            <a:r>
              <a:rPr lang="en-US" smtClean="0"/>
              <a:t>Mae rhifau yn cael eu creu o ddigidau felly mae tri digid yn y rhif 145 sef 1 a 4 a 5.</a:t>
            </a:r>
          </a:p>
          <a:p>
            <a:pPr>
              <a:buFont typeface="Arial"/>
              <a:buNone/>
            </a:pPr>
            <a:endParaRPr lang="en-US" smtClean="0"/>
          </a:p>
          <a:p>
            <a:pPr>
              <a:buFont typeface="Arial"/>
              <a:buNone/>
            </a:pPr>
            <a:r>
              <a:rPr lang="en-US" smtClean="0"/>
              <a:t>   Rydyn ni yn defnyddio’r dull degol, neu’r rhifau Hindŵ-Arabaidd (gan mai o India y deilliodd ein sytem rifau yn y 5ed ganrif).</a:t>
            </a:r>
          </a:p>
          <a:p>
            <a:pPr>
              <a:buFont typeface="Arial"/>
              <a:buNone/>
            </a:pPr>
            <a:r>
              <a:rPr lang="en-US" smtClean="0"/>
              <a:t>   Mae deg digid gyda ni:</a:t>
            </a:r>
          </a:p>
          <a:p>
            <a:pPr algn="ctr">
              <a:buFont typeface="Arial"/>
              <a:buNone/>
            </a:pPr>
            <a:r>
              <a:rPr lang="en-US" smtClean="0"/>
              <a:t>0, 1, 2, 3, 4, 5, 6, 7, 8, 9</a:t>
            </a:r>
          </a:p>
          <a:p>
            <a:pPr>
              <a:buFont typeface="Arial"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5172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188640"/>
            <a:ext cx="8229600" cy="74371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Y termau yn Gymraeg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95536" y="1160952"/>
            <a:ext cx="8229600" cy="2667000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smtClean="0"/>
              <a:t>Cardinal = prifol</a:t>
            </a:r>
            <a:r>
              <a:rPr lang="en-US" smtClean="0"/>
              <a:t>: faint sydd mewn set o bethau e.e. saith corrach. Mae saith yn </a:t>
            </a:r>
            <a:r>
              <a:rPr lang="en-US" i="1" smtClean="0"/>
              <a:t>ansoddair </a:t>
            </a:r>
            <a:r>
              <a:rPr lang="en-US" smtClean="0"/>
              <a:t>yn y cyswllt hyn achos mae’n disgrifio sawl corrach sydd yno.</a:t>
            </a:r>
          </a:p>
          <a:p>
            <a:r>
              <a:rPr lang="en-US" b="1" smtClean="0"/>
              <a:t>Ordinal = trefnol: </a:t>
            </a:r>
            <a:r>
              <a:rPr lang="en-US" smtClean="0"/>
              <a:t>safle rhywbeth o fewn set, yn ffordd o drefnu e.e. troi i’r seithfed bennod, sydd rhwng y chweched a’r wythfed o ran trefn.</a:t>
            </a:r>
          </a:p>
          <a:p>
            <a:pPr>
              <a:buFont typeface="Arial"/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4468" y="2852936"/>
            <a:ext cx="2540000" cy="2540000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395536" y="3675552"/>
            <a:ext cx="5867400" cy="2209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en-US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Nominal = </a:t>
            </a:r>
            <a:r>
              <a:rPr kumimoji="0" lang="en-US" sz="2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enwol</a:t>
            </a:r>
            <a:r>
              <a:rPr kumimoji="0" lang="en-US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mae’r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syniad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US" sz="2600" dirty="0" err="1" smtClean="0"/>
              <a:t>hwn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debycach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label,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nid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yw’r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rhan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drefn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nac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golygu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penodol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bethau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e.e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bws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addurn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rhif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</a:t>
            </a:r>
            <a:r>
              <a:rPr kumimoji="0" lang="en-US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ddillad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9840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16760" y="445936"/>
            <a:ext cx="2916856" cy="15240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latin typeface="+mn-lt"/>
              </a:rPr>
              <a:t>G</a:t>
            </a:r>
            <a:r>
              <a:rPr lang="en-GB" sz="4000" dirty="0" smtClean="0">
                <a:latin typeface="+mn-lt"/>
              </a:rPr>
              <a:t>all </a:t>
            </a:r>
            <a:r>
              <a:rPr lang="en-GB" sz="4000" dirty="0" err="1">
                <a:latin typeface="+mn-lt"/>
              </a:rPr>
              <a:t>rhifau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 smtClean="0">
                <a:latin typeface="+mn-lt"/>
              </a:rPr>
              <a:t>gynrychioli</a:t>
            </a:r>
            <a:r>
              <a:rPr lang="is-IS" sz="4000" dirty="0" smtClean="0">
                <a:latin typeface="+mn-lt"/>
              </a:rPr>
              <a:t>… </a:t>
            </a:r>
            <a:endParaRPr lang="en-GB" sz="4000" dirty="0">
              <a:latin typeface="+mn-lt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759336" y="1969936"/>
            <a:ext cx="3970784" cy="379495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Cardinal aspect (the size of a set)</a:t>
            </a:r>
          </a:p>
          <a:p>
            <a:r>
              <a:rPr lang="en-GB" sz="3200" dirty="0" smtClean="0"/>
              <a:t>Ordinal aspect (the position of an object in a set)</a:t>
            </a:r>
          </a:p>
          <a:p>
            <a:r>
              <a:rPr lang="en-GB" sz="3200" dirty="0" smtClean="0"/>
              <a:t>Labels (e.g. bus numbers, group names </a:t>
            </a:r>
            <a:r>
              <a:rPr lang="en-GB" sz="3200" dirty="0" err="1" smtClean="0"/>
              <a:t>etc</a:t>
            </a:r>
            <a:r>
              <a:rPr lang="en-GB" sz="3200" dirty="0" smtClean="0"/>
              <a:t>)</a:t>
            </a:r>
            <a:endParaRPr lang="en-GB" sz="32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364088" y="445936"/>
            <a:ext cx="3348904" cy="15240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latin typeface="+mn-lt"/>
              </a:rPr>
              <a:t>N</a:t>
            </a:r>
            <a:r>
              <a:rPr lang="en-GB" sz="4000" dirty="0" smtClean="0">
                <a:latin typeface="+mn-lt"/>
              </a:rPr>
              <a:t>umbers may represent…</a:t>
            </a:r>
            <a:endParaRPr lang="en-GB" sz="4000" dirty="0">
              <a:latin typeface="+mn-lt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77712" y="1969936"/>
            <a:ext cx="4464496" cy="379495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Y </a:t>
            </a:r>
            <a:r>
              <a:rPr lang="en-GB" sz="3200" dirty="0" err="1" smtClean="0"/>
              <a:t>cysyniad</a:t>
            </a:r>
            <a:r>
              <a:rPr lang="en-GB" sz="3200" dirty="0" smtClean="0"/>
              <a:t> </a:t>
            </a:r>
            <a:r>
              <a:rPr lang="en-GB" sz="3200" dirty="0" err="1" smtClean="0"/>
              <a:t>prifol</a:t>
            </a:r>
            <a:r>
              <a:rPr lang="en-GB" sz="3200" dirty="0" smtClean="0"/>
              <a:t> (</a:t>
            </a:r>
            <a:r>
              <a:rPr lang="en-GB" sz="3200" i="1" dirty="0" smtClean="0"/>
              <a:t>cardinal</a:t>
            </a:r>
            <a:r>
              <a:rPr lang="en-GB" sz="3200" dirty="0" smtClean="0"/>
              <a:t>) – </a:t>
            </a:r>
            <a:r>
              <a:rPr lang="en-GB" sz="3200" dirty="0" err="1" smtClean="0"/>
              <a:t>maint</a:t>
            </a:r>
            <a:r>
              <a:rPr lang="en-GB" sz="3200" dirty="0" smtClean="0"/>
              <a:t> set</a:t>
            </a:r>
          </a:p>
          <a:p>
            <a:r>
              <a:rPr lang="en-GB" sz="3200" dirty="0" smtClean="0"/>
              <a:t>Y </a:t>
            </a:r>
            <a:r>
              <a:rPr lang="en-GB" sz="3200" dirty="0" err="1" smtClean="0"/>
              <a:t>cysyniad</a:t>
            </a:r>
            <a:r>
              <a:rPr lang="en-GB" sz="3200" dirty="0" smtClean="0"/>
              <a:t> </a:t>
            </a:r>
            <a:r>
              <a:rPr lang="en-GB" sz="3200" dirty="0" err="1" smtClean="0"/>
              <a:t>trefnol</a:t>
            </a:r>
            <a:r>
              <a:rPr lang="en-GB" sz="3200" dirty="0" smtClean="0"/>
              <a:t> (</a:t>
            </a:r>
            <a:r>
              <a:rPr lang="en-GB" sz="3200" i="1" dirty="0" smtClean="0"/>
              <a:t>ordinal</a:t>
            </a:r>
            <a:r>
              <a:rPr lang="en-GB" sz="3200" dirty="0" smtClean="0"/>
              <a:t>) – </a:t>
            </a:r>
            <a:r>
              <a:rPr lang="en-GB" sz="3200" dirty="0" err="1" smtClean="0"/>
              <a:t>lleoliad</a:t>
            </a:r>
            <a:r>
              <a:rPr lang="en-GB" sz="3200" dirty="0" smtClean="0"/>
              <a:t> </a:t>
            </a:r>
            <a:r>
              <a:rPr lang="en-GB" sz="3200" dirty="0" err="1" smtClean="0"/>
              <a:t>gwrthrych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set</a:t>
            </a:r>
          </a:p>
          <a:p>
            <a:r>
              <a:rPr lang="en-GB" sz="3200" dirty="0" err="1" smtClean="0"/>
              <a:t>Labeli</a:t>
            </a:r>
            <a:r>
              <a:rPr lang="en-GB" sz="3200" dirty="0" smtClean="0"/>
              <a:t> (</a:t>
            </a:r>
            <a:r>
              <a:rPr lang="en-GB" sz="3200" dirty="0" err="1" smtClean="0"/>
              <a:t>e.e</a:t>
            </a:r>
            <a:r>
              <a:rPr lang="en-GB" sz="3200" dirty="0" smtClean="0"/>
              <a:t>. </a:t>
            </a:r>
            <a:r>
              <a:rPr lang="en-GB" sz="3200" dirty="0" err="1" smtClean="0"/>
              <a:t>rhifau</a:t>
            </a:r>
            <a:r>
              <a:rPr lang="en-GB" sz="3200" dirty="0" smtClean="0"/>
              <a:t> </a:t>
            </a:r>
            <a:r>
              <a:rPr lang="en-GB" sz="3200" dirty="0" err="1" smtClean="0"/>
              <a:t>bysiau</a:t>
            </a:r>
            <a:r>
              <a:rPr lang="en-GB" sz="3200" dirty="0" smtClean="0"/>
              <a:t>, </a:t>
            </a:r>
            <a:r>
              <a:rPr lang="en-GB" sz="3200" dirty="0" err="1" smtClean="0"/>
              <a:t>enwau</a:t>
            </a:r>
            <a:r>
              <a:rPr lang="en-GB" sz="3200" dirty="0" smtClean="0"/>
              <a:t> </a:t>
            </a:r>
            <a:r>
              <a:rPr lang="en-GB" sz="3200" dirty="0" err="1" smtClean="0"/>
              <a:t>grwpiau</a:t>
            </a:r>
            <a:r>
              <a:rPr lang="en-GB" sz="3200" dirty="0" smtClean="0"/>
              <a:t> </a:t>
            </a:r>
            <a:r>
              <a:rPr lang="en-GB" sz="3200" dirty="0" err="1" smtClean="0"/>
              <a:t>a.y.y.b</a:t>
            </a:r>
            <a:r>
              <a:rPr lang="en-GB" sz="3200" dirty="0" smtClean="0"/>
              <a:t>.)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9393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691327"/>
            <a:ext cx="8229600" cy="838200"/>
          </a:xfrm>
        </p:spPr>
        <p:txBody>
          <a:bodyPr>
            <a:normAutofit/>
          </a:bodyPr>
          <a:lstStyle/>
          <a:p>
            <a:r>
              <a:rPr lang="en-US" dirty="0"/>
              <a:t>Yr </a:t>
            </a:r>
            <a:r>
              <a:rPr lang="en-US" dirty="0" err="1"/>
              <a:t>elfen</a:t>
            </a:r>
            <a:r>
              <a:rPr lang="en-US" dirty="0"/>
              <a:t> </a:t>
            </a:r>
            <a:r>
              <a:rPr lang="en-US" dirty="0" err="1"/>
              <a:t>Gymreig</a:t>
            </a:r>
            <a:r>
              <a:rPr lang="en-US" dirty="0"/>
              <a:t>…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304800" y="1828800"/>
            <a:ext cx="8610600" cy="35052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  </a:t>
            </a:r>
            <a:r>
              <a:rPr lang="en-US" sz="3200" dirty="0"/>
              <a:t>“Mae </a:t>
            </a:r>
            <a:r>
              <a:rPr lang="en-US" sz="3200" dirty="0" err="1"/>
              <a:t>ymchwil</a:t>
            </a:r>
            <a:r>
              <a:rPr lang="en-US" sz="3200" dirty="0"/>
              <a:t> </a:t>
            </a:r>
            <a:r>
              <a:rPr lang="en-US" sz="3200" dirty="0" err="1"/>
              <a:t>diweddar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dangos</a:t>
            </a:r>
            <a:r>
              <a:rPr lang="en-US" sz="3200" dirty="0"/>
              <a:t> </a:t>
            </a:r>
            <a:r>
              <a:rPr lang="en-US" sz="3200" dirty="0" err="1"/>
              <a:t>bod</a:t>
            </a:r>
            <a:r>
              <a:rPr lang="en-US" sz="3200" dirty="0"/>
              <a:t> plant </a:t>
            </a:r>
            <a:r>
              <a:rPr lang="en-US" sz="3200" dirty="0" err="1"/>
              <a:t>yng</a:t>
            </a:r>
            <a:r>
              <a:rPr lang="en-US" sz="3200" dirty="0"/>
              <a:t> </a:t>
            </a:r>
            <a:r>
              <a:rPr lang="en-US" sz="3200" dirty="0" err="1"/>
              <a:t>Nghymru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dysgu</a:t>
            </a:r>
            <a:r>
              <a:rPr lang="en-US" sz="3200" dirty="0"/>
              <a:t> </a:t>
            </a:r>
            <a:r>
              <a:rPr lang="en-US" sz="3200" dirty="0" err="1"/>
              <a:t>rhifo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haws </a:t>
            </a:r>
            <a:r>
              <a:rPr lang="en-US" sz="3200" dirty="0" err="1"/>
              <a:t>o</a:t>
            </a:r>
            <a:r>
              <a:rPr lang="en-US" sz="3200" dirty="0"/>
              <a:t> </a:t>
            </a:r>
            <a:r>
              <a:rPr lang="en-US" sz="3200" dirty="0" err="1"/>
              <a:t>lawer</a:t>
            </a:r>
            <a:r>
              <a:rPr lang="en-US" sz="3200" dirty="0"/>
              <a:t> </a:t>
            </a:r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ddefnyddio’r</a:t>
            </a:r>
            <a:r>
              <a:rPr lang="en-US" sz="3200" dirty="0"/>
              <a:t> dull </a:t>
            </a:r>
            <a:r>
              <a:rPr lang="en-US" sz="3200" dirty="0" err="1"/>
              <a:t>degol</a:t>
            </a:r>
            <a:r>
              <a:rPr lang="en-US" sz="3200" dirty="0"/>
              <a:t> </a:t>
            </a:r>
            <a:r>
              <a:rPr lang="en-US" sz="3200" dirty="0" err="1"/>
              <a:t>o</a:t>
            </a:r>
            <a:r>
              <a:rPr lang="en-US" sz="3200" dirty="0"/>
              <a:t> </a:t>
            </a:r>
            <a:r>
              <a:rPr lang="en-US" sz="3200" dirty="0" err="1"/>
              <a:t>gyfrif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Gymraeg</a:t>
            </a:r>
            <a:r>
              <a:rPr lang="en-US" sz="3200" dirty="0"/>
              <a:t> ac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dysgu</a:t>
            </a:r>
            <a:r>
              <a:rPr lang="en-US" sz="3200" dirty="0"/>
              <a:t> </a:t>
            </a:r>
            <a:r>
              <a:rPr lang="en-US" sz="3200" dirty="0" err="1"/>
              <a:t>rhifo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well </a:t>
            </a:r>
            <a:r>
              <a:rPr lang="en-US" sz="3200" dirty="0" err="1"/>
              <a:t>na</a:t>
            </a:r>
            <a:r>
              <a:rPr lang="en-US" sz="3200" dirty="0"/>
              <a:t> </a:t>
            </a:r>
            <a:r>
              <a:rPr lang="en-US" sz="3200" dirty="0" err="1"/>
              <a:t>phlant</a:t>
            </a:r>
            <a:r>
              <a:rPr lang="en-US" sz="3200" dirty="0"/>
              <a:t> </a:t>
            </a:r>
            <a:r>
              <a:rPr lang="en-US" sz="3200" dirty="0" err="1"/>
              <a:t>sy’n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gwersi</a:t>
            </a:r>
            <a:r>
              <a:rPr lang="en-US" sz="3200" dirty="0"/>
              <a:t> </a:t>
            </a:r>
            <a:r>
              <a:rPr lang="en-US" sz="3200" dirty="0" err="1"/>
              <a:t>mathemateg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Saesneg</a:t>
            </a:r>
            <a:r>
              <a:rPr lang="en-US" sz="3200" dirty="0"/>
              <a:t>.</a:t>
            </a:r>
          </a:p>
          <a:p>
            <a:pPr algn="r">
              <a:buNone/>
            </a:pPr>
            <a:r>
              <a:rPr lang="en-US" sz="3200" dirty="0"/>
              <a:t>Roberts, G. (2012) </a:t>
            </a:r>
            <a:r>
              <a:rPr lang="en-US" sz="3200" i="1" dirty="0"/>
              <a:t>Mae </a:t>
            </a:r>
            <a:r>
              <a:rPr lang="en-US" sz="3200" i="1" dirty="0" err="1"/>
              <a:t>Pawb</a:t>
            </a:r>
            <a:r>
              <a:rPr lang="en-US" sz="3200" i="1" dirty="0"/>
              <a:t> </a:t>
            </a:r>
            <a:r>
              <a:rPr lang="en-US" sz="3200" i="1" dirty="0" err="1"/>
              <a:t>yn</a:t>
            </a:r>
            <a:r>
              <a:rPr lang="en-US" sz="3200" i="1" dirty="0"/>
              <a:t> </a:t>
            </a:r>
            <a:r>
              <a:rPr lang="en-US" sz="3200" i="1" dirty="0" err="1"/>
              <a:t>Cyfrif</a:t>
            </a:r>
            <a:r>
              <a:rPr lang="en-US" sz="3200" i="1" dirty="0"/>
              <a:t> </a:t>
            </a:r>
            <a:r>
              <a:rPr lang="en-US" sz="3200" dirty="0" err="1"/>
              <a:t>t</a:t>
            </a:r>
            <a:r>
              <a:rPr lang="en-US" sz="3200" dirty="0"/>
              <a:t>. 113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5310107"/>
            <a:ext cx="7467600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glow rad="139700">
              <a:schemeClr val="accent4">
                <a:alpha val="75000"/>
              </a:schemeClr>
            </a:glo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alibri"/>
                <a:cs typeface="Calibri"/>
              </a:rPr>
              <a:t>Ydych</a:t>
            </a:r>
            <a:r>
              <a:rPr lang="en-US" sz="3600" dirty="0">
                <a:latin typeface="Calibri"/>
                <a:cs typeface="Calibri"/>
              </a:rPr>
              <a:t> </a:t>
            </a:r>
            <a:r>
              <a:rPr lang="en-US" sz="3600" dirty="0" err="1">
                <a:latin typeface="Calibri"/>
                <a:cs typeface="Calibri"/>
              </a:rPr>
              <a:t>chi’n</a:t>
            </a:r>
            <a:r>
              <a:rPr lang="en-US" sz="3600" dirty="0">
                <a:latin typeface="Calibri"/>
                <a:cs typeface="Calibri"/>
              </a:rPr>
              <a:t> </a:t>
            </a:r>
            <a:r>
              <a:rPr lang="en-US" sz="3600" dirty="0" err="1">
                <a:latin typeface="Calibri"/>
                <a:cs typeface="Calibri"/>
              </a:rPr>
              <a:t>cytuno</a:t>
            </a:r>
            <a:r>
              <a:rPr lang="en-US" sz="3600" dirty="0">
                <a:latin typeface="Calibri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0228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838200" y="914400"/>
            <a:ext cx="8077200" cy="5562600"/>
          </a:xfrm>
        </p:spPr>
        <p:txBody>
          <a:bodyPr>
            <a:normAutofit fontScale="92500"/>
          </a:bodyPr>
          <a:lstStyle/>
          <a:p>
            <a:pPr>
              <a:spcAft>
                <a:spcPts val="600"/>
              </a:spcAft>
              <a:buNone/>
            </a:pPr>
            <a:r>
              <a:rPr lang="en-US" sz="3200" dirty="0" err="1"/>
              <a:t>Yfory</a:t>
            </a:r>
            <a:r>
              <a:rPr lang="en-US" sz="3200" dirty="0"/>
              <a:t> </a:t>
            </a:r>
            <a:r>
              <a:rPr lang="en-US" sz="3200" dirty="0" err="1"/>
              <a:t>bydd</a:t>
            </a:r>
            <a:r>
              <a:rPr lang="en-US" sz="3200" dirty="0"/>
              <a:t> </a:t>
            </a:r>
            <a:r>
              <a:rPr lang="en-US" sz="3200" dirty="0" err="1"/>
              <a:t>Elen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phen-blwydd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18 </a:t>
            </a:r>
            <a:r>
              <a:rPr lang="en-US" sz="3200" dirty="0" err="1"/>
              <a:t>oed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/>
              <a:t>Mae </a:t>
            </a:r>
            <a:r>
              <a:rPr lang="en-US" sz="3200" dirty="0" err="1"/>
              <a:t>hi’n</a:t>
            </a:r>
            <a:r>
              <a:rPr lang="en-US" sz="3200" dirty="0"/>
              <a:t> 20 </a:t>
            </a:r>
            <a:r>
              <a:rPr lang="en-US" sz="3200" dirty="0" err="1"/>
              <a:t>munud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deg </a:t>
            </a:r>
            <a:r>
              <a:rPr lang="en-US" sz="3200" dirty="0" err="1"/>
              <a:t>o’r</a:t>
            </a:r>
            <a:r>
              <a:rPr lang="en-US" sz="3200" dirty="0"/>
              <a:t> </a:t>
            </a:r>
            <a:r>
              <a:rPr lang="en-US" sz="3200" dirty="0" err="1"/>
              <a:t>gloch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 err="1"/>
              <a:t>Brysiwch</a:t>
            </a:r>
            <a:r>
              <a:rPr lang="en-US" sz="3200" dirty="0"/>
              <a:t>, </a:t>
            </a:r>
            <a:r>
              <a:rPr lang="en-US" sz="3200" dirty="0" err="1"/>
              <a:t>rhaid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ni</a:t>
            </a:r>
            <a:r>
              <a:rPr lang="en-US" sz="3200" dirty="0"/>
              <a:t> </a:t>
            </a:r>
            <a:r>
              <a:rPr lang="en-US" sz="3200" dirty="0" err="1"/>
              <a:t>gyfarfod</a:t>
            </a:r>
            <a:r>
              <a:rPr lang="en-US" sz="3200" dirty="0"/>
              <a:t> Nain am 11 </a:t>
            </a:r>
            <a:r>
              <a:rPr lang="en-US" sz="3200" dirty="0" err="1"/>
              <a:t>o’r</a:t>
            </a:r>
            <a:r>
              <a:rPr lang="en-US" sz="3200" dirty="0"/>
              <a:t> </a:t>
            </a:r>
            <a:r>
              <a:rPr lang="en-US" sz="3200" dirty="0" err="1"/>
              <a:t>gloch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/>
              <a:t>Mae </a:t>
            </a:r>
            <a:r>
              <a:rPr lang="en-US" sz="3200" dirty="0" err="1"/>
              <a:t>Dafydd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pwyso</a:t>
            </a:r>
            <a:r>
              <a:rPr lang="en-US" sz="3200" dirty="0"/>
              <a:t> 12 </a:t>
            </a:r>
            <a:r>
              <a:rPr lang="en-US" sz="3200" dirty="0" err="1"/>
              <a:t>stôn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/>
              <a:t>Mae 15 </a:t>
            </a:r>
            <a:r>
              <a:rPr lang="en-US" sz="3200" dirty="0" err="1"/>
              <a:t>chwaraewr</a:t>
            </a:r>
            <a:r>
              <a:rPr lang="en-US" sz="3200" dirty="0"/>
              <a:t> </a:t>
            </a:r>
            <a:r>
              <a:rPr lang="en-US" sz="3200" dirty="0" err="1"/>
              <a:t>mewn</a:t>
            </a:r>
            <a:r>
              <a:rPr lang="en-US" sz="3200" dirty="0"/>
              <a:t> </a:t>
            </a:r>
            <a:r>
              <a:rPr lang="en-US" sz="3200" dirty="0" err="1"/>
              <a:t>tîm</a:t>
            </a:r>
            <a:r>
              <a:rPr lang="en-US" sz="3200" dirty="0"/>
              <a:t> </a:t>
            </a:r>
            <a:r>
              <a:rPr lang="en-US" sz="3200" dirty="0" err="1"/>
              <a:t>rybgi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/>
              <a:t>20 </a:t>
            </a:r>
            <a:r>
              <a:rPr lang="en-US" sz="3200" dirty="0" err="1"/>
              <a:t>o</a:t>
            </a:r>
            <a:r>
              <a:rPr lang="en-US" sz="3200" dirty="0"/>
              <a:t> </a:t>
            </a:r>
            <a:r>
              <a:rPr lang="en-US" sz="3200" dirty="0" err="1"/>
              <a:t>blant</a:t>
            </a:r>
            <a:r>
              <a:rPr lang="en-US" sz="3200" dirty="0"/>
              <a:t> </a:t>
            </a:r>
            <a:r>
              <a:rPr lang="en-US" sz="3200" dirty="0" err="1"/>
              <a:t>sydd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</a:t>
            </a:r>
            <a:r>
              <a:rPr lang="en-US" sz="3200" dirty="0"/>
              <a:t> </a:t>
            </a:r>
            <a:r>
              <a:rPr lang="en-US" sz="3200" dirty="0" err="1"/>
              <a:t>dosbarth</a:t>
            </a:r>
            <a:r>
              <a:rPr lang="en-US" sz="3200" dirty="0"/>
              <a:t>.</a:t>
            </a:r>
          </a:p>
          <a:p>
            <a:pPr>
              <a:spcAft>
                <a:spcPts val="600"/>
              </a:spcAft>
              <a:buNone/>
            </a:pPr>
            <a:r>
              <a:rPr lang="en-US" sz="3027" dirty="0"/>
              <a:t>Y </a:t>
            </a:r>
            <a:r>
              <a:rPr lang="en-US" sz="3027" dirty="0" err="1"/>
              <a:t>sgôr</a:t>
            </a:r>
            <a:r>
              <a:rPr lang="en-US" sz="3027" dirty="0"/>
              <a:t> </a:t>
            </a:r>
            <a:r>
              <a:rPr lang="en-US" sz="3027" dirty="0" err="1"/>
              <a:t>ar</a:t>
            </a:r>
            <a:r>
              <a:rPr lang="en-US" sz="3027" dirty="0"/>
              <a:t> </a:t>
            </a:r>
            <a:r>
              <a:rPr lang="en-US" sz="3027" dirty="0" err="1"/>
              <a:t>ddiwedd</a:t>
            </a:r>
            <a:r>
              <a:rPr lang="en-US" sz="3027" dirty="0"/>
              <a:t> </a:t>
            </a:r>
            <a:r>
              <a:rPr lang="en-US" sz="3027" dirty="0" err="1"/>
              <a:t>y</a:t>
            </a:r>
            <a:r>
              <a:rPr lang="en-US" sz="3027" dirty="0"/>
              <a:t> </a:t>
            </a:r>
            <a:r>
              <a:rPr lang="en-US" sz="3027" dirty="0" err="1"/>
              <a:t>gêm</a:t>
            </a:r>
            <a:r>
              <a:rPr lang="en-US" sz="3027" dirty="0"/>
              <a:t> </a:t>
            </a:r>
            <a:r>
              <a:rPr lang="en-US" sz="3027" dirty="0" err="1"/>
              <a:t>oedd</a:t>
            </a:r>
            <a:r>
              <a:rPr lang="en-US" sz="3027" dirty="0"/>
              <a:t> </a:t>
            </a:r>
            <a:r>
              <a:rPr lang="en-US" sz="3027" dirty="0" err="1"/>
              <a:t>Scarlets</a:t>
            </a:r>
            <a:r>
              <a:rPr lang="en-US" sz="3027" dirty="0"/>
              <a:t> 25, </a:t>
            </a:r>
            <a:r>
              <a:rPr lang="en-US" sz="3027" dirty="0" err="1"/>
              <a:t>Gweilch</a:t>
            </a:r>
            <a:r>
              <a:rPr lang="en-US" sz="3027" dirty="0"/>
              <a:t> 30.</a:t>
            </a:r>
          </a:p>
          <a:p>
            <a:pPr>
              <a:spcAft>
                <a:spcPts val="600"/>
              </a:spcAft>
              <a:buNone/>
            </a:pPr>
            <a:r>
              <a:rPr lang="en-US" sz="3200" dirty="0" err="1"/>
              <a:t>Mae’r</a:t>
            </a:r>
            <a:r>
              <a:rPr lang="en-US" sz="3200" dirty="0"/>
              <a:t> </a:t>
            </a:r>
            <a:r>
              <a:rPr lang="en-US" sz="3200" dirty="0" err="1"/>
              <a:t>stori’n</a:t>
            </a:r>
            <a:r>
              <a:rPr lang="en-US" sz="3200" dirty="0"/>
              <a:t> </a:t>
            </a:r>
            <a:r>
              <a:rPr lang="en-US" sz="3200" dirty="0" err="1"/>
              <a:t>dechrau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dudalen</a:t>
            </a:r>
            <a:r>
              <a:rPr lang="en-US" sz="3200" dirty="0"/>
              <a:t> 18. </a:t>
            </a:r>
          </a:p>
          <a:p>
            <a:pPr algn="r">
              <a:spcAft>
                <a:spcPts val="600"/>
              </a:spcAft>
              <a:buNone/>
            </a:pPr>
            <a:r>
              <a:rPr lang="en-US" dirty="0"/>
              <a:t>(</a:t>
            </a:r>
            <a:r>
              <a:rPr lang="en-US" i="1" dirty="0"/>
              <a:t>Mae </a:t>
            </a:r>
            <a:r>
              <a:rPr lang="en-US" i="1" dirty="0" err="1"/>
              <a:t>Pawb</a:t>
            </a:r>
            <a:r>
              <a:rPr lang="en-US" i="1" dirty="0"/>
              <a:t> </a:t>
            </a:r>
            <a:r>
              <a:rPr lang="en-US" i="1" dirty="0" err="1"/>
              <a:t>yn</a:t>
            </a:r>
            <a:r>
              <a:rPr lang="en-US" i="1" dirty="0"/>
              <a:t> </a:t>
            </a:r>
            <a:r>
              <a:rPr lang="en-US" i="1" dirty="0" err="1"/>
              <a:t>Cyfrif</a:t>
            </a:r>
            <a:r>
              <a:rPr lang="en-US" i="1" dirty="0"/>
              <a:t> </a:t>
            </a:r>
            <a:r>
              <a:rPr lang="en-US" dirty="0" err="1"/>
              <a:t>t</a:t>
            </a:r>
            <a:r>
              <a:rPr lang="en-US" dirty="0"/>
              <a:t>. 111)</a:t>
            </a:r>
          </a:p>
        </p:txBody>
      </p:sp>
    </p:spTree>
    <p:extLst>
      <p:ext uri="{BB962C8B-B14F-4D97-AF65-F5344CB8AC3E}">
        <p14:creationId xmlns:p14="http://schemas.microsoft.com/office/powerpoint/2010/main" val="124800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38743"/>
            <a:ext cx="7704667" cy="1447799"/>
          </a:xfrm>
        </p:spPr>
        <p:txBody>
          <a:bodyPr>
            <a:normAutofit/>
          </a:bodyPr>
          <a:lstStyle/>
          <a:p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traddodiadol</a:t>
            </a:r>
            <a:r>
              <a:rPr lang="en-US" dirty="0"/>
              <a:t> a </a:t>
            </a:r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degol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9" y="1600200"/>
            <a:ext cx="8363272" cy="51411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ôl</a:t>
            </a:r>
            <a:r>
              <a:rPr lang="en-US" sz="3200" dirty="0"/>
              <a:t> Gareth Ff. Roberts:</a:t>
            </a:r>
          </a:p>
          <a:p>
            <a:r>
              <a:rPr lang="en-US" sz="3200" dirty="0" err="1"/>
              <a:t>Fel</a:t>
            </a:r>
            <a:r>
              <a:rPr lang="en-US" sz="3200" dirty="0"/>
              <a:t> </a:t>
            </a:r>
            <a:r>
              <a:rPr lang="en-US" sz="3200" dirty="0" err="1"/>
              <a:t>arfer</a:t>
            </a:r>
            <a:r>
              <a:rPr lang="en-US" sz="3200" dirty="0"/>
              <a:t>, </a:t>
            </a:r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nodi</a:t>
            </a:r>
            <a:r>
              <a:rPr lang="en-US" sz="3200" dirty="0"/>
              <a:t> </a:t>
            </a:r>
            <a:r>
              <a:rPr lang="en-US" sz="3200" dirty="0" err="1"/>
              <a:t>amser</a:t>
            </a:r>
            <a:r>
              <a:rPr lang="en-US" sz="3200" dirty="0"/>
              <a:t> (</a:t>
            </a:r>
            <a:r>
              <a:rPr lang="en-US" sz="3200" dirty="0" err="1"/>
              <a:t>dweud</a:t>
            </a:r>
            <a:r>
              <a:rPr lang="en-US" sz="3200" dirty="0"/>
              <a:t> </a:t>
            </a:r>
            <a:r>
              <a:rPr lang="en-US" sz="3200" dirty="0" err="1"/>
              <a:t>oed</a:t>
            </a:r>
            <a:r>
              <a:rPr lang="en-US" sz="3200" dirty="0"/>
              <a:t>, </a:t>
            </a:r>
            <a:r>
              <a:rPr lang="en-US" sz="3200" dirty="0" err="1" smtClean="0"/>
              <a:t>darllen</a:t>
            </a:r>
            <a:r>
              <a:rPr lang="en-US" sz="3200" dirty="0" smtClean="0"/>
              <a:t> </a:t>
            </a:r>
            <a:r>
              <a:rPr lang="en-US" sz="3200" dirty="0" err="1"/>
              <a:t>cloc</a:t>
            </a:r>
            <a:r>
              <a:rPr lang="en-US" sz="3200" dirty="0"/>
              <a:t>) </a:t>
            </a:r>
            <a:r>
              <a:rPr lang="en-US" sz="3200" dirty="0" err="1"/>
              <a:t>bydd</a:t>
            </a:r>
            <a:r>
              <a:rPr lang="en-US" sz="3200" dirty="0"/>
              <a:t> </a:t>
            </a:r>
            <a:r>
              <a:rPr lang="en-US" sz="3200" dirty="0" err="1"/>
              <a:t>Cymry’n</a:t>
            </a:r>
            <a:r>
              <a:rPr lang="en-US" sz="3200" dirty="0"/>
              <a:t> </a:t>
            </a:r>
            <a:r>
              <a:rPr lang="en-US" sz="3200" dirty="0" err="1"/>
              <a:t>defnyddio’r</a:t>
            </a:r>
            <a:r>
              <a:rPr lang="en-US" sz="3200" dirty="0"/>
              <a:t> dull </a:t>
            </a:r>
            <a:r>
              <a:rPr lang="en-US" sz="3200" dirty="0" err="1"/>
              <a:t>traddodiadol</a:t>
            </a:r>
            <a:r>
              <a:rPr lang="en-US" sz="3200" dirty="0"/>
              <a:t> </a:t>
            </a:r>
            <a:r>
              <a:rPr lang="en-US" sz="3200" dirty="0" err="1"/>
              <a:t>e.e</a:t>
            </a:r>
            <a:r>
              <a:rPr lang="en-US" sz="3200" dirty="0"/>
              <a:t>. </a:t>
            </a:r>
            <a:r>
              <a:rPr lang="en-US" sz="3200" dirty="0" err="1"/>
              <a:t>ugain</a:t>
            </a:r>
            <a:r>
              <a:rPr lang="en-US" sz="3200" dirty="0"/>
              <a:t> </a:t>
            </a:r>
            <a:r>
              <a:rPr lang="en-US" sz="3200" dirty="0" err="1"/>
              <a:t>munud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/ un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ddeg</a:t>
            </a:r>
            <a:r>
              <a:rPr lang="en-US" sz="3200" dirty="0"/>
              <a:t> </a:t>
            </a:r>
            <a:r>
              <a:rPr lang="en-US" sz="3200" dirty="0" err="1"/>
              <a:t>o’r</a:t>
            </a:r>
            <a:r>
              <a:rPr lang="en-US" sz="3200" dirty="0"/>
              <a:t> </a:t>
            </a:r>
            <a:r>
              <a:rPr lang="en-US" sz="3200" dirty="0" err="1"/>
              <a:t>gloch</a:t>
            </a:r>
            <a:r>
              <a:rPr lang="en-US" sz="3200" dirty="0"/>
              <a:t> / </a:t>
            </a:r>
            <a:r>
              <a:rPr lang="en-US" sz="3200" dirty="0" err="1"/>
              <a:t>deuddeg</a:t>
            </a:r>
            <a:endParaRPr lang="en-US" sz="3200" dirty="0"/>
          </a:p>
          <a:p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rifo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</a:t>
            </a:r>
            <a:r>
              <a:rPr lang="en-US" sz="3200" dirty="0"/>
              <a:t> </a:t>
            </a:r>
            <a:r>
              <a:rPr lang="en-US" sz="3200" dirty="0" err="1"/>
              <a:t>Gymraeg</a:t>
            </a:r>
            <a:r>
              <a:rPr lang="en-US" sz="3200" dirty="0"/>
              <a:t> </a:t>
            </a:r>
            <a:r>
              <a:rPr lang="en-US" sz="3200" dirty="0" err="1"/>
              <a:t>bydd</a:t>
            </a:r>
            <a:r>
              <a:rPr lang="en-US" sz="3200" dirty="0"/>
              <a:t> </a:t>
            </a:r>
            <a:r>
              <a:rPr lang="en-US" sz="3200" dirty="0" err="1"/>
              <a:t>y</a:t>
            </a:r>
            <a:r>
              <a:rPr lang="en-US" sz="3200" dirty="0"/>
              <a:t> dull </a:t>
            </a:r>
            <a:r>
              <a:rPr lang="en-US" sz="3200" dirty="0" err="1"/>
              <a:t>degol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cael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ddefnyddio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gyfrif</a:t>
            </a:r>
            <a:r>
              <a:rPr lang="en-US" sz="3200" dirty="0"/>
              <a:t> </a:t>
            </a:r>
            <a:r>
              <a:rPr lang="en-US" sz="3200" dirty="0" err="1"/>
              <a:t>nifer</a:t>
            </a:r>
            <a:r>
              <a:rPr lang="en-US" sz="3200" dirty="0"/>
              <a:t> (</a:t>
            </a:r>
            <a:r>
              <a:rPr lang="en-US" sz="3200" dirty="0" err="1"/>
              <a:t>prifol</a:t>
            </a:r>
            <a:r>
              <a:rPr lang="en-US" sz="3200" dirty="0"/>
              <a:t>) </a:t>
            </a:r>
            <a:r>
              <a:rPr lang="en-US" sz="3200" dirty="0" err="1"/>
              <a:t>a’r</a:t>
            </a:r>
            <a:r>
              <a:rPr lang="en-US" sz="3200" dirty="0"/>
              <a:t> dull </a:t>
            </a:r>
            <a:r>
              <a:rPr lang="en-US" sz="3200" dirty="0" err="1"/>
              <a:t>traddodiadol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gyfrif</a:t>
            </a:r>
            <a:r>
              <a:rPr lang="en-US" sz="3200" dirty="0"/>
              <a:t> </a:t>
            </a:r>
            <a:r>
              <a:rPr lang="en-US" sz="3200" dirty="0" err="1"/>
              <a:t>trefn</a:t>
            </a:r>
            <a:r>
              <a:rPr lang="en-US" sz="3200" dirty="0"/>
              <a:t> (</a:t>
            </a:r>
            <a:r>
              <a:rPr lang="en-US" sz="3200" dirty="0" err="1"/>
              <a:t>trefnol</a:t>
            </a:r>
            <a:r>
              <a:rPr lang="en-US" sz="3200" dirty="0"/>
              <a:t>) </a:t>
            </a:r>
            <a:r>
              <a:rPr lang="en-US" sz="3200" dirty="0" err="1"/>
              <a:t>e.e</a:t>
            </a:r>
            <a:r>
              <a:rPr lang="en-US" sz="3200" dirty="0"/>
              <a:t>. </a:t>
            </a:r>
            <a:r>
              <a:rPr lang="en-US" sz="3200" dirty="0" err="1"/>
              <a:t>deuddegfed</a:t>
            </a:r>
            <a:r>
              <a:rPr lang="en-US" sz="3200" dirty="0"/>
              <a:t>, </a:t>
            </a:r>
            <a:r>
              <a:rPr lang="en-US" sz="3200" dirty="0" err="1"/>
              <a:t>pymthegfed</a:t>
            </a:r>
            <a:r>
              <a:rPr lang="en-US" sz="3200" dirty="0"/>
              <a:t>, </a:t>
            </a:r>
            <a:r>
              <a:rPr lang="en-US" sz="3200" dirty="0" err="1"/>
              <a:t>ugeinfed</a:t>
            </a:r>
            <a:endParaRPr lang="en-US" sz="3200" dirty="0"/>
          </a:p>
          <a:p>
            <a:pPr>
              <a:buNone/>
            </a:pPr>
            <a:endParaRPr lang="en-US" dirty="0"/>
          </a:p>
          <a:p>
            <a:pPr algn="ctr">
              <a:buNone/>
            </a:pPr>
            <a:r>
              <a:rPr lang="en-US" dirty="0">
                <a:latin typeface="Arial Rounded MT Bold"/>
                <a:cs typeface="Arial Rounded MT Bold"/>
              </a:rPr>
              <a:t>Beth </a:t>
            </a:r>
            <a:r>
              <a:rPr lang="en-US" dirty="0" err="1">
                <a:latin typeface="Arial Rounded MT Bold"/>
                <a:cs typeface="Arial Rounded MT Bold"/>
              </a:rPr>
              <a:t>sydd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angen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i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ni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fel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athrawon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ei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ystyried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yw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beth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ddylem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ei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ddefnyddio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ar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lawr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y</a:t>
            </a:r>
            <a:r>
              <a:rPr lang="en-US" dirty="0">
                <a:latin typeface="Arial Rounded MT Bold"/>
                <a:cs typeface="Arial Rounded MT Bold"/>
              </a:rPr>
              <a:t> </a:t>
            </a:r>
            <a:r>
              <a:rPr lang="en-US" dirty="0" err="1">
                <a:latin typeface="Arial Rounded MT Bold"/>
                <a:cs typeface="Arial Rounded MT Bold"/>
              </a:rPr>
              <a:t>dosbarth</a:t>
            </a:r>
            <a:r>
              <a:rPr lang="en-US" dirty="0">
                <a:latin typeface="Arial Rounded MT Bold"/>
                <a:cs typeface="Arial Rounded MT Bold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4201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7704667" cy="872070"/>
          </a:xfrm>
        </p:spPr>
        <p:txBody>
          <a:bodyPr/>
          <a:lstStyle/>
          <a:p>
            <a:r>
              <a:rPr lang="en-GB" dirty="0" err="1">
                <a:latin typeface="Comic Sans MS" pitchFamily="66" charset="0"/>
              </a:rPr>
              <a:t>Sgiliau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cyn-rhifo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362200"/>
            <a:ext cx="5105400" cy="3246120"/>
          </a:xfrm>
          <a:solidFill>
            <a:schemeClr val="accent1">
              <a:lumMod val="40000"/>
              <a:lumOff val="60000"/>
            </a:schemeClr>
          </a:solidFill>
          <a:effectLst>
            <a:outerShdw blurRad="57150" dist="38100" dir="5400000" algn="ctr" rotWithShape="0">
              <a:schemeClr val="accent2">
                <a:shade val="9000"/>
                <a:satMod val="105000"/>
                <a:alpha val="48000"/>
              </a:schemeClr>
            </a:outerShdw>
            <a:softEdge rad="114300"/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Comic Sans MS" pitchFamily="66" charset="0"/>
            </a:endParaRPr>
          </a:p>
          <a:p>
            <a:r>
              <a:rPr lang="en-GB" dirty="0" err="1">
                <a:latin typeface="Comic Sans MS" pitchFamily="66" charset="0"/>
              </a:rPr>
              <a:t>cyfathrebu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err="1">
                <a:latin typeface="Comic Sans MS" pitchFamily="66" charset="0"/>
              </a:rPr>
              <a:t>Deall</a:t>
            </a:r>
            <a:r>
              <a:rPr lang="en-GB" dirty="0">
                <a:latin typeface="Comic Sans MS" pitchFamily="66" charset="0"/>
              </a:rPr>
              <a:t> ‘</a:t>
            </a:r>
            <a:r>
              <a:rPr lang="en-GB" dirty="0" err="1">
                <a:latin typeface="Comic Sans MS" pitchFamily="66" charset="0"/>
              </a:rPr>
              <a:t>mwy</a:t>
            </a:r>
            <a:r>
              <a:rPr lang="en-GB" dirty="0">
                <a:latin typeface="Comic Sans MS" pitchFamily="66" charset="0"/>
              </a:rPr>
              <a:t>’ a ‘</a:t>
            </a:r>
            <a:r>
              <a:rPr lang="en-GB" dirty="0" err="1">
                <a:latin typeface="Comic Sans MS" pitchFamily="66" charset="0"/>
              </a:rPr>
              <a:t>llai</a:t>
            </a:r>
            <a:r>
              <a:rPr lang="en-GB" dirty="0">
                <a:latin typeface="Comic Sans MS" pitchFamily="66" charset="0"/>
              </a:rPr>
              <a:t>’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err="1">
                <a:latin typeface="Comic Sans MS" pitchFamily="66" charset="0"/>
              </a:rPr>
              <a:t>Medru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didoli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gwrthrychau</a:t>
            </a:r>
            <a:r>
              <a:rPr lang="en-GB" dirty="0">
                <a:latin typeface="Comic Sans MS" pitchFamily="66" charset="0"/>
              </a:rPr>
              <a:t> a </a:t>
            </a:r>
            <a:r>
              <a:rPr lang="en-GB" dirty="0" err="1">
                <a:latin typeface="Comic Sans MS" pitchFamily="66" charset="0"/>
              </a:rPr>
              <a:t>threfnu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1026" name="Picture 2" descr="https://encrypted-tbn1.gstatic.com/images?q=tbn:ANd9GcR_bO7ovUSmG33XPeU7PhoVWZv9bIxJxVUc0ATCfKsQ-0I4MgA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03579"/>
            <a:ext cx="2944763" cy="222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3886200"/>
            <a:ext cx="2311400" cy="231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82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7863" y="1"/>
            <a:ext cx="4447406" cy="1124744"/>
          </a:xfrm>
        </p:spPr>
        <p:txBody>
          <a:bodyPr/>
          <a:lstStyle/>
          <a:p>
            <a:r>
              <a:rPr lang="en-GB" dirty="0">
                <a:latin typeface="+mn-lt"/>
              </a:rPr>
              <a:t>National 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2321809"/>
            <a:ext cx="4443269" cy="37401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Look </a:t>
            </a:r>
            <a:r>
              <a:rPr lang="en-GB" dirty="0">
                <a:solidFill>
                  <a:schemeClr val="tx1"/>
                </a:solidFill>
              </a:rPr>
              <a:t>at the Foundation Phase Framework Mathematical Development area of learning ‘Using Number’ strand (pp.3-5)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How is a child’s counting expected to progress through Foundation Phase?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Consider:</a:t>
            </a:r>
          </a:p>
          <a:p>
            <a:r>
              <a:rPr lang="en-GB" dirty="0">
                <a:solidFill>
                  <a:schemeClr val="tx1"/>
                </a:solidFill>
              </a:rPr>
              <a:t>the size of sets being counted</a:t>
            </a:r>
          </a:p>
          <a:p>
            <a:r>
              <a:rPr lang="en-GB" dirty="0">
                <a:solidFill>
                  <a:schemeClr val="tx1"/>
                </a:solidFill>
              </a:rPr>
              <a:t>the way counting numbers may be recited</a:t>
            </a:r>
          </a:p>
          <a:p>
            <a:r>
              <a:rPr lang="en-GB" dirty="0">
                <a:solidFill>
                  <a:schemeClr val="tx1"/>
                </a:solidFill>
              </a:rPr>
              <a:t>the way objects may be counted 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775" y="882375"/>
            <a:ext cx="2021805" cy="137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4463454" y="6061943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4"/>
              </a:rPr>
              <a:t>http://gov.wales/topics/educationandskills/earlyyearshome/foundation-phase/?</a:t>
            </a:r>
            <a:r>
              <a:rPr lang="en-GB" sz="1400" dirty="0" smtClean="0">
                <a:hlinkClick r:id="rId4"/>
              </a:rPr>
              <a:t>lang=en</a:t>
            </a:r>
            <a:endParaRPr lang="en-GB" sz="14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06892" y="2321809"/>
            <a:ext cx="3930054" cy="4263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faes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 (2015). </a:t>
            </a:r>
          </a:p>
          <a:p>
            <a:pPr marL="0" indent="0">
              <a:buFont typeface="Arial"/>
              <a:buNone/>
            </a:pPr>
            <a:endParaRPr lang="en-GB" dirty="0" smtClean="0"/>
          </a:p>
          <a:p>
            <a:pPr marL="0" indent="0">
              <a:buFont typeface="Arial"/>
              <a:buNone/>
            </a:pP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cyfrif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benodol</a:t>
            </a:r>
            <a:r>
              <a:rPr lang="en-GB" dirty="0" smtClean="0"/>
              <a:t>? </a:t>
            </a:r>
          </a:p>
          <a:p>
            <a:pPr marL="0" indent="0">
              <a:buFont typeface="Arial"/>
              <a:buNone/>
            </a:pP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cyfrif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</a:t>
            </a:r>
            <a:r>
              <a:rPr lang="en-GB" dirty="0" err="1" smtClean="0"/>
              <a:t>aneglur</a:t>
            </a:r>
            <a:r>
              <a:rPr lang="en-GB" dirty="0" smtClean="0"/>
              <a:t>?</a:t>
            </a:r>
          </a:p>
          <a:p>
            <a:pPr marL="0" indent="0">
              <a:buFont typeface="Arial"/>
              <a:buNone/>
            </a:pPr>
            <a:r>
              <a:rPr lang="en-GB" dirty="0" err="1" smtClean="0"/>
              <a:t>Nodwch</a:t>
            </a:r>
            <a:r>
              <a:rPr lang="en-GB" dirty="0" smtClean="0"/>
              <a:t> y </a:t>
            </a:r>
            <a:r>
              <a:rPr lang="en-GB" dirty="0" err="1" smtClean="0"/>
              <a:t>dilyniant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cyfrifo</a:t>
            </a:r>
            <a:r>
              <a:rPr lang="en-GB" dirty="0" smtClean="0"/>
              <a:t>. </a:t>
            </a:r>
          </a:p>
          <a:p>
            <a:pPr>
              <a:buFont typeface="Arial"/>
              <a:buNone/>
            </a:pP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74546" y="6061943"/>
            <a:ext cx="396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>
                <a:hlinkClick r:id="rId5"/>
              </a:rPr>
              <a:t>http://learning.gov.wales/resources/collections/foundation-phase?lang=cy</a:t>
            </a:r>
            <a:r>
              <a:rPr lang="en-US" sz="1400" dirty="0" smtClean="0"/>
              <a:t> </a:t>
            </a:r>
            <a:endParaRPr lang="en-GB" sz="1400" dirty="0" smtClean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283541" y="-27492"/>
            <a:ext cx="6554867" cy="11522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 smtClean="0"/>
              <a:t>Gofynion</a:t>
            </a:r>
            <a:r>
              <a:rPr lang="en-US" dirty="0" smtClean="0"/>
              <a:t> </a:t>
            </a:r>
            <a:r>
              <a:rPr lang="en-US" dirty="0" err="1" smtClean="0"/>
              <a:t>Cenedlaethol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1171" y="861839"/>
            <a:ext cx="2450743" cy="1400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0305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535" y="382791"/>
            <a:ext cx="7245235" cy="19812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Dychmygwch</a:t>
            </a:r>
            <a:r>
              <a:rPr lang="en-GB" dirty="0"/>
              <a:t> </a:t>
            </a:r>
            <a:r>
              <a:rPr lang="en-GB" dirty="0" err="1"/>
              <a:t>bod</a:t>
            </a:r>
            <a:r>
              <a:rPr lang="en-GB" dirty="0"/>
              <a:t> </a:t>
            </a:r>
            <a:r>
              <a:rPr lang="en-GB" dirty="0" err="1"/>
              <a:t>gennym</a:t>
            </a:r>
            <a:r>
              <a:rPr lang="en-GB" dirty="0"/>
              <a:t> system </a:t>
            </a:r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. </a:t>
            </a:r>
            <a:br>
              <a:rPr lang="en-GB" dirty="0"/>
            </a:br>
            <a:r>
              <a:rPr lang="en-GB" dirty="0"/>
              <a:t>Mae ‘a’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1, ‘</a:t>
            </a:r>
            <a:r>
              <a:rPr lang="en-GB" dirty="0" err="1"/>
              <a:t>b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2 </a:t>
            </a:r>
            <a:r>
              <a:rPr lang="en-GB" dirty="0" err="1"/>
              <a:t>a.y.y.b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674" y="2492896"/>
            <a:ext cx="7704667" cy="3332816"/>
          </a:xfrm>
        </p:spPr>
        <p:txBody>
          <a:bodyPr/>
          <a:lstStyle/>
          <a:p>
            <a:r>
              <a:rPr lang="en-GB" sz="3600" dirty="0" err="1"/>
              <a:t>Cyfrifwch</a:t>
            </a:r>
            <a:r>
              <a:rPr lang="en-GB" sz="3600" dirty="0"/>
              <a:t> </a:t>
            </a:r>
            <a:r>
              <a:rPr lang="en-GB" sz="3600" dirty="0" err="1"/>
              <a:t>ymlaen</a:t>
            </a:r>
            <a:r>
              <a:rPr lang="en-GB" sz="3600" dirty="0"/>
              <a:t> am </a:t>
            </a:r>
            <a:r>
              <a:rPr lang="en-GB" sz="3600" dirty="0" err="1"/>
              <a:t>y</a:t>
            </a:r>
            <a:r>
              <a:rPr lang="en-GB" sz="3600" dirty="0"/>
              <a:t> 10 ‘</a:t>
            </a:r>
            <a:r>
              <a:rPr lang="en-GB" sz="3600" dirty="0" err="1"/>
              <a:t>rhif</a:t>
            </a:r>
            <a:r>
              <a:rPr lang="en-GB" sz="3600" dirty="0"/>
              <a:t>’ </a:t>
            </a:r>
            <a:r>
              <a:rPr lang="en-GB" sz="3600" dirty="0" err="1"/>
              <a:t>cyntaf</a:t>
            </a:r>
            <a:endParaRPr lang="en-GB" sz="3600" dirty="0"/>
          </a:p>
          <a:p>
            <a:r>
              <a:rPr lang="en-GB" sz="3600" dirty="0" err="1"/>
              <a:t>Cyfrifwch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ôl</a:t>
            </a:r>
            <a:r>
              <a:rPr lang="en-GB" sz="3600" dirty="0"/>
              <a:t> </a:t>
            </a:r>
            <a:r>
              <a:rPr lang="en-GB" sz="3600" dirty="0" err="1"/>
              <a:t>o</a:t>
            </a:r>
            <a:r>
              <a:rPr lang="en-GB" sz="3600" dirty="0"/>
              <a:t> ‘</a:t>
            </a:r>
            <a:r>
              <a:rPr lang="en-GB" sz="3600" dirty="0" err="1"/>
              <a:t>y</a:t>
            </a:r>
            <a:r>
              <a:rPr lang="en-GB" sz="3600" dirty="0"/>
              <a:t>’</a:t>
            </a:r>
          </a:p>
          <a:p>
            <a:r>
              <a:rPr lang="en-GB" sz="3600" dirty="0" err="1"/>
              <a:t>Cyfrifwch</a:t>
            </a:r>
            <a:r>
              <a:rPr lang="en-GB" sz="3600" dirty="0"/>
              <a:t> </a:t>
            </a:r>
            <a:r>
              <a:rPr lang="en-GB" sz="3600" dirty="0" err="1"/>
              <a:t>ymlaen</a:t>
            </a:r>
            <a:r>
              <a:rPr lang="en-GB" sz="3600" dirty="0"/>
              <a:t> </a:t>
            </a:r>
            <a:r>
              <a:rPr lang="en-GB" sz="3600" dirty="0" err="1"/>
              <a:t>mewn</a:t>
            </a:r>
            <a:r>
              <a:rPr lang="en-GB" sz="3600" dirty="0"/>
              <a:t> </a:t>
            </a:r>
            <a:r>
              <a:rPr lang="en-GB" sz="3600" dirty="0" err="1"/>
              <a:t>camau</a:t>
            </a:r>
            <a:r>
              <a:rPr lang="en-GB" sz="3600" dirty="0"/>
              <a:t> </a:t>
            </a:r>
            <a:r>
              <a:rPr lang="en-GB" sz="3600" dirty="0" err="1"/>
              <a:t>o</a:t>
            </a:r>
            <a:r>
              <a:rPr lang="en-GB" sz="3600" dirty="0"/>
              <a:t> ‘</a:t>
            </a:r>
            <a:r>
              <a:rPr lang="en-GB" sz="3600" dirty="0" err="1"/>
              <a:t>b</a:t>
            </a:r>
            <a:r>
              <a:rPr lang="en-GB" sz="3600" dirty="0"/>
              <a:t>’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380050" y="4797152"/>
            <a:ext cx="64807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/>
              <a:t>Beth </a:t>
            </a:r>
            <a:r>
              <a:rPr lang="en-GB" sz="2800" i="1" dirty="0" err="1"/>
              <a:t>mae</a:t>
            </a:r>
            <a:r>
              <a:rPr lang="en-GB" sz="2800" i="1" dirty="0"/>
              <a:t> </a:t>
            </a:r>
            <a:r>
              <a:rPr lang="en-GB" sz="2800" i="1" dirty="0" err="1"/>
              <a:t>hyn</a:t>
            </a:r>
            <a:r>
              <a:rPr lang="en-GB" sz="2800" i="1" dirty="0"/>
              <a:t> </a:t>
            </a:r>
            <a:r>
              <a:rPr lang="en-GB" sz="2800" i="1" dirty="0" err="1"/>
              <a:t>yn</a:t>
            </a:r>
            <a:r>
              <a:rPr lang="en-GB" sz="2800" i="1" dirty="0"/>
              <a:t> </a:t>
            </a:r>
            <a:r>
              <a:rPr lang="en-GB" sz="2800" i="1" dirty="0" err="1"/>
              <a:t>ei</a:t>
            </a:r>
            <a:r>
              <a:rPr lang="en-GB" sz="2800" i="1" dirty="0"/>
              <a:t> </a:t>
            </a:r>
            <a:r>
              <a:rPr lang="en-GB" sz="2800" i="1" dirty="0" err="1"/>
              <a:t>ddangos</a:t>
            </a:r>
            <a:r>
              <a:rPr lang="en-GB" sz="2800" i="1" dirty="0"/>
              <a:t> </a:t>
            </a:r>
            <a:r>
              <a:rPr lang="en-GB" sz="2800" i="1" dirty="0" err="1"/>
              <a:t>i</a:t>
            </a:r>
            <a:r>
              <a:rPr lang="en-GB" sz="2800" i="1" dirty="0"/>
              <a:t> </a:t>
            </a:r>
            <a:r>
              <a:rPr lang="en-GB" sz="2800" i="1" dirty="0" err="1"/>
              <a:t>ni</a:t>
            </a:r>
            <a:r>
              <a:rPr lang="en-GB" sz="2800" i="1" dirty="0"/>
              <a:t> am </a:t>
            </a:r>
            <a:r>
              <a:rPr lang="en-GB" sz="2800" i="1" dirty="0" err="1"/>
              <a:t>y</a:t>
            </a:r>
            <a:r>
              <a:rPr lang="en-GB" sz="2800" i="1" dirty="0"/>
              <a:t> broses </a:t>
            </a:r>
            <a:r>
              <a:rPr lang="en-GB" sz="2800" i="1" dirty="0" err="1"/>
              <a:t>o</a:t>
            </a:r>
            <a:r>
              <a:rPr lang="en-GB" sz="2800" i="1" dirty="0"/>
              <a:t> </a:t>
            </a:r>
            <a:r>
              <a:rPr lang="en-GB" sz="2800" i="1" dirty="0" err="1"/>
              <a:t>ddysgu</a:t>
            </a:r>
            <a:r>
              <a:rPr lang="en-GB" sz="2800" i="1" dirty="0"/>
              <a:t> </a:t>
            </a:r>
            <a:r>
              <a:rPr lang="en-GB" sz="2800" i="1" dirty="0" err="1"/>
              <a:t>cyfrif</a:t>
            </a:r>
            <a:r>
              <a:rPr lang="en-GB" sz="2800" i="1" dirty="0"/>
              <a:t> a </a:t>
            </a:r>
            <a:r>
              <a:rPr lang="en-GB" sz="2800" i="1" dirty="0" err="1"/>
              <a:t>defnyddio</a:t>
            </a:r>
            <a:r>
              <a:rPr lang="en-GB" sz="2800" i="1" dirty="0"/>
              <a:t> </a:t>
            </a:r>
            <a:r>
              <a:rPr lang="en-GB" sz="2800" i="1" dirty="0" err="1"/>
              <a:t>rhif</a:t>
            </a:r>
            <a:r>
              <a:rPr lang="en-GB" sz="2800" i="1" dirty="0"/>
              <a:t>? </a:t>
            </a:r>
          </a:p>
          <a:p>
            <a:r>
              <a:rPr lang="en-GB" sz="2800" i="1" dirty="0"/>
              <a:t>Pa </a:t>
            </a:r>
            <a:r>
              <a:rPr lang="en-GB" sz="2800" i="1" dirty="0" err="1"/>
              <a:t>adnoddau</a:t>
            </a:r>
            <a:r>
              <a:rPr lang="en-GB" sz="2800" i="1" dirty="0"/>
              <a:t> / </a:t>
            </a:r>
            <a:r>
              <a:rPr lang="en-GB" sz="2800" i="1" dirty="0" err="1"/>
              <a:t>symudiadau</a:t>
            </a:r>
            <a:r>
              <a:rPr lang="en-GB" sz="2800" i="1" dirty="0"/>
              <a:t> </a:t>
            </a:r>
            <a:r>
              <a:rPr lang="en-GB" sz="2800" i="1" dirty="0" err="1"/>
              <a:t>allau</a:t>
            </a:r>
            <a:r>
              <a:rPr lang="en-GB" sz="2800" i="1" dirty="0"/>
              <a:t> </a:t>
            </a:r>
            <a:r>
              <a:rPr lang="en-GB" sz="2800" i="1" dirty="0" err="1"/>
              <a:t>helpu</a:t>
            </a:r>
            <a:r>
              <a:rPr lang="en-GB" sz="2800" i="1" dirty="0"/>
              <a:t> plant </a:t>
            </a:r>
            <a:r>
              <a:rPr lang="en-GB" sz="2800" i="1" dirty="0" err="1"/>
              <a:t>ifanc</a:t>
            </a:r>
            <a:r>
              <a:rPr lang="en-GB" sz="2800" i="1" dirty="0"/>
              <a:t> </a:t>
            </a:r>
            <a:r>
              <a:rPr lang="en-GB" sz="2800" i="1" dirty="0" err="1"/>
              <a:t>i</a:t>
            </a:r>
            <a:r>
              <a:rPr lang="en-GB" sz="2800" i="1" dirty="0"/>
              <a:t> </a:t>
            </a:r>
            <a:r>
              <a:rPr lang="en-GB" sz="2800" i="1" dirty="0" err="1"/>
              <a:t>ddysgu</a:t>
            </a:r>
            <a:r>
              <a:rPr lang="en-GB" sz="2800" i="1" dirty="0"/>
              <a:t> </a:t>
            </a:r>
            <a:r>
              <a:rPr lang="en-GB" sz="2800" i="1" dirty="0" err="1"/>
              <a:t>rhifo</a:t>
            </a:r>
            <a:r>
              <a:rPr lang="en-GB" sz="2800" i="1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75508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1" y="762000"/>
            <a:ext cx="6402288" cy="609600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+mn-lt"/>
              </a:rPr>
              <a:t>Deall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sut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mae</a:t>
            </a:r>
            <a:r>
              <a:rPr lang="en-GB" sz="4000" dirty="0">
                <a:latin typeface="+mn-lt"/>
              </a:rPr>
              <a:t> plant </a:t>
            </a:r>
            <a:r>
              <a:rPr lang="en-GB" sz="4000" dirty="0" err="1">
                <a:latin typeface="+mn-lt"/>
              </a:rPr>
              <a:t>yn</a:t>
            </a:r>
            <a:r>
              <a:rPr lang="en-GB" sz="4000" dirty="0">
                <a:latin typeface="+mn-lt"/>
              </a:rPr>
              <a:t> </a:t>
            </a:r>
            <a:r>
              <a:rPr lang="en-GB" sz="4000" dirty="0" err="1">
                <a:latin typeface="+mn-lt"/>
              </a:rPr>
              <a:t>rhifo</a:t>
            </a:r>
            <a:endParaRPr lang="en-GB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1" y="1961195"/>
            <a:ext cx="8191076" cy="42761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 err="1"/>
              <a:t>Cymerwch</a:t>
            </a:r>
            <a:r>
              <a:rPr lang="en-GB" sz="3200" dirty="0"/>
              <a:t> un </a:t>
            </a:r>
            <a:r>
              <a:rPr lang="en-GB" sz="3200" dirty="0" err="1"/>
              <a:t>o’r</a:t>
            </a:r>
            <a:r>
              <a:rPr lang="en-GB" sz="3200" dirty="0"/>
              <a:t> 5 </a:t>
            </a:r>
            <a:r>
              <a:rPr lang="en-GB" sz="3200" dirty="0" err="1" smtClean="0"/>
              <a:t>egwyddor</a:t>
            </a:r>
            <a:r>
              <a:rPr lang="en-GB" sz="3200" dirty="0" smtClean="0"/>
              <a:t> </a:t>
            </a:r>
            <a:r>
              <a:rPr lang="en-GB" sz="3200" dirty="0" err="1" smtClean="0"/>
              <a:t>cyfrif</a:t>
            </a:r>
            <a:r>
              <a:rPr lang="en-GB" sz="3200" dirty="0" smtClean="0"/>
              <a:t> </a:t>
            </a:r>
            <a:r>
              <a:rPr lang="en-GB" sz="3200" dirty="0" err="1"/>
              <a:t>ar</a:t>
            </a:r>
            <a:r>
              <a:rPr lang="en-GB" sz="3200" dirty="0"/>
              <a:t> hap. Mae </a:t>
            </a:r>
            <a:r>
              <a:rPr lang="en-GB" sz="3200" dirty="0" err="1"/>
              <a:t>angen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chi </a:t>
            </a:r>
            <a:r>
              <a:rPr lang="en-GB" sz="3200" dirty="0" err="1"/>
              <a:t>esbonio</a:t>
            </a:r>
            <a:r>
              <a:rPr lang="en-GB" sz="3200" dirty="0"/>
              <a:t> </a:t>
            </a:r>
            <a:r>
              <a:rPr lang="en-GB" sz="3200" dirty="0" err="1"/>
              <a:t>i’r</a:t>
            </a:r>
            <a:r>
              <a:rPr lang="en-GB" sz="3200" dirty="0"/>
              <a:t> </a:t>
            </a:r>
            <a:r>
              <a:rPr lang="en-GB" sz="3200" dirty="0" err="1"/>
              <a:t>gr</a:t>
            </a:r>
            <a:r>
              <a:rPr lang="en-GB" sz="3200" dirty="0" err="1">
                <a:ea typeface="Lucida Grande"/>
                <a:cs typeface="Lucida Grande"/>
              </a:rPr>
              <a:t>ŵ</a:t>
            </a:r>
            <a:r>
              <a:rPr lang="en-GB" sz="3200" dirty="0" err="1"/>
              <a:t>p</a:t>
            </a:r>
            <a:r>
              <a:rPr lang="en-GB" sz="3200" dirty="0"/>
              <a:t> </a:t>
            </a:r>
            <a:r>
              <a:rPr lang="en-GB" sz="3200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ystyr</a:t>
            </a:r>
            <a:r>
              <a:rPr lang="en-GB" sz="3200" dirty="0"/>
              <a:t>. </a:t>
            </a:r>
            <a:r>
              <a:rPr lang="en-GB" sz="3200" dirty="0" err="1"/>
              <a:t>Gwnewch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ddangos</a:t>
            </a:r>
            <a:r>
              <a:rPr lang="en-GB" sz="3200" dirty="0"/>
              <a:t>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fyddai</a:t>
            </a:r>
            <a:r>
              <a:rPr lang="en-GB" sz="3200" dirty="0"/>
              <a:t> </a:t>
            </a:r>
            <a:r>
              <a:rPr lang="en-GB" sz="3200" dirty="0" err="1"/>
              <a:t>camgymeriad</a:t>
            </a:r>
            <a:r>
              <a:rPr lang="en-GB" sz="3200" dirty="0"/>
              <a:t> / </a:t>
            </a:r>
            <a:r>
              <a:rPr lang="en-GB" sz="3200" dirty="0" err="1"/>
              <a:t>camddealltwriaeth</a:t>
            </a:r>
            <a:r>
              <a:rPr lang="en-GB" sz="3200" dirty="0"/>
              <a:t> </a:t>
            </a:r>
            <a:r>
              <a:rPr lang="en-GB" sz="3200" dirty="0" err="1"/>
              <a:t>o’r</a:t>
            </a:r>
            <a:r>
              <a:rPr lang="en-GB" sz="3200" dirty="0"/>
              <a:t> </a:t>
            </a:r>
            <a:r>
              <a:rPr lang="en-GB" sz="3200" dirty="0" err="1"/>
              <a:t>egwyddor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edrych</a:t>
            </a:r>
            <a:r>
              <a:rPr lang="en-GB" sz="3200" dirty="0"/>
              <a:t>. </a:t>
            </a:r>
          </a:p>
          <a:p>
            <a:pPr marL="0" indent="0">
              <a:buNone/>
            </a:pPr>
            <a:r>
              <a:rPr lang="en-GB" sz="3200" dirty="0">
                <a:hlinkClick r:id="rId3"/>
              </a:rPr>
              <a:t>https://</a:t>
            </a:r>
            <a:r>
              <a:rPr lang="en-GB" sz="3200" dirty="0" smtClean="0">
                <a:hlinkClick r:id="rId3"/>
              </a:rPr>
              <a:t>www.classtools.net/random-name-picker/95_YbFS2M</a:t>
            </a:r>
            <a:endParaRPr lang="en-GB" sz="3200" dirty="0" smtClean="0"/>
          </a:p>
          <a:p>
            <a:pPr marL="0" indent="0">
              <a:buNone/>
            </a:pPr>
            <a:r>
              <a:rPr lang="en-GB" sz="3200" b="1" dirty="0" smtClean="0"/>
              <a:t>Problem</a:t>
            </a:r>
            <a:r>
              <a:rPr lang="en-GB" sz="3200" b="1" dirty="0"/>
              <a:t>? </a:t>
            </a:r>
          </a:p>
          <a:p>
            <a:pPr marL="0" indent="0">
              <a:buNone/>
            </a:pPr>
            <a:r>
              <a:rPr lang="en-GB" sz="3200" b="1" dirty="0" err="1"/>
              <a:t>Gwnewch</a:t>
            </a:r>
            <a:r>
              <a:rPr lang="en-GB" sz="3200" b="1" dirty="0"/>
              <a:t> </a:t>
            </a:r>
            <a:r>
              <a:rPr lang="en-GB" sz="3200" b="1" dirty="0" err="1"/>
              <a:t>nodyn</a:t>
            </a:r>
            <a:r>
              <a:rPr lang="en-GB" sz="3200" b="1" dirty="0"/>
              <a:t> o </a:t>
            </a:r>
            <a:r>
              <a:rPr lang="en-GB" sz="3200" b="1" dirty="0" err="1"/>
              <a:t>unrhyw</a:t>
            </a:r>
            <a:r>
              <a:rPr lang="en-GB" sz="3200" b="1" dirty="0"/>
              <a:t> </a:t>
            </a:r>
            <a:r>
              <a:rPr lang="en-GB" sz="3200" b="1" dirty="0" err="1"/>
              <a:t>derm</a:t>
            </a:r>
            <a:r>
              <a:rPr lang="en-GB" sz="3200" b="1" dirty="0"/>
              <a:t> </a:t>
            </a:r>
            <a:r>
              <a:rPr lang="en-GB" sz="3200" b="1" dirty="0" err="1"/>
              <a:t>sy’n</a:t>
            </a:r>
            <a:r>
              <a:rPr lang="en-GB" sz="3200" b="1" dirty="0"/>
              <a:t> </a:t>
            </a:r>
            <a:r>
              <a:rPr lang="en-GB" sz="3200" b="1" dirty="0" err="1"/>
              <a:t>creu</a:t>
            </a:r>
            <a:r>
              <a:rPr lang="en-GB" sz="3200" b="1" dirty="0"/>
              <a:t> </a:t>
            </a:r>
            <a:r>
              <a:rPr lang="en-GB" sz="3200" b="1" dirty="0" err="1"/>
              <a:t>ansicrwydd</a:t>
            </a:r>
            <a:r>
              <a:rPr lang="en-GB" sz="3200" b="1" dirty="0"/>
              <a:t> </a:t>
            </a:r>
            <a:r>
              <a:rPr lang="en-GB" sz="3200" b="1" dirty="0" err="1"/>
              <a:t>er</a:t>
            </a:r>
            <a:r>
              <a:rPr lang="en-GB" sz="3200" b="1" dirty="0"/>
              <a:t> </a:t>
            </a:r>
            <a:r>
              <a:rPr lang="en-GB" sz="3200" b="1" dirty="0" err="1"/>
              <a:t>mwyn</a:t>
            </a:r>
            <a:r>
              <a:rPr lang="en-GB" sz="3200" b="1" dirty="0"/>
              <a:t> </a:t>
            </a:r>
            <a:r>
              <a:rPr lang="en-GB" sz="3200" b="1" dirty="0" err="1"/>
              <a:t>i</a:t>
            </a:r>
            <a:r>
              <a:rPr lang="en-GB" sz="3200" b="1" dirty="0"/>
              <a:t> </a:t>
            </a:r>
            <a:r>
              <a:rPr lang="en-GB" sz="3200" b="1" dirty="0" err="1"/>
              <a:t>ni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drafod</a:t>
            </a:r>
            <a:r>
              <a:rPr lang="en-GB" sz="3200" b="1" dirty="0"/>
              <a:t> </a:t>
            </a:r>
            <a:r>
              <a:rPr lang="en-GB" sz="3200" b="1" dirty="0" err="1"/>
              <a:t>ar</a:t>
            </a:r>
            <a:r>
              <a:rPr lang="en-GB" sz="3200" b="1" dirty="0"/>
              <a:t> y </a:t>
            </a:r>
            <a:r>
              <a:rPr lang="en-GB" sz="3200" b="1" dirty="0" err="1"/>
              <a:t>diwedd</a:t>
            </a:r>
            <a:r>
              <a:rPr lang="en-GB" sz="3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0004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937212" y="145660"/>
            <a:ext cx="3860718" cy="1459631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How many in each set?</a:t>
            </a:r>
          </a:p>
        </p:txBody>
      </p:sp>
      <p:sp>
        <p:nvSpPr>
          <p:cNvPr id="5" name="Oval 4"/>
          <p:cNvSpPr/>
          <p:nvPr/>
        </p:nvSpPr>
        <p:spPr>
          <a:xfrm>
            <a:off x="1331640" y="234888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979712" y="216886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1951774" y="278092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1511660" y="15567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497370" y="302308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2311814" y="150278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2671854" y="2459205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2303120" y="339299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5283283" y="139027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6075371" y="136833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5283283" y="209072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6075371" y="209072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283283" y="285511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097727" y="2813117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5283283" y="364358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6097727" y="3620349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1511660" y="526929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1910965" y="463409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1910965" y="562933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1151620" y="474289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2472614" y="519032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4115615" y="561369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4115615" y="48182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5068668" y="564480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5103263" y="478391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4577172" y="526210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6277747" y="596529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6637787" y="543511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7001107" y="490206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7524328" y="442908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7903406" y="384218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itle 3"/>
          <p:cNvSpPr txBox="1">
            <a:spLocks/>
          </p:cNvSpPr>
          <p:nvPr/>
        </p:nvSpPr>
        <p:spPr>
          <a:xfrm>
            <a:off x="340184" y="151402"/>
            <a:ext cx="5023379" cy="14596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 smtClean="0">
                <a:latin typeface="Comic Sans MS" charset="0"/>
              </a:rPr>
              <a:t>Faint </a:t>
            </a:r>
            <a:r>
              <a:rPr lang="en-GB" altLang="en-US" dirty="0" err="1" smtClean="0">
                <a:latin typeface="Comic Sans MS" charset="0"/>
              </a:rPr>
              <a:t>sydd</a:t>
            </a:r>
            <a:r>
              <a:rPr lang="en-GB" altLang="en-US" dirty="0" smtClean="0">
                <a:latin typeface="Comic Sans MS" charset="0"/>
              </a:rPr>
              <a:t> </a:t>
            </a:r>
            <a:r>
              <a:rPr lang="en-GB" altLang="en-US" dirty="0" err="1" smtClean="0">
                <a:latin typeface="Comic Sans MS" charset="0"/>
              </a:rPr>
              <a:t>ym</a:t>
            </a:r>
            <a:r>
              <a:rPr lang="en-GB" altLang="en-US" dirty="0" smtClean="0">
                <a:latin typeface="Comic Sans MS" charset="0"/>
              </a:rPr>
              <a:t> </a:t>
            </a:r>
            <a:r>
              <a:rPr lang="en-GB" altLang="en-US" dirty="0" err="1" smtClean="0">
                <a:latin typeface="Comic Sans MS" charset="0"/>
              </a:rPr>
              <a:t>mhob</a:t>
            </a:r>
            <a:r>
              <a:rPr lang="en-GB" altLang="en-US" dirty="0" smtClean="0">
                <a:latin typeface="Comic Sans MS" charset="0"/>
              </a:rPr>
              <a:t> set?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2403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937264" y="155864"/>
            <a:ext cx="4139952" cy="198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Resources to help develop number sense…</a:t>
            </a:r>
            <a:endParaRPr lang="en-GB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742" y="1836408"/>
            <a:ext cx="2714625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81602" y="2809201"/>
            <a:ext cx="89289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Y </a:t>
            </a:r>
            <a:r>
              <a:rPr lang="en-GB" sz="3200" dirty="0" err="1"/>
              <a:t>ffrâm</a:t>
            </a:r>
            <a:r>
              <a:rPr lang="en-GB" sz="3200" dirty="0"/>
              <a:t> </a:t>
            </a:r>
            <a:r>
              <a:rPr lang="en-GB" sz="3200" dirty="0" err="1"/>
              <a:t>deg</a:t>
            </a:r>
            <a:r>
              <a:rPr lang="en-GB" sz="3200" dirty="0"/>
              <a:t> </a:t>
            </a:r>
            <a:r>
              <a:rPr lang="en-GB" sz="3200" dirty="0" smtClean="0"/>
              <a:t>- The </a:t>
            </a:r>
            <a:r>
              <a:rPr lang="en-GB" sz="3200" dirty="0"/>
              <a:t>ten frame  </a:t>
            </a:r>
            <a:r>
              <a:rPr lang="en-GB" sz="3200" dirty="0" smtClean="0"/>
              <a:t> </a:t>
            </a:r>
            <a:r>
              <a:rPr lang="en-GB" sz="3200" dirty="0">
                <a:hlinkClick r:id="rId3"/>
              </a:rPr>
              <a:t>http://</a:t>
            </a:r>
            <a:r>
              <a:rPr lang="en-GB" sz="3200" dirty="0" smtClean="0">
                <a:hlinkClick r:id="rId3"/>
              </a:rPr>
              <a:t>nrich.maths.org/10742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581602" y="4509120"/>
            <a:ext cx="81668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Y ‘</a:t>
            </a:r>
            <a:r>
              <a:rPr lang="en-GB" sz="3200" dirty="0" err="1" smtClean="0"/>
              <a:t>fflic</a:t>
            </a:r>
            <a:r>
              <a:rPr lang="en-GB" sz="3200" dirty="0" smtClean="0"/>
              <a:t> </a:t>
            </a:r>
            <a:r>
              <a:rPr lang="en-GB" sz="3200" dirty="0" err="1" smtClean="0"/>
              <a:t>fflac</a:t>
            </a:r>
            <a:r>
              <a:rPr lang="en-GB" sz="3200" dirty="0"/>
              <a:t>’ </a:t>
            </a:r>
            <a:r>
              <a:rPr lang="en-GB" sz="3200" dirty="0" err="1" smtClean="0"/>
              <a:t>neu’r</a:t>
            </a:r>
            <a:r>
              <a:rPr lang="en-GB" sz="3200" dirty="0" smtClean="0"/>
              <a:t> </a:t>
            </a:r>
            <a:r>
              <a:rPr lang="en-GB" sz="3200" dirty="0"/>
              <a:t>‘</a:t>
            </a:r>
            <a:r>
              <a:rPr lang="en-GB" sz="3200" dirty="0" err="1" smtClean="0"/>
              <a:t>fflip</a:t>
            </a:r>
            <a:r>
              <a:rPr lang="en-GB" sz="3200" dirty="0" smtClean="0"/>
              <a:t> </a:t>
            </a:r>
            <a:r>
              <a:rPr lang="en-GB" sz="3200" dirty="0" err="1" smtClean="0"/>
              <a:t>fflap</a:t>
            </a:r>
            <a:r>
              <a:rPr lang="en-GB" sz="3200" dirty="0" smtClean="0"/>
              <a:t> </a:t>
            </a:r>
          </a:p>
          <a:p>
            <a:r>
              <a:rPr lang="en-GB" sz="3200" dirty="0" smtClean="0"/>
              <a:t>The </a:t>
            </a:r>
            <a:r>
              <a:rPr lang="en-GB" sz="3200" dirty="0"/>
              <a:t>‘flick flack’ or ‘flip flap’  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142" y="3347810"/>
            <a:ext cx="1548185" cy="2187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2"/>
          <p:cNvSpPr txBox="1">
            <a:spLocks/>
          </p:cNvSpPr>
          <p:nvPr/>
        </p:nvSpPr>
        <p:spPr>
          <a:xfrm>
            <a:off x="337442" y="217582"/>
            <a:ext cx="3822808" cy="198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helpu</a:t>
            </a:r>
            <a:r>
              <a:rPr lang="en-GB" dirty="0" smtClean="0"/>
              <a:t> </a:t>
            </a:r>
            <a:r>
              <a:rPr lang="en-GB" dirty="0" err="1" smtClean="0"/>
              <a:t>datblygu’r</a:t>
            </a:r>
            <a:r>
              <a:rPr lang="en-GB" dirty="0" smtClean="0"/>
              <a:t> </a:t>
            </a:r>
            <a:r>
              <a:rPr lang="en-GB" dirty="0" err="1" smtClean="0"/>
              <a:t>cysyniad</a:t>
            </a:r>
            <a:r>
              <a:rPr lang="en-GB" dirty="0" smtClean="0"/>
              <a:t> o </a:t>
            </a:r>
            <a:r>
              <a:rPr lang="en-GB" dirty="0" err="1" smtClean="0"/>
              <a:t>rif</a:t>
            </a:r>
            <a:r>
              <a:rPr lang="is-I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39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2650" y="0"/>
            <a:ext cx="4143257" cy="198120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Further </a:t>
            </a:r>
            <a:r>
              <a:rPr lang="en-GB" b="1" dirty="0" smtClean="0">
                <a:latin typeface="+mn-lt"/>
              </a:rPr>
              <a:t>reading / activities</a:t>
            </a:r>
            <a:r>
              <a:rPr lang="en-GB" b="1" dirty="0">
                <a:latin typeface="+mn-lt"/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981200"/>
            <a:ext cx="7931224" cy="504056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http</a:t>
            </a:r>
            <a:r>
              <a:rPr lang="en-GB" dirty="0">
                <a:solidFill>
                  <a:schemeClr val="tx1"/>
                </a:solidFill>
                <a:hlinkClick r:id="rId2"/>
              </a:rPr>
              <a:t>://www.youtube.com/watch?v=6bqCewhXSGI#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tx1"/>
                </a:solidFill>
              </a:rPr>
              <a:t>(</a:t>
            </a:r>
            <a:r>
              <a:rPr lang="en-GB" sz="1800" dirty="0" err="1" smtClean="0">
                <a:solidFill>
                  <a:schemeClr val="tx1"/>
                </a:solidFill>
              </a:rPr>
              <a:t>Os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ydych</a:t>
            </a:r>
            <a:r>
              <a:rPr lang="en-GB" sz="1800" dirty="0" smtClean="0">
                <a:solidFill>
                  <a:schemeClr val="tx1"/>
                </a:solidFill>
              </a:rPr>
              <a:t> am </a:t>
            </a:r>
            <a:r>
              <a:rPr lang="en-GB" sz="1800" dirty="0" err="1" smtClean="0">
                <a:solidFill>
                  <a:schemeClr val="tx1"/>
                </a:solidFill>
              </a:rPr>
              <a:t>atgyfnerthu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eich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dealltwriaeth</a:t>
            </a:r>
            <a:r>
              <a:rPr lang="en-GB" sz="1800" dirty="0" smtClean="0">
                <a:solidFill>
                  <a:schemeClr val="tx1"/>
                </a:solidFill>
              </a:rPr>
              <a:t> o </a:t>
            </a:r>
            <a:r>
              <a:rPr lang="en-GB" sz="1800" dirty="0" err="1" smtClean="0">
                <a:solidFill>
                  <a:schemeClr val="tx1"/>
                </a:solidFill>
              </a:rPr>
              <a:t>egwyddorion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cyfrif</a:t>
            </a:r>
            <a:r>
              <a:rPr lang="en-GB" sz="1800" dirty="0"/>
              <a:t> </a:t>
            </a:r>
            <a:r>
              <a:rPr lang="en-GB" sz="1800" dirty="0" smtClean="0"/>
              <a:t>- </a:t>
            </a:r>
            <a:r>
              <a:rPr lang="en-GB" sz="1800" b="1" dirty="0" smtClean="0">
                <a:solidFill>
                  <a:schemeClr val="tx1"/>
                </a:solidFill>
              </a:rPr>
              <a:t>If </a:t>
            </a:r>
            <a:r>
              <a:rPr lang="en-GB" sz="1800" b="1" dirty="0">
                <a:solidFill>
                  <a:schemeClr val="tx1"/>
                </a:solidFill>
              </a:rPr>
              <a:t>you would like to consolidate your understanding of counting principles</a:t>
            </a:r>
            <a:r>
              <a:rPr lang="en-GB" sz="1800" dirty="0">
                <a:solidFill>
                  <a:schemeClr val="tx1"/>
                </a:solidFill>
              </a:rPr>
              <a:t>)</a:t>
            </a:r>
          </a:p>
          <a:p>
            <a:r>
              <a:rPr lang="en-GB" dirty="0">
                <a:solidFill>
                  <a:schemeClr val="tx1"/>
                </a:solidFill>
                <a:hlinkClick r:id="rId3"/>
              </a:rPr>
              <a:t>http://www.communication4all.co.uk/Numeracy/Number%20Formation%20Rhyme%20Cards.pdf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tx1"/>
                </a:solidFill>
              </a:rPr>
              <a:t>(</a:t>
            </a:r>
            <a:r>
              <a:rPr lang="en-GB" sz="1800" dirty="0" err="1"/>
              <a:t>R</a:t>
            </a:r>
            <a:r>
              <a:rPr lang="en-GB" sz="1800" dirty="0" err="1" smtClean="0">
                <a:solidFill>
                  <a:schemeClr val="tx1"/>
                </a:solidFill>
              </a:rPr>
              <a:t>higymau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ffurfio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rhifau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cyfrwng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Saesneg</a:t>
            </a:r>
            <a:r>
              <a:rPr lang="en-GB" sz="1800" dirty="0" smtClean="0">
                <a:solidFill>
                  <a:schemeClr val="tx1"/>
                </a:solidFill>
              </a:rPr>
              <a:t> - </a:t>
            </a:r>
            <a:r>
              <a:rPr lang="en-GB" sz="1800" b="1" dirty="0" smtClean="0"/>
              <a:t>EM</a:t>
            </a:r>
            <a:r>
              <a:rPr lang="en-GB" sz="1800" b="1" dirty="0" smtClean="0">
                <a:solidFill>
                  <a:schemeClr val="tx1"/>
                </a:solidFill>
              </a:rPr>
              <a:t> </a:t>
            </a:r>
            <a:r>
              <a:rPr lang="en-GB" sz="1800" b="1" dirty="0">
                <a:solidFill>
                  <a:schemeClr val="tx1"/>
                </a:solidFill>
              </a:rPr>
              <a:t>number formation rhymes</a:t>
            </a:r>
            <a:r>
              <a:rPr lang="en-GB" sz="1800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resources.hwb.wales.gov.uk/VTC/2008-09/maths/irf08_15/welsh/Flash/c_index.html</a:t>
            </a:r>
            <a:endParaRPr lang="en-GB" dirty="0" smtClean="0"/>
          </a:p>
          <a:p>
            <a:r>
              <a:rPr lang="en-GB" sz="1800" dirty="0" smtClean="0"/>
              <a:t>(</a:t>
            </a:r>
            <a:r>
              <a:rPr lang="en-GB" sz="1800" dirty="0" err="1" smtClean="0"/>
              <a:t>Adnoddau</a:t>
            </a:r>
            <a:r>
              <a:rPr lang="en-GB" sz="1800" dirty="0" smtClean="0"/>
              <a:t> </a:t>
            </a:r>
            <a:r>
              <a:rPr lang="en-GB" sz="1800" dirty="0" err="1" smtClean="0"/>
              <a:t>rhifo</a:t>
            </a:r>
            <a:r>
              <a:rPr lang="en-GB" sz="1800" dirty="0" smtClean="0"/>
              <a:t> </a:t>
            </a:r>
            <a:r>
              <a:rPr lang="en-GB" sz="1800" dirty="0" err="1" smtClean="0"/>
              <a:t>Cymraeg</a:t>
            </a:r>
            <a:r>
              <a:rPr lang="en-GB" sz="1800" dirty="0" smtClean="0"/>
              <a:t> HWB- </a:t>
            </a:r>
            <a:r>
              <a:rPr lang="en-GB" sz="1800" b="1" dirty="0" smtClean="0"/>
              <a:t>Welsh medium </a:t>
            </a:r>
            <a:r>
              <a:rPr lang="en-GB" sz="1800" b="1" dirty="0"/>
              <a:t>number </a:t>
            </a:r>
            <a:r>
              <a:rPr lang="en-GB" sz="1800" b="1" dirty="0" smtClean="0"/>
              <a:t>and counting resources on HWB</a:t>
            </a:r>
            <a:r>
              <a:rPr lang="en-GB" sz="1800" dirty="0" smtClean="0"/>
              <a:t>)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hlinkClick r:id="rId5"/>
              </a:rPr>
              <a:t>http://www.tes.co.uk/teaching-resource/Interactive-Number-Formation-Rhymes-6193194/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chemeClr val="tx1"/>
                </a:solidFill>
              </a:rPr>
              <a:t>(</a:t>
            </a:r>
            <a:r>
              <a:rPr lang="en-GB" sz="1800" dirty="0" err="1"/>
              <a:t>C</a:t>
            </a:r>
            <a:r>
              <a:rPr lang="en-GB" sz="1800" dirty="0" err="1" smtClean="0">
                <a:solidFill>
                  <a:schemeClr val="tx1"/>
                </a:solidFill>
              </a:rPr>
              <a:t>yflwyniad</a:t>
            </a:r>
            <a:r>
              <a:rPr lang="en-GB" sz="1800" dirty="0" smtClean="0">
                <a:solidFill>
                  <a:schemeClr val="tx1"/>
                </a:solidFill>
              </a:rPr>
              <a:t> PowerPoint </a:t>
            </a:r>
            <a:r>
              <a:rPr lang="en-GB" sz="1800" dirty="0" err="1" smtClean="0">
                <a:solidFill>
                  <a:schemeClr val="tx1"/>
                </a:solidFill>
              </a:rPr>
              <a:t>ffurfio</a:t>
            </a:r>
            <a:r>
              <a:rPr lang="en-GB" sz="1800" dirty="0" smtClean="0">
                <a:solidFill>
                  <a:schemeClr val="tx1"/>
                </a:solidFill>
              </a:rPr>
              <a:t> </a:t>
            </a:r>
            <a:r>
              <a:rPr lang="en-GB" sz="1800" dirty="0" err="1" smtClean="0">
                <a:solidFill>
                  <a:schemeClr val="tx1"/>
                </a:solidFill>
              </a:rPr>
              <a:t>rhifau</a:t>
            </a:r>
            <a:r>
              <a:rPr lang="en-GB" sz="1800" dirty="0"/>
              <a:t> </a:t>
            </a:r>
            <a:r>
              <a:rPr lang="en-GB" sz="1800" dirty="0" smtClean="0"/>
              <a:t>- </a:t>
            </a:r>
            <a:r>
              <a:rPr lang="en-GB" sz="1800" b="1" dirty="0"/>
              <a:t>A</a:t>
            </a:r>
            <a:r>
              <a:rPr lang="en-GB" sz="1800" b="1" dirty="0" smtClean="0">
                <a:solidFill>
                  <a:schemeClr val="tx1"/>
                </a:solidFill>
              </a:rPr>
              <a:t> </a:t>
            </a:r>
            <a:r>
              <a:rPr lang="en-GB" sz="1800" b="1" dirty="0">
                <a:solidFill>
                  <a:schemeClr val="tx1"/>
                </a:solidFill>
              </a:rPr>
              <a:t>number formation PowerPoint</a:t>
            </a:r>
            <a:r>
              <a:rPr lang="en-GB" sz="1800" b="1" dirty="0" smtClean="0">
                <a:solidFill>
                  <a:schemeClr val="tx1"/>
                </a:solidFill>
              </a:rPr>
              <a:t>)</a:t>
            </a:r>
            <a:endParaRPr lang="en-GB" sz="1800" b="1" dirty="0">
              <a:solidFill>
                <a:schemeClr val="tx1"/>
              </a:solidFill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9512" y="116632"/>
            <a:ext cx="4891793" cy="17281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latin typeface="+mn-lt"/>
              </a:rPr>
              <a:t>Darllen</a:t>
            </a:r>
            <a:r>
              <a:rPr lang="en-GB" dirty="0" smtClean="0">
                <a:latin typeface="+mn-lt"/>
              </a:rPr>
              <a:t> / </a:t>
            </a:r>
          </a:p>
          <a:p>
            <a:r>
              <a:rPr lang="en-GB" dirty="0" err="1" smtClean="0">
                <a:latin typeface="+mn-lt"/>
              </a:rPr>
              <a:t>gweithgareddau</a:t>
            </a:r>
            <a:r>
              <a:rPr lang="en-GB" dirty="0" smtClean="0">
                <a:latin typeface="+mn-lt"/>
              </a:rPr>
              <a:t> </a:t>
            </a:r>
            <a:r>
              <a:rPr lang="en-GB" dirty="0" err="1" smtClean="0">
                <a:latin typeface="+mn-lt"/>
              </a:rPr>
              <a:t>pellach</a:t>
            </a:r>
            <a:r>
              <a:rPr lang="en-GB" dirty="0" smtClean="0">
                <a:latin typeface="+mn-lt"/>
              </a:rPr>
              <a:t>…</a:t>
            </a: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37979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81200" y="5486400"/>
            <a:ext cx="6854080" cy="120032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u="sng" dirty="0">
                <a:solidFill>
                  <a:schemeClr val="tx1"/>
                </a:solidFill>
                <a:hlinkClick r:id="rId3"/>
              </a:rPr>
              <a:t>Esiamplau Cyfrwng Saesneg:</a:t>
            </a:r>
          </a:p>
          <a:p>
            <a:r>
              <a:rPr lang="en-US" b="1" u="sng" dirty="0">
                <a:solidFill>
                  <a:schemeClr val="tx1"/>
                </a:solidFill>
                <a:hlinkClick r:id="rId3"/>
              </a:rPr>
              <a:t>https://nrich.maths.org/early-years (LLAWER o syniadau yma!)</a:t>
            </a:r>
            <a:endParaRPr lang="en-GB" b="1" u="sng" dirty="0">
              <a:solidFill>
                <a:schemeClr val="tx1"/>
              </a:solidFill>
              <a:hlinkClick r:id="rId3"/>
            </a:endParaRPr>
          </a:p>
          <a:p>
            <a:r>
              <a:rPr lang="en-GB" dirty="0">
                <a:solidFill>
                  <a:schemeClr val="tx1"/>
                </a:solidFill>
                <a:hlinkClick r:id="rId3"/>
              </a:rPr>
              <a:t>http://www.topmarks.co.uk/learning-to-count/gingerbread-man-game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hlinkClick r:id="rId4"/>
              </a:rPr>
              <a:t>http://www.topmarks.co.uk/learning-to-count/ladybird-spots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295400" y="228600"/>
            <a:ext cx="6781800" cy="714375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Gêmau</a:t>
            </a: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 </a:t>
            </a:r>
            <a:r>
              <a:rPr kumimoji="0" lang="en-GB" sz="5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Rhifo</a:t>
            </a: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 </a:t>
            </a:r>
            <a:r>
              <a:rPr kumimoji="0" lang="en-GB" sz="5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Ar</a:t>
            </a:r>
            <a:r>
              <a:rPr lang="en-GB" sz="5000" dirty="0">
                <a:solidFill>
                  <a:schemeClr val="tx2"/>
                </a:solidFill>
                <a:ea typeface="+mj-ea"/>
                <a:cs typeface="+mj-cs"/>
              </a:rPr>
              <a:t>-</a:t>
            </a:r>
            <a:r>
              <a:rPr kumimoji="0" lang="en-GB" sz="5000" b="0" i="0" u="none" strike="noStrike" kern="1200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j-ea"/>
                <a:cs typeface="+mj-cs"/>
              </a:rPr>
              <a:t>lein</a:t>
            </a:r>
            <a:endParaRPr kumimoji="0" lang="en-GB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90600" y="990601"/>
            <a:ext cx="80010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latin typeface="Calibri"/>
                <a:cs typeface="Calibri"/>
              </a:rPr>
              <a:t>Adnoddau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b="1" dirty="0" err="1">
                <a:latin typeface="Calibri"/>
                <a:cs typeface="Calibri"/>
              </a:rPr>
              <a:t>ar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b="1" dirty="0" err="1">
                <a:latin typeface="Calibri"/>
                <a:cs typeface="Calibri"/>
              </a:rPr>
              <a:t>wefan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b="1" dirty="0" err="1">
                <a:latin typeface="Calibri"/>
                <a:cs typeface="Calibri"/>
              </a:rPr>
              <a:t>Hwb</a:t>
            </a:r>
            <a:r>
              <a:rPr lang="en-US" sz="2400" b="1" dirty="0">
                <a:latin typeface="Calibri"/>
                <a:cs typeface="Calibri"/>
              </a:rPr>
              <a:t>:</a:t>
            </a:r>
            <a:endParaRPr lang="en-US" i="1" dirty="0">
              <a:latin typeface="Calibri"/>
              <a:cs typeface="Calibri"/>
            </a:endParaRPr>
          </a:p>
          <a:p>
            <a:r>
              <a:rPr lang="en-US" i="1" dirty="0" err="1">
                <a:latin typeface="Calibri"/>
                <a:cs typeface="Calibri"/>
              </a:rPr>
              <a:t>Cyfri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Gyda</a:t>
            </a:r>
            <a:r>
              <a:rPr lang="en-US" i="1" dirty="0">
                <a:latin typeface="Calibri"/>
                <a:cs typeface="Calibri"/>
              </a:rPr>
              <a:t> Ni</a:t>
            </a:r>
          </a:p>
          <a:p>
            <a:r>
              <a:rPr lang="en-US" dirty="0">
                <a:latin typeface="Calibri"/>
                <a:cs typeface="Calibri"/>
              </a:rPr>
              <a:t>http://resources.hwb.wales.gov.uk/VTC/2008-09/maths/irf08_15/welsh/Flash/c_index.html</a:t>
            </a:r>
          </a:p>
          <a:p>
            <a:endParaRPr lang="en-US" i="1" dirty="0">
              <a:latin typeface="Calibri"/>
              <a:cs typeface="Calibri"/>
            </a:endParaRPr>
          </a:p>
          <a:p>
            <a:r>
              <a:rPr lang="en-US" i="1" dirty="0" err="1">
                <a:latin typeface="Calibri"/>
                <a:cs typeface="Calibri"/>
              </a:rPr>
              <a:t>Rhifau</a:t>
            </a:r>
            <a:r>
              <a:rPr lang="en-US" i="1" dirty="0">
                <a:latin typeface="Calibri"/>
                <a:cs typeface="Calibri"/>
              </a:rPr>
              <a:t> at 20</a:t>
            </a:r>
          </a:p>
          <a:p>
            <a:r>
              <a:rPr lang="en-US" dirty="0">
                <a:latin typeface="Calibri"/>
                <a:cs typeface="Calibri"/>
              </a:rPr>
              <a:t>http://hwb.wales.gov.uk/Resources/resource/6aa27ff1-5e60-4cee-a90f-d809ed7c30b1/cy</a:t>
            </a:r>
          </a:p>
          <a:p>
            <a:endParaRPr lang="en-US" i="1" dirty="0">
              <a:latin typeface="Calibri"/>
              <a:cs typeface="Calibri"/>
            </a:endParaRPr>
          </a:p>
          <a:p>
            <a:r>
              <a:rPr lang="en-US" i="1" dirty="0" err="1">
                <a:latin typeface="Calibri"/>
                <a:cs typeface="Calibri"/>
              </a:rPr>
              <a:t>Gweithgareddau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Cyfres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Rwdlan</a:t>
            </a:r>
            <a:endParaRPr lang="en-US" i="1" dirty="0">
              <a:latin typeface="Calibri"/>
              <a:cs typeface="Calibri"/>
            </a:endParaRPr>
          </a:p>
          <a:p>
            <a:r>
              <a:rPr lang="en-US" i="1" dirty="0">
                <a:latin typeface="Calibri"/>
                <a:cs typeface="Calibri"/>
              </a:rPr>
              <a:t>http://resources.hwb.wales.gov.uk/VTC/ngfl/welsh/45/index.html</a:t>
            </a:r>
          </a:p>
          <a:p>
            <a:endParaRPr lang="en-US" i="1" dirty="0">
              <a:latin typeface="Calibri"/>
              <a:cs typeface="Calibri"/>
            </a:endParaRPr>
          </a:p>
          <a:p>
            <a:r>
              <a:rPr lang="en-US" i="1" dirty="0" err="1">
                <a:latin typeface="Calibri"/>
                <a:cs typeface="Calibri"/>
              </a:rPr>
              <a:t>Rhifau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Trefnol</a:t>
            </a:r>
            <a:r>
              <a:rPr lang="en-US" dirty="0">
                <a:latin typeface="Calibri"/>
                <a:cs typeface="Calibri"/>
              </a:rPr>
              <a:t> (B.2?)</a:t>
            </a:r>
          </a:p>
          <a:p>
            <a:r>
              <a:rPr lang="en-US" dirty="0" err="1">
                <a:latin typeface="Calibri"/>
                <a:cs typeface="Calibri"/>
              </a:rPr>
              <a:t>http://resources.hwb.wales.gov.uk/VTC/ordinal_numbers/cym/cyflwynia/default.htm</a:t>
            </a:r>
            <a:endParaRPr lang="en-US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468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07704" y="692696"/>
            <a:ext cx="6233129" cy="11303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300" b="1" dirty="0" err="1"/>
              <a:t>Darllen</a:t>
            </a:r>
            <a:r>
              <a:rPr lang="en-GB" sz="3300" b="1" dirty="0"/>
              <a:t> </a:t>
            </a:r>
            <a:r>
              <a:rPr lang="en-GB" sz="3300" b="1" dirty="0" err="1"/>
              <a:t>Hanfodol</a:t>
            </a:r>
            <a:r>
              <a:rPr lang="en-GB" sz="3300" b="1" dirty="0"/>
              <a:t> – Directed Task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539552" y="1916832"/>
            <a:ext cx="6239289" cy="326350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100" dirty="0"/>
              <a:t>Read: pp. </a:t>
            </a:r>
            <a:r>
              <a:rPr lang="en-GB" sz="2100" dirty="0" smtClean="0"/>
              <a:t>137-143 of Taylor, H. </a:t>
            </a:r>
            <a:r>
              <a:rPr lang="en-GB" sz="2100" dirty="0"/>
              <a:t>and </a:t>
            </a:r>
            <a:r>
              <a:rPr lang="en-GB" sz="2100" dirty="0" smtClean="0"/>
              <a:t>Harris, </a:t>
            </a:r>
            <a:r>
              <a:rPr lang="en-GB" sz="2100" dirty="0"/>
              <a:t>A. </a:t>
            </a:r>
            <a:r>
              <a:rPr lang="en-GB" sz="2100" dirty="0" smtClean="0"/>
              <a:t>(eds.)(2013</a:t>
            </a:r>
            <a:r>
              <a:rPr lang="en-GB" sz="2100" dirty="0"/>
              <a:t>) </a:t>
            </a:r>
            <a:r>
              <a:rPr lang="en-GB" sz="2100" dirty="0" smtClean="0"/>
              <a:t>‘Developing an understanding of place value’ in </a:t>
            </a:r>
            <a:r>
              <a:rPr lang="en-GB" sz="2100" i="1" dirty="0" smtClean="0"/>
              <a:t>Learning and Teaching Mathematics 0-8</a:t>
            </a:r>
            <a:r>
              <a:rPr lang="en-GB" sz="2100" dirty="0" smtClean="0"/>
              <a:t>. London</a:t>
            </a:r>
            <a:r>
              <a:rPr lang="en-GB" sz="2100" dirty="0"/>
              <a:t>: SAGE (available on </a:t>
            </a:r>
            <a:r>
              <a:rPr lang="en-GB" sz="2100" dirty="0">
                <a:hlinkClick r:id="rId2" action="ppaction://hlinkfile"/>
              </a:rPr>
              <a:t>Moodle</a:t>
            </a:r>
            <a:r>
              <a:rPr lang="en-GB" sz="2100" dirty="0"/>
              <a:t>)</a:t>
            </a:r>
          </a:p>
          <a:p>
            <a:pPr marL="0" indent="0">
              <a:buNone/>
            </a:pPr>
            <a:endParaRPr lang="en-GB" sz="2100" dirty="0"/>
          </a:p>
          <a:p>
            <a:pPr marL="0" indent="0" algn="ctr">
              <a:buNone/>
            </a:pPr>
            <a:r>
              <a:rPr lang="en-GB" sz="2400" b="1" dirty="0" smtClean="0"/>
              <a:t>Mae </a:t>
            </a:r>
            <a:r>
              <a:rPr lang="en-GB" sz="2400" b="1" dirty="0" err="1" smtClean="0"/>
              <a:t>angen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darllen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hwn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erbyn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ein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sesiwn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nesaf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os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gwelwch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dda</a:t>
            </a:r>
            <a:endParaRPr lang="en-GB" sz="2400" b="1" dirty="0" smtClean="0"/>
          </a:p>
          <a:p>
            <a:pPr marL="0" indent="0" algn="ctr">
              <a:buNone/>
            </a:pPr>
            <a:r>
              <a:rPr lang="en-GB" sz="2400" b="1" i="1" dirty="0" smtClean="0"/>
              <a:t>Please </a:t>
            </a:r>
            <a:r>
              <a:rPr lang="en-GB" sz="2400" b="1" i="1" dirty="0"/>
              <a:t>ensure you have read this by our next session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9972" y="1988840"/>
            <a:ext cx="2310017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78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1060</TotalTime>
  <Words>1329</Words>
  <Application>Microsoft Office PowerPoint</Application>
  <PresentationFormat>On-screen Show (4:3)</PresentationFormat>
  <Paragraphs>145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Arial Rounded MT Bold</vt:lpstr>
      <vt:lpstr>Calibri</vt:lpstr>
      <vt:lpstr>Calibri Light</vt:lpstr>
      <vt:lpstr>Comic Sans MS</vt:lpstr>
      <vt:lpstr>Lucida Grande</vt:lpstr>
      <vt:lpstr>Mangal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Yr elfen Gymreig…</vt:lpstr>
      <vt:lpstr>PowerPoint Presentation</vt:lpstr>
      <vt:lpstr>Rhifau traddodiadol a rhifau degol</vt:lpstr>
      <vt:lpstr>Sgiliau cyn-rhifo</vt:lpstr>
      <vt:lpstr>National Expectations</vt:lpstr>
      <vt:lpstr>Dychmygwch bod gennym system rhif newydd.  Mae ‘a’ yn cyfateb i 1, ‘b’ yn cyfateb i 2 a.y.y.b. </vt:lpstr>
      <vt:lpstr>Deall sut mae plant yn rhifo</vt:lpstr>
      <vt:lpstr>How many in each set?</vt:lpstr>
      <vt:lpstr>PowerPoint Presentation</vt:lpstr>
      <vt:lpstr>Further reading / activities…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Numeracy 1  Teaching Counting</dc:title>
  <dc:creator>edu-rw</dc:creator>
  <cp:lastModifiedBy>Rachel Wallis</cp:lastModifiedBy>
  <cp:revision>54</cp:revision>
  <dcterms:created xsi:type="dcterms:W3CDTF">2012-09-20T12:29:04Z</dcterms:created>
  <dcterms:modified xsi:type="dcterms:W3CDTF">2019-01-28T08:22:28Z</dcterms:modified>
</cp:coreProperties>
</file>