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y="5143500" cx="9144000"/>
  <p:notesSz cx="6858000" cy="9144000"/>
  <p:embeddedFontLst>
    <p:embeddedFont>
      <p:font typeface="Raleway"/>
      <p:regular r:id="rId32"/>
      <p:bold r:id="rId33"/>
      <p:italic r:id="rId34"/>
      <p:boldItalic r:id="rId35"/>
    </p:embeddedFont>
    <p:embeddedFont>
      <p:font typeface="Lato"/>
      <p:regular r:id="rId36"/>
      <p:bold r:id="rId37"/>
      <p:italic r:id="rId38"/>
      <p:boldItalic r:id="rId3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font" Target="fonts/Raleway-bold.fntdata"/><Relationship Id="rId10" Type="http://schemas.openxmlformats.org/officeDocument/2006/relationships/slide" Target="slides/slide5.xml"/><Relationship Id="rId32" Type="http://schemas.openxmlformats.org/officeDocument/2006/relationships/font" Target="fonts/Raleway-regular.fntdata"/><Relationship Id="rId13" Type="http://schemas.openxmlformats.org/officeDocument/2006/relationships/slide" Target="slides/slide8.xml"/><Relationship Id="rId35" Type="http://schemas.openxmlformats.org/officeDocument/2006/relationships/font" Target="fonts/Raleway-boldItalic.fntdata"/><Relationship Id="rId12" Type="http://schemas.openxmlformats.org/officeDocument/2006/relationships/slide" Target="slides/slide7.xml"/><Relationship Id="rId34" Type="http://schemas.openxmlformats.org/officeDocument/2006/relationships/font" Target="fonts/Raleway-italic.fntdata"/><Relationship Id="rId15" Type="http://schemas.openxmlformats.org/officeDocument/2006/relationships/slide" Target="slides/slide10.xml"/><Relationship Id="rId37" Type="http://schemas.openxmlformats.org/officeDocument/2006/relationships/font" Target="fonts/Lato-bold.fntdata"/><Relationship Id="rId14" Type="http://schemas.openxmlformats.org/officeDocument/2006/relationships/slide" Target="slides/slide9.xml"/><Relationship Id="rId36" Type="http://schemas.openxmlformats.org/officeDocument/2006/relationships/font" Target="fonts/Lato-regular.fntdata"/><Relationship Id="rId17" Type="http://schemas.openxmlformats.org/officeDocument/2006/relationships/slide" Target="slides/slide12.xml"/><Relationship Id="rId39" Type="http://schemas.openxmlformats.org/officeDocument/2006/relationships/font" Target="fonts/Lato-boldItalic.fntdata"/><Relationship Id="rId16" Type="http://schemas.openxmlformats.org/officeDocument/2006/relationships/slide" Target="slides/slide11.xml"/><Relationship Id="rId38" Type="http://schemas.openxmlformats.org/officeDocument/2006/relationships/font" Target="fonts/Lato-italic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3336166619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3336166619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33361666195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33361666195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3361666195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33361666195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3361666195_0_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3361666195_0_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3361666195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33361666195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33c212141e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333c212141e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33361666195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33361666195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33361666195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33361666195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33c212141e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333c212141e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33361666195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33361666195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33c212141e_0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333c212141e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33361666195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33361666195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33361666195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33361666195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333c212141e_0_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333c212141e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3361666195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33361666195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g333c212141e_0_3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4" name="Google Shape;194;g333c212141e_0_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33361666195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33361666195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g33361666195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" name="Google Shape;206;g33361666195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3361666195_0_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3361666195_0_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33361666195_0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33361666195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g333c212141e_0_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g333c212141e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3341a89e4a2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3341a89e4a2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3341a89e4a2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3341a89e4a2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3341a89e4a2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3341a89e4a2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g3341a89e4a2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7" name="Google Shape;247;g3341a89e4a2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Google Shape;11;p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Google Shape;12;p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" name="Google Shape;14;p2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15" name="Google Shape;15;p2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oogle Shape;18;p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Google Shape;19;p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Google Shape;21;p3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" name="Google Shape;25;p4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Google Shape;26;p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Google Shape;27;p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" name="Google Shape;28;p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29" name="Google Shape;29;p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Google Shape;30;p4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3" name="Google Shape;33;p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Google Shape;34;p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p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" name="Google Shape;36;p5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37" name="Google Shape;37;p5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8" name="Google Shape;38;p5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9" name="Google Shape;39;p5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2" name="Google Shape;42;p6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Google Shape;43;p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Google Shape;44;p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Google Shape;45;p6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46" name="Google Shape;46;p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7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9" name="Google Shape;49;p7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Google Shape;50;p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Google Shape;51;p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Google Shape;52;p7"/>
          <p:cNvSpPr txBox="1"/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53" name="Google Shape;53;p7"/>
          <p:cNvSpPr txBox="1"/>
          <p:nvPr>
            <p:ph idx="1" type="body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Google Shape;54;p7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Google Shape;56;p8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Google Shape;57;p8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Google Shape;58;p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" name="Google Shape;59;p8"/>
          <p:cNvSpPr txBox="1"/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0" name="Google Shape;60;p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9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3" name="Google Shape;63;p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Google Shape;64;p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Google Shape;65;p9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Google Shape;66;p9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/>
        </p:txBody>
      </p:sp>
      <p:sp>
        <p:nvSpPr>
          <p:cNvPr id="67" name="Google Shape;67;p9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68" name="Google Shape;68;p9"/>
          <p:cNvSpPr txBox="1"/>
          <p:nvPr>
            <p:ph idx="2" type="body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9" name="Google Shape;69;p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0"/>
          <p:cNvSpPr txBox="1"/>
          <p:nvPr>
            <p:ph idx="1" type="body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72" name="Google Shape;72;p1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dk1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oogle Shape;74;p11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Google Shape;75;p11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1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Google Shape;77;p11"/>
          <p:cNvSpPr txBox="1"/>
          <p:nvPr>
            <p:ph hasCustomPrompt="1"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1"/>
          <p:cNvSpPr txBox="1"/>
          <p:nvPr>
            <p:ph idx="1" type="body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9" name="Google Shape;79;p1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treamlin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Raleway"/>
              <a:buNone/>
              <a:defRPr b="1" sz="2800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jpg"/><Relationship Id="rId4" Type="http://schemas.openxmlformats.org/officeDocument/2006/relationships/image" Target="../media/image9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jpg"/><Relationship Id="rId4" Type="http://schemas.openxmlformats.org/officeDocument/2006/relationships/image" Target="../media/image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1.xml"/><Relationship Id="rId3" Type="http://schemas.openxmlformats.org/officeDocument/2006/relationships/hyperlink" Target="https://www.uwtsd.ac.uk/library/special-collections-and-archives#:~:text=Thomas%20Burgess%2C%20bishop%20of%20St,particularly%20classics%2C%20literature%20and%20theology" TargetMode="Externa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2.xml"/><Relationship Id="rId3" Type="http://schemas.openxmlformats.org/officeDocument/2006/relationships/hyperlink" Target="https://x.com/UWTSDLib/status/1882379678583083167" TargetMode="External"/><Relationship Id="rId4" Type="http://schemas.openxmlformats.org/officeDocument/2006/relationships/hyperlink" Target="https://x.com/UWTSDLib/status/1882399975315030356" TargetMode="Externa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3.xml"/><Relationship Id="rId3" Type="http://schemas.openxmlformats.org/officeDocument/2006/relationships/hyperlink" Target="https://cdn.nationalarchives.gov.uk/documents/archives/archive-service-accreditation-standard-june-2018.pdf" TargetMode="External"/><Relationship Id="rId4" Type="http://schemas.openxmlformats.org/officeDocument/2006/relationships/hyperlink" Target="https://www.archive-skills.com/infobytes/isad-g.pdf" TargetMode="Externa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4.xml"/><Relationship Id="rId3" Type="http://schemas.openxmlformats.org/officeDocument/2006/relationships/hyperlink" Target="https://www.nationalarchives.gov.uk/archives-sector/archive-service-accreditation/" TargetMode="External"/><Relationship Id="rId4" Type="http://schemas.openxmlformats.org/officeDocument/2006/relationships/hyperlink" Target="https://cdn.nationalarchives.gov.uk/documents/archives/archive-service-accreditation-faqs.pdf" TargetMode="External"/><Relationship Id="rId5" Type="http://schemas.openxmlformats.org/officeDocument/2006/relationships/hyperlink" Target="https://www.nationalarchives.gov.uk/archives-sector/advice-and-guidance/managing-your-collection/cataloguing/cataloguing-archive-collections/#:~:text=Archive%20catalogues%20have%20a%20hierarchical,'item'%20being%20the%20narrowest" TargetMode="External"/><Relationship Id="rId6" Type="http://schemas.openxmlformats.org/officeDocument/2006/relationships/hyperlink" Target="https://cdn.nationalarchives.gov.uk/documents/archives/archive-principles-and-practice-an-introduction-to-archives-for-non-archivists.pdf" TargetMode="External"/><Relationship Id="rId7" Type="http://schemas.openxmlformats.org/officeDocument/2006/relationships/hyperlink" Target="https://www.bbc.co.uk/news/articles/c78x4l9lk43o" TargetMode="Externa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5.xml"/><Relationship Id="rId3" Type="http://schemas.openxmlformats.org/officeDocument/2006/relationships/hyperlink" Target="https://www.navigating.art/articles-from-navigatingart/archival-hierarchies-art-researchers#:~:text=For%20example%2C%20in%20an%20artist's,and%20the%20series%20as%20a" TargetMode="External"/><Relationship Id="rId4" Type="http://schemas.openxmlformats.org/officeDocument/2006/relationships/hyperlink" Target="https://www.uwtsd.ac.uk/lampeter" TargetMode="External"/><Relationship Id="rId5" Type="http://schemas.openxmlformats.org/officeDocument/2006/relationships/hyperlink" Target="https://www.facebook.com/UWTSDLib" TargetMode="External"/><Relationship Id="rId6" Type="http://schemas.openxmlformats.org/officeDocument/2006/relationships/hyperlink" Target="https://x.com/UWTSDLib" TargetMode="External"/><Relationship Id="rId7" Type="http://schemas.openxmlformats.org/officeDocument/2006/relationships/hyperlink" Target="https://x.com/UWTSDLib/status/1887470513842208986" TargetMode="External"/><Relationship Id="rId8" Type="http://schemas.openxmlformats.org/officeDocument/2006/relationships/hyperlink" Target="https://x.com/UWTSDLib/status/1882745183051112576" TargetMode="Externa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 txBox="1"/>
          <p:nvPr>
            <p:ph type="ctrTitle"/>
          </p:nvPr>
        </p:nvSpPr>
        <p:spPr>
          <a:xfrm>
            <a:off x="729450" y="1322450"/>
            <a:ext cx="7688100" cy="246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University of Wales Trinity Saint David Roderic Bowen Library and Archive: A Reflective and Evaluative Report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3"/>
          <p:cNvSpPr txBox="1"/>
          <p:nvPr>
            <p:ph idx="1" type="subTitle"/>
          </p:nvPr>
        </p:nvSpPr>
        <p:spPr>
          <a:xfrm>
            <a:off x="729452" y="38277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Max Morgan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History of libraries at St. David’s College</a:t>
            </a:r>
            <a:endParaRPr/>
          </a:p>
        </p:txBody>
      </p:sp>
      <p:sp>
        <p:nvSpPr>
          <p:cNvPr id="93" name="Google Shape;93;p14"/>
          <p:cNvSpPr txBox="1"/>
          <p:nvPr>
            <p:ph idx="1" type="body"/>
          </p:nvPr>
        </p:nvSpPr>
        <p:spPr>
          <a:xfrm>
            <a:off x="729450" y="2099375"/>
            <a:ext cx="3842700" cy="224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In 1807, contributions to a formation of a new college were </a:t>
            </a:r>
            <a:r>
              <a:rPr lang="en-GB"/>
              <a:t>asked for. 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Original collection donated primarily by Bishop Thomas Burgess and Thomas Phillips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Difficult past - donated through colonialism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Collection moved about and saw different iterations (Morgan-Guy, 2022, pp. 1-18):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Welsh</a:t>
            </a:r>
            <a:r>
              <a:rPr lang="en-GB"/>
              <a:t> library 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Old library 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Founders library</a:t>
            </a:r>
            <a:endParaRPr/>
          </a:p>
        </p:txBody>
      </p:sp>
      <p:pic>
        <p:nvPicPr>
          <p:cNvPr id="94" name="Google Shape;9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54625" y="2099375"/>
            <a:ext cx="4267050" cy="2402191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4"/>
          <p:cNvSpPr txBox="1"/>
          <p:nvPr/>
        </p:nvSpPr>
        <p:spPr>
          <a:xfrm>
            <a:off x="4690400" y="4501575"/>
            <a:ext cx="41955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(University of Wales Trinity Saint Davids, no date)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Roderic Bowen Library</a:t>
            </a:r>
            <a:endParaRPr/>
          </a:p>
        </p:txBody>
      </p:sp>
      <p:sp>
        <p:nvSpPr>
          <p:cNvPr id="101" name="Google Shape;101;p15"/>
          <p:cNvSpPr txBox="1"/>
          <p:nvPr>
            <p:ph idx="1" type="body"/>
          </p:nvPr>
        </p:nvSpPr>
        <p:spPr>
          <a:xfrm>
            <a:off x="729450" y="2094400"/>
            <a:ext cx="3842400" cy="259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10000"/>
          </a:bodyPr>
          <a:lstStyle/>
          <a:p>
            <a:pPr indent="-29876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Decided in the 2000s that the former </a:t>
            </a:r>
            <a:r>
              <a:rPr i="1" lang="en-GB"/>
              <a:t>Founders Library </a:t>
            </a:r>
            <a:r>
              <a:rPr lang="en-GB"/>
              <a:t>was unsuitable due to poor estate </a:t>
            </a:r>
            <a:r>
              <a:rPr lang="en-GB"/>
              <a:t>susceptible</a:t>
            </a:r>
            <a:r>
              <a:rPr lang="en-GB"/>
              <a:t> to leaking (Morgan-Guy, 2022, pp. 16-18).</a:t>
            </a:r>
            <a:endParaRPr/>
          </a:p>
          <a:p>
            <a:pPr indent="-29876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2008 saw the opening of the new Roderic Bowen Library and Archive (RBLA), attached to the main library</a:t>
            </a:r>
            <a:endParaRPr/>
          </a:p>
          <a:p>
            <a:pPr indent="-29876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State of the art estate with climate controlled basement and reading room.</a:t>
            </a:r>
            <a:endParaRPr/>
          </a:p>
          <a:p>
            <a:pPr indent="-29876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“The Special Collections include over 35,000 printed works, 8 medieval manuscripts, around 100 post medieval manuscripts, and 69 incunables” (University of Wales Trinity Saint David, no date).</a:t>
            </a:r>
            <a:endParaRPr/>
          </a:p>
        </p:txBody>
      </p:sp>
      <p:pic>
        <p:nvPicPr>
          <p:cNvPr id="102" name="Google Shape;10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614450" y="528100"/>
            <a:ext cx="2660875" cy="199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14449" y="2786325"/>
            <a:ext cx="2660875" cy="1991006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5"/>
          <p:cNvSpPr txBox="1"/>
          <p:nvPr/>
        </p:nvSpPr>
        <p:spPr>
          <a:xfrm>
            <a:off x="5614450" y="2520100"/>
            <a:ext cx="341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(Alosel, 2010)</a:t>
            </a:r>
            <a:endParaRPr sz="9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05" name="Google Shape;105;p15"/>
          <p:cNvSpPr txBox="1"/>
          <p:nvPr/>
        </p:nvSpPr>
        <p:spPr>
          <a:xfrm>
            <a:off x="5614450" y="4777325"/>
            <a:ext cx="266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9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(Author’s own, 2025)</a:t>
            </a:r>
            <a:endParaRPr sz="9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6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Roderic Bowen Archive</a:t>
            </a:r>
            <a:endParaRPr/>
          </a:p>
        </p:txBody>
      </p:sp>
      <p:sp>
        <p:nvSpPr>
          <p:cNvPr id="111" name="Google Shape;111;p16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Archives of Lampeter moved about and were kept by a number of different academics as a part time role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Notably kept in the history department for years up until the opening of the new RBLA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Small collection secured in a strong room under same climate controlled conditions as library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Today, there is a full time Special Collections Librarian Ruth Gooding and </a:t>
            </a:r>
            <a:r>
              <a:rPr lang="en-GB"/>
              <a:t>Archivist</a:t>
            </a:r>
            <a:r>
              <a:rPr lang="en-GB"/>
              <a:t> Nicky Hammond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7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Methodology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Cataloguing</a:t>
            </a:r>
            <a:endParaRPr/>
          </a:p>
        </p:txBody>
      </p:sp>
      <p:sp>
        <p:nvSpPr>
          <p:cNvPr id="122" name="Google Shape;122;p18"/>
          <p:cNvSpPr txBox="1"/>
          <p:nvPr>
            <p:ph idx="1" type="body"/>
          </p:nvPr>
        </p:nvSpPr>
        <p:spPr>
          <a:xfrm>
            <a:off x="729450" y="2078875"/>
            <a:ext cx="3842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70 hours of work experience for </a:t>
            </a:r>
            <a:r>
              <a:rPr i="1" lang="en-GB"/>
              <a:t>Professional Placement</a:t>
            </a:r>
            <a:r>
              <a:rPr lang="en-GB"/>
              <a:t> module were undertaken specifically within the archive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Re-cataloguing and adding additional material to </a:t>
            </a:r>
            <a:r>
              <a:rPr i="1" lang="en-GB"/>
              <a:t>Departmental Publications</a:t>
            </a:r>
            <a:r>
              <a:rPr lang="en-GB"/>
              <a:t> section of the archive catalogue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Lack of </a:t>
            </a:r>
            <a:r>
              <a:rPr lang="en-GB"/>
              <a:t>consistency</a:t>
            </a:r>
            <a:r>
              <a:rPr lang="en-GB"/>
              <a:t> in the naming of items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Renumbering items into more sensical departments </a:t>
            </a:r>
            <a:endParaRPr/>
          </a:p>
        </p:txBody>
      </p:sp>
      <p:pic>
        <p:nvPicPr>
          <p:cNvPr id="123" name="Google Shape;12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56225" y="1318650"/>
            <a:ext cx="3645775" cy="3191575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8"/>
          <p:cNvSpPr txBox="1"/>
          <p:nvPr/>
        </p:nvSpPr>
        <p:spPr>
          <a:xfrm>
            <a:off x="5089125" y="4510225"/>
            <a:ext cx="38382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(Author’s own, 2025)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9"/>
          <p:cNvSpPr txBox="1"/>
          <p:nvPr>
            <p:ph type="title"/>
          </p:nvPr>
        </p:nvSpPr>
        <p:spPr>
          <a:xfrm>
            <a:off x="729450" y="1318650"/>
            <a:ext cx="7688700" cy="80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National Archives </a:t>
            </a:r>
            <a:r>
              <a:rPr i="1" lang="en-GB"/>
              <a:t>Discovery </a:t>
            </a:r>
            <a:r>
              <a:rPr lang="en-GB"/>
              <a:t>and </a:t>
            </a:r>
            <a:r>
              <a:rPr i="1" lang="en-GB"/>
              <a:t>Service Accreditation</a:t>
            </a:r>
            <a:endParaRPr i="1"/>
          </a:p>
        </p:txBody>
      </p:sp>
      <p:sp>
        <p:nvSpPr>
          <p:cNvPr id="130" name="Google Shape;130;p19"/>
          <p:cNvSpPr txBox="1"/>
          <p:nvPr>
            <p:ph idx="1" type="body"/>
          </p:nvPr>
        </p:nvSpPr>
        <p:spPr>
          <a:xfrm>
            <a:off x="729450" y="2245425"/>
            <a:ext cx="3842700" cy="209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Work was relevant to a current focus of the RBLA: 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To add catalogue to </a:t>
            </a:r>
            <a:r>
              <a:rPr i="1" lang="en-GB"/>
              <a:t>Discovery </a:t>
            </a:r>
            <a:r>
              <a:rPr lang="en-GB"/>
              <a:t>website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To achieve </a:t>
            </a:r>
            <a:r>
              <a:rPr i="1" lang="en-GB"/>
              <a:t>National Service Accreditation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Reflective of archival work that is done at the RBLA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Direct outcome that will assist the RBLA</a:t>
            </a:r>
            <a:endParaRPr/>
          </a:p>
        </p:txBody>
      </p:sp>
      <p:pic>
        <p:nvPicPr>
          <p:cNvPr id="131" name="Google Shape;13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11750" y="2121150"/>
            <a:ext cx="3842700" cy="1889432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19"/>
          <p:cNvSpPr txBox="1"/>
          <p:nvPr/>
        </p:nvSpPr>
        <p:spPr>
          <a:xfrm>
            <a:off x="5011750" y="4010575"/>
            <a:ext cx="38427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(The National Archives, no date)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0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Discussion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1"/>
          <p:cNvSpPr txBox="1"/>
          <p:nvPr>
            <p:ph type="title"/>
          </p:nvPr>
        </p:nvSpPr>
        <p:spPr>
          <a:xfrm>
            <a:off x="729450" y="1318650"/>
            <a:ext cx="7688700" cy="119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a treasured special collection and archive situate themselves within a historical university during turbulent times.</a:t>
            </a:r>
            <a:endParaRPr/>
          </a:p>
        </p:txBody>
      </p:sp>
      <p:sp>
        <p:nvSpPr>
          <p:cNvPr id="143" name="Google Shape;143;p21"/>
          <p:cNvSpPr txBox="1"/>
          <p:nvPr>
            <p:ph idx="1" type="body"/>
          </p:nvPr>
        </p:nvSpPr>
        <p:spPr>
          <a:xfrm>
            <a:off x="729450" y="2571750"/>
            <a:ext cx="7688700" cy="176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Their </a:t>
            </a:r>
            <a:r>
              <a:rPr lang="en-GB"/>
              <a:t>role is to promote the Special Collections &amp; Archives both within the university and the community, to support teaching and to expand the archives.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Historical contributions: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Supported academic publications such as </a:t>
            </a:r>
            <a:r>
              <a:rPr i="1" lang="en-GB"/>
              <a:t>Trivium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Previously integrated with libraries department and focused on academic support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Shifting </a:t>
            </a:r>
            <a:r>
              <a:rPr lang="en-GB"/>
              <a:t>focus: 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Aligned with national trends, focusing on community engagement and genealogy (Craven, 2008, p. 17)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2"/>
          <p:cNvSpPr txBox="1"/>
          <p:nvPr>
            <p:ph type="title"/>
          </p:nvPr>
        </p:nvSpPr>
        <p:spPr>
          <a:xfrm>
            <a:off x="729450" y="1318650"/>
            <a:ext cx="7688700" cy="119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How a treasured special collection and archive situate themselves within a historical university during turbulent times.</a:t>
            </a:r>
            <a:endParaRPr/>
          </a:p>
        </p:txBody>
      </p:sp>
      <p:sp>
        <p:nvSpPr>
          <p:cNvPr id="149" name="Google Shape;149;p22"/>
          <p:cNvSpPr txBox="1"/>
          <p:nvPr>
            <p:ph idx="1" type="body"/>
          </p:nvPr>
        </p:nvSpPr>
        <p:spPr>
          <a:xfrm>
            <a:off x="729450" y="2571750"/>
            <a:ext cx="3842400" cy="176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2500" lnSpcReduction="20000"/>
          </a:bodyPr>
          <a:lstStyle/>
          <a:p>
            <a:pPr indent="-304958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Lampeter campus’ financial cuts and restructuring:</a:t>
            </a:r>
            <a:endParaRPr/>
          </a:p>
          <a:p>
            <a:pPr indent="-293211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Movement of teaching to Carmarthen </a:t>
            </a:r>
            <a:endParaRPr/>
          </a:p>
          <a:p>
            <a:pPr indent="-293211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Most departments facing cuts</a:t>
            </a:r>
            <a:endParaRPr/>
          </a:p>
          <a:p>
            <a:pPr indent="-293211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The RBLA is not facing these but will visitations will become appointment-only</a:t>
            </a:r>
            <a:endParaRPr/>
          </a:p>
          <a:p>
            <a:pPr indent="-304958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Future plans:</a:t>
            </a:r>
            <a:endParaRPr/>
          </a:p>
          <a:p>
            <a:pPr indent="-293211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Still focusing on expansion</a:t>
            </a:r>
            <a:endParaRPr/>
          </a:p>
          <a:p>
            <a:pPr indent="-293211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Particularly Swansea archives are possibly being acquired</a:t>
            </a:r>
            <a:endParaRPr/>
          </a:p>
        </p:txBody>
      </p:sp>
      <p:pic>
        <p:nvPicPr>
          <p:cNvPr id="150" name="Google Shape;150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39575" y="2120188"/>
            <a:ext cx="1952623" cy="2671334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2"/>
          <p:cNvSpPr txBox="1"/>
          <p:nvPr/>
        </p:nvSpPr>
        <p:spPr>
          <a:xfrm>
            <a:off x="6640788" y="4791525"/>
            <a:ext cx="11502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(Marx, 1997)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3"/>
          <p:cNvSpPr txBox="1"/>
          <p:nvPr>
            <p:ph type="title"/>
          </p:nvPr>
        </p:nvSpPr>
        <p:spPr>
          <a:xfrm>
            <a:off x="729450" y="1318650"/>
            <a:ext cx="7688700" cy="59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Representation and Engagement</a:t>
            </a:r>
            <a:endParaRPr/>
          </a:p>
        </p:txBody>
      </p:sp>
      <p:sp>
        <p:nvSpPr>
          <p:cNvPr id="157" name="Google Shape;157;p23"/>
          <p:cNvSpPr txBox="1"/>
          <p:nvPr>
            <p:ph idx="1" type="body"/>
          </p:nvPr>
        </p:nvSpPr>
        <p:spPr>
          <a:xfrm>
            <a:off x="729450" y="1913850"/>
            <a:ext cx="7688700" cy="2426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Advertising and merchandise: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Booklets, postcards, bookmarks, calendars, bags, Christmas cards and “200 Biographies” volumes (either free or sold)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University uses materials, particularly illustrations to promote both the RBLA and UWTSD.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Community engagement: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Hosts local history groups, church groups, school visits as well as events such as Open Doors with Cadw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Alumni collaboration: 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Contributes articles to </a:t>
            </a:r>
            <a:r>
              <a:rPr i="1" lang="en-GB"/>
              <a:t>The Link </a:t>
            </a:r>
            <a:r>
              <a:rPr lang="en-GB"/>
              <a:t>and </a:t>
            </a:r>
            <a:r>
              <a:rPr i="1" lang="en-GB"/>
              <a:t>Belonging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Collaboration with other archives: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Limited but had recent involvement with </a:t>
            </a:r>
            <a:r>
              <a:rPr i="1" lang="en-GB"/>
              <a:t>Crowd Cymru </a:t>
            </a:r>
            <a:r>
              <a:rPr lang="en-GB"/>
              <a:t>project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Google Shape;162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5200" y="1454900"/>
            <a:ext cx="4060749" cy="3045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55500" y="704375"/>
            <a:ext cx="2681874" cy="3796100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4"/>
          <p:cNvSpPr txBox="1"/>
          <p:nvPr/>
        </p:nvSpPr>
        <p:spPr>
          <a:xfrm>
            <a:off x="325175" y="4500475"/>
            <a:ext cx="40608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(Author’s own, 2025)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65" name="Google Shape;165;p24"/>
          <p:cNvSpPr txBox="1"/>
          <p:nvPr/>
        </p:nvSpPr>
        <p:spPr>
          <a:xfrm>
            <a:off x="5342875" y="4500475"/>
            <a:ext cx="32295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(University of Wales Trinity Saint David Special Collections Department, 2024)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5"/>
          <p:cNvSpPr txBox="1"/>
          <p:nvPr>
            <p:ph type="title"/>
          </p:nvPr>
        </p:nvSpPr>
        <p:spPr>
          <a:xfrm>
            <a:off x="729450" y="1318650"/>
            <a:ext cx="7688700" cy="87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Strengths of a special collection and archive within the oldest university in Wales.</a:t>
            </a:r>
            <a:endParaRPr/>
          </a:p>
        </p:txBody>
      </p:sp>
      <p:sp>
        <p:nvSpPr>
          <p:cNvPr id="171" name="Google Shape;171;p25"/>
          <p:cNvSpPr txBox="1"/>
          <p:nvPr>
            <p:ph idx="1" type="body"/>
          </p:nvPr>
        </p:nvSpPr>
        <p:spPr>
          <a:xfrm>
            <a:off x="729450" y="2354200"/>
            <a:ext cx="7688700" cy="198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Unique heritage: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Located at Wales’ oldest university it contains a unique collection that holds historical and </a:t>
            </a:r>
            <a:r>
              <a:rPr lang="en-GB"/>
              <a:t>hereditary</a:t>
            </a:r>
            <a:r>
              <a:rPr lang="en-GB"/>
              <a:t> value to both Lampeter and Wales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Specialised appeal and academic value: 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Attracts researchers and students to rare historical materials 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Family history inquires, </a:t>
            </a:r>
            <a:r>
              <a:rPr lang="en-GB"/>
              <a:t>particularly</a:t>
            </a:r>
            <a:r>
              <a:rPr lang="en-GB"/>
              <a:t> of past students 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Accessibility: 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Small size enables quick virtual responses and easy access to materials 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6"/>
          <p:cNvSpPr txBox="1"/>
          <p:nvPr>
            <p:ph type="title"/>
          </p:nvPr>
        </p:nvSpPr>
        <p:spPr>
          <a:xfrm>
            <a:off x="729450" y="1318650"/>
            <a:ext cx="7688700" cy="112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Weaknesses of a special collection and archive within one of the smallest higher education campuses in the UK.</a:t>
            </a:r>
            <a:endParaRPr/>
          </a:p>
        </p:txBody>
      </p:sp>
      <p:sp>
        <p:nvSpPr>
          <p:cNvPr id="177" name="Google Shape;177;p26"/>
          <p:cNvSpPr txBox="1"/>
          <p:nvPr>
            <p:ph idx="1" type="body"/>
          </p:nvPr>
        </p:nvSpPr>
        <p:spPr>
          <a:xfrm>
            <a:off x="729450" y="2517375"/>
            <a:ext cx="7688700" cy="1822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Low footfall: 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Limited interest in collection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Caused by declining student numbers, reduced national interest in humanities and rural location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Lack of virtual estate: 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In the past, had a website with an online catalogue to allow ease of browsing, </a:t>
            </a:r>
            <a:r>
              <a:rPr lang="en-GB"/>
              <a:t>accessibility</a:t>
            </a:r>
            <a:r>
              <a:rPr lang="en-GB"/>
              <a:t> and advertisement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Craven (2008, p.8) discusses that an online catalogue and website are standard requirements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Social media presence: 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UWTSDLib on Facebook and X post advertising of </a:t>
            </a:r>
            <a:r>
              <a:rPr lang="en-GB"/>
              <a:t>collection and events regularly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02200" y="687613"/>
            <a:ext cx="2226500" cy="3768275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27"/>
          <p:cNvSpPr txBox="1"/>
          <p:nvPr/>
        </p:nvSpPr>
        <p:spPr>
          <a:xfrm>
            <a:off x="5902150" y="4455900"/>
            <a:ext cx="22266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(UWTSDLib, 2025b)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84" name="Google Shape;184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36025" y="687625"/>
            <a:ext cx="2349049" cy="3768274"/>
          </a:xfrm>
          <a:prstGeom prst="rect">
            <a:avLst/>
          </a:prstGeom>
          <a:noFill/>
          <a:ln>
            <a:noFill/>
          </a:ln>
        </p:spPr>
      </p:pic>
      <p:sp>
        <p:nvSpPr>
          <p:cNvPr id="185" name="Google Shape;185;p27"/>
          <p:cNvSpPr txBox="1"/>
          <p:nvPr/>
        </p:nvSpPr>
        <p:spPr>
          <a:xfrm>
            <a:off x="2036050" y="4455900"/>
            <a:ext cx="2349000" cy="384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(UWTSDLib, 2025a)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Opportunities of a bespoke special collections and archive facility within a multi-campus institution.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1" name="Google Shape;191;p28"/>
          <p:cNvSpPr txBox="1"/>
          <p:nvPr>
            <p:ph idx="1" type="body"/>
          </p:nvPr>
        </p:nvSpPr>
        <p:spPr>
          <a:xfrm>
            <a:off x="729450" y="2284275"/>
            <a:ext cx="7688700" cy="205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Academic potential: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Historical value of collection could be used to support academia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Centralised UWTSD archives: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Already houses archives of Carmarthen Trinity college and Lampeter university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Potential to house archival material of Swansea campus and prior institutions, allowing the RBLA to become the centralised archives for all campuses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However, this brings forth questions of geographical significance of archives 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Revitalising Lampeter: 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Could provide a purpose for Lampeter campus with its uncertain future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9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Opportunities of a bespoke special collections and archive facility within a multi-campus institution.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7" name="Google Shape;197;p29"/>
          <p:cNvSpPr txBox="1"/>
          <p:nvPr>
            <p:ph idx="1" type="body"/>
          </p:nvPr>
        </p:nvSpPr>
        <p:spPr>
          <a:xfrm>
            <a:off x="729450" y="2284275"/>
            <a:ext cx="7688700" cy="2055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i="1" lang="en-GB"/>
              <a:t>National Archive Service Accreditation: </a:t>
            </a:r>
            <a:endParaRPr i="1"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A focus of the RBLA currently is to achieve accreditation</a:t>
            </a:r>
            <a:endParaRPr/>
          </a:p>
          <a:p>
            <a:pPr indent="-298450" lvl="2" marL="1371600" rtl="0" algn="l">
              <a:spcBef>
                <a:spcPts val="0"/>
              </a:spcBef>
              <a:spcAft>
                <a:spcPts val="0"/>
              </a:spcAft>
              <a:buSzPts val="1100"/>
              <a:buChar char="■"/>
            </a:pPr>
            <a:r>
              <a:rPr lang="en-GB"/>
              <a:t>Ensures they follow best practices and follow industry standards</a:t>
            </a:r>
            <a:endParaRPr/>
          </a:p>
          <a:p>
            <a:pPr indent="-298450" lvl="2" marL="1371600" rtl="0" algn="l">
              <a:spcBef>
                <a:spcPts val="0"/>
              </a:spcBef>
              <a:spcAft>
                <a:spcPts val="0"/>
              </a:spcAft>
              <a:buSzPts val="1100"/>
              <a:buChar char="■"/>
            </a:pPr>
            <a:r>
              <a:rPr lang="en-GB"/>
              <a:t>Financial incentive: grants and donors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Measures already implemented include: </a:t>
            </a:r>
            <a:endParaRPr/>
          </a:p>
          <a:p>
            <a:pPr indent="-298450" lvl="2" marL="1371600" rtl="0" algn="l">
              <a:spcBef>
                <a:spcPts val="0"/>
              </a:spcBef>
              <a:spcAft>
                <a:spcPts val="0"/>
              </a:spcAft>
              <a:buSzPts val="1100"/>
              <a:buChar char="■"/>
            </a:pPr>
            <a:r>
              <a:rPr lang="en-GB"/>
              <a:t>Deposit guidelines detailing what they do or don’t accept</a:t>
            </a:r>
            <a:endParaRPr/>
          </a:p>
          <a:p>
            <a:pPr indent="-298450" lvl="2" marL="1371600" rtl="0" algn="l">
              <a:spcBef>
                <a:spcPts val="0"/>
              </a:spcBef>
              <a:spcAft>
                <a:spcPts val="0"/>
              </a:spcAft>
              <a:buSzPts val="1100"/>
              <a:buChar char="■"/>
            </a:pPr>
            <a:r>
              <a:rPr lang="en-GB"/>
              <a:t>Accession forms that allow a detailed trail of where material comes from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0"/>
          <p:cNvSpPr txBox="1"/>
          <p:nvPr>
            <p:ph type="title"/>
          </p:nvPr>
        </p:nvSpPr>
        <p:spPr>
          <a:xfrm>
            <a:off x="729450" y="1318650"/>
            <a:ext cx="7688700" cy="8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Threats of an institution within a university campus that will be lacking in students.</a:t>
            </a:r>
            <a:endParaRPr/>
          </a:p>
        </p:txBody>
      </p:sp>
      <p:sp>
        <p:nvSpPr>
          <p:cNvPr id="203" name="Google Shape;203;p30"/>
          <p:cNvSpPr txBox="1"/>
          <p:nvPr>
            <p:ph idx="1" type="body"/>
          </p:nvPr>
        </p:nvSpPr>
        <p:spPr>
          <a:xfrm>
            <a:off x="729450" y="2268725"/>
            <a:ext cx="7688700" cy="207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Decline in engagement: 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The tumultuous future of Lampeter threatens an even lower level of engagement</a:t>
            </a:r>
            <a:endParaRPr/>
          </a:p>
          <a:p>
            <a:pPr indent="-298450" lvl="2" marL="1371600" rtl="0" algn="l">
              <a:spcBef>
                <a:spcPts val="0"/>
              </a:spcBef>
              <a:spcAft>
                <a:spcPts val="0"/>
              </a:spcAft>
              <a:buSzPts val="1100"/>
              <a:buChar char="■"/>
            </a:pPr>
            <a:r>
              <a:rPr lang="en-GB"/>
              <a:t>Exacerbated by the closure of the main library, </a:t>
            </a:r>
            <a:r>
              <a:rPr lang="en-GB"/>
              <a:t>where the entrance to the RBLA is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Plan to make access to appointment-only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Questioning purpose: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The RBLA risks losing its relevance within a future of Lampeter with no students or teaching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Potential to be reduced to a static conservation site, becoming a financial strain on the university</a:t>
            </a:r>
            <a:endParaRPr/>
          </a:p>
          <a:p>
            <a:pPr indent="-311150" lvl="0" marL="457200" rtl="0" algn="l">
              <a:spcBef>
                <a:spcPts val="0"/>
              </a:spcBef>
              <a:spcAft>
                <a:spcPts val="0"/>
              </a:spcAft>
              <a:buSzPts val="1300"/>
              <a:buChar char="●"/>
            </a:pPr>
            <a:r>
              <a:rPr lang="en-GB"/>
              <a:t>Rural location:</a:t>
            </a:r>
            <a:endParaRPr/>
          </a:p>
          <a:p>
            <a:pPr indent="-298450" lvl="1" marL="914400" rtl="0" algn="l">
              <a:spcBef>
                <a:spcPts val="0"/>
              </a:spcBef>
              <a:spcAft>
                <a:spcPts val="0"/>
              </a:spcAft>
              <a:buSzPts val="1100"/>
              <a:buChar char="○"/>
            </a:pPr>
            <a:r>
              <a:rPr lang="en-GB"/>
              <a:t>Within a campus that doesn’t involve teaching in rural Wales may hinder visitation and academic use.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31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Conclusion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32"/>
          <p:cNvSpPr txBox="1"/>
          <p:nvPr>
            <p:ph type="title"/>
          </p:nvPr>
        </p:nvSpPr>
        <p:spPr>
          <a:xfrm>
            <a:off x="729450" y="1318650"/>
            <a:ext cx="7688700" cy="903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An uncertain future with an opportunity for expansion.</a:t>
            </a:r>
            <a:endParaRPr/>
          </a:p>
        </p:txBody>
      </p:sp>
      <p:sp>
        <p:nvSpPr>
          <p:cNvPr id="214" name="Google Shape;214;p32"/>
          <p:cNvSpPr txBox="1"/>
          <p:nvPr>
            <p:ph idx="1" type="body"/>
          </p:nvPr>
        </p:nvSpPr>
        <p:spPr>
          <a:xfrm>
            <a:off x="729450" y="2447425"/>
            <a:ext cx="7688700" cy="189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85000" lnSpcReduction="20000"/>
          </a:bodyPr>
          <a:lstStyle/>
          <a:p>
            <a:pPr indent="-29876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Historical and hereditary significance:</a:t>
            </a:r>
            <a:endParaRPr/>
          </a:p>
          <a:p>
            <a:pPr indent="-287972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The RBLA holds unique texts and archival material that solidify the historical importance of the university </a:t>
            </a:r>
            <a:endParaRPr/>
          </a:p>
          <a:p>
            <a:pPr indent="-29876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Current challenges: </a:t>
            </a:r>
            <a:endParaRPr/>
          </a:p>
          <a:p>
            <a:pPr indent="-287972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Issues surround the potentially waning purpose of the collection with undergraduate teaching moving to Carmarthen </a:t>
            </a:r>
            <a:endParaRPr/>
          </a:p>
          <a:p>
            <a:pPr indent="-287972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Small footfall - will this move of teaching effect this?</a:t>
            </a:r>
            <a:endParaRPr/>
          </a:p>
          <a:p>
            <a:pPr indent="-287972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Lack of virtual estate may potentially affect the potential footfall of the RBLA</a:t>
            </a:r>
            <a:endParaRPr/>
          </a:p>
          <a:p>
            <a:pPr indent="-29876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Opportunity for growth:</a:t>
            </a:r>
            <a:endParaRPr/>
          </a:p>
          <a:p>
            <a:pPr indent="-287972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Give a renewed purpose to the Lampeter campus </a:t>
            </a:r>
            <a:endParaRPr/>
          </a:p>
          <a:p>
            <a:pPr indent="-287972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Potential for growth with Swansea’s archives </a:t>
            </a:r>
            <a:endParaRPr/>
          </a:p>
          <a:p>
            <a:pPr indent="-298767" lvl="0" marL="457200" rtl="0" algn="l">
              <a:spcBef>
                <a:spcPts val="0"/>
              </a:spcBef>
              <a:spcAft>
                <a:spcPts val="0"/>
              </a:spcAft>
              <a:buSzPct val="100000"/>
              <a:buChar char="●"/>
            </a:pPr>
            <a:r>
              <a:rPr lang="en-GB"/>
              <a:t>Need for protection: </a:t>
            </a:r>
            <a:endParaRPr/>
          </a:p>
          <a:p>
            <a:pPr indent="-287972" lvl="1" marL="914400" rtl="0" algn="l">
              <a:spcBef>
                <a:spcPts val="0"/>
              </a:spcBef>
              <a:spcAft>
                <a:spcPts val="0"/>
              </a:spcAft>
              <a:buSzPct val="100000"/>
              <a:buChar char="○"/>
            </a:pPr>
            <a:r>
              <a:rPr lang="en-GB"/>
              <a:t>This </a:t>
            </a:r>
            <a:r>
              <a:rPr lang="en-GB"/>
              <a:t>institution</a:t>
            </a:r>
            <a:r>
              <a:rPr lang="en-GB"/>
              <a:t> must be protected to ensure the survival of the heritage of the university and the town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3"/>
          <p:cNvSpPr txBox="1"/>
          <p:nvPr>
            <p:ph idx="4294967295" type="title"/>
          </p:nvPr>
        </p:nvSpPr>
        <p:spPr>
          <a:xfrm>
            <a:off x="727650" y="184300"/>
            <a:ext cx="7688700" cy="58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Reference list</a:t>
            </a:r>
            <a:endParaRPr/>
          </a:p>
        </p:txBody>
      </p:sp>
      <p:sp>
        <p:nvSpPr>
          <p:cNvPr id="220" name="Google Shape;220;p33"/>
          <p:cNvSpPr txBox="1"/>
          <p:nvPr/>
        </p:nvSpPr>
        <p:spPr>
          <a:xfrm>
            <a:off x="442875" y="808050"/>
            <a:ext cx="8305800" cy="39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Craven, L. (2008)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What are Archives?: Cultural and Theoretical Perspectives: A Reader.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Aldershot: Ashgate Publishing.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Marx, W. (1997) (ed.)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Essays in Memory of Robin Rider: Trivium Volumes 29 and 30.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Lampeter: Trivium Publications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Morgan-Guy, J. (2022)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Treasures: The Special Collections of the University of Wales Trinity Saint David.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Cardiff: University of Wales Press. 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The National Archives (no date)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Discovery.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Available at: https://discovery.nationalarchives.gov.uk/ (Accessed on 11th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University of Wales Trinity Saint David (no date)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Special Collections and Archives. 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3"/>
              </a:rPr>
              <a:t>https://www.uwtsd.ac.uk/library/special-collections-and-archives#:~:text=Thomas%20Burgess%2C%20bishop%20of%20St,particularly%20classics%2C%20literature%20and%20theology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. (Accessed on 10th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University of Wales Trinity Saint David Special Collections Department (2024)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Open Doors Event poster. 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University of Wales Trinity Saint David: unpublished.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34"/>
          <p:cNvSpPr txBox="1"/>
          <p:nvPr>
            <p:ph idx="4294967295" type="title"/>
          </p:nvPr>
        </p:nvSpPr>
        <p:spPr>
          <a:xfrm>
            <a:off x="727650" y="184300"/>
            <a:ext cx="7688700" cy="58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Reference list</a:t>
            </a:r>
            <a:endParaRPr/>
          </a:p>
        </p:txBody>
      </p:sp>
      <p:sp>
        <p:nvSpPr>
          <p:cNvPr id="226" name="Google Shape;226;p34"/>
          <p:cNvSpPr txBox="1"/>
          <p:nvPr/>
        </p:nvSpPr>
        <p:spPr>
          <a:xfrm>
            <a:off x="442875" y="808050"/>
            <a:ext cx="8305800" cy="39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UWTSDLib (2025a) [X] 23rd of January.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3"/>
              </a:rPr>
              <a:t>https://x.com/UWTSDLib/status/1882379678583083167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(Accessed on 11th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UWTSDLib (2025b) [X] 23rd of January.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4"/>
              </a:rPr>
              <a:t>https://x.com/UWTSDLib/status/1882399975315030356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 (Accessed on 11th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5"/>
          <p:cNvSpPr txBox="1"/>
          <p:nvPr>
            <p:ph idx="4294967295" type="title"/>
          </p:nvPr>
        </p:nvSpPr>
        <p:spPr>
          <a:xfrm>
            <a:off x="727650" y="184300"/>
            <a:ext cx="7688700" cy="58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Bibliography</a:t>
            </a:r>
            <a:endParaRPr/>
          </a:p>
        </p:txBody>
      </p:sp>
      <p:sp>
        <p:nvSpPr>
          <p:cNvPr id="232" name="Google Shape;232;p35"/>
          <p:cNvSpPr txBox="1"/>
          <p:nvPr/>
        </p:nvSpPr>
        <p:spPr>
          <a:xfrm>
            <a:off x="442875" y="808050"/>
            <a:ext cx="8305800" cy="39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Accredited Archive Service (2018)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Archive Service Accreditation Standard.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3"/>
              </a:rPr>
              <a:t>https://cdn.nationalarchives.gov.uk/documents/archives/archive-service-accreditation-standard-june-2018.pdf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 (Accessed on 7th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The Archive-Skills Consultancy (2003) ISAD (G):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The Basics.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4"/>
              </a:rPr>
              <a:t>https://www.archive-skills.com/infobytes/isad-g.pdf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 (Accessed on 7th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Hammond, N. (no date)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Deposit Guidelines.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University of Wales Trinity Saint David Special Collections Department. Unpublished.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Hammond, N. (2023)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‘Update: The Roderic Bowen Library and Archives’,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The Link, 81, pp. 14-15.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Hammond, N. (2024a)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Internal Transfer Accession Form.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University of Wales Trinity Saint David Special Collections Department. Unpublished. 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Hammond, N. (2024b)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Deposit Agreement Form.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University of Wales Trinity Saint David Special Collections Department. Unpublished. 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Hammond, N. (2025)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Collection of screenshots of Special Collections data.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University of Wales Trinity Saint David Intranet. Unpublished. 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6"/>
          <p:cNvSpPr txBox="1"/>
          <p:nvPr>
            <p:ph idx="4294967295" type="title"/>
          </p:nvPr>
        </p:nvSpPr>
        <p:spPr>
          <a:xfrm>
            <a:off x="727650" y="184300"/>
            <a:ext cx="7688700" cy="58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Bibliography</a:t>
            </a:r>
            <a:endParaRPr/>
          </a:p>
        </p:txBody>
      </p:sp>
      <p:sp>
        <p:nvSpPr>
          <p:cNvPr id="238" name="Google Shape;238;p36"/>
          <p:cNvSpPr txBox="1"/>
          <p:nvPr/>
        </p:nvSpPr>
        <p:spPr>
          <a:xfrm>
            <a:off x="442875" y="808050"/>
            <a:ext cx="8305800" cy="39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The National Archives (no date a)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Archival Service Accreditation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.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3"/>
              </a:rPr>
              <a:t>https://www.nationalarchives.gov.uk/archives-sector/archive-service-accreditation/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 (Accessed on 30th of January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The National Archives (no date b)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Archive Service Accreditation: Frequently Asked Questions.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4"/>
              </a:rPr>
              <a:t>https://cdn.nationalarchives.gov.uk/documents/archives/archive-service-accreditation-faqs.pdf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 (Accessed on 12th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The National Archives (no date)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Cataloguing archive collections.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5"/>
              </a:rPr>
              <a:t>https://www.nationalarchives.gov.uk/archives-sector/advice-and-guidance/managing-your-collection/cataloguing/cataloguing-archive-collections/#:~:text=Archive%20catalogues%20have%20a%20hierarchical,'item'%20being%20the%20narrowest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.  (Accessed on 7th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The National Archives (2016)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Archive Principles and Practice: an introduction to archives for non-archivists.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6"/>
              </a:rPr>
              <a:t>https://cdn.nationalarchives.gov.uk/documents/archives/archive-principles-and-practice-an-introduction-to-archives-for-non-archivists.pdf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 (Accessed on 7th of February 2025). 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Sinclair, B. (2025) ‘University education at Wales' oldest campus ends’,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BBC News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.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7"/>
              </a:rPr>
              <a:t>https://www.bbc.co.uk/news/articles/c78x4l9lk43o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 (Accessed on 3rd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7"/>
          <p:cNvSpPr txBox="1"/>
          <p:nvPr>
            <p:ph idx="4294967295" type="title"/>
          </p:nvPr>
        </p:nvSpPr>
        <p:spPr>
          <a:xfrm>
            <a:off x="727650" y="184300"/>
            <a:ext cx="7688700" cy="58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Bibliography</a:t>
            </a:r>
            <a:endParaRPr/>
          </a:p>
        </p:txBody>
      </p:sp>
      <p:sp>
        <p:nvSpPr>
          <p:cNvPr id="244" name="Google Shape;244;p37"/>
          <p:cNvSpPr txBox="1"/>
          <p:nvPr/>
        </p:nvSpPr>
        <p:spPr>
          <a:xfrm>
            <a:off x="442875" y="808050"/>
            <a:ext cx="8305800" cy="39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Thamm, K. (no date)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Archival hierarchies: a comprehensive exploration of description levels.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3"/>
              </a:rPr>
              <a:t>https://www.navigating.art/articles-from-navigatingart/archival-hierarchies-art-researchers#:~:text=For%20example%2C%20in%20an%20artist's,and%20the%20series%20as%20a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  (Accessed on 7th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University of Wales Trinity Saint David (2023)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Belonging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, 1, p.1. 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University of Wales Trinity Saint David (no date)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Lampeter Campus Life.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4"/>
              </a:rPr>
              <a:t>https://www.uwtsd.ac.uk/lampeter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 (Accessed on 6th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UWTSD - Library and Learning Resources (no date)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UWTSD - Library and Learning Resources.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5"/>
              </a:rPr>
              <a:t>https://www.facebook.com/UWTSDLib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 (Accessed on 6th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UWTSDLib (no date)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UWTSDLib.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6"/>
              </a:rPr>
              <a:t>https://x.com/UWTSDLib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 (Accessed on 6th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UWTSDLib (2025a) [X] 6th of February.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7"/>
              </a:rPr>
              <a:t>https://x.com/UWTSDLib/status/1887470513842208986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 (Accessed on 6th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UWTSDLib (2025b) [X] 24th of January. Available at: </a:t>
            </a:r>
            <a:r>
              <a:rPr lang="en-GB" sz="1300" u="sng">
                <a:solidFill>
                  <a:schemeClr val="hlink"/>
                </a:solidFill>
                <a:latin typeface="Lato"/>
                <a:ea typeface="Lato"/>
                <a:cs typeface="Lato"/>
                <a:sym typeface="Lato"/>
                <a:hlinkClick r:id="rId8"/>
              </a:rPr>
              <a:t>https://x.com/UWTSDLib/status/1882745183051112576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  (Accessed on 6th of February 2025). 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8"/>
          <p:cNvSpPr txBox="1"/>
          <p:nvPr>
            <p:ph idx="4294967295" type="title"/>
          </p:nvPr>
        </p:nvSpPr>
        <p:spPr>
          <a:xfrm>
            <a:off x="727650" y="184300"/>
            <a:ext cx="7688700" cy="58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Bibliography</a:t>
            </a:r>
            <a:endParaRPr/>
          </a:p>
        </p:txBody>
      </p:sp>
      <p:sp>
        <p:nvSpPr>
          <p:cNvPr id="250" name="Google Shape;250;p38"/>
          <p:cNvSpPr txBox="1"/>
          <p:nvPr/>
        </p:nvSpPr>
        <p:spPr>
          <a:xfrm>
            <a:off x="442875" y="808050"/>
            <a:ext cx="8305800" cy="399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UWTSDLib (2025c) [X] 23rd of January. Available at: https://x.com/UWTSDLib/status/1882399975315030356 (Accessed on 6th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UWTSDLib (2025d) [X] 23rd of January. Available at: https://x.com/UWTSDLib/status/1882379678583083167  (Accessed on 6th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UWTSD Students’ Union (2024) </a:t>
            </a:r>
            <a:r>
              <a:rPr i="1"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Initial response to talks around Lampeter's future</a:t>
            </a:r>
            <a:r>
              <a:rPr lang="en-GB"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rPr>
              <a:t>. Available at: https://www.uwtsdunion.co.uk/articles/initial-response-to-talks-around-lampeter-s-future (Accessed on 3rd of February 2025).</a:t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chemeClr val="accent1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