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4" r:id="rId1"/>
  </p:sldMasterIdLst>
  <p:notesMasterIdLst>
    <p:notesMasterId r:id="rId39"/>
  </p:notesMasterIdLst>
  <p:sldIdLst>
    <p:sldId id="256" r:id="rId2"/>
    <p:sldId id="274" r:id="rId3"/>
    <p:sldId id="275" r:id="rId4"/>
    <p:sldId id="276" r:id="rId5"/>
    <p:sldId id="277" r:id="rId6"/>
    <p:sldId id="292" r:id="rId7"/>
    <p:sldId id="293" r:id="rId8"/>
    <p:sldId id="294" r:id="rId9"/>
    <p:sldId id="295" r:id="rId10"/>
    <p:sldId id="296" r:id="rId11"/>
    <p:sldId id="298" r:id="rId12"/>
    <p:sldId id="273" r:id="rId13"/>
    <p:sldId id="257" r:id="rId14"/>
    <p:sldId id="258" r:id="rId15"/>
    <p:sldId id="259" r:id="rId16"/>
    <p:sldId id="260" r:id="rId17"/>
    <p:sldId id="261" r:id="rId18"/>
    <p:sldId id="262" r:id="rId19"/>
    <p:sldId id="263" r:id="rId20"/>
    <p:sldId id="265" r:id="rId21"/>
    <p:sldId id="266" r:id="rId22"/>
    <p:sldId id="267" r:id="rId23"/>
    <p:sldId id="268" r:id="rId24"/>
    <p:sldId id="269" r:id="rId25"/>
    <p:sldId id="270" r:id="rId26"/>
    <p:sldId id="271" r:id="rId27"/>
    <p:sldId id="281" r:id="rId28"/>
    <p:sldId id="282" r:id="rId29"/>
    <p:sldId id="283" r:id="rId30"/>
    <p:sldId id="284" r:id="rId31"/>
    <p:sldId id="285" r:id="rId32"/>
    <p:sldId id="286" r:id="rId33"/>
    <p:sldId id="287" r:id="rId34"/>
    <p:sldId id="288" r:id="rId35"/>
    <p:sldId id="289" r:id="rId36"/>
    <p:sldId id="272" r:id="rId37"/>
    <p:sldId id="291"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66" d="100"/>
          <a:sy n="166" d="100"/>
        </p:scale>
        <p:origin x="-1296" y="-1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notesMaster" Target="notesMasters/notesMaster1.xml"/><Relationship Id="rId40" Type="http://schemas.openxmlformats.org/officeDocument/2006/relationships/printerSettings" Target="printerSettings/printerSettings1.bin"/><Relationship Id="rId41" Type="http://schemas.openxmlformats.org/officeDocument/2006/relationships/presProps" Target="presProps.xml"/><Relationship Id="rId42" Type="http://schemas.openxmlformats.org/officeDocument/2006/relationships/viewProps" Target="viewProps.xml"/><Relationship Id="rId43" Type="http://schemas.openxmlformats.org/officeDocument/2006/relationships/theme" Target="theme/theme1.xml"/><Relationship Id="rId4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2FE90A-39FA-6040-9CE1-CE6DE7AF0652}" type="datetimeFigureOut">
              <a:rPr lang="en-US" smtClean="0"/>
              <a:t>21/10/2014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F72EFB3-E4D3-664B-82F0-F82DCDD758BA}" type="slidenum">
              <a:rPr lang="en-US" smtClean="0"/>
              <a:t>‹#›</a:t>
            </a:fld>
            <a:endParaRPr lang="en-US"/>
          </a:p>
        </p:txBody>
      </p:sp>
    </p:spTree>
    <p:extLst>
      <p:ext uri="{BB962C8B-B14F-4D97-AF65-F5344CB8AC3E}">
        <p14:creationId xmlns:p14="http://schemas.microsoft.com/office/powerpoint/2010/main" val="51654830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effectLst/>
              </a:rPr>
              <a:t>(</a:t>
            </a:r>
            <a:r>
              <a:rPr lang="en-GB" sz="1200" dirty="0" err="1" smtClean="0">
                <a:effectLst/>
              </a:rPr>
              <a:t>Mawdudi</a:t>
            </a:r>
            <a:r>
              <a:rPr lang="en-GB" sz="1200" dirty="0" smtClean="0">
                <a:effectLst/>
              </a:rPr>
              <a:t>/Ansari ed.)</a:t>
            </a:r>
            <a:endParaRPr lang="en-US" dirty="0"/>
          </a:p>
        </p:txBody>
      </p:sp>
      <p:sp>
        <p:nvSpPr>
          <p:cNvPr id="4" name="Slide Number Placeholder 3"/>
          <p:cNvSpPr>
            <a:spLocks noGrp="1"/>
          </p:cNvSpPr>
          <p:nvPr>
            <p:ph type="sldNum" sz="quarter" idx="10"/>
          </p:nvPr>
        </p:nvSpPr>
        <p:spPr/>
        <p:txBody>
          <a:bodyPr/>
          <a:lstStyle/>
          <a:p>
            <a:fld id="{9F72EFB3-E4D3-664B-82F0-F82DCDD758BA}" type="slidenum">
              <a:rPr lang="en-US" smtClean="0"/>
              <a:t>16</a:t>
            </a:fld>
            <a:endParaRPr lang="en-US"/>
          </a:p>
        </p:txBody>
      </p:sp>
    </p:spTree>
    <p:extLst>
      <p:ext uri="{BB962C8B-B14F-4D97-AF65-F5344CB8AC3E}">
        <p14:creationId xmlns:p14="http://schemas.microsoft.com/office/powerpoint/2010/main" val="3607628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F72EFB3-E4D3-664B-82F0-F82DCDD758BA}" type="slidenum">
              <a:rPr lang="en-US" smtClean="0"/>
              <a:t>34</a:t>
            </a:fld>
            <a:endParaRPr lang="en-US"/>
          </a:p>
        </p:txBody>
      </p:sp>
    </p:spTree>
    <p:extLst>
      <p:ext uri="{BB962C8B-B14F-4D97-AF65-F5344CB8AC3E}">
        <p14:creationId xmlns:p14="http://schemas.microsoft.com/office/powerpoint/2010/main" val="3793214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8E36636D-D922-432D-A958-524484B5923D}" type="datetimeFigureOut">
              <a:rPr lang="en-US" smtClean="0"/>
              <a:pPr/>
              <a:t>21/10/2014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a:p>
        </p:txBody>
      </p:sp>
    </p:spTree>
    <p:extLst>
      <p:ext uri="{BB962C8B-B14F-4D97-AF65-F5344CB8AC3E}">
        <p14:creationId xmlns:p14="http://schemas.microsoft.com/office/powerpoint/2010/main" val="2355187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E36636D-D922-432D-A958-524484B5923D}" type="datetimeFigureOut">
              <a:rPr lang="en-US" smtClean="0"/>
              <a:pPr/>
              <a:t>21/10/2014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a:p>
        </p:txBody>
      </p:sp>
    </p:spTree>
    <p:extLst>
      <p:ext uri="{BB962C8B-B14F-4D97-AF65-F5344CB8AC3E}">
        <p14:creationId xmlns:p14="http://schemas.microsoft.com/office/powerpoint/2010/main" val="3893405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smtClean="0"/>
              <a:pPr/>
              <a:t>21/10/2014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a:p>
        </p:txBody>
      </p:sp>
    </p:spTree>
    <p:extLst>
      <p:ext uri="{BB962C8B-B14F-4D97-AF65-F5344CB8AC3E}">
        <p14:creationId xmlns:p14="http://schemas.microsoft.com/office/powerpoint/2010/main" val="2162137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8E36636D-D922-432D-A958-524484B5923D}" type="datetimeFigureOut">
              <a:rPr lang="en-US" smtClean="0"/>
              <a:pPr/>
              <a:t>21/10/2014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a:p>
        </p:txBody>
      </p:sp>
    </p:spTree>
    <p:extLst>
      <p:ext uri="{BB962C8B-B14F-4D97-AF65-F5344CB8AC3E}">
        <p14:creationId xmlns:p14="http://schemas.microsoft.com/office/powerpoint/2010/main" val="1463934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8E36636D-D922-432D-A958-524484B5923D}" type="datetimeFigureOut">
              <a:rPr lang="en-US" smtClean="0"/>
              <a:pPr/>
              <a:t>21/10/2014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28FB93-0A08-4E7D-8E63-9EFA29F1E093}" type="slidenum">
              <a:rPr lang="en-US" smtClean="0"/>
              <a:pPr/>
              <a:t>‹#›</a:t>
            </a:fld>
            <a:endParaRPr lang="en-US"/>
          </a:p>
        </p:txBody>
      </p:sp>
    </p:spTree>
    <p:extLst>
      <p:ext uri="{BB962C8B-B14F-4D97-AF65-F5344CB8AC3E}">
        <p14:creationId xmlns:p14="http://schemas.microsoft.com/office/powerpoint/2010/main" val="3959589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E36636D-D922-432D-A958-524484B5923D}" type="datetimeFigureOut">
              <a:rPr lang="en-US" smtClean="0"/>
              <a:pPr/>
              <a:t>21/10/2014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F28FB93-0A08-4E7D-8E63-9EFA29F1E093}" type="slidenum">
              <a:rPr lang="en-US" smtClean="0"/>
              <a:pPr/>
              <a:t>‹#›</a:t>
            </a:fld>
            <a:endParaRPr lang="en-US"/>
          </a:p>
        </p:txBody>
      </p:sp>
    </p:spTree>
    <p:extLst>
      <p:ext uri="{BB962C8B-B14F-4D97-AF65-F5344CB8AC3E}">
        <p14:creationId xmlns:p14="http://schemas.microsoft.com/office/powerpoint/2010/main" val="4265980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36636D-D922-432D-A958-524484B5923D}" type="datetimeFigureOut">
              <a:rPr lang="en-US" smtClean="0"/>
              <a:pPr/>
              <a:t>21/10/2014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F28FB93-0A08-4E7D-8E63-9EFA29F1E093}" type="slidenum">
              <a:rPr lang="en-US" smtClean="0"/>
              <a:pPr/>
              <a:t>‹#›</a:t>
            </a:fld>
            <a:endParaRPr lang="en-US"/>
          </a:p>
        </p:txBody>
      </p:sp>
    </p:spTree>
    <p:extLst>
      <p:ext uri="{BB962C8B-B14F-4D97-AF65-F5344CB8AC3E}">
        <p14:creationId xmlns:p14="http://schemas.microsoft.com/office/powerpoint/2010/main" val="2907050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smtClean="0"/>
              <a:pPr/>
              <a:t>21/10/2014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a:p>
        </p:txBody>
      </p:sp>
    </p:spTree>
    <p:extLst>
      <p:ext uri="{BB962C8B-B14F-4D97-AF65-F5344CB8AC3E}">
        <p14:creationId xmlns:p14="http://schemas.microsoft.com/office/powerpoint/2010/main" val="2154095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smtClean="0"/>
              <a:pPr/>
              <a:t>21/10/2014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a:p>
        </p:txBody>
      </p:sp>
    </p:spTree>
    <p:extLst>
      <p:ext uri="{BB962C8B-B14F-4D97-AF65-F5344CB8AC3E}">
        <p14:creationId xmlns:p14="http://schemas.microsoft.com/office/powerpoint/2010/main" val="8588977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E36636D-D922-432D-A958-524484B5923D}" type="datetimeFigureOut">
              <a:rPr lang="en-US" smtClean="0"/>
              <a:pPr/>
              <a:t>21/10/2014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a:p>
        </p:txBody>
      </p:sp>
    </p:spTree>
    <p:extLst>
      <p:ext uri="{BB962C8B-B14F-4D97-AF65-F5344CB8AC3E}">
        <p14:creationId xmlns:p14="http://schemas.microsoft.com/office/powerpoint/2010/main" val="786194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E36636D-D922-432D-A958-524484B5923D}" type="datetimeFigureOut">
              <a:rPr lang="en-US" smtClean="0"/>
              <a:pPr/>
              <a:t>21/10/2014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a:p>
        </p:txBody>
      </p:sp>
    </p:spTree>
    <p:extLst>
      <p:ext uri="{BB962C8B-B14F-4D97-AF65-F5344CB8AC3E}">
        <p14:creationId xmlns:p14="http://schemas.microsoft.com/office/powerpoint/2010/main" val="94644960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36636D-D922-432D-A958-524484B5923D}" type="datetimeFigureOut">
              <a:rPr lang="en-US" smtClean="0"/>
              <a:pPr/>
              <a:t>21/10/2014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28FB93-0A08-4E7D-8E63-9EFA29F1E093}" type="slidenum">
              <a:rPr lang="en-US" smtClean="0"/>
              <a:pPr/>
              <a:t>‹#›</a:t>
            </a:fld>
            <a:endParaRPr lang="en-US"/>
          </a:p>
        </p:txBody>
      </p:sp>
    </p:spTree>
    <p:extLst>
      <p:ext uri="{BB962C8B-B14F-4D97-AF65-F5344CB8AC3E}">
        <p14:creationId xmlns:p14="http://schemas.microsoft.com/office/powerpoint/2010/main" val="2463348678"/>
      </p:ext>
    </p:extLst>
  </p:cSld>
  <p:clrMap bg1="lt1" tx1="dk1" bg2="lt2" tx2="dk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Islam, Gender &amp; Sexuality</a:t>
            </a:r>
            <a:endParaRPr lang="en-US" dirty="0"/>
          </a:p>
        </p:txBody>
      </p:sp>
      <p:sp>
        <p:nvSpPr>
          <p:cNvPr id="3" name="Subtitle 2"/>
          <p:cNvSpPr>
            <a:spLocks noGrp="1"/>
          </p:cNvSpPr>
          <p:nvPr>
            <p:ph type="subTitle" idx="1"/>
          </p:nvPr>
        </p:nvSpPr>
        <p:spPr>
          <a:xfrm>
            <a:off x="779463" y="4630328"/>
            <a:ext cx="7583487" cy="647689"/>
          </a:xfrm>
        </p:spPr>
        <p:txBody>
          <a:bodyPr>
            <a:normAutofit fontScale="62500" lnSpcReduction="20000"/>
          </a:bodyPr>
          <a:lstStyle/>
          <a:p>
            <a:r>
              <a:rPr lang="en-US" dirty="0" smtClean="0"/>
              <a:t>Gary R. </a:t>
            </a:r>
            <a:r>
              <a:rPr lang="en-US" dirty="0" smtClean="0"/>
              <a:t>Bunt</a:t>
            </a:r>
          </a:p>
          <a:p>
            <a:r>
              <a:rPr lang="en-US" dirty="0" smtClean="0"/>
              <a:t>Moodle version </a:t>
            </a:r>
            <a:endParaRPr lang="en-US" dirty="0"/>
          </a:p>
        </p:txBody>
      </p:sp>
    </p:spTree>
    <p:extLst>
      <p:ext uri="{BB962C8B-B14F-4D97-AF65-F5344CB8AC3E}">
        <p14:creationId xmlns:p14="http://schemas.microsoft.com/office/powerpoint/2010/main" val="1691228474"/>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imgres-3.jpeg"/>
          <p:cNvPicPr>
            <a:picLocks noGrp="1" noChangeAspect="1"/>
          </p:cNvPicPr>
          <p:nvPr>
            <p:ph idx="1"/>
          </p:nvPr>
        </p:nvPicPr>
        <p:blipFill>
          <a:blip r:embed="rId2">
            <a:extLst>
              <a:ext uri="{28A0092B-C50C-407E-A947-70E740481C1C}">
                <a14:useLocalDpi xmlns:a14="http://schemas.microsoft.com/office/drawing/2010/main" val="0"/>
              </a:ext>
            </a:extLst>
          </a:blip>
          <a:srcRect t="14725" b="14725"/>
          <a:stretch>
            <a:fillRect/>
          </a:stretch>
        </p:blipFill>
        <p:spPr/>
      </p:pic>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imgres.jpeg"/>
          <p:cNvPicPr>
            <a:picLocks noGrp="1" noChangeAspect="1"/>
          </p:cNvPicPr>
          <p:nvPr>
            <p:ph idx="1"/>
          </p:nvPr>
        </p:nvPicPr>
        <p:blipFill>
          <a:blip r:embed="rId2">
            <a:extLst>
              <a:ext uri="{28A0092B-C50C-407E-A947-70E740481C1C}">
                <a14:useLocalDpi xmlns:a14="http://schemas.microsoft.com/office/drawing/2010/main" val="0"/>
              </a:ext>
            </a:extLst>
          </a:blip>
          <a:srcRect t="3157" b="3157"/>
          <a:stretch>
            <a:fillRect/>
          </a:stretch>
        </p:blipFill>
        <p:spPr/>
      </p:pic>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url.jpeg"/>
          <p:cNvPicPr>
            <a:picLocks noGrp="1" noChangeAspect="1"/>
          </p:cNvPicPr>
          <p:nvPr>
            <p:ph idx="1"/>
          </p:nvPr>
        </p:nvPicPr>
        <p:blipFill>
          <a:blip r:embed="rId2">
            <a:extLst>
              <a:ext uri="{28A0092B-C50C-407E-A947-70E740481C1C}">
                <a14:useLocalDpi xmlns:a14="http://schemas.microsoft.com/office/drawing/2010/main" val="0"/>
              </a:ext>
            </a:extLst>
          </a:blip>
          <a:srcRect t="8678" b="8678"/>
          <a:stretch>
            <a:fillRect/>
          </a:stretch>
        </p:blipFill>
        <p:spPr/>
      </p:pic>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imgres-4.jpeg"/>
          <p:cNvPicPr>
            <a:picLocks noGrp="1" noChangeAspect="1"/>
          </p:cNvPicPr>
          <p:nvPr>
            <p:ph idx="1"/>
          </p:nvPr>
        </p:nvPicPr>
        <p:blipFill>
          <a:blip r:embed="rId2">
            <a:extLst>
              <a:ext uri="{28A0092B-C50C-407E-A947-70E740481C1C}">
                <a14:useLocalDpi xmlns:a14="http://schemas.microsoft.com/office/drawing/2010/main" val="0"/>
              </a:ext>
            </a:extLst>
          </a:blip>
          <a:srcRect t="2723" b="2723"/>
          <a:stretch>
            <a:fillRect/>
          </a:stretch>
        </p:blipFill>
        <p:spPr/>
      </p:pic>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imgres-10.jpeg"/>
          <p:cNvPicPr>
            <a:picLocks noGrp="1" noChangeAspect="1"/>
          </p:cNvPicPr>
          <p:nvPr>
            <p:ph idx="1"/>
          </p:nvPr>
        </p:nvPicPr>
        <p:blipFill>
          <a:blip r:embed="rId2">
            <a:extLst>
              <a:ext uri="{28A0092B-C50C-407E-A947-70E740481C1C}">
                <a14:useLocalDpi xmlns:a14="http://schemas.microsoft.com/office/drawing/2010/main" val="0"/>
              </a:ext>
            </a:extLst>
          </a:blip>
          <a:srcRect t="10297" b="10297"/>
          <a:stretch>
            <a:fillRect/>
          </a:stretch>
        </p:blipFill>
        <p:spPr/>
      </p:pic>
    </p:spTree>
    <p:extLst>
      <p:ext uri="{BB962C8B-B14F-4D97-AF65-F5344CB8AC3E}">
        <p14:creationId xmlns:p14="http://schemas.microsoft.com/office/powerpoint/2010/main" val="2491253221"/>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imgres-11.jpeg"/>
          <p:cNvPicPr>
            <a:picLocks noGrp="1" noChangeAspect="1"/>
          </p:cNvPicPr>
          <p:nvPr>
            <p:ph idx="1"/>
          </p:nvPr>
        </p:nvPicPr>
        <p:blipFill>
          <a:blip r:embed="rId2">
            <a:extLst>
              <a:ext uri="{28A0092B-C50C-407E-A947-70E740481C1C}">
                <a14:useLocalDpi xmlns:a14="http://schemas.microsoft.com/office/drawing/2010/main" val="0"/>
              </a:ext>
            </a:extLst>
          </a:blip>
          <a:srcRect t="8678" b="8678"/>
          <a:stretch>
            <a:fillRect/>
          </a:stretch>
        </p:blipFill>
        <p:spPr/>
      </p:pic>
    </p:spTree>
    <p:extLst>
      <p:ext uri="{BB962C8B-B14F-4D97-AF65-F5344CB8AC3E}">
        <p14:creationId xmlns:p14="http://schemas.microsoft.com/office/powerpoint/2010/main" val="2491253221"/>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imgres-12.jpeg"/>
          <p:cNvPicPr>
            <a:picLocks noGrp="1" noChangeAspect="1"/>
          </p:cNvPicPr>
          <p:nvPr>
            <p:ph idx="1"/>
          </p:nvPr>
        </p:nvPicPr>
        <p:blipFill>
          <a:blip r:embed="rId2">
            <a:extLst>
              <a:ext uri="{28A0092B-C50C-407E-A947-70E740481C1C}">
                <a14:useLocalDpi xmlns:a14="http://schemas.microsoft.com/office/drawing/2010/main" val="0"/>
              </a:ext>
            </a:extLst>
          </a:blip>
          <a:srcRect t="10654" b="10654"/>
          <a:stretch>
            <a:fillRect/>
          </a:stretch>
        </p:blipFill>
        <p:spPr/>
      </p:pic>
    </p:spTree>
    <p:extLst>
      <p:ext uri="{BB962C8B-B14F-4D97-AF65-F5344CB8AC3E}">
        <p14:creationId xmlns:p14="http://schemas.microsoft.com/office/powerpoint/2010/main" val="2246576228"/>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imgres-13.jpeg"/>
          <p:cNvPicPr>
            <a:picLocks noGrp="1" noChangeAspect="1"/>
          </p:cNvPicPr>
          <p:nvPr>
            <p:ph idx="1"/>
          </p:nvPr>
        </p:nvPicPr>
        <p:blipFill>
          <a:blip r:embed="rId2">
            <a:extLst>
              <a:ext uri="{28A0092B-C50C-407E-A947-70E740481C1C}">
                <a14:useLocalDpi xmlns:a14="http://schemas.microsoft.com/office/drawing/2010/main" val="0"/>
              </a:ext>
            </a:extLst>
          </a:blip>
          <a:srcRect t="29403" b="29403"/>
          <a:stretch>
            <a:fillRect/>
          </a:stretch>
        </p:blipFill>
        <p:spPr/>
      </p:pic>
    </p:spTree>
    <p:extLst>
      <p:ext uri="{BB962C8B-B14F-4D97-AF65-F5344CB8AC3E}">
        <p14:creationId xmlns:p14="http://schemas.microsoft.com/office/powerpoint/2010/main" val="2246576228"/>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imgres-14.jpeg"/>
          <p:cNvPicPr>
            <a:picLocks noGrp="1" noChangeAspect="1"/>
          </p:cNvPicPr>
          <p:nvPr>
            <p:ph idx="1"/>
          </p:nvPr>
        </p:nvPicPr>
        <p:blipFill>
          <a:blip r:embed="rId2">
            <a:extLst>
              <a:ext uri="{28A0092B-C50C-407E-A947-70E740481C1C}">
                <a14:useLocalDpi xmlns:a14="http://schemas.microsoft.com/office/drawing/2010/main" val="0"/>
              </a:ext>
            </a:extLst>
          </a:blip>
          <a:srcRect t="4746" b="4746"/>
          <a:stretch>
            <a:fillRect/>
          </a:stretch>
        </p:blipFill>
        <p:spPr/>
      </p:pic>
    </p:spTree>
    <p:extLst>
      <p:ext uri="{BB962C8B-B14F-4D97-AF65-F5344CB8AC3E}">
        <p14:creationId xmlns:p14="http://schemas.microsoft.com/office/powerpoint/2010/main" val="2246576228"/>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imgres-16.jpeg"/>
          <p:cNvPicPr>
            <a:picLocks noGrp="1" noChangeAspect="1"/>
          </p:cNvPicPr>
          <p:nvPr>
            <p:ph idx="1"/>
          </p:nvPr>
        </p:nvPicPr>
        <p:blipFill>
          <a:blip r:embed="rId2">
            <a:extLst>
              <a:ext uri="{28A0092B-C50C-407E-A947-70E740481C1C}">
                <a14:useLocalDpi xmlns:a14="http://schemas.microsoft.com/office/drawing/2010/main" val="0"/>
              </a:ext>
            </a:extLst>
          </a:blip>
          <a:srcRect t="4170" b="4170"/>
          <a:stretch>
            <a:fillRect/>
          </a:stretch>
        </p:blipFill>
        <p:spPr/>
      </p:pic>
    </p:spTree>
    <p:extLst>
      <p:ext uri="{BB962C8B-B14F-4D97-AF65-F5344CB8AC3E}">
        <p14:creationId xmlns:p14="http://schemas.microsoft.com/office/powerpoint/2010/main" val="2246576228"/>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imgres-2.jpeg"/>
          <p:cNvPicPr>
            <a:picLocks noGrp="1" noChangeAspect="1"/>
          </p:cNvPicPr>
          <p:nvPr>
            <p:ph idx="1"/>
          </p:nvPr>
        </p:nvPicPr>
        <p:blipFill>
          <a:blip r:embed="rId2">
            <a:extLst>
              <a:ext uri="{28A0092B-C50C-407E-A947-70E740481C1C}">
                <a14:useLocalDpi xmlns:a14="http://schemas.microsoft.com/office/drawing/2010/main" val="0"/>
              </a:ext>
            </a:extLst>
          </a:blip>
          <a:srcRect t="13944" b="13944"/>
          <a:stretch>
            <a:fillRect/>
          </a:stretch>
        </p:blipFill>
        <p:spPr/>
      </p:pic>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u="sng" dirty="0">
                <a:effectLst/>
              </a:rPr>
              <a:t>gender issues:</a:t>
            </a:r>
            <a:r>
              <a:rPr lang="en-GB" dirty="0">
                <a:effectLst/>
              </a:rPr>
              <a:t>" ... a set of controversial themes involving status determinants made on the basis of gender, sex differentiation, or inequality." </a:t>
            </a:r>
            <a:endParaRPr lang="en-GB" dirty="0" smtClean="0">
              <a:effectLst/>
            </a:endParaRPr>
          </a:p>
          <a:p>
            <a:r>
              <a:rPr lang="en-GB" u="sng" dirty="0">
                <a:effectLst/>
              </a:rPr>
              <a:t>the issue of gender:</a:t>
            </a:r>
            <a:r>
              <a:rPr lang="en-GB" dirty="0">
                <a:effectLst/>
              </a:rPr>
              <a:t> refers to: " ... in a general manner to the presence of sex stratification and female disadvantage within society."  </a:t>
            </a:r>
            <a:r>
              <a:rPr lang="en-GB" dirty="0" err="1">
                <a:effectLst/>
              </a:rPr>
              <a:t>Sherifa</a:t>
            </a:r>
            <a:r>
              <a:rPr lang="en-GB" dirty="0">
                <a:effectLst/>
              </a:rPr>
              <a:t> </a:t>
            </a:r>
            <a:r>
              <a:rPr lang="en-GB" dirty="0" err="1">
                <a:effectLst/>
              </a:rPr>
              <a:t>Zuhur</a:t>
            </a:r>
            <a:endParaRPr lang="en-GB" dirty="0">
              <a:effectLst/>
            </a:endParaRPr>
          </a:p>
          <a:p>
            <a:pPr marL="0" indent="0">
              <a:buNone/>
            </a:pPr>
            <a:endParaRPr lang="en-GB" dirty="0">
              <a:effectLst/>
            </a:endParaRPr>
          </a:p>
        </p:txBody>
      </p:sp>
    </p:spTree>
    <p:extLst>
      <p:ext uri="{BB962C8B-B14F-4D97-AF65-F5344CB8AC3E}">
        <p14:creationId xmlns:p14="http://schemas.microsoft.com/office/powerpoint/2010/main" val="1008886114"/>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a:effectLst/>
              </a:rPr>
              <a:t>Selected Islamic Primary  Sources</a:t>
            </a:r>
            <a:r>
              <a:rPr lang="en-GB" dirty="0">
                <a:effectLst/>
              </a:rPr>
              <a:t/>
            </a:r>
            <a:br>
              <a:rPr lang="en-GB" dirty="0">
                <a:effectLst/>
              </a:rPr>
            </a:br>
            <a:endParaRPr lang="en-US" dirty="0"/>
          </a:p>
        </p:txBody>
      </p:sp>
      <p:sp>
        <p:nvSpPr>
          <p:cNvPr id="3" name="Content Placeholder 2"/>
          <p:cNvSpPr>
            <a:spLocks noGrp="1"/>
          </p:cNvSpPr>
          <p:nvPr>
            <p:ph idx="1"/>
          </p:nvPr>
        </p:nvSpPr>
        <p:spPr/>
        <p:txBody>
          <a:bodyPr/>
          <a:lstStyle/>
          <a:p>
            <a:r>
              <a:rPr lang="en-GB" sz="3600" dirty="0" smtClean="0">
                <a:effectLst/>
              </a:rPr>
              <a:t>"In a fair manner women have the same rights against their men as men have against them; but men have a degree above them.  Allah is All-Powerful, All-Wise.” Qur'an</a:t>
            </a:r>
            <a:endParaRPr lang="en-GB" sz="3600" dirty="0">
              <a:effectLst/>
            </a:endParaRPr>
          </a:p>
          <a:p>
            <a:endParaRPr lang="en-US" dirty="0"/>
          </a:p>
        </p:txBody>
      </p:sp>
    </p:spTree>
    <p:extLst>
      <p:ext uri="{BB962C8B-B14F-4D97-AF65-F5344CB8AC3E}">
        <p14:creationId xmlns:p14="http://schemas.microsoft.com/office/powerpoint/2010/main" val="2226205274"/>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a:effectLst/>
              </a:rPr>
              <a:t>Selected Islamic Primary  Sources</a:t>
            </a:r>
            <a:r>
              <a:rPr lang="en-GB" dirty="0">
                <a:effectLst/>
              </a:rPr>
              <a:t/>
            </a:r>
            <a:br>
              <a:rPr lang="en-GB" dirty="0">
                <a:effectLst/>
              </a:rPr>
            </a:br>
            <a:endParaRPr lang="en-US" dirty="0"/>
          </a:p>
        </p:txBody>
      </p:sp>
      <p:sp>
        <p:nvSpPr>
          <p:cNvPr id="3" name="Content Placeholder 2"/>
          <p:cNvSpPr>
            <a:spLocks noGrp="1"/>
          </p:cNvSpPr>
          <p:nvPr>
            <p:ph idx="1"/>
          </p:nvPr>
        </p:nvSpPr>
        <p:spPr/>
        <p:txBody>
          <a:bodyPr/>
          <a:lstStyle/>
          <a:p>
            <a:r>
              <a:rPr lang="en-GB" sz="4000" dirty="0">
                <a:effectLst/>
              </a:rPr>
              <a:t>“Fear God in the matter of women. Verily women have rights against you, as you have rights against them." Muhammad .  </a:t>
            </a:r>
            <a:endParaRPr lang="en-US" dirty="0"/>
          </a:p>
        </p:txBody>
      </p:sp>
    </p:spTree>
    <p:extLst>
      <p:ext uri="{BB962C8B-B14F-4D97-AF65-F5344CB8AC3E}">
        <p14:creationId xmlns:p14="http://schemas.microsoft.com/office/powerpoint/2010/main" val="1361111303"/>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"They (wives) are your garment, and you are theirs." Qur’an </a:t>
            </a:r>
          </a:p>
          <a:p>
            <a:pPr marL="0" indent="0">
              <a:buNone/>
            </a:pPr>
            <a:r>
              <a:rPr lang="en-GB" sz="3600" dirty="0" smtClean="0">
                <a:effectLst/>
              </a:rPr>
              <a:t>The Qur'an, </a:t>
            </a:r>
            <a:r>
              <a:rPr lang="en-GB" sz="3600" dirty="0">
                <a:effectLst/>
              </a:rPr>
              <a:t>2.187</a:t>
            </a:r>
          </a:p>
          <a:p>
            <a:endParaRPr lang="en-US" sz="3600" dirty="0"/>
          </a:p>
        </p:txBody>
      </p:sp>
    </p:spTree>
    <p:extLst>
      <p:ext uri="{BB962C8B-B14F-4D97-AF65-F5344CB8AC3E}">
        <p14:creationId xmlns:p14="http://schemas.microsoft.com/office/powerpoint/2010/main" val="759579126"/>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fontScale="92500" lnSpcReduction="20000"/>
          </a:bodyPr>
          <a:lstStyle/>
          <a:p>
            <a:r>
              <a:rPr lang="en-GB" sz="3600" dirty="0">
                <a:effectLst/>
              </a:rPr>
              <a:t>Qur’an: "Whoever works righteousness, </a:t>
            </a:r>
            <a:r>
              <a:rPr lang="en-GB" sz="3600" b="1" dirty="0">
                <a:effectLst/>
              </a:rPr>
              <a:t>whether male or female*</a:t>
            </a:r>
            <a:r>
              <a:rPr lang="en-GB" sz="3600" dirty="0">
                <a:effectLst/>
              </a:rPr>
              <a:t>, while he (or she) is a true believer (of Islamic Monotheism) verily, to him We will give a good life (in this world with respect, contentment and lawful provision), and We shall pay them certainly a reward in proportion to the best of what they used to do (i.e. Paradise in the Hereafter)." (* - GB emphasis</a:t>
            </a:r>
            <a:r>
              <a:rPr lang="en-GB" sz="3600" dirty="0" smtClean="0">
                <a:effectLst/>
              </a:rPr>
              <a:t>) The </a:t>
            </a:r>
            <a:r>
              <a:rPr lang="en-GB" sz="3600" dirty="0">
                <a:effectLst/>
              </a:rPr>
              <a:t>Qur'an (</a:t>
            </a:r>
            <a:r>
              <a:rPr lang="en-GB" sz="3600" dirty="0" err="1">
                <a:effectLst/>
              </a:rPr>
              <a:t>Hilali</a:t>
            </a:r>
            <a:r>
              <a:rPr lang="en-GB" sz="3600" dirty="0">
                <a:effectLst/>
              </a:rPr>
              <a:t> ed.), 16.97</a:t>
            </a:r>
          </a:p>
        </p:txBody>
      </p:sp>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fontScale="77500" lnSpcReduction="20000"/>
          </a:bodyPr>
          <a:lstStyle/>
          <a:p>
            <a:r>
              <a:rPr lang="en-GB" sz="3600" dirty="0">
                <a:effectLst/>
              </a:rPr>
              <a:t>"For Muslim men and women,- for believing men and women, for devout men and women, for true men and women, for men and women who are patient and constant, for men and women who humble themselves, for men and women who give in charity, for men and women who fast (and deny themselves), for men and women who guard their chastity, and for men and women who engage much in God's praise,- For them has God prepared forgiveness and great reward</a:t>
            </a:r>
            <a:r>
              <a:rPr lang="en-GB" sz="3600" dirty="0" smtClean="0">
                <a:effectLst/>
              </a:rPr>
              <a:t>.” Qur’an.   </a:t>
            </a:r>
          </a:p>
          <a:p>
            <a:r>
              <a:rPr lang="en-GB" sz="3600" dirty="0" smtClean="0">
                <a:effectLst/>
              </a:rPr>
              <a:t>The </a:t>
            </a:r>
            <a:r>
              <a:rPr lang="en-GB" sz="3600" dirty="0">
                <a:effectLst/>
              </a:rPr>
              <a:t>Qur'an (A), 33.35</a:t>
            </a:r>
          </a:p>
          <a:p>
            <a:pPr marL="0" indent="0">
              <a:buNone/>
            </a:pPr>
            <a:endParaRPr lang="en-GB" sz="3600" dirty="0">
              <a:effectLst/>
            </a:endParaRPr>
          </a:p>
        </p:txBody>
      </p:sp>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fontScale="77500" lnSpcReduction="20000"/>
          </a:bodyPr>
          <a:lstStyle/>
          <a:p>
            <a:r>
              <a:rPr lang="en-GB" sz="3600" dirty="0">
                <a:effectLst/>
              </a:rPr>
              <a:t>"When God sent </a:t>
            </a:r>
            <a:r>
              <a:rPr lang="en-GB" sz="3600" dirty="0" err="1">
                <a:effectLst/>
              </a:rPr>
              <a:t>Iblis</a:t>
            </a:r>
            <a:r>
              <a:rPr lang="en-GB" sz="3600" dirty="0">
                <a:effectLst/>
              </a:rPr>
              <a:t> out of the Garden and placed Adam in it, he dwelt in it alone and had so one to socialize with. God sent sleep on him and then He took a rib from his left side and placed flesh in its place and created </a:t>
            </a:r>
            <a:r>
              <a:rPr lang="en-GB" sz="3600" dirty="0" err="1">
                <a:effectLst/>
              </a:rPr>
              <a:t>Hawwa</a:t>
            </a:r>
            <a:r>
              <a:rPr lang="en-GB" sz="3600" dirty="0">
                <a:effectLst/>
              </a:rPr>
              <a:t>' from it.  When he awoke he found a woman seated near his head. He asked her, 'Who are you?' She answered, 'Woman.  He said, 'Why were you created?' She said, 'That you might find rest in me.'  The angels said, ''What is her name?' and he said, '</a:t>
            </a:r>
            <a:r>
              <a:rPr lang="en-GB" sz="3600" dirty="0" err="1">
                <a:effectLst/>
              </a:rPr>
              <a:t>Hawwa</a:t>
            </a:r>
            <a:r>
              <a:rPr lang="en-GB" sz="3600" dirty="0">
                <a:effectLst/>
              </a:rPr>
              <a:t>''. They said, 'Why was she called </a:t>
            </a:r>
            <a:r>
              <a:rPr lang="en-GB" sz="3600" dirty="0" err="1">
                <a:effectLst/>
              </a:rPr>
              <a:t>Hawwa</a:t>
            </a:r>
            <a:r>
              <a:rPr lang="en-GB" sz="3600" dirty="0">
                <a:effectLst/>
              </a:rPr>
              <a:t>'?' He said, 'Because she was created from a living thing</a:t>
            </a:r>
            <a:r>
              <a:rPr lang="en-GB" sz="3600" dirty="0" smtClean="0">
                <a:effectLst/>
              </a:rPr>
              <a:t>'” </a:t>
            </a:r>
            <a:r>
              <a:rPr lang="en-GB" sz="3600" dirty="0">
                <a:effectLst/>
              </a:rPr>
              <a:t> </a:t>
            </a:r>
            <a:r>
              <a:rPr lang="en-GB" sz="3600" dirty="0" smtClean="0">
                <a:effectLst/>
              </a:rPr>
              <a:t> </a:t>
            </a:r>
            <a:r>
              <a:rPr lang="en-GB" sz="3600" i="1" dirty="0" err="1" smtClean="0">
                <a:effectLst/>
              </a:rPr>
              <a:t>Tafsir</a:t>
            </a:r>
            <a:endParaRPr lang="en-GB" sz="3600" dirty="0">
              <a:effectLst/>
            </a:endParaRPr>
          </a:p>
        </p:txBody>
      </p:sp>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"He created you (all) from a single person (Adam); then created of like nature his mate." Qur'an.</a:t>
            </a:r>
          </a:p>
          <a:p>
            <a:pPr marL="0" indent="0">
              <a:buNone/>
            </a:pPr>
            <a:r>
              <a:rPr lang="en-GB" sz="3600" dirty="0" smtClean="0">
                <a:effectLst/>
              </a:rPr>
              <a:t>The </a:t>
            </a:r>
            <a:r>
              <a:rPr lang="en-GB" sz="3600" dirty="0">
                <a:effectLst/>
              </a:rPr>
              <a:t>Qur'an (Ali trans.) 39.6.</a:t>
            </a:r>
          </a:p>
          <a:p>
            <a:endParaRPr lang="en-US" sz="3600" dirty="0"/>
          </a:p>
        </p:txBody>
      </p:sp>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"O mankind! We have created you from a male and a female, and made you into nations and tribes, that you may know one another." Qur'an </a:t>
            </a:r>
          </a:p>
          <a:p>
            <a:pPr marL="0" indent="0">
              <a:buNone/>
            </a:pPr>
            <a:r>
              <a:rPr lang="en-GB" sz="3600" dirty="0" smtClean="0">
                <a:effectLst/>
              </a:rPr>
              <a:t>The </a:t>
            </a:r>
            <a:r>
              <a:rPr lang="en-GB" sz="3600" dirty="0">
                <a:effectLst/>
              </a:rPr>
              <a:t>Qur'an (</a:t>
            </a:r>
            <a:r>
              <a:rPr lang="en-GB" sz="3600" dirty="0" err="1">
                <a:effectLst/>
              </a:rPr>
              <a:t>Hilali</a:t>
            </a:r>
            <a:r>
              <a:rPr lang="en-GB" sz="3600" dirty="0">
                <a:effectLst/>
              </a:rPr>
              <a:t>) 49.13</a:t>
            </a:r>
          </a:p>
          <a:p>
            <a:pPr marL="0" indent="0">
              <a:buNone/>
            </a:pPr>
            <a:endParaRPr lang="en-GB" sz="3600" dirty="0">
              <a:effectLst/>
            </a:endParaRPr>
          </a:p>
        </p:txBody>
      </p:sp>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fontScale="92500" lnSpcReduction="10000"/>
          </a:bodyPr>
          <a:lstStyle/>
          <a:p>
            <a:r>
              <a:rPr lang="en-GB" sz="3600" dirty="0">
                <a:effectLst/>
              </a:rPr>
              <a:t>"O mankind! Be dutiful to your Lord, Who created you from a single person (Adam) and from him (Adam) He created his wife (Eve), and from them both He created many men and women and fear Allah through Whom you demand your mutual (rights), and (do not cut the relations of)) the wombs (kinship)!" The Qur'an </a:t>
            </a:r>
          </a:p>
          <a:p>
            <a:pPr marL="0" indent="0">
              <a:buNone/>
            </a:pPr>
            <a:r>
              <a:rPr lang="en-GB" sz="3600" dirty="0" smtClean="0">
                <a:effectLst/>
              </a:rPr>
              <a:t>The </a:t>
            </a:r>
            <a:r>
              <a:rPr lang="en-GB" sz="3600" dirty="0">
                <a:effectLst/>
              </a:rPr>
              <a:t>Qur'an (H), 4.1.</a:t>
            </a:r>
          </a:p>
          <a:p>
            <a:endParaRPr lang="en-US" sz="3600" dirty="0"/>
          </a:p>
        </p:txBody>
      </p:sp>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fontScale="92500" lnSpcReduction="10000"/>
          </a:bodyPr>
          <a:lstStyle/>
          <a:p>
            <a:pPr marL="0" indent="0">
              <a:buNone/>
            </a:pPr>
            <a:r>
              <a:rPr lang="en-GB" sz="3600" dirty="0">
                <a:effectLst/>
              </a:rPr>
              <a:t>"Take good care of women, for woman was created from a rib. The most crooked part of the rib is its top part. If you attempt to straighten it, you will break it. If you leave it, it will continue to be crooked. Therefore, take good care of women.' Hadith . </a:t>
            </a:r>
            <a:r>
              <a:rPr lang="en-GB" sz="3600" dirty="0" err="1">
                <a:effectLst/>
              </a:rPr>
              <a:t>Ibn</a:t>
            </a:r>
            <a:r>
              <a:rPr lang="en-GB" sz="3600" dirty="0">
                <a:effectLst/>
              </a:rPr>
              <a:t> </a:t>
            </a:r>
            <a:r>
              <a:rPr lang="en-GB" sz="3600" dirty="0" err="1">
                <a:effectLst/>
              </a:rPr>
              <a:t>Kathir</a:t>
            </a:r>
            <a:r>
              <a:rPr lang="en-GB" sz="3600" dirty="0">
                <a:effectLst/>
              </a:rPr>
              <a:t>, </a:t>
            </a:r>
            <a:r>
              <a:rPr lang="en-GB" sz="3600" dirty="0" err="1">
                <a:effectLst/>
              </a:rPr>
              <a:t>Isma'il</a:t>
            </a:r>
            <a:r>
              <a:rPr lang="en-GB" sz="3600" dirty="0">
                <a:effectLst/>
              </a:rPr>
              <a:t> </a:t>
            </a:r>
            <a:r>
              <a:rPr lang="en-GB" sz="3600" dirty="0" err="1">
                <a:effectLst/>
              </a:rPr>
              <a:t>ibn</a:t>
            </a:r>
            <a:r>
              <a:rPr lang="en-GB" sz="3600" dirty="0">
                <a:effectLst/>
              </a:rPr>
              <a:t> 'Umar </a:t>
            </a:r>
            <a:r>
              <a:rPr lang="en-GB" sz="3600" dirty="0" err="1">
                <a:effectLst/>
              </a:rPr>
              <a:t>n.d.</a:t>
            </a:r>
            <a:r>
              <a:rPr lang="en-GB" sz="3600" dirty="0">
                <a:effectLst/>
              </a:rPr>
              <a:t> </a:t>
            </a:r>
            <a:r>
              <a:rPr lang="en-GB" sz="3600" u="sng" dirty="0">
                <a:effectLst/>
              </a:rPr>
              <a:t>Al-</a:t>
            </a:r>
            <a:r>
              <a:rPr lang="en-GB" sz="3600" u="sng" dirty="0" err="1">
                <a:effectLst/>
              </a:rPr>
              <a:t>Bidaya</a:t>
            </a:r>
            <a:r>
              <a:rPr lang="en-GB" sz="3600" u="sng" dirty="0">
                <a:effectLst/>
              </a:rPr>
              <a:t> </a:t>
            </a:r>
            <a:r>
              <a:rPr lang="en-GB" sz="3600" u="sng" dirty="0" err="1">
                <a:effectLst/>
              </a:rPr>
              <a:t>wa'l-nihaya</a:t>
            </a:r>
            <a:r>
              <a:rPr lang="en-GB" sz="3600" u="sng" dirty="0">
                <a:effectLst/>
              </a:rPr>
              <a:t> fi al-</a:t>
            </a:r>
            <a:r>
              <a:rPr lang="en-GB" sz="3600" u="sng" dirty="0" err="1">
                <a:effectLst/>
              </a:rPr>
              <a:t>tarikh</a:t>
            </a:r>
            <a:r>
              <a:rPr lang="en-GB" sz="3600" dirty="0">
                <a:effectLst/>
              </a:rPr>
              <a:t>, '</a:t>
            </a:r>
            <a:r>
              <a:rPr lang="en-GB" sz="3600" dirty="0" err="1">
                <a:effectLst/>
              </a:rPr>
              <a:t>Adbal</a:t>
            </a:r>
            <a:r>
              <a:rPr lang="en-GB" sz="3600" dirty="0">
                <a:effectLst/>
              </a:rPr>
              <a:t>-'Aziz al-</a:t>
            </a:r>
            <a:r>
              <a:rPr lang="en-GB" sz="3600" dirty="0" err="1">
                <a:effectLst/>
              </a:rPr>
              <a:t>Najjar</a:t>
            </a:r>
            <a:r>
              <a:rPr lang="en-GB" sz="3600" dirty="0">
                <a:effectLst/>
              </a:rPr>
              <a:t>, Muhammad, ed. Cairo, 1:</a:t>
            </a:r>
            <a:r>
              <a:rPr lang="en-GB" sz="3600" dirty="0" smtClean="0">
                <a:effectLst/>
              </a:rPr>
              <a:t>180</a:t>
            </a:r>
            <a:endParaRPr lang="en-US" sz="3600" dirty="0"/>
          </a:p>
        </p:txBody>
      </p:sp>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"Of course women are 'equal halves' of men." Hadith</a:t>
            </a:r>
            <a:r>
              <a:rPr lang="en-GB" sz="3600" dirty="0" smtClean="0">
                <a:effectLst/>
              </a:rPr>
              <a:t>.</a:t>
            </a:r>
            <a:endParaRPr lang="en-GB" sz="3600" dirty="0">
              <a:effectLst/>
            </a:endParaRPr>
          </a:p>
        </p:txBody>
      </p:sp>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"The best among you are those who are kindest to their wives." Hadith.</a:t>
            </a:r>
          </a:p>
          <a:p>
            <a:pPr marL="0" indent="0">
              <a:buNone/>
            </a:pPr>
            <a:endParaRPr lang="en-US" sz="3600" dirty="0"/>
          </a:p>
        </p:txBody>
      </p:sp>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"Two things in the world please me the most: the woman and the perfume; and in </a:t>
            </a:r>
            <a:r>
              <a:rPr lang="en-GB" sz="3600" i="1" dirty="0" err="1">
                <a:effectLst/>
              </a:rPr>
              <a:t>salat</a:t>
            </a:r>
            <a:r>
              <a:rPr lang="en-GB" sz="3600" dirty="0">
                <a:effectLst/>
              </a:rPr>
              <a:t> is the solace of my eyes." Hadith  	</a:t>
            </a:r>
            <a:r>
              <a:rPr lang="en-GB" sz="3600" dirty="0" err="1" smtClean="0">
                <a:effectLst/>
              </a:rPr>
              <a:t>Nusa'i</a:t>
            </a:r>
            <a:endParaRPr lang="en-GB" sz="3600" dirty="0">
              <a:effectLst/>
            </a:endParaRPr>
          </a:p>
          <a:p>
            <a:endParaRPr lang="en-US" sz="3600" dirty="0"/>
          </a:p>
        </p:txBody>
      </p:sp>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"The best wife is she who, if you look at her, will please you' who, if you bid her to do something will obey; and who will safeguard herself and your property in your absence." Hadith.    	</a:t>
            </a:r>
            <a:endParaRPr lang="en-GB" sz="3600" dirty="0" smtClean="0">
              <a:effectLst/>
            </a:endParaRPr>
          </a:p>
        </p:txBody>
      </p:sp>
    </p:spTree>
    <p:extLst>
      <p:ext uri="{BB962C8B-B14F-4D97-AF65-F5344CB8AC3E}">
        <p14:creationId xmlns:p14="http://schemas.microsoft.com/office/powerpoint/2010/main" val="3167181345"/>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"Paradise lies at the feet of mothers." Hadith.</a:t>
            </a:r>
          </a:p>
          <a:p>
            <a:pPr marL="0" indent="0">
              <a:buNone/>
            </a:pPr>
            <a:endParaRPr lang="en-US" sz="3600" dirty="0"/>
          </a:p>
        </p:txBody>
      </p:sp>
    </p:spTree>
    <p:extLst>
      <p:ext uri="{BB962C8B-B14F-4D97-AF65-F5344CB8AC3E}">
        <p14:creationId xmlns:p14="http://schemas.microsoft.com/office/powerpoint/2010/main" val="3167181345"/>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"And among His Signs is this, that He created for you mates from among yourselves, that ye many dwell in </a:t>
            </a:r>
            <a:r>
              <a:rPr lang="en-GB" sz="3600" dirty="0" err="1">
                <a:effectLst/>
              </a:rPr>
              <a:t>tranquility</a:t>
            </a:r>
            <a:r>
              <a:rPr lang="en-GB" sz="3600" dirty="0">
                <a:effectLst/>
              </a:rPr>
              <a:t> with them, and He has put love and mercy between your (hearts): verily in that are Signs for those who reflect." Qur’an.</a:t>
            </a:r>
          </a:p>
          <a:p>
            <a:pPr marL="0" indent="0">
              <a:buNone/>
            </a:pPr>
            <a:endParaRPr lang="en-GB" sz="3600" dirty="0">
              <a:effectLst/>
            </a:endParaRPr>
          </a:p>
        </p:txBody>
      </p:sp>
    </p:spTree>
    <p:extLst>
      <p:ext uri="{BB962C8B-B14F-4D97-AF65-F5344CB8AC3E}">
        <p14:creationId xmlns:p14="http://schemas.microsoft.com/office/powerpoint/2010/main" val="3167181345"/>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"A girl has a greater right to decide about herself than her guardian." Hadith.</a:t>
            </a:r>
          </a:p>
          <a:p>
            <a:pPr marL="0" indent="0">
              <a:buNone/>
            </a:pPr>
            <a:endParaRPr lang="en-US" sz="3600" dirty="0"/>
          </a:p>
        </p:txBody>
      </p:sp>
    </p:spTree>
    <p:extLst>
      <p:ext uri="{BB962C8B-B14F-4D97-AF65-F5344CB8AC3E}">
        <p14:creationId xmlns:p14="http://schemas.microsoft.com/office/powerpoint/2010/main" val="3167181345"/>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"Do not give an unmarried girl away unless she has consented</a:t>
            </a:r>
            <a:r>
              <a:rPr lang="en-GB" sz="3600" dirty="0" smtClean="0">
                <a:effectLst/>
              </a:rPr>
              <a:t>.” Hadith</a:t>
            </a:r>
            <a:endParaRPr lang="en-GB" sz="3600" dirty="0">
              <a:effectLst/>
            </a:endParaRPr>
          </a:p>
          <a:p>
            <a:pPr marL="0" indent="0">
              <a:buNone/>
            </a:pPr>
            <a:endParaRPr lang="en-US" sz="3600" dirty="0"/>
          </a:p>
        </p:txBody>
      </p:sp>
    </p:spTree>
    <p:extLst>
      <p:ext uri="{BB962C8B-B14F-4D97-AF65-F5344CB8AC3E}">
        <p14:creationId xmlns:p14="http://schemas.microsoft.com/office/powerpoint/2010/main" val="3167181345"/>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a:t>
            </a:r>
            <a:r>
              <a:rPr lang="en-GB" sz="3600" dirty="0" err="1">
                <a:effectLst/>
              </a:rPr>
              <a:t>Mughirah</a:t>
            </a:r>
            <a:r>
              <a:rPr lang="en-GB" sz="3600" dirty="0">
                <a:effectLst/>
              </a:rPr>
              <a:t> bin </a:t>
            </a:r>
            <a:r>
              <a:rPr lang="en-GB" sz="3600" dirty="0" err="1">
                <a:effectLst/>
              </a:rPr>
              <a:t>Sh'abah</a:t>
            </a:r>
            <a:r>
              <a:rPr lang="en-GB" sz="3600" dirty="0">
                <a:effectLst/>
              </a:rPr>
              <a:t> says 'I sent a message to a woman asking for her hand. </a:t>
            </a:r>
            <a:r>
              <a:rPr lang="en-GB" sz="3600" dirty="0" smtClean="0">
                <a:effectLst/>
              </a:rPr>
              <a:t>The </a:t>
            </a:r>
            <a:r>
              <a:rPr lang="en-GB" sz="3600" dirty="0">
                <a:effectLst/>
              </a:rPr>
              <a:t>Holy Prophet said to me, 'Have a look at her, for that will enhance love and mutual regard between you.</a:t>
            </a:r>
            <a:r>
              <a:rPr lang="en-GB" sz="3600" dirty="0" smtClean="0">
                <a:effectLst/>
              </a:rPr>
              <a:t>'’” Hadith </a:t>
            </a:r>
            <a:r>
              <a:rPr lang="en-GB" sz="3600" dirty="0">
                <a:effectLst/>
              </a:rPr>
              <a:t>al-</a:t>
            </a:r>
            <a:r>
              <a:rPr lang="en-GB" sz="3600" dirty="0" err="1" smtClean="0">
                <a:effectLst/>
              </a:rPr>
              <a:t>Tirmizi</a:t>
            </a:r>
            <a:r>
              <a:rPr lang="en-GB" sz="3600" dirty="0">
                <a:effectLst/>
              </a:rPr>
              <a:t> </a:t>
            </a:r>
          </a:p>
          <a:p>
            <a:endParaRPr lang="en-US" sz="3600" dirty="0"/>
          </a:p>
        </p:txBody>
      </p:sp>
    </p:spTree>
    <p:extLst>
      <p:ext uri="{BB962C8B-B14F-4D97-AF65-F5344CB8AC3E}">
        <p14:creationId xmlns:p14="http://schemas.microsoft.com/office/powerpoint/2010/main" val="3167181345"/>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"Marry and do not go about divorcing. For God does not like men and women who keep on changing partners merely for a change of taste</a:t>
            </a:r>
            <a:r>
              <a:rPr lang="en-GB" sz="3600" dirty="0" smtClean="0">
                <a:effectLst/>
              </a:rPr>
              <a:t>.” Hadith</a:t>
            </a:r>
            <a:endParaRPr lang="en-GB" sz="3600" dirty="0">
              <a:effectLst/>
            </a:endParaRPr>
          </a:p>
          <a:p>
            <a:pPr marL="0" indent="0">
              <a:buNone/>
            </a:pPr>
            <a:endParaRPr lang="en-US" sz="3600" dirty="0"/>
          </a:p>
        </p:txBody>
      </p:sp>
    </p:spTree>
    <p:extLst>
      <p:ext uri="{BB962C8B-B14F-4D97-AF65-F5344CB8AC3E}">
        <p14:creationId xmlns:p14="http://schemas.microsoft.com/office/powerpoint/2010/main" val="3167181345"/>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fontScale="85000" lnSpcReduction="10000"/>
          </a:bodyPr>
          <a:lstStyle/>
          <a:p>
            <a:r>
              <a:rPr lang="en-GB" sz="3600" dirty="0">
                <a:effectLst/>
              </a:rPr>
              <a:t>'O Prophet! Tell your wives and your daughters and the women of the believers to draw their cloaks (veils) all over their bodies (i.e. screen themselves completely except they eyes or one eye to see the way).  That will be better, that they </a:t>
            </a:r>
            <a:r>
              <a:rPr lang="en-GB" sz="3600" dirty="0" err="1">
                <a:effectLst/>
              </a:rPr>
              <a:t>shoud</a:t>
            </a:r>
            <a:r>
              <a:rPr lang="en-GB" sz="3600" dirty="0">
                <a:effectLst/>
              </a:rPr>
              <a:t> be known (as free respectable women) so as not be be annoyed. And Allah is Ever Oft-Forgiving, Most Merciful." Qur'an</a:t>
            </a:r>
          </a:p>
          <a:p>
            <a:r>
              <a:rPr lang="en-GB" sz="3600" dirty="0" smtClean="0">
                <a:effectLst/>
              </a:rPr>
              <a:t>The </a:t>
            </a:r>
            <a:r>
              <a:rPr lang="en-GB" sz="3600" dirty="0">
                <a:effectLst/>
              </a:rPr>
              <a:t>Qur'an (H), </a:t>
            </a:r>
            <a:r>
              <a:rPr lang="en-GB" sz="3600" dirty="0" smtClean="0">
                <a:effectLst/>
              </a:rPr>
              <a:t>33.59 [showing translation issues]</a:t>
            </a:r>
            <a:endParaRPr lang="en-GB" sz="3600" dirty="0">
              <a:effectLst/>
            </a:endParaRPr>
          </a:p>
          <a:p>
            <a:endParaRPr lang="en-US" sz="3600" dirty="0"/>
          </a:p>
        </p:txBody>
      </p:sp>
    </p:spTree>
    <p:extLst>
      <p:ext uri="{BB962C8B-B14F-4D97-AF65-F5344CB8AC3E}">
        <p14:creationId xmlns:p14="http://schemas.microsoft.com/office/powerpoint/2010/main" val="3167181345"/>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fontScale="70000" lnSpcReduction="20000"/>
          </a:bodyPr>
          <a:lstStyle/>
          <a:p>
            <a:r>
              <a:rPr lang="en-GB" sz="3600" dirty="0">
                <a:effectLst/>
              </a:rPr>
              <a:t>"And say to the believing women that the should lower their gaze and guard their modesty; that they should not display their beauty and ornaments except what (must ordinarily) appear thereof; that they should drawn their veils over their bosoms and not display their beauty except to their husbands, their fathers, their husbands' fathers, their sons, their husbands' sons, their brothers or their brothers' sons, or their sisters' sons or their women, or the slaves whom their right hand possess, or male servants free of physical needs, or small children who have no sense of the shame of sex; and that they should not strike their feet in order to draw attention to their hidden ornaments..." Qur’an</a:t>
            </a:r>
          </a:p>
          <a:p>
            <a:r>
              <a:rPr lang="en-GB" sz="3600" dirty="0" smtClean="0">
                <a:effectLst/>
              </a:rPr>
              <a:t>The </a:t>
            </a:r>
            <a:r>
              <a:rPr lang="en-GB" sz="3600" dirty="0">
                <a:effectLst/>
              </a:rPr>
              <a:t>Qur'an (A), 24.31</a:t>
            </a:r>
          </a:p>
          <a:p>
            <a:endParaRPr lang="en-US" sz="3600" dirty="0"/>
          </a:p>
        </p:txBody>
      </p:sp>
    </p:spTree>
    <p:extLst>
      <p:ext uri="{BB962C8B-B14F-4D97-AF65-F5344CB8AC3E}">
        <p14:creationId xmlns:p14="http://schemas.microsoft.com/office/powerpoint/2010/main" val="3167181345"/>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ffectLst/>
              </a:rPr>
              <a:t>Selected Islamic Primary  Sources</a:t>
            </a:r>
            <a:br>
              <a:rPr lang="en-GB" sz="3200" dirty="0">
                <a:effectLst/>
              </a:rPr>
            </a:br>
            <a:endParaRPr lang="en-US" sz="3200" dirty="0"/>
          </a:p>
        </p:txBody>
      </p:sp>
      <p:sp>
        <p:nvSpPr>
          <p:cNvPr id="3" name="Content Placeholder 2"/>
          <p:cNvSpPr>
            <a:spLocks noGrp="1"/>
          </p:cNvSpPr>
          <p:nvPr>
            <p:ph idx="1"/>
          </p:nvPr>
        </p:nvSpPr>
        <p:spPr/>
        <p:txBody>
          <a:bodyPr>
            <a:normAutofit/>
          </a:bodyPr>
          <a:lstStyle/>
          <a:p>
            <a:r>
              <a:rPr lang="en-GB" sz="3600" dirty="0">
                <a:effectLst/>
              </a:rPr>
              <a:t>"Do not prevent the slave-girls of Allah from coming to the mosques of Allah. When a wife of one of you also asks for permission to go to the mosque, she should not be refused the permission." </a:t>
            </a:r>
            <a:r>
              <a:rPr lang="en-GB" sz="3600" dirty="0" smtClean="0">
                <a:effectLst/>
              </a:rPr>
              <a:t>Hadith Al </a:t>
            </a:r>
            <a:r>
              <a:rPr lang="en-GB" sz="3600" dirty="0" err="1">
                <a:effectLst/>
              </a:rPr>
              <a:t>Bukhari</a:t>
            </a:r>
            <a:r>
              <a:rPr lang="en-GB" sz="3600" dirty="0">
                <a:effectLst/>
              </a:rPr>
              <a:t>, </a:t>
            </a:r>
            <a:r>
              <a:rPr lang="en-GB" sz="3600" dirty="0" smtClean="0">
                <a:effectLst/>
              </a:rPr>
              <a:t>Muslim</a:t>
            </a:r>
            <a:endParaRPr lang="en-US" sz="3600" dirty="0"/>
          </a:p>
        </p:txBody>
      </p:sp>
    </p:spTree>
    <p:extLst>
      <p:ext uri="{BB962C8B-B14F-4D97-AF65-F5344CB8AC3E}">
        <p14:creationId xmlns:p14="http://schemas.microsoft.com/office/powerpoint/2010/main" val="979667290"/>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gres-8.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519" y="509809"/>
            <a:ext cx="7754009" cy="5682327"/>
          </a:xfrm>
          <a:prstGeom prst="rect">
            <a:avLst/>
          </a:prstGeom>
        </p:spPr>
      </p:pic>
    </p:spTree>
    <p:extLst>
      <p:ext uri="{BB962C8B-B14F-4D97-AF65-F5344CB8AC3E}">
        <p14:creationId xmlns:p14="http://schemas.microsoft.com/office/powerpoint/2010/main" val="2910905822"/>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316</TotalTime>
  <Words>1445</Words>
  <Application>Microsoft Macintosh PowerPoint</Application>
  <PresentationFormat>On-screen Show (4:3)</PresentationFormat>
  <Paragraphs>61</Paragraphs>
  <Slides>37</Slides>
  <Notes>2</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Islam, Gender &amp; Sexuality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Selected Islamic Primary  Sources </vt:lpstr>
      <vt:lpstr>PowerPoint Presentation</vt:lpstr>
    </vt:vector>
  </TitlesOfParts>
  <Company>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Islam, Gender &amp; Sexuality</dc:title>
  <dc:creator>Gary  Bunt</dc:creator>
  <cp:lastModifiedBy>Gary Bunt</cp:lastModifiedBy>
  <cp:revision>14</cp:revision>
  <dcterms:created xsi:type="dcterms:W3CDTF">2013-02-28T12:49:00Z</dcterms:created>
  <dcterms:modified xsi:type="dcterms:W3CDTF">2014-10-21T12:44:12Z</dcterms:modified>
</cp:coreProperties>
</file>