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57" r:id="rId2"/>
    <p:sldId id="258" r:id="rId3"/>
    <p:sldId id="259" r:id="rId4"/>
    <p:sldId id="260" r:id="rId5"/>
    <p:sldId id="261" r:id="rId6"/>
    <p:sldId id="594" r:id="rId7"/>
    <p:sldId id="263" r:id="rId8"/>
    <p:sldId id="596" r:id="rId9"/>
    <p:sldId id="262" r:id="rId10"/>
    <p:sldId id="264" r:id="rId11"/>
    <p:sldId id="266" r:id="rId12"/>
    <p:sldId id="595"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017" autoAdjust="0"/>
    <p:restoredTop sz="81962" autoAdjust="0"/>
  </p:normalViewPr>
  <p:slideViewPr>
    <p:cSldViewPr snapToGrid="0">
      <p:cViewPr varScale="1">
        <p:scale>
          <a:sx n="67" d="100"/>
          <a:sy n="67" d="100"/>
        </p:scale>
        <p:origin x="1339"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57A335A-4ED0-4E32-95C0-3B700651357B}" type="datetimeFigureOut">
              <a:rPr lang="en-GB" smtClean="0"/>
              <a:t>07/12/2025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F9A1913-6DB5-475A-8BAA-6F28904B4740}" type="slidenum">
              <a:rPr lang="en-GB" smtClean="0"/>
              <a:t>‹#›</a:t>
            </a:fld>
            <a:endParaRPr lang="en-GB"/>
          </a:p>
        </p:txBody>
      </p:sp>
    </p:spTree>
    <p:extLst>
      <p:ext uri="{BB962C8B-B14F-4D97-AF65-F5344CB8AC3E}">
        <p14:creationId xmlns:p14="http://schemas.microsoft.com/office/powerpoint/2010/main" val="25593756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000000"/>
                </a:solidFill>
                <a:effectLst/>
                <a:latin typeface="Söhne"/>
              </a:rPr>
              <a:t>When introducing yourself remember to Keep the introduction section concise but impactful. The goal is to establish trust and confidence in your ability to lead the business successfully. Remember to focus on relevant information that aligns with your business idea and creates a positive impression of you. You may include the following information.</a:t>
            </a:r>
          </a:p>
          <a:p>
            <a:endParaRPr lang="en-GB" b="0" i="0" dirty="0">
              <a:solidFill>
                <a:srgbClr val="000000"/>
              </a:solidFill>
              <a:effectLst/>
              <a:latin typeface="Söhne"/>
            </a:endParaRPr>
          </a:p>
          <a:p>
            <a:r>
              <a:rPr lang="en-GB" b="1" i="0" dirty="0">
                <a:solidFill>
                  <a:srgbClr val="000000"/>
                </a:solidFill>
                <a:effectLst/>
                <a:latin typeface="Söhne"/>
              </a:rPr>
              <a:t>Name and Role</a:t>
            </a:r>
            <a:r>
              <a:rPr lang="en-GB" b="0" i="0" dirty="0">
                <a:solidFill>
                  <a:srgbClr val="000000"/>
                </a:solidFill>
                <a:effectLst/>
                <a:latin typeface="Söhne"/>
              </a:rPr>
              <a:t>: Start by stating your name and your position or role in the company. If you are the founder or one of the key team members, mention your title (e.g., CEO, Co-founder).</a:t>
            </a:r>
          </a:p>
          <a:p>
            <a:endParaRPr lang="en-GB" b="0" i="0" dirty="0">
              <a:solidFill>
                <a:srgbClr val="000000"/>
              </a:solidFill>
              <a:effectLst/>
              <a:latin typeface="Söhne"/>
            </a:endParaRPr>
          </a:p>
          <a:p>
            <a:r>
              <a:rPr lang="en-GB" b="1" i="0" dirty="0">
                <a:solidFill>
                  <a:srgbClr val="000000"/>
                </a:solidFill>
                <a:effectLst/>
                <a:latin typeface="Söhne"/>
              </a:rPr>
              <a:t>Background and Experience</a:t>
            </a:r>
            <a:r>
              <a:rPr lang="en-GB" b="0" i="0" dirty="0">
                <a:solidFill>
                  <a:srgbClr val="000000"/>
                </a:solidFill>
                <a:effectLst/>
                <a:latin typeface="Söhne"/>
              </a:rPr>
              <a:t>: Briefly share your relevant background and experience. Highlight any expertise, qualifications, or achievements that demonstrate your capability to lead and execute the business idea effectively.</a:t>
            </a:r>
          </a:p>
          <a:p>
            <a:endParaRPr lang="en-GB" b="0" i="0" dirty="0">
              <a:solidFill>
                <a:srgbClr val="000000"/>
              </a:solidFill>
              <a:effectLst/>
              <a:latin typeface="Söhne"/>
            </a:endParaRPr>
          </a:p>
          <a:p>
            <a:r>
              <a:rPr lang="en-GB" b="1" i="0" dirty="0">
                <a:solidFill>
                  <a:srgbClr val="000000"/>
                </a:solidFill>
                <a:effectLst/>
                <a:latin typeface="Söhne"/>
              </a:rPr>
              <a:t>Passion and Motivation</a:t>
            </a:r>
            <a:r>
              <a:rPr lang="en-GB" b="0" i="0" dirty="0">
                <a:solidFill>
                  <a:srgbClr val="000000"/>
                </a:solidFill>
                <a:effectLst/>
                <a:latin typeface="Söhne"/>
              </a:rPr>
              <a:t>: Explain why you are passionate about the business and the problem you are solving. Share your vision for the company and what drives you to pursue this venture.</a:t>
            </a:r>
          </a:p>
          <a:p>
            <a:endParaRPr lang="en-GB" b="0" i="0" dirty="0">
              <a:solidFill>
                <a:srgbClr val="000000"/>
              </a:solidFill>
              <a:effectLst/>
              <a:latin typeface="Söhne"/>
            </a:endParaRPr>
          </a:p>
          <a:p>
            <a:endParaRPr lang="en-GB" b="0" i="0" dirty="0">
              <a:solidFill>
                <a:srgbClr val="000000"/>
              </a:solidFill>
              <a:effectLst/>
              <a:latin typeface="Söhne"/>
            </a:endParaRPr>
          </a:p>
          <a:p>
            <a:r>
              <a:rPr lang="en-GB" b="1" i="0" dirty="0">
                <a:solidFill>
                  <a:srgbClr val="000000"/>
                </a:solidFill>
                <a:effectLst/>
                <a:latin typeface="Söhne"/>
              </a:rPr>
              <a:t>Connection to the Industry</a:t>
            </a:r>
            <a:r>
              <a:rPr lang="en-GB" b="0" i="0" dirty="0">
                <a:solidFill>
                  <a:srgbClr val="000000"/>
                </a:solidFill>
                <a:effectLst/>
                <a:latin typeface="Söhne"/>
              </a:rPr>
              <a:t>: If you have a personal or professional connection to the industry in which your business operates, share that information. It could be an experience, personal story, or a passion for the industry that led you to start this venture.</a:t>
            </a:r>
          </a:p>
          <a:p>
            <a:endParaRPr lang="en-GB" b="0" i="0" dirty="0">
              <a:solidFill>
                <a:srgbClr val="000000"/>
              </a:solidFill>
              <a:effectLst/>
              <a:latin typeface="Söhne"/>
            </a:endParaRPr>
          </a:p>
          <a:p>
            <a:endParaRPr lang="en-GB" b="0" i="0" dirty="0">
              <a:solidFill>
                <a:srgbClr val="000000"/>
              </a:solidFill>
              <a:effectLst/>
              <a:latin typeface="Söhne"/>
            </a:endParaRPr>
          </a:p>
          <a:p>
            <a:r>
              <a:rPr lang="en-GB" b="0" i="0" dirty="0">
                <a:solidFill>
                  <a:srgbClr val="000000"/>
                </a:solidFill>
                <a:effectLst/>
                <a:latin typeface="Söhne"/>
              </a:rPr>
              <a:t>Keep the introduction section concise but impactful. The goal is to establish trust and confidence in your ability to lead the business successfully. Remember to focus on relevant information that aligns with your business idea and creates a positive impression of you and your team.</a:t>
            </a:r>
          </a:p>
          <a:p>
            <a:endParaRPr lang="en-GB" b="0" i="0" dirty="0">
              <a:solidFill>
                <a:srgbClr val="000000"/>
              </a:solidFill>
              <a:effectLst/>
              <a:latin typeface="Söhne"/>
            </a:endParaRPr>
          </a:p>
          <a:p>
            <a:endParaRPr lang="en-GB" b="0" i="0" dirty="0">
              <a:solidFill>
                <a:srgbClr val="000000"/>
              </a:solidFill>
              <a:effectLst/>
              <a:latin typeface="Söhne"/>
            </a:endParaRPr>
          </a:p>
          <a:p>
            <a:endParaRPr lang="en-GB" b="0" i="0" dirty="0">
              <a:solidFill>
                <a:srgbClr val="000000"/>
              </a:solidFill>
              <a:effectLst/>
              <a:latin typeface="Söhne"/>
            </a:endParaRPr>
          </a:p>
          <a:p>
            <a:endParaRPr lang="en-GB" b="0" i="0" dirty="0">
              <a:solidFill>
                <a:srgbClr val="000000"/>
              </a:solidFill>
              <a:effectLst/>
              <a:latin typeface="Söhne"/>
            </a:endParaRPr>
          </a:p>
          <a:p>
            <a:endParaRPr lang="en-GB" b="0" i="0" dirty="0">
              <a:solidFill>
                <a:srgbClr val="000000"/>
              </a:solidFill>
              <a:effectLst/>
              <a:latin typeface="Söhne"/>
            </a:endParaRPr>
          </a:p>
          <a:p>
            <a:br>
              <a:rPr lang="en-GB" b="0" i="0" dirty="0">
                <a:solidFill>
                  <a:srgbClr val="000000"/>
                </a:solidFill>
                <a:effectLst/>
                <a:latin typeface="Söhne"/>
              </a:rPr>
            </a:br>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3</a:t>
            </a:fld>
            <a:endParaRPr lang="en-GB"/>
          </a:p>
        </p:txBody>
      </p:sp>
    </p:spTree>
    <p:extLst>
      <p:ext uri="{BB962C8B-B14F-4D97-AF65-F5344CB8AC3E}">
        <p14:creationId xmlns:p14="http://schemas.microsoft.com/office/powerpoint/2010/main" val="32541512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4</a:t>
            </a:fld>
            <a:endParaRPr lang="en-GB"/>
          </a:p>
        </p:txBody>
      </p:sp>
    </p:spTree>
    <p:extLst>
      <p:ext uri="{BB962C8B-B14F-4D97-AF65-F5344CB8AC3E}">
        <p14:creationId xmlns:p14="http://schemas.microsoft.com/office/powerpoint/2010/main" val="9760079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Refer to week 3 slides: Legal format of Enterprises &amp; Building a Founding team</a:t>
            </a:r>
          </a:p>
        </p:txBody>
      </p:sp>
      <p:sp>
        <p:nvSpPr>
          <p:cNvPr id="4" name="Slide Number Placeholder 3"/>
          <p:cNvSpPr>
            <a:spLocks noGrp="1"/>
          </p:cNvSpPr>
          <p:nvPr>
            <p:ph type="sldNum" sz="quarter" idx="5"/>
          </p:nvPr>
        </p:nvSpPr>
        <p:spPr/>
        <p:txBody>
          <a:bodyPr/>
          <a:lstStyle/>
          <a:p>
            <a:fld id="{8F9A1913-6DB5-475A-8BAA-6F28904B4740}" type="slidenum">
              <a:rPr lang="en-GB" smtClean="0"/>
              <a:t>5</a:t>
            </a:fld>
            <a:endParaRPr lang="en-GB"/>
          </a:p>
        </p:txBody>
      </p:sp>
    </p:spTree>
    <p:extLst>
      <p:ext uri="{BB962C8B-B14F-4D97-AF65-F5344CB8AC3E}">
        <p14:creationId xmlns:p14="http://schemas.microsoft.com/office/powerpoint/2010/main" val="33648811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can use either MS Visio or MS Word to create this.</a:t>
            </a:r>
          </a:p>
        </p:txBody>
      </p:sp>
      <p:sp>
        <p:nvSpPr>
          <p:cNvPr id="4" name="Slide Number Placeholder 3"/>
          <p:cNvSpPr>
            <a:spLocks noGrp="1"/>
          </p:cNvSpPr>
          <p:nvPr>
            <p:ph type="sldNum" sz="quarter" idx="5"/>
          </p:nvPr>
        </p:nvSpPr>
        <p:spPr/>
        <p:txBody>
          <a:bodyPr/>
          <a:lstStyle/>
          <a:p>
            <a:fld id="{8F9A1913-6DB5-475A-8BAA-6F28904B4740}" type="slidenum">
              <a:rPr lang="en-GB" smtClean="0"/>
              <a:t>6</a:t>
            </a:fld>
            <a:endParaRPr lang="en-GB"/>
          </a:p>
        </p:txBody>
      </p:sp>
    </p:spTree>
    <p:extLst>
      <p:ext uri="{BB962C8B-B14F-4D97-AF65-F5344CB8AC3E}">
        <p14:creationId xmlns:p14="http://schemas.microsoft.com/office/powerpoint/2010/main" val="23277929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dirty="0">
                <a:highlight>
                  <a:srgbClr val="FFFF00"/>
                </a:highlight>
              </a:rPr>
              <a:t>Apply PESTEL analysis </a:t>
            </a:r>
            <a:r>
              <a:rPr lang="en-GB" altLang="en-US" b="0" dirty="0">
                <a:solidFill>
                  <a:schemeClr val="accent2"/>
                </a:solidFill>
              </a:rPr>
              <a:t>taught in week 4:</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b="0" dirty="0">
              <a:solidFill>
                <a:schemeClr val="accent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Analyse the following factors: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b="0" dirty="0">
              <a:solidFill>
                <a:schemeClr val="accent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Political – Government policies, regulations, tax laws, trade restrictions.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Economic – Inflation, interest rates, economic growth, consumer spending.</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Social – Demographics, cultural trends, lifestyle changes, education.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Technological – Innovation, digital transformation, automation.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Environmental – Sustainability, climate change regulations, waste management.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Legal – Employment laws, intellectual property rights, industry-specific regulations.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b="0" dirty="0">
              <a:solidFill>
                <a:schemeClr val="accent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2. Align PESTEL with Business Strategy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After identifying key external factors, explain how they impact your business and what strategies you will adopt to mitigate risks or leverage opportunities.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400" b="1" dirty="0">
              <a:highlight>
                <a:srgbClr val="FFFF00"/>
              </a:highlight>
            </a:endParaRPr>
          </a:p>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7</a:t>
            </a:fld>
            <a:endParaRPr lang="en-GB"/>
          </a:p>
        </p:txBody>
      </p:sp>
    </p:spTree>
    <p:extLst>
      <p:ext uri="{BB962C8B-B14F-4D97-AF65-F5344CB8AC3E}">
        <p14:creationId xmlns:p14="http://schemas.microsoft.com/office/powerpoint/2010/main" val="3713342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8</a:t>
            </a:fld>
            <a:endParaRPr lang="en-GB"/>
          </a:p>
        </p:txBody>
      </p:sp>
    </p:spTree>
    <p:extLst>
      <p:ext uri="{BB962C8B-B14F-4D97-AF65-F5344CB8AC3E}">
        <p14:creationId xmlns:p14="http://schemas.microsoft.com/office/powerpoint/2010/main" val="374573093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ffectLst/>
              </a:rPr>
              <a:t>Refer to week 5: Market Segmentation, Targeting, Positioning and marketing mix</a:t>
            </a:r>
          </a:p>
          <a:p>
            <a:endParaRPr lang="en-GB" dirty="0">
              <a:effectLst/>
            </a:endParaRPr>
          </a:p>
          <a:p>
            <a:r>
              <a:rPr lang="en-GB" dirty="0">
                <a:effectLst/>
              </a:rPr>
              <a:t>Here are some key aspects of </a:t>
            </a:r>
            <a:r>
              <a:rPr lang="en-GB" b="1" dirty="0">
                <a:effectLst/>
              </a:rPr>
              <a:t>Unique Selling Points</a:t>
            </a:r>
            <a:r>
              <a:rPr lang="en-GB" dirty="0">
                <a:effectLst/>
              </a:rPr>
              <a:t>:</a:t>
            </a:r>
          </a:p>
          <a:p>
            <a:pPr>
              <a:buFont typeface="+mj-lt"/>
              <a:buAutoNum type="arabicPeriod"/>
            </a:pPr>
            <a:r>
              <a:rPr lang="en-GB" b="1" dirty="0">
                <a:effectLst/>
              </a:rPr>
              <a:t>Differentiation:</a:t>
            </a:r>
            <a:r>
              <a:rPr lang="en-GB" dirty="0">
                <a:effectLst/>
              </a:rPr>
              <a:t> USPs highlight what makes a product or service unique and differentiates it from similar offerings in the market. It can be a feature, quality, or capability that competitors do not offer or cannot replicate easily.</a:t>
            </a:r>
          </a:p>
          <a:p>
            <a:pPr>
              <a:buFont typeface="+mj-lt"/>
              <a:buAutoNum type="arabicPeriod"/>
            </a:pPr>
            <a:r>
              <a:rPr lang="en-GB" b="1" dirty="0">
                <a:effectLst/>
              </a:rPr>
              <a:t>Customer-Centric:</a:t>
            </a:r>
            <a:r>
              <a:rPr lang="en-GB" dirty="0">
                <a:effectLst/>
              </a:rPr>
              <a:t> USPs are designed to address the needs, wants, or pain points of the target market. They showcase how the product or service </a:t>
            </a:r>
            <a:r>
              <a:rPr lang="en-GB" dirty="0" err="1">
                <a:effectLst/>
              </a:rPr>
              <a:t>fulfills</a:t>
            </a:r>
            <a:r>
              <a:rPr lang="en-GB" dirty="0">
                <a:effectLst/>
              </a:rPr>
              <a:t> a specific customer demand or solves a particular problem effectively.</a:t>
            </a:r>
          </a:p>
          <a:p>
            <a:pPr>
              <a:buFont typeface="+mj-lt"/>
              <a:buAutoNum type="arabicPeriod"/>
            </a:pPr>
            <a:r>
              <a:rPr lang="en-GB" b="1" dirty="0">
                <a:effectLst/>
              </a:rPr>
              <a:t>Value and Benefits:</a:t>
            </a:r>
            <a:r>
              <a:rPr lang="en-GB" dirty="0">
                <a:effectLst/>
              </a:rPr>
              <a:t> USPs emphasize the value customers will gain by choosing the product or service. They demonstrate the benefits and advantages the customers will experience by using the offering.</a:t>
            </a:r>
          </a:p>
          <a:p>
            <a:pPr>
              <a:buFont typeface="+mj-lt"/>
              <a:buAutoNum type="arabicPeriod"/>
            </a:pPr>
            <a:r>
              <a:rPr lang="en-GB" b="1" dirty="0">
                <a:effectLst/>
              </a:rPr>
              <a:t>Memorability:</a:t>
            </a:r>
            <a:r>
              <a:rPr lang="en-GB" dirty="0">
                <a:effectLst/>
              </a:rPr>
              <a:t> A compelling USP is memorable and easy to communicate. It should be concise, clear, and leave a lasting impression on the audience.</a:t>
            </a:r>
          </a:p>
          <a:p>
            <a:pPr>
              <a:buFont typeface="+mj-lt"/>
              <a:buAutoNum type="arabicPeriod"/>
            </a:pPr>
            <a:r>
              <a:rPr lang="en-GB" b="1" dirty="0">
                <a:effectLst/>
              </a:rPr>
              <a:t>Emotional Appeal:</a:t>
            </a:r>
            <a:r>
              <a:rPr lang="en-GB" dirty="0">
                <a:effectLst/>
              </a:rPr>
              <a:t> USPs can tap into emotions and aspirations of customers. They can create an emotional connection, making the product or service more appealing and desirable.</a:t>
            </a:r>
          </a:p>
          <a:p>
            <a:pPr>
              <a:buFont typeface="+mj-lt"/>
              <a:buAutoNum type="arabicPeriod"/>
            </a:pPr>
            <a:r>
              <a:rPr lang="en-GB" b="1" dirty="0">
                <a:effectLst/>
              </a:rPr>
              <a:t>Competitive Advantage:</a:t>
            </a:r>
            <a:r>
              <a:rPr lang="en-GB" dirty="0">
                <a:effectLst/>
              </a:rPr>
              <a:t> USPs help companies gain a competitive edge in the market. They provide a reason for customers to choose their offerings over alternatives from competitors.</a:t>
            </a:r>
          </a:p>
          <a:p>
            <a:r>
              <a:rPr lang="en-GB" b="1" dirty="0">
                <a:effectLst/>
              </a:rPr>
              <a:t>Examples of Unique Selling Points:</a:t>
            </a:r>
          </a:p>
          <a:p>
            <a:pPr>
              <a:buFont typeface="+mj-lt"/>
              <a:buAutoNum type="arabicPeriod"/>
            </a:pPr>
            <a:r>
              <a:rPr lang="en-GB" dirty="0">
                <a:effectLst/>
              </a:rPr>
              <a:t> A smartphone with an exceptionally long-lasting battery life.</a:t>
            </a:r>
          </a:p>
          <a:p>
            <a:pPr>
              <a:buFont typeface="+mj-lt"/>
              <a:buAutoNum type="arabicPeriod"/>
            </a:pPr>
            <a:r>
              <a:rPr lang="en-GB" dirty="0">
                <a:effectLst/>
              </a:rPr>
              <a:t> A cleaning product that is eco-friendly and non-toxic, appealing to environmentally conscious consumers.</a:t>
            </a:r>
          </a:p>
          <a:p>
            <a:pPr>
              <a:buFont typeface="+mj-lt"/>
              <a:buAutoNum type="arabicPeriod"/>
            </a:pPr>
            <a:r>
              <a:rPr lang="en-GB" dirty="0">
                <a:effectLst/>
              </a:rPr>
              <a:t>An online platform that offers 24/7 customer support and assistance.</a:t>
            </a:r>
          </a:p>
          <a:p>
            <a:pPr>
              <a:buFont typeface="+mj-lt"/>
              <a:buAutoNum type="arabicPeriod"/>
            </a:pPr>
            <a:r>
              <a:rPr lang="en-GB" dirty="0">
                <a:effectLst/>
              </a:rPr>
              <a:t> A restaurant that serves unique fusion cuisine not available anywhere else in the area.</a:t>
            </a:r>
          </a:p>
          <a:p>
            <a:pPr>
              <a:buFont typeface="+mj-lt"/>
              <a:buAutoNum type="arabicPeriod"/>
            </a:pPr>
            <a:r>
              <a:rPr lang="en-GB" dirty="0">
                <a:effectLst/>
              </a:rPr>
              <a:t>An e-commerce website with free and fast shipping, setting it apart from competitors with longer delivery times and shipping fees.</a:t>
            </a:r>
          </a:p>
          <a:p>
            <a:r>
              <a:rPr lang="en-GB" dirty="0">
                <a:effectLst/>
              </a:rPr>
              <a:t>Identifying and effectively promoting USPs is crucial for successful marketing and business growth. It allows businesses to position themselves as the best solution for their target customers and build a loyal customer base.</a:t>
            </a:r>
          </a:p>
          <a:p>
            <a:pPr algn="l"/>
            <a:r>
              <a:rPr lang="en-GB" b="0" i="0" dirty="0">
                <a:solidFill>
                  <a:srgbClr val="000000"/>
                </a:solidFill>
                <a:effectLst/>
                <a:latin typeface="Söhne"/>
              </a:rPr>
              <a:t>Regenerate</a:t>
            </a:r>
          </a:p>
          <a:p>
            <a:br>
              <a:rPr lang="en-GB" dirty="0">
                <a:effectLst/>
              </a:rPr>
            </a:br>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9</a:t>
            </a:fld>
            <a:endParaRPr lang="en-GB"/>
          </a:p>
        </p:txBody>
      </p:sp>
    </p:spTree>
    <p:extLst>
      <p:ext uri="{BB962C8B-B14F-4D97-AF65-F5344CB8AC3E}">
        <p14:creationId xmlns:p14="http://schemas.microsoft.com/office/powerpoint/2010/main" val="6190410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b="0" i="0" dirty="0">
              <a:solidFill>
                <a:srgbClr val="374151"/>
              </a:solidFill>
              <a:effectLst/>
              <a:latin typeface="Söhne"/>
            </a:endParaRPr>
          </a:p>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10</a:t>
            </a:fld>
            <a:endParaRPr lang="en-GB"/>
          </a:p>
        </p:txBody>
      </p:sp>
    </p:spTree>
    <p:extLst>
      <p:ext uri="{BB962C8B-B14F-4D97-AF65-F5344CB8AC3E}">
        <p14:creationId xmlns:p14="http://schemas.microsoft.com/office/powerpoint/2010/main" val="32980512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37BFB0-6CD1-28E6-B24A-FDAC4EEC5CD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DAA62F5-9C75-A290-98BC-F9ACB7B99E2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07C7072-693F-7341-FF65-32C349CE8B4D}"/>
              </a:ext>
            </a:extLst>
          </p:cNvPr>
          <p:cNvSpPr>
            <a:spLocks noGrp="1"/>
          </p:cNvSpPr>
          <p:nvPr>
            <p:ph type="dt" sz="half" idx="10"/>
          </p:nvPr>
        </p:nvSpPr>
        <p:spPr/>
        <p:txBody>
          <a:bodyPr/>
          <a:lstStyle/>
          <a:p>
            <a:fld id="{EC124A7F-636A-4441-8E5A-F364BBDE539F}" type="datetimeFigureOut">
              <a:rPr lang="en-GB" smtClean="0"/>
              <a:t>07/12/2025</a:t>
            </a:fld>
            <a:endParaRPr lang="en-GB"/>
          </a:p>
        </p:txBody>
      </p:sp>
      <p:sp>
        <p:nvSpPr>
          <p:cNvPr id="5" name="Footer Placeholder 4">
            <a:extLst>
              <a:ext uri="{FF2B5EF4-FFF2-40B4-BE49-F238E27FC236}">
                <a16:creationId xmlns:a16="http://schemas.microsoft.com/office/drawing/2014/main" id="{36EFE0DA-F4BE-9C90-5B48-0695C858009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0081D2F-4179-1AD3-E213-FC33197B4F5B}"/>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20929830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D49946-2FC8-EC64-1E92-F78DFD87396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A4B76E7-B870-3099-50BD-6831DC9F658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7AA5F41-42B6-92B4-EAE4-94FA6F61C870}"/>
              </a:ext>
            </a:extLst>
          </p:cNvPr>
          <p:cNvSpPr>
            <a:spLocks noGrp="1"/>
          </p:cNvSpPr>
          <p:nvPr>
            <p:ph type="dt" sz="half" idx="10"/>
          </p:nvPr>
        </p:nvSpPr>
        <p:spPr/>
        <p:txBody>
          <a:bodyPr/>
          <a:lstStyle/>
          <a:p>
            <a:fld id="{EC124A7F-636A-4441-8E5A-F364BBDE539F}" type="datetimeFigureOut">
              <a:rPr lang="en-GB" smtClean="0"/>
              <a:t>07/12/2025</a:t>
            </a:fld>
            <a:endParaRPr lang="en-GB"/>
          </a:p>
        </p:txBody>
      </p:sp>
      <p:sp>
        <p:nvSpPr>
          <p:cNvPr id="5" name="Footer Placeholder 4">
            <a:extLst>
              <a:ext uri="{FF2B5EF4-FFF2-40B4-BE49-F238E27FC236}">
                <a16:creationId xmlns:a16="http://schemas.microsoft.com/office/drawing/2014/main" id="{00FCD45C-0535-BCF4-7331-C382FFB28B3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E174ADA-4FFD-2843-54D9-4781FE772D5E}"/>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38698429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1F56A6-B387-5D58-907E-F8C1F4AE363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53649AA-94C1-FC1C-BCC4-29852977B50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5E64E7E-CAFE-039C-959B-23FDAE05F4F4}"/>
              </a:ext>
            </a:extLst>
          </p:cNvPr>
          <p:cNvSpPr>
            <a:spLocks noGrp="1"/>
          </p:cNvSpPr>
          <p:nvPr>
            <p:ph type="dt" sz="half" idx="10"/>
          </p:nvPr>
        </p:nvSpPr>
        <p:spPr/>
        <p:txBody>
          <a:bodyPr/>
          <a:lstStyle/>
          <a:p>
            <a:fld id="{EC124A7F-636A-4441-8E5A-F364BBDE539F}" type="datetimeFigureOut">
              <a:rPr lang="en-GB" smtClean="0"/>
              <a:t>07/12/2025</a:t>
            </a:fld>
            <a:endParaRPr lang="en-GB"/>
          </a:p>
        </p:txBody>
      </p:sp>
      <p:sp>
        <p:nvSpPr>
          <p:cNvPr id="5" name="Footer Placeholder 4">
            <a:extLst>
              <a:ext uri="{FF2B5EF4-FFF2-40B4-BE49-F238E27FC236}">
                <a16:creationId xmlns:a16="http://schemas.microsoft.com/office/drawing/2014/main" id="{A4BFE8D3-07CB-A433-C05F-5A64F4124FC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2AEB137-970E-E462-5149-7AAB584F6A40}"/>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32929266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08E021-FD2A-7D25-A251-E22EF211D30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3073915-1286-26B2-479A-2E19CC171E1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5F369D5-24D9-E477-4A38-72D057E6933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01724E2-23DB-A6B6-92CC-1D69CDE431CC}"/>
              </a:ext>
            </a:extLst>
          </p:cNvPr>
          <p:cNvSpPr>
            <a:spLocks noGrp="1"/>
          </p:cNvSpPr>
          <p:nvPr>
            <p:ph type="dt" sz="half" idx="10"/>
          </p:nvPr>
        </p:nvSpPr>
        <p:spPr/>
        <p:txBody>
          <a:bodyPr/>
          <a:lstStyle/>
          <a:p>
            <a:fld id="{EC124A7F-636A-4441-8E5A-F364BBDE539F}" type="datetimeFigureOut">
              <a:rPr lang="en-GB" smtClean="0"/>
              <a:t>07/12/2025</a:t>
            </a:fld>
            <a:endParaRPr lang="en-GB"/>
          </a:p>
        </p:txBody>
      </p:sp>
      <p:sp>
        <p:nvSpPr>
          <p:cNvPr id="6" name="Footer Placeholder 5">
            <a:extLst>
              <a:ext uri="{FF2B5EF4-FFF2-40B4-BE49-F238E27FC236}">
                <a16:creationId xmlns:a16="http://schemas.microsoft.com/office/drawing/2014/main" id="{8EA7340F-A99F-9578-B939-B87A55A230C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C5FB51C-F754-3A05-5956-9C2A3AB31066}"/>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0779883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4EFE75-0990-25FF-2D46-A44D93B264E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945C23F-6AF4-2ACE-465F-D1BCD3118EC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1F82E86-577F-EC2E-D963-A5B3FDA999E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0A546D5-C2DE-8E40-C61D-4BF1E14CEC4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6D2EBFA-6491-F8D9-4BC5-25916E35B7A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6BFF43F-828C-FD39-438C-F0EE9AD4DB65}"/>
              </a:ext>
            </a:extLst>
          </p:cNvPr>
          <p:cNvSpPr>
            <a:spLocks noGrp="1"/>
          </p:cNvSpPr>
          <p:nvPr>
            <p:ph type="dt" sz="half" idx="10"/>
          </p:nvPr>
        </p:nvSpPr>
        <p:spPr/>
        <p:txBody>
          <a:bodyPr/>
          <a:lstStyle/>
          <a:p>
            <a:fld id="{EC124A7F-636A-4441-8E5A-F364BBDE539F}" type="datetimeFigureOut">
              <a:rPr lang="en-GB" smtClean="0"/>
              <a:t>07/12/2025</a:t>
            </a:fld>
            <a:endParaRPr lang="en-GB"/>
          </a:p>
        </p:txBody>
      </p:sp>
      <p:sp>
        <p:nvSpPr>
          <p:cNvPr id="8" name="Footer Placeholder 7">
            <a:extLst>
              <a:ext uri="{FF2B5EF4-FFF2-40B4-BE49-F238E27FC236}">
                <a16:creationId xmlns:a16="http://schemas.microsoft.com/office/drawing/2014/main" id="{24DEB390-D3C7-B6B6-0FDD-1C15862CC35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C951E1C-B869-A84C-1FD2-09EE11270FBF}"/>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37670902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CF3720-90FA-8601-91E5-96D1D4022C6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2137C09-FD56-DEB9-5513-E013049FC1D8}"/>
              </a:ext>
            </a:extLst>
          </p:cNvPr>
          <p:cNvSpPr>
            <a:spLocks noGrp="1"/>
          </p:cNvSpPr>
          <p:nvPr>
            <p:ph type="dt" sz="half" idx="10"/>
          </p:nvPr>
        </p:nvSpPr>
        <p:spPr/>
        <p:txBody>
          <a:bodyPr/>
          <a:lstStyle/>
          <a:p>
            <a:fld id="{EC124A7F-636A-4441-8E5A-F364BBDE539F}" type="datetimeFigureOut">
              <a:rPr lang="en-GB" smtClean="0"/>
              <a:t>07/12/2025</a:t>
            </a:fld>
            <a:endParaRPr lang="en-GB"/>
          </a:p>
        </p:txBody>
      </p:sp>
      <p:sp>
        <p:nvSpPr>
          <p:cNvPr id="4" name="Footer Placeholder 3">
            <a:extLst>
              <a:ext uri="{FF2B5EF4-FFF2-40B4-BE49-F238E27FC236}">
                <a16:creationId xmlns:a16="http://schemas.microsoft.com/office/drawing/2014/main" id="{A2CE7E77-C068-EE6C-F445-948D2A4016F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F86D30F-74B1-972D-10BA-82831FAA2BE8}"/>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41682711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D1BBD48-82C0-0606-6E8A-4E2BAAEE1875}"/>
              </a:ext>
            </a:extLst>
          </p:cNvPr>
          <p:cNvSpPr>
            <a:spLocks noGrp="1"/>
          </p:cNvSpPr>
          <p:nvPr>
            <p:ph type="dt" sz="half" idx="10"/>
          </p:nvPr>
        </p:nvSpPr>
        <p:spPr/>
        <p:txBody>
          <a:bodyPr/>
          <a:lstStyle/>
          <a:p>
            <a:fld id="{EC124A7F-636A-4441-8E5A-F364BBDE539F}" type="datetimeFigureOut">
              <a:rPr lang="en-GB" smtClean="0"/>
              <a:t>07/12/2025</a:t>
            </a:fld>
            <a:endParaRPr lang="en-GB"/>
          </a:p>
        </p:txBody>
      </p:sp>
      <p:sp>
        <p:nvSpPr>
          <p:cNvPr id="3" name="Footer Placeholder 2">
            <a:extLst>
              <a:ext uri="{FF2B5EF4-FFF2-40B4-BE49-F238E27FC236}">
                <a16:creationId xmlns:a16="http://schemas.microsoft.com/office/drawing/2014/main" id="{6203D6A2-677E-7BE1-F9C1-7BF8CE44E8F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DAE27C1-3425-D2E9-E742-9AA9F8C1ED80}"/>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4431309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A363B-FDE8-6D98-CABC-7EB514D5A94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386C82E-7076-2289-BB9D-2D0F42AA195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DFFB50D-9B05-B0BF-2BD1-B8A68302DF6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0C0FAF6-7BC3-B2E0-8D0B-7A2FCCFF8AE0}"/>
              </a:ext>
            </a:extLst>
          </p:cNvPr>
          <p:cNvSpPr>
            <a:spLocks noGrp="1"/>
          </p:cNvSpPr>
          <p:nvPr>
            <p:ph type="dt" sz="half" idx="10"/>
          </p:nvPr>
        </p:nvSpPr>
        <p:spPr/>
        <p:txBody>
          <a:bodyPr/>
          <a:lstStyle/>
          <a:p>
            <a:fld id="{EC124A7F-636A-4441-8E5A-F364BBDE539F}" type="datetimeFigureOut">
              <a:rPr lang="en-GB" smtClean="0"/>
              <a:t>07/12/2025</a:t>
            </a:fld>
            <a:endParaRPr lang="en-GB"/>
          </a:p>
        </p:txBody>
      </p:sp>
      <p:sp>
        <p:nvSpPr>
          <p:cNvPr id="6" name="Footer Placeholder 5">
            <a:extLst>
              <a:ext uri="{FF2B5EF4-FFF2-40B4-BE49-F238E27FC236}">
                <a16:creationId xmlns:a16="http://schemas.microsoft.com/office/drawing/2014/main" id="{2A11B022-9AF5-7FAF-1AA2-1FF294AA895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54AF446-EFF1-2397-D097-9CF0E0F7E76C}"/>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0288716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3AFF6B-0A80-1396-AFEC-EB93674EC59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46DEC6D-9AB4-A1CB-DDE3-1E5D82D05D0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2AE6DB1-5C72-4D73-D061-02414F0CF14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A1AB03A-FB7E-F364-5B79-75DCE8E3150C}"/>
              </a:ext>
            </a:extLst>
          </p:cNvPr>
          <p:cNvSpPr>
            <a:spLocks noGrp="1"/>
          </p:cNvSpPr>
          <p:nvPr>
            <p:ph type="dt" sz="half" idx="10"/>
          </p:nvPr>
        </p:nvSpPr>
        <p:spPr/>
        <p:txBody>
          <a:bodyPr/>
          <a:lstStyle/>
          <a:p>
            <a:fld id="{EC124A7F-636A-4441-8E5A-F364BBDE539F}" type="datetimeFigureOut">
              <a:rPr lang="en-GB" smtClean="0"/>
              <a:t>07/12/2025</a:t>
            </a:fld>
            <a:endParaRPr lang="en-GB"/>
          </a:p>
        </p:txBody>
      </p:sp>
      <p:sp>
        <p:nvSpPr>
          <p:cNvPr id="6" name="Footer Placeholder 5">
            <a:extLst>
              <a:ext uri="{FF2B5EF4-FFF2-40B4-BE49-F238E27FC236}">
                <a16:creationId xmlns:a16="http://schemas.microsoft.com/office/drawing/2014/main" id="{2BF66DF0-D91F-75C8-F105-EEE912E67ED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2202980-0966-BFF9-1935-9F76258559E5}"/>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42867182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99130D-D6DE-68A5-940C-6888DEB038D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B0E0D19-9823-34E2-350B-2A94809C8AA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A8DCECB-6880-5C4C-B7DF-EEE2D0DB5EE6}"/>
              </a:ext>
            </a:extLst>
          </p:cNvPr>
          <p:cNvSpPr>
            <a:spLocks noGrp="1"/>
          </p:cNvSpPr>
          <p:nvPr>
            <p:ph type="dt" sz="half" idx="10"/>
          </p:nvPr>
        </p:nvSpPr>
        <p:spPr/>
        <p:txBody>
          <a:bodyPr/>
          <a:lstStyle/>
          <a:p>
            <a:fld id="{EC124A7F-636A-4441-8E5A-F364BBDE539F}" type="datetimeFigureOut">
              <a:rPr lang="en-GB" smtClean="0"/>
              <a:t>07/12/2025</a:t>
            </a:fld>
            <a:endParaRPr lang="en-GB"/>
          </a:p>
        </p:txBody>
      </p:sp>
      <p:sp>
        <p:nvSpPr>
          <p:cNvPr id="5" name="Footer Placeholder 4">
            <a:extLst>
              <a:ext uri="{FF2B5EF4-FFF2-40B4-BE49-F238E27FC236}">
                <a16:creationId xmlns:a16="http://schemas.microsoft.com/office/drawing/2014/main" id="{D8CD72A0-7EF8-5FFA-0D80-D821977C517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0CF0812-A2D1-8EFC-7F4E-A851BDE2CBE7}"/>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1515931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A579629-CB8B-5320-5332-BE118258F92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C83A5D5-D791-311E-1BD7-4A1A8D6FF60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1B28D98-1A00-7902-0DAA-A4837DF8AF76}"/>
              </a:ext>
            </a:extLst>
          </p:cNvPr>
          <p:cNvSpPr>
            <a:spLocks noGrp="1"/>
          </p:cNvSpPr>
          <p:nvPr>
            <p:ph type="dt" sz="half" idx="10"/>
          </p:nvPr>
        </p:nvSpPr>
        <p:spPr/>
        <p:txBody>
          <a:bodyPr/>
          <a:lstStyle/>
          <a:p>
            <a:fld id="{EC124A7F-636A-4441-8E5A-F364BBDE539F}" type="datetimeFigureOut">
              <a:rPr lang="en-GB" smtClean="0"/>
              <a:t>07/12/2025</a:t>
            </a:fld>
            <a:endParaRPr lang="en-GB"/>
          </a:p>
        </p:txBody>
      </p:sp>
      <p:sp>
        <p:nvSpPr>
          <p:cNvPr id="5" name="Footer Placeholder 4">
            <a:extLst>
              <a:ext uri="{FF2B5EF4-FFF2-40B4-BE49-F238E27FC236}">
                <a16:creationId xmlns:a16="http://schemas.microsoft.com/office/drawing/2014/main" id="{DA9B3B61-EE05-CA59-DE59-1BE7DE3B808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B5DBD0B-42AD-CA6E-3B63-48479505C41D}"/>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9963251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659CC87-9A85-48E2-704A-7C6B0CD805E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1FCC6C5-C2D4-C53B-6875-BA48D7D1055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5FC00C-BEF3-76A3-7FE5-3552E1A82B5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C124A7F-636A-4441-8E5A-F364BBDE539F}" type="datetimeFigureOut">
              <a:rPr lang="en-GB" smtClean="0"/>
              <a:t>07/12/2025</a:t>
            </a:fld>
            <a:endParaRPr lang="en-GB"/>
          </a:p>
        </p:txBody>
      </p:sp>
      <p:sp>
        <p:nvSpPr>
          <p:cNvPr id="5" name="Footer Placeholder 4">
            <a:extLst>
              <a:ext uri="{FF2B5EF4-FFF2-40B4-BE49-F238E27FC236}">
                <a16:creationId xmlns:a16="http://schemas.microsoft.com/office/drawing/2014/main" id="{86FEA737-F782-54F3-378D-4DBF8074432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FCCA97C-2375-E488-470B-F779F9ED560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EC73818-8A25-48BB-BD29-7DA87A852273}" type="slidenum">
              <a:rPr lang="en-GB" smtClean="0"/>
              <a:t>‹#›</a:t>
            </a:fld>
            <a:endParaRPr lang="en-GB"/>
          </a:p>
        </p:txBody>
      </p:sp>
    </p:spTree>
    <p:extLst>
      <p:ext uri="{BB962C8B-B14F-4D97-AF65-F5344CB8AC3E}">
        <p14:creationId xmlns:p14="http://schemas.microsoft.com/office/powerpoint/2010/main" val="28970679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EA1C7D-490A-FCDC-5862-E6085BB38967}"/>
              </a:ext>
            </a:extLst>
          </p:cNvPr>
          <p:cNvSpPr>
            <a:spLocks noGrp="1"/>
          </p:cNvSpPr>
          <p:nvPr>
            <p:ph type="title"/>
          </p:nvPr>
        </p:nvSpPr>
        <p:spPr>
          <a:xfrm>
            <a:off x="838200" y="1416761"/>
            <a:ext cx="10515600" cy="1325563"/>
          </a:xfrm>
        </p:spPr>
        <p:txBody>
          <a:bodyPr/>
          <a:lstStyle/>
          <a:p>
            <a:pPr algn="ctr">
              <a:lnSpc>
                <a:spcPct val="150000"/>
              </a:lnSpc>
            </a:pPr>
            <a:r>
              <a:rPr lang="en-GB" dirty="0"/>
              <a:t>Business Plan</a:t>
            </a:r>
          </a:p>
        </p:txBody>
      </p:sp>
      <p:sp>
        <p:nvSpPr>
          <p:cNvPr id="3" name="Content Placeholder 2">
            <a:extLst>
              <a:ext uri="{FF2B5EF4-FFF2-40B4-BE49-F238E27FC236}">
                <a16:creationId xmlns:a16="http://schemas.microsoft.com/office/drawing/2014/main" id="{35B39730-A320-D7B7-CFA7-FEBDED203380}"/>
              </a:ext>
            </a:extLst>
          </p:cNvPr>
          <p:cNvSpPr>
            <a:spLocks noGrp="1"/>
          </p:cNvSpPr>
          <p:nvPr>
            <p:ph idx="1"/>
          </p:nvPr>
        </p:nvSpPr>
        <p:spPr>
          <a:xfrm>
            <a:off x="838200" y="3055335"/>
            <a:ext cx="10515600" cy="2672803"/>
          </a:xfrm>
        </p:spPr>
        <p:txBody>
          <a:bodyPr>
            <a:normAutofit/>
          </a:bodyPr>
          <a:lstStyle/>
          <a:p>
            <a:pPr marL="0" indent="0">
              <a:lnSpc>
                <a:spcPct val="150000"/>
              </a:lnSpc>
              <a:buNone/>
            </a:pPr>
            <a:r>
              <a:rPr lang="en-IN" sz="2000" b="1" dirty="0"/>
              <a:t>Name:</a:t>
            </a:r>
            <a:r>
              <a:rPr lang="en-IN" sz="2000" dirty="0"/>
              <a:t> Mary Njambi Njonjo</a:t>
            </a:r>
            <a:br>
              <a:rPr lang="en-IN" sz="2000" dirty="0"/>
            </a:br>
            <a:r>
              <a:rPr lang="en-IN" sz="2000" b="1" dirty="0"/>
              <a:t>Student ID:</a:t>
            </a:r>
            <a:r>
              <a:rPr lang="en-IN" sz="2000" dirty="0"/>
              <a:t> 2430934</a:t>
            </a:r>
            <a:br>
              <a:rPr lang="en-IN" sz="2000" dirty="0"/>
            </a:br>
            <a:r>
              <a:rPr lang="en-IN" sz="2000" b="1" dirty="0"/>
              <a:t>Module Code:</a:t>
            </a:r>
            <a:r>
              <a:rPr lang="en-IN" sz="2000" dirty="0"/>
              <a:t> LCM4006</a:t>
            </a:r>
            <a:br>
              <a:rPr lang="en-IN" sz="2000" dirty="0"/>
            </a:br>
            <a:r>
              <a:rPr lang="en-IN" sz="2000" b="1" dirty="0"/>
              <a:t>Module Title:</a:t>
            </a:r>
            <a:r>
              <a:rPr lang="en-IN" sz="2000" dirty="0"/>
              <a:t> Enterprise &amp; Entrepreneurship</a:t>
            </a:r>
            <a:br>
              <a:rPr lang="en-IN" sz="2000" dirty="0"/>
            </a:br>
            <a:r>
              <a:rPr lang="en-IN" sz="2000" b="1" dirty="0"/>
              <a:t>Lecturer:</a:t>
            </a:r>
            <a:r>
              <a:rPr lang="en-IN" sz="2000" dirty="0"/>
              <a:t> Charles </a:t>
            </a:r>
            <a:r>
              <a:rPr lang="en-IN" sz="2000" dirty="0" err="1"/>
              <a:t>Obinwa</a:t>
            </a:r>
            <a:endParaRPr lang="en-IN" sz="2000" dirty="0"/>
          </a:p>
        </p:txBody>
      </p:sp>
      <p:sp>
        <p:nvSpPr>
          <p:cNvPr id="4" name="TextBox 3">
            <a:extLst>
              <a:ext uri="{FF2B5EF4-FFF2-40B4-BE49-F238E27FC236}">
                <a16:creationId xmlns:a16="http://schemas.microsoft.com/office/drawing/2014/main" id="{34A4051A-3539-8A3B-0EEC-8B49820AF427}"/>
              </a:ext>
            </a:extLst>
          </p:cNvPr>
          <p:cNvSpPr txBox="1"/>
          <p:nvPr/>
        </p:nvSpPr>
        <p:spPr>
          <a:xfrm>
            <a:off x="1471448" y="851338"/>
            <a:ext cx="8481809" cy="1493358"/>
          </a:xfrm>
          <a:prstGeom prst="rect">
            <a:avLst/>
          </a:prstGeom>
          <a:noFill/>
        </p:spPr>
        <p:txBody>
          <a:bodyPr wrap="none" rtlCol="0">
            <a:spAutoFit/>
          </a:bodyPr>
          <a:lstStyle/>
          <a:p>
            <a:pPr>
              <a:lnSpc>
                <a:spcPct val="150000"/>
              </a:lnSpc>
            </a:pPr>
            <a:r>
              <a:rPr lang="en-IN" sz="3200" b="1" dirty="0"/>
              <a:t>Connect </a:t>
            </a:r>
            <a:r>
              <a:rPr lang="en-IN" sz="3200" b="1" dirty="0" err="1"/>
              <a:t>Intergrated</a:t>
            </a:r>
            <a:r>
              <a:rPr lang="en-IN" sz="3200" b="1" dirty="0"/>
              <a:t> Company (UK) Ltd (CICL-UK)</a:t>
            </a:r>
            <a:br>
              <a:rPr lang="en-IN" sz="3200" dirty="0"/>
            </a:br>
            <a:endParaRPr lang="en-GB" sz="3200" b="1" dirty="0"/>
          </a:p>
        </p:txBody>
      </p:sp>
    </p:spTree>
    <p:extLst>
      <p:ext uri="{BB962C8B-B14F-4D97-AF65-F5344CB8AC3E}">
        <p14:creationId xmlns:p14="http://schemas.microsoft.com/office/powerpoint/2010/main" val="3832191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C8635FF-B9DD-CA2B-F18A-8979D68BF37E}"/>
              </a:ext>
            </a:extLst>
          </p:cNvPr>
          <p:cNvSpPr>
            <a:spLocks noGrp="1"/>
          </p:cNvSpPr>
          <p:nvPr>
            <p:ph idx="1"/>
          </p:nvPr>
        </p:nvSpPr>
        <p:spPr>
          <a:xfrm>
            <a:off x="838200" y="1928557"/>
            <a:ext cx="10515600" cy="4248406"/>
          </a:xfrm>
        </p:spPr>
        <p:txBody>
          <a:bodyPr>
            <a:normAutofit/>
          </a:bodyPr>
          <a:lstStyle/>
          <a:p>
            <a:pPr>
              <a:lnSpc>
                <a:spcPct val="150000"/>
              </a:lnSpc>
            </a:pPr>
            <a:r>
              <a:rPr lang="en-IN" sz="1800" dirty="0"/>
              <a:t>Introduction</a:t>
            </a:r>
          </a:p>
          <a:p>
            <a:pPr>
              <a:lnSpc>
                <a:spcPct val="150000"/>
              </a:lnSpc>
            </a:pPr>
            <a:r>
              <a:rPr lang="en-IN" sz="1800" dirty="0"/>
              <a:t>Overview of the Business Idea</a:t>
            </a:r>
          </a:p>
          <a:p>
            <a:pPr>
              <a:lnSpc>
                <a:spcPct val="150000"/>
              </a:lnSpc>
            </a:pPr>
            <a:r>
              <a:rPr lang="en-IN" sz="1800" dirty="0"/>
              <a:t>Legal Format &amp; Management Structure</a:t>
            </a:r>
          </a:p>
          <a:p>
            <a:pPr>
              <a:lnSpc>
                <a:spcPct val="150000"/>
              </a:lnSpc>
            </a:pPr>
            <a:r>
              <a:rPr lang="en-IN" sz="1800" dirty="0"/>
              <a:t>PESTEL Analysis</a:t>
            </a:r>
          </a:p>
          <a:p>
            <a:pPr>
              <a:lnSpc>
                <a:spcPct val="150000"/>
              </a:lnSpc>
            </a:pPr>
            <a:r>
              <a:rPr lang="en-IN" sz="1800" dirty="0"/>
              <a:t>Marketing Strategies</a:t>
            </a:r>
          </a:p>
          <a:p>
            <a:pPr>
              <a:lnSpc>
                <a:spcPct val="150000"/>
              </a:lnSpc>
            </a:pPr>
            <a:r>
              <a:rPr lang="en-IN" sz="1800" dirty="0"/>
              <a:t>Funding Requirements &amp; Allocation</a:t>
            </a:r>
          </a:p>
          <a:p>
            <a:pPr>
              <a:lnSpc>
                <a:spcPct val="150000"/>
              </a:lnSpc>
            </a:pPr>
            <a:r>
              <a:rPr lang="en-IN" sz="1800" dirty="0"/>
              <a:t>Conclusion</a:t>
            </a:r>
          </a:p>
          <a:p>
            <a:pPr>
              <a:lnSpc>
                <a:spcPct val="150000"/>
              </a:lnSpc>
            </a:pPr>
            <a:r>
              <a:rPr lang="en-IN" sz="1800" dirty="0"/>
              <a:t>Questions</a:t>
            </a:r>
          </a:p>
        </p:txBody>
      </p:sp>
      <p:sp>
        <p:nvSpPr>
          <p:cNvPr id="4" name="TextBox 3">
            <a:extLst>
              <a:ext uri="{FF2B5EF4-FFF2-40B4-BE49-F238E27FC236}">
                <a16:creationId xmlns:a16="http://schemas.microsoft.com/office/drawing/2014/main" id="{FC814FB2-2CDA-1252-EC0E-5A2D8190D60E}"/>
              </a:ext>
            </a:extLst>
          </p:cNvPr>
          <p:cNvSpPr txBox="1"/>
          <p:nvPr/>
        </p:nvSpPr>
        <p:spPr>
          <a:xfrm>
            <a:off x="1471448" y="851338"/>
            <a:ext cx="4579780" cy="1077218"/>
          </a:xfrm>
          <a:prstGeom prst="rect">
            <a:avLst/>
          </a:prstGeom>
          <a:noFill/>
        </p:spPr>
        <p:txBody>
          <a:bodyPr wrap="none" rtlCol="0">
            <a:spAutoFit/>
          </a:bodyPr>
          <a:lstStyle/>
          <a:p>
            <a:r>
              <a:rPr lang="en-GB" sz="3200" b="1" dirty="0"/>
              <a:t>Slide 2 - </a:t>
            </a:r>
            <a:r>
              <a:rPr lang="en-GB" sz="3200" b="1" i="0" dirty="0">
                <a:effectLst/>
                <a:latin typeface="Söhne"/>
              </a:rPr>
              <a:t>Table of Contents</a:t>
            </a:r>
            <a:endParaRPr lang="en-GB" sz="3200" dirty="0"/>
          </a:p>
          <a:p>
            <a:endParaRPr lang="en-GB" sz="3200" b="1" dirty="0"/>
          </a:p>
        </p:txBody>
      </p:sp>
    </p:spTree>
    <p:extLst>
      <p:ext uri="{BB962C8B-B14F-4D97-AF65-F5344CB8AC3E}">
        <p14:creationId xmlns:p14="http://schemas.microsoft.com/office/powerpoint/2010/main" val="10518060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EBD14DB-EC94-B394-2340-BDCEC7C1CCFB}"/>
              </a:ext>
            </a:extLst>
          </p:cNvPr>
          <p:cNvSpPr>
            <a:spLocks noGrp="1"/>
          </p:cNvSpPr>
          <p:nvPr>
            <p:ph idx="1"/>
          </p:nvPr>
        </p:nvSpPr>
        <p:spPr/>
        <p:txBody>
          <a:bodyPr>
            <a:normAutofit/>
          </a:bodyPr>
          <a:lstStyle/>
          <a:p>
            <a:pPr>
              <a:lnSpc>
                <a:spcPct val="150000"/>
              </a:lnSpc>
            </a:pPr>
            <a:r>
              <a:rPr lang="en-IN" sz="1800" dirty="0"/>
              <a:t>CICL UK Representative</a:t>
            </a:r>
          </a:p>
          <a:p>
            <a:pPr>
              <a:lnSpc>
                <a:spcPct val="150000"/>
              </a:lnSpc>
            </a:pPr>
            <a:r>
              <a:rPr lang="en-IN" sz="1800" dirty="0"/>
              <a:t>CICL-UK founded April 2023 in London</a:t>
            </a:r>
          </a:p>
          <a:p>
            <a:pPr>
              <a:lnSpc>
                <a:spcPct val="150000"/>
              </a:lnSpc>
            </a:pPr>
            <a:r>
              <a:rPr lang="en-IN" sz="1800" dirty="0"/>
              <a:t>Provides UK–Kenya cross-border investment facilitation</a:t>
            </a:r>
          </a:p>
          <a:p>
            <a:pPr>
              <a:lnSpc>
                <a:spcPct val="150000"/>
              </a:lnSpc>
            </a:pPr>
            <a:r>
              <a:rPr lang="en-IN" sz="1800" dirty="0"/>
              <a:t>12+ years’ experience in selling Kenyan real estate to diaspora</a:t>
            </a:r>
          </a:p>
          <a:p>
            <a:pPr>
              <a:lnSpc>
                <a:spcPct val="150000"/>
              </a:lnSpc>
            </a:pPr>
            <a:r>
              <a:rPr lang="en-IN" sz="1800" dirty="0"/>
              <a:t>Bridges information &amp; trust gap in Africa-Europe investments</a:t>
            </a:r>
          </a:p>
          <a:p>
            <a:pPr>
              <a:lnSpc>
                <a:spcPct val="150000"/>
              </a:lnSpc>
            </a:pPr>
            <a:r>
              <a:rPr lang="en-IN" sz="1800" dirty="0"/>
              <a:t>Mission: Build sustainable investment partnerships</a:t>
            </a:r>
          </a:p>
          <a:p>
            <a:pPr>
              <a:lnSpc>
                <a:spcPct val="150000"/>
              </a:lnSpc>
            </a:pPr>
            <a:r>
              <a:rPr lang="en-IN" sz="1800" dirty="0"/>
              <a:t>Values: Transparency • Sustainability • Shared prosperity</a:t>
            </a:r>
          </a:p>
          <a:p>
            <a:pPr marL="0" indent="0">
              <a:lnSpc>
                <a:spcPct val="150000"/>
              </a:lnSpc>
              <a:buNone/>
            </a:pPr>
            <a:r>
              <a:rPr lang="en-IN" sz="1800" dirty="0"/>
              <a:t>Purpose of this presentation is to showcase  a business idea, strategy and market alignment </a:t>
            </a:r>
          </a:p>
          <a:p>
            <a:pPr marL="0" indent="0">
              <a:lnSpc>
                <a:spcPct val="150000"/>
              </a:lnSpc>
              <a:buNone/>
            </a:pPr>
            <a:endParaRPr lang="en-GB" sz="1800" dirty="0"/>
          </a:p>
        </p:txBody>
      </p:sp>
      <p:sp>
        <p:nvSpPr>
          <p:cNvPr id="4" name="TextBox 3">
            <a:extLst>
              <a:ext uri="{FF2B5EF4-FFF2-40B4-BE49-F238E27FC236}">
                <a16:creationId xmlns:a16="http://schemas.microsoft.com/office/drawing/2014/main" id="{37957E82-7305-647C-4919-676C7AE35DAB}"/>
              </a:ext>
            </a:extLst>
          </p:cNvPr>
          <p:cNvSpPr txBox="1"/>
          <p:nvPr/>
        </p:nvSpPr>
        <p:spPr>
          <a:xfrm>
            <a:off x="977461" y="681037"/>
            <a:ext cx="2309478" cy="1077218"/>
          </a:xfrm>
          <a:prstGeom prst="rect">
            <a:avLst/>
          </a:prstGeom>
          <a:noFill/>
        </p:spPr>
        <p:txBody>
          <a:bodyPr wrap="none" rtlCol="0">
            <a:spAutoFit/>
          </a:bodyPr>
          <a:lstStyle/>
          <a:p>
            <a:r>
              <a:rPr lang="en-GB" sz="3200" b="1" i="0" dirty="0">
                <a:effectLst/>
                <a:latin typeface="Söhne"/>
              </a:rPr>
              <a:t>Introduction</a:t>
            </a:r>
            <a:endParaRPr lang="en-GB" sz="3200" dirty="0"/>
          </a:p>
          <a:p>
            <a:endParaRPr lang="en-GB" sz="3200" b="1" dirty="0"/>
          </a:p>
        </p:txBody>
      </p:sp>
    </p:spTree>
    <p:extLst>
      <p:ext uri="{BB962C8B-B14F-4D97-AF65-F5344CB8AC3E}">
        <p14:creationId xmlns:p14="http://schemas.microsoft.com/office/powerpoint/2010/main" val="3551827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95E1903-7C68-2C6F-2D1E-D8A37D30E636}"/>
              </a:ext>
            </a:extLst>
          </p:cNvPr>
          <p:cNvSpPr>
            <a:spLocks noGrp="1"/>
          </p:cNvSpPr>
          <p:nvPr>
            <p:ph idx="1"/>
          </p:nvPr>
        </p:nvSpPr>
        <p:spPr>
          <a:xfrm>
            <a:off x="540581" y="823474"/>
            <a:ext cx="10020300" cy="3614360"/>
          </a:xfrm>
        </p:spPr>
        <p:txBody>
          <a:bodyPr>
            <a:noAutofit/>
          </a:bodyPr>
          <a:lstStyle/>
          <a:p>
            <a:pPr>
              <a:lnSpc>
                <a:spcPct val="150000"/>
              </a:lnSpc>
            </a:pPr>
            <a:r>
              <a:rPr lang="en-IN" sz="1800" b="1" dirty="0"/>
              <a:t>Core Business:</a:t>
            </a:r>
            <a:br>
              <a:rPr lang="en-IN" sz="1800" dirty="0"/>
            </a:br>
            <a:r>
              <a:rPr lang="en-IN" sz="1800" dirty="0"/>
              <a:t>Connecting credible investors with authentic opportunities in Kenya &amp; East Africa.</a:t>
            </a:r>
          </a:p>
          <a:p>
            <a:pPr marL="0" indent="0">
              <a:lnSpc>
                <a:spcPct val="150000"/>
              </a:lnSpc>
              <a:buNone/>
            </a:pPr>
            <a:r>
              <a:rPr lang="en-IN" sz="1800" b="1" dirty="0"/>
              <a:t>Three Key Pillars:</a:t>
            </a:r>
            <a:endParaRPr lang="en-IN" sz="1800" dirty="0"/>
          </a:p>
          <a:p>
            <a:pPr>
              <a:lnSpc>
                <a:spcPct val="150000"/>
              </a:lnSpc>
            </a:pPr>
            <a:r>
              <a:rPr lang="en-IN" sz="1800" b="1" dirty="0"/>
              <a:t>Strategic Investment Consultancy</a:t>
            </a:r>
            <a:endParaRPr lang="en-IN" sz="1800" dirty="0"/>
          </a:p>
          <a:p>
            <a:pPr lvl="1">
              <a:lnSpc>
                <a:spcPct val="150000"/>
              </a:lnSpc>
            </a:pPr>
            <a:r>
              <a:rPr lang="en-IN" sz="1800" dirty="0"/>
              <a:t>Market research, feasibility studies, risk analysis</a:t>
            </a:r>
          </a:p>
          <a:p>
            <a:pPr>
              <a:lnSpc>
                <a:spcPct val="150000"/>
              </a:lnSpc>
            </a:pPr>
            <a:r>
              <a:rPr lang="en-IN" sz="1800" b="1" dirty="0"/>
              <a:t>Event Organisation &amp; Trade Forums</a:t>
            </a:r>
            <a:endParaRPr lang="en-IN" sz="1800" dirty="0"/>
          </a:p>
          <a:p>
            <a:pPr lvl="1">
              <a:lnSpc>
                <a:spcPct val="150000"/>
              </a:lnSpc>
            </a:pPr>
            <a:r>
              <a:rPr lang="en-IN" sz="1800" dirty="0"/>
              <a:t>Investment summits, trade missions, business networking</a:t>
            </a:r>
          </a:p>
          <a:p>
            <a:pPr>
              <a:lnSpc>
                <a:spcPct val="150000"/>
              </a:lnSpc>
            </a:pPr>
            <a:r>
              <a:rPr lang="en-IN" sz="1800" b="1" dirty="0"/>
              <a:t>Partnership Facilitation</a:t>
            </a:r>
            <a:endParaRPr lang="en-IN" sz="1800" dirty="0"/>
          </a:p>
          <a:p>
            <a:pPr lvl="1">
              <a:lnSpc>
                <a:spcPct val="150000"/>
              </a:lnSpc>
            </a:pPr>
            <a:r>
              <a:rPr lang="en-IN" sz="1800" dirty="0"/>
              <a:t>Linking investors with verified local </a:t>
            </a:r>
            <a:r>
              <a:rPr lang="en-IN" sz="1800" dirty="0" err="1"/>
              <a:t>businesse</a:t>
            </a:r>
            <a:endParaRPr lang="en-IN" sz="1800" dirty="0"/>
          </a:p>
          <a:p>
            <a:pPr marL="457200" lvl="1" indent="0">
              <a:lnSpc>
                <a:spcPct val="150000"/>
              </a:lnSpc>
              <a:buNone/>
            </a:pPr>
            <a:r>
              <a:rPr lang="en-IN" sz="1800" b="1" dirty="0"/>
              <a:t>Value/market need</a:t>
            </a:r>
            <a:endParaRPr lang="en-IN" sz="1800" dirty="0"/>
          </a:p>
          <a:p>
            <a:pPr>
              <a:lnSpc>
                <a:spcPct val="150000"/>
              </a:lnSpc>
            </a:pPr>
            <a:r>
              <a:rPr lang="en-IN" sz="1800" dirty="0"/>
              <a:t>Reduces investment risk</a:t>
            </a:r>
          </a:p>
          <a:p>
            <a:pPr>
              <a:lnSpc>
                <a:spcPct val="150000"/>
              </a:lnSpc>
            </a:pPr>
            <a:r>
              <a:rPr lang="en-IN" sz="1800" dirty="0"/>
              <a:t>Provides safe, structured pathways for diaspora and UK investors</a:t>
            </a:r>
          </a:p>
          <a:p>
            <a:pPr marL="0" indent="0">
              <a:lnSpc>
                <a:spcPct val="150000"/>
              </a:lnSpc>
              <a:buNone/>
            </a:pPr>
            <a:endParaRPr lang="en-IN" sz="1800" dirty="0"/>
          </a:p>
          <a:p>
            <a:pPr marL="0" indent="0">
              <a:lnSpc>
                <a:spcPct val="150000"/>
              </a:lnSpc>
              <a:buNone/>
            </a:pPr>
            <a:endParaRPr lang="en-GB" sz="1800" dirty="0"/>
          </a:p>
        </p:txBody>
      </p:sp>
      <p:sp>
        <p:nvSpPr>
          <p:cNvPr id="4" name="TextBox 3">
            <a:extLst>
              <a:ext uri="{FF2B5EF4-FFF2-40B4-BE49-F238E27FC236}">
                <a16:creationId xmlns:a16="http://schemas.microsoft.com/office/drawing/2014/main" id="{0A16EA78-2872-4151-ACDE-85DE92917660}"/>
              </a:ext>
            </a:extLst>
          </p:cNvPr>
          <p:cNvSpPr txBox="1"/>
          <p:nvPr/>
        </p:nvSpPr>
        <p:spPr>
          <a:xfrm>
            <a:off x="540581" y="267017"/>
            <a:ext cx="7181197" cy="584775"/>
          </a:xfrm>
          <a:prstGeom prst="rect">
            <a:avLst/>
          </a:prstGeom>
          <a:noFill/>
        </p:spPr>
        <p:txBody>
          <a:bodyPr wrap="none" rtlCol="0">
            <a:spAutoFit/>
          </a:bodyPr>
          <a:lstStyle/>
          <a:p>
            <a:r>
              <a:rPr lang="en-GB" sz="3200" b="1" dirty="0"/>
              <a:t>Section 1 - </a:t>
            </a:r>
            <a:r>
              <a:rPr lang="en-GB" sz="3200" b="1" i="0" dirty="0">
                <a:effectLst/>
                <a:latin typeface="Söhne"/>
              </a:rPr>
              <a:t>Overview of the Business Idea</a:t>
            </a:r>
            <a:endParaRPr lang="en-GB" sz="3200" b="1" dirty="0"/>
          </a:p>
        </p:txBody>
      </p:sp>
    </p:spTree>
    <p:extLst>
      <p:ext uri="{BB962C8B-B14F-4D97-AF65-F5344CB8AC3E}">
        <p14:creationId xmlns:p14="http://schemas.microsoft.com/office/powerpoint/2010/main" val="14348539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156C52F-D988-84DD-FE73-C0508DC81AED}"/>
              </a:ext>
            </a:extLst>
          </p:cNvPr>
          <p:cNvSpPr>
            <a:spLocks noGrp="1"/>
          </p:cNvSpPr>
          <p:nvPr>
            <p:ph idx="1"/>
          </p:nvPr>
        </p:nvSpPr>
        <p:spPr>
          <a:xfrm>
            <a:off x="732064" y="1352096"/>
            <a:ext cx="10515600" cy="4739767"/>
          </a:xfrm>
        </p:spPr>
        <p:txBody>
          <a:bodyPr>
            <a:noAutofit/>
          </a:bodyPr>
          <a:lstStyle/>
          <a:p>
            <a:r>
              <a:rPr lang="en-IN" sz="1800" b="1" dirty="0"/>
              <a:t>Legal Structure:</a:t>
            </a:r>
            <a:endParaRPr lang="en-IN" sz="1800" dirty="0"/>
          </a:p>
          <a:p>
            <a:r>
              <a:rPr lang="en-IN" sz="1800" dirty="0"/>
              <a:t>Private Limited Company (UK Companies Act 2006)</a:t>
            </a:r>
          </a:p>
          <a:p>
            <a:r>
              <a:rPr lang="en-IN" sz="1800" dirty="0"/>
              <a:t>HQ: Canary Wharf, London</a:t>
            </a:r>
          </a:p>
          <a:p>
            <a:endParaRPr lang="en-IN" sz="1800" dirty="0"/>
          </a:p>
          <a:p>
            <a:pPr marL="0" indent="0">
              <a:buNone/>
            </a:pPr>
            <a:r>
              <a:rPr lang="en-IN" sz="1800" b="1" dirty="0"/>
              <a:t>Management Structure:</a:t>
            </a:r>
            <a:endParaRPr lang="en-IN" sz="1800" dirty="0"/>
          </a:p>
          <a:p>
            <a:r>
              <a:rPr lang="en-IN" sz="1800" b="1" dirty="0"/>
              <a:t>Founder &amp; Business Development Director (Mary Njonjo)</a:t>
            </a:r>
            <a:endParaRPr lang="en-IN" sz="1800" dirty="0"/>
          </a:p>
          <a:p>
            <a:pPr lvl="1"/>
            <a:r>
              <a:rPr lang="en-IN" sz="1800" dirty="0"/>
              <a:t>Strategy, partnerships, expansion</a:t>
            </a:r>
          </a:p>
          <a:p>
            <a:r>
              <a:rPr lang="en-IN" sz="1800" b="1" dirty="0"/>
              <a:t>Operations &amp; Events Coordinator</a:t>
            </a:r>
            <a:endParaRPr lang="en-IN" sz="1800" dirty="0"/>
          </a:p>
          <a:p>
            <a:pPr lvl="1"/>
            <a:r>
              <a:rPr lang="en-IN" sz="1800" dirty="0"/>
              <a:t>Trade missions, logistics, forums</a:t>
            </a:r>
          </a:p>
          <a:p>
            <a:r>
              <a:rPr lang="en-IN" sz="1800" b="1" dirty="0"/>
              <a:t>Investment Consultant</a:t>
            </a:r>
            <a:endParaRPr lang="en-IN" sz="1800" dirty="0"/>
          </a:p>
          <a:p>
            <a:pPr lvl="1"/>
            <a:r>
              <a:rPr lang="en-IN" sz="1800" dirty="0"/>
              <a:t>Advisory, analysis, investor support</a:t>
            </a:r>
          </a:p>
          <a:p>
            <a:r>
              <a:rPr lang="en-IN" sz="1800" b="1" dirty="0"/>
              <a:t>Marketing &amp; Media Manager</a:t>
            </a:r>
            <a:endParaRPr lang="en-IN" sz="1800" dirty="0"/>
          </a:p>
          <a:p>
            <a:pPr lvl="1"/>
            <a:r>
              <a:rPr lang="en-IN" sz="1800" dirty="0"/>
              <a:t>Digital marketing, branding</a:t>
            </a:r>
          </a:p>
          <a:p>
            <a:r>
              <a:rPr lang="en-IN" sz="1800" b="1" dirty="0"/>
              <a:t>Administrative Assistant</a:t>
            </a:r>
            <a:endParaRPr lang="en-IN" sz="1800" dirty="0"/>
          </a:p>
          <a:p>
            <a:pPr lvl="1"/>
            <a:r>
              <a:rPr lang="en-IN" sz="1800" dirty="0"/>
              <a:t>Communication, documentation</a:t>
            </a:r>
          </a:p>
          <a:p>
            <a:pPr marL="0" indent="0">
              <a:buNone/>
            </a:pPr>
            <a:br>
              <a:rPr lang="en-GB" sz="1600" dirty="0"/>
            </a:br>
            <a:endParaRPr lang="en-GB" sz="1600" dirty="0"/>
          </a:p>
          <a:p>
            <a:endParaRPr lang="en-GB" sz="1600" dirty="0"/>
          </a:p>
        </p:txBody>
      </p:sp>
      <p:sp>
        <p:nvSpPr>
          <p:cNvPr id="4" name="TextBox 3">
            <a:extLst>
              <a:ext uri="{FF2B5EF4-FFF2-40B4-BE49-F238E27FC236}">
                <a16:creationId xmlns:a16="http://schemas.microsoft.com/office/drawing/2014/main" id="{B64F5224-38DF-9A0E-ED62-37C8785B3FBD}"/>
              </a:ext>
            </a:extLst>
          </p:cNvPr>
          <p:cNvSpPr txBox="1"/>
          <p:nvPr/>
        </p:nvSpPr>
        <p:spPr>
          <a:xfrm>
            <a:off x="838200" y="681037"/>
            <a:ext cx="11030712" cy="1077218"/>
          </a:xfrm>
          <a:prstGeom prst="rect">
            <a:avLst/>
          </a:prstGeom>
          <a:noFill/>
        </p:spPr>
        <p:txBody>
          <a:bodyPr wrap="square" rtlCol="0">
            <a:spAutoFit/>
          </a:bodyPr>
          <a:lstStyle/>
          <a:p>
            <a:r>
              <a:rPr lang="en-GB" sz="3200" b="1" dirty="0"/>
              <a:t>Section 2 - </a:t>
            </a:r>
            <a:r>
              <a:rPr lang="en-GB" sz="3200" dirty="0"/>
              <a:t>Legal Format and Management Structure</a:t>
            </a:r>
          </a:p>
          <a:p>
            <a:endParaRPr lang="en-GB" sz="3200" b="1" dirty="0"/>
          </a:p>
        </p:txBody>
      </p:sp>
    </p:spTree>
    <p:extLst>
      <p:ext uri="{BB962C8B-B14F-4D97-AF65-F5344CB8AC3E}">
        <p14:creationId xmlns:p14="http://schemas.microsoft.com/office/powerpoint/2010/main" val="4166940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1F78E2-EAFE-AE2C-35B9-A1C18FCF434D}"/>
              </a:ext>
            </a:extLst>
          </p:cNvPr>
          <p:cNvSpPr>
            <a:spLocks noGrp="1"/>
          </p:cNvSpPr>
          <p:nvPr>
            <p:ph type="title"/>
          </p:nvPr>
        </p:nvSpPr>
        <p:spPr/>
        <p:txBody>
          <a:bodyPr>
            <a:normAutofit/>
          </a:bodyPr>
          <a:lstStyle/>
          <a:p>
            <a:pPr algn="l"/>
            <a:r>
              <a:rPr lang="en-GB" sz="3600" dirty="0"/>
              <a:t> </a:t>
            </a:r>
          </a:p>
        </p:txBody>
      </p:sp>
      <p:sp>
        <p:nvSpPr>
          <p:cNvPr id="4" name="Slide Number Placeholder 3">
            <a:extLst>
              <a:ext uri="{FF2B5EF4-FFF2-40B4-BE49-F238E27FC236}">
                <a16:creationId xmlns:a16="http://schemas.microsoft.com/office/drawing/2014/main" id="{A6085429-DA6B-D929-A9B1-EA640DF4F5BC}"/>
              </a:ext>
            </a:extLst>
          </p:cNvPr>
          <p:cNvSpPr>
            <a:spLocks noGrp="1"/>
          </p:cNvSpPr>
          <p:nvPr>
            <p:ph type="sldNum" sz="quarter" idx="12"/>
          </p:nvPr>
        </p:nvSpPr>
        <p:spPr/>
        <p:txBody>
          <a:bodyPr/>
          <a:lstStyle/>
          <a:p>
            <a:fld id="{C3F65BB1-9206-4D7F-97F9-47DCC7DC6334}" type="slidenum">
              <a:rPr lang="en-GB" smtClean="0"/>
              <a:pPr/>
              <a:t>6</a:t>
            </a:fld>
            <a:endParaRPr lang="en-GB"/>
          </a:p>
        </p:txBody>
      </p:sp>
      <p:sp>
        <p:nvSpPr>
          <p:cNvPr id="3" name="TextBox 2">
            <a:extLst>
              <a:ext uri="{FF2B5EF4-FFF2-40B4-BE49-F238E27FC236}">
                <a16:creationId xmlns:a16="http://schemas.microsoft.com/office/drawing/2014/main" id="{B6CE5A2A-49E8-A46F-103B-3028DB094F2C}"/>
              </a:ext>
            </a:extLst>
          </p:cNvPr>
          <p:cNvSpPr txBox="1"/>
          <p:nvPr/>
        </p:nvSpPr>
        <p:spPr>
          <a:xfrm>
            <a:off x="922564" y="5270336"/>
            <a:ext cx="6915150" cy="367393"/>
          </a:xfrm>
          <a:prstGeom prst="rect">
            <a:avLst/>
          </a:prstGeom>
          <a:noFill/>
        </p:spPr>
        <p:txBody>
          <a:bodyPr wrap="square" rtlCol="0">
            <a:spAutoFit/>
          </a:bodyPr>
          <a:lstStyle/>
          <a:p>
            <a:r>
              <a:rPr lang="en-GB" dirty="0"/>
              <a:t> </a:t>
            </a:r>
          </a:p>
        </p:txBody>
      </p:sp>
      <p:pic>
        <p:nvPicPr>
          <p:cNvPr id="8" name="Content Placeholder 7" descr="A diagram of a company&#10;&#10;AI-generated content may be incorrect.">
            <a:extLst>
              <a:ext uri="{FF2B5EF4-FFF2-40B4-BE49-F238E27FC236}">
                <a16:creationId xmlns:a16="http://schemas.microsoft.com/office/drawing/2014/main" id="{44140459-A0A7-9F05-550F-E413369EC878}"/>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597457" y="716692"/>
            <a:ext cx="8237386" cy="5460271"/>
          </a:xfrm>
        </p:spPr>
      </p:pic>
    </p:spTree>
    <p:extLst>
      <p:ext uri="{BB962C8B-B14F-4D97-AF65-F5344CB8AC3E}">
        <p14:creationId xmlns:p14="http://schemas.microsoft.com/office/powerpoint/2010/main" val="36485048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19FB4DE-DBB1-0BF2-DBFA-00D692BAF33E}"/>
              </a:ext>
            </a:extLst>
          </p:cNvPr>
          <p:cNvSpPr txBox="1"/>
          <p:nvPr/>
        </p:nvSpPr>
        <p:spPr>
          <a:xfrm>
            <a:off x="678180" y="156430"/>
            <a:ext cx="11030712" cy="584775"/>
          </a:xfrm>
          <a:prstGeom prst="rect">
            <a:avLst/>
          </a:prstGeom>
          <a:noFill/>
        </p:spPr>
        <p:txBody>
          <a:bodyPr wrap="square" rtlCol="0">
            <a:spAutoFit/>
          </a:bodyPr>
          <a:lstStyle/>
          <a:p>
            <a:r>
              <a:rPr lang="en-GB" sz="3200" b="1" dirty="0"/>
              <a:t>Section 3 – </a:t>
            </a:r>
            <a:r>
              <a:rPr lang="en-GB" sz="3200" dirty="0"/>
              <a:t>PESTEL Analysis</a:t>
            </a:r>
            <a:endParaRPr lang="en-GB" sz="3200" b="1" dirty="0"/>
          </a:p>
        </p:txBody>
      </p:sp>
      <p:sp>
        <p:nvSpPr>
          <p:cNvPr id="3" name="TextBox 2">
            <a:extLst>
              <a:ext uri="{FF2B5EF4-FFF2-40B4-BE49-F238E27FC236}">
                <a16:creationId xmlns:a16="http://schemas.microsoft.com/office/drawing/2014/main" id="{85BF6541-B0FA-9297-3DE4-B13C722629AE}"/>
              </a:ext>
            </a:extLst>
          </p:cNvPr>
          <p:cNvSpPr txBox="1"/>
          <p:nvPr/>
        </p:nvSpPr>
        <p:spPr>
          <a:xfrm>
            <a:off x="678180" y="741205"/>
            <a:ext cx="10835640" cy="6340197"/>
          </a:xfrm>
          <a:prstGeom prst="rect">
            <a:avLst/>
          </a:prstGeom>
          <a:noFill/>
        </p:spPr>
        <p:txBody>
          <a:bodyPr wrap="square" rtlCol="0">
            <a:spAutoFit/>
          </a:bodyPr>
          <a:lstStyle/>
          <a:p>
            <a:r>
              <a:rPr lang="en-IN" sz="1400" b="1" dirty="0"/>
              <a:t>Political</a:t>
            </a:r>
            <a:endParaRPr lang="en-IN" sz="1400" dirty="0"/>
          </a:p>
          <a:p>
            <a:r>
              <a:rPr lang="en-IN" sz="1400" dirty="0"/>
              <a:t>UK–Africa trade policies</a:t>
            </a:r>
          </a:p>
          <a:p>
            <a:r>
              <a:rPr lang="en-IN" sz="1400" dirty="0"/>
              <a:t>Brexit regulations affecting movement &amp; duties</a:t>
            </a:r>
          </a:p>
          <a:p>
            <a:r>
              <a:rPr lang="en-IN" sz="1400" dirty="0"/>
              <a:t>UK infrastructure &amp; international investment initiatives</a:t>
            </a:r>
          </a:p>
          <a:p>
            <a:r>
              <a:rPr lang="en-IN" sz="1400" b="1" dirty="0"/>
              <a:t>Economic</a:t>
            </a:r>
            <a:endParaRPr lang="en-IN" sz="1400" dirty="0"/>
          </a:p>
          <a:p>
            <a:r>
              <a:rPr lang="en-IN" sz="1400" dirty="0"/>
              <a:t>High inflation &amp; interest rates</a:t>
            </a:r>
          </a:p>
          <a:p>
            <a:r>
              <a:rPr lang="en-IN" sz="1400" dirty="0"/>
              <a:t>Economic cycles affecting investment appetite</a:t>
            </a:r>
          </a:p>
          <a:p>
            <a:r>
              <a:rPr lang="en-IN" sz="1400" b="1" dirty="0"/>
              <a:t>Social</a:t>
            </a:r>
            <a:endParaRPr lang="en-IN" sz="1400" dirty="0"/>
          </a:p>
          <a:p>
            <a:r>
              <a:rPr lang="en-IN" sz="1400" dirty="0"/>
              <a:t>Rising interest in ethical &amp; sustainable investments</a:t>
            </a:r>
          </a:p>
          <a:p>
            <a:r>
              <a:rPr lang="en-IN" sz="1400" dirty="0"/>
              <a:t>Diaspora’s emotional and economic ties to Kenya</a:t>
            </a:r>
          </a:p>
          <a:p>
            <a:r>
              <a:rPr lang="en-IN" sz="1400" b="1" dirty="0"/>
              <a:t>Technological</a:t>
            </a:r>
            <a:endParaRPr lang="en-IN" sz="1400" dirty="0"/>
          </a:p>
          <a:p>
            <a:r>
              <a:rPr lang="en-IN" sz="1400" dirty="0"/>
              <a:t>Digital communication tools, CRM systems</a:t>
            </a:r>
          </a:p>
          <a:p>
            <a:r>
              <a:rPr lang="en-IN" sz="1400" dirty="0"/>
              <a:t>Increased use of data analytics in investment decisions</a:t>
            </a:r>
          </a:p>
          <a:p>
            <a:r>
              <a:rPr lang="en-IN" sz="1400" b="1" dirty="0"/>
              <a:t>Environmental</a:t>
            </a:r>
            <a:endParaRPr lang="en-IN" sz="1400" dirty="0"/>
          </a:p>
          <a:p>
            <a:r>
              <a:rPr lang="en-IN" sz="1400" dirty="0"/>
              <a:t>UK Net-Zero 2050 requirements</a:t>
            </a:r>
          </a:p>
          <a:p>
            <a:r>
              <a:rPr lang="en-IN" sz="1400" dirty="0"/>
              <a:t>Demand for sustainability-focused investments</a:t>
            </a:r>
          </a:p>
          <a:p>
            <a:r>
              <a:rPr lang="en-IN" sz="1400" b="1" dirty="0"/>
              <a:t>Legal</a:t>
            </a:r>
            <a:endParaRPr lang="en-IN" sz="1400" dirty="0"/>
          </a:p>
          <a:p>
            <a:r>
              <a:rPr lang="en-IN" sz="1400" dirty="0"/>
              <a:t>CDM Regulations 2015</a:t>
            </a:r>
          </a:p>
          <a:p>
            <a:r>
              <a:rPr lang="en-IN" sz="1400" dirty="0"/>
              <a:t>UK GDPR &amp; data protection obligations</a:t>
            </a:r>
          </a:p>
          <a:p>
            <a:r>
              <a:rPr lang="en-IN" sz="1400" b="1" dirty="0"/>
              <a:t>Strategic Response:</a:t>
            </a:r>
            <a:endParaRPr lang="en-IN" sz="1400" dirty="0"/>
          </a:p>
          <a:p>
            <a:r>
              <a:rPr lang="en-IN" sz="1400" dirty="0"/>
              <a:t>Embrace tech tools, ESG alignment, compliance focus</a:t>
            </a:r>
          </a:p>
          <a:p>
            <a:endParaRPr lang="en-IN" sz="1400" dirty="0"/>
          </a:p>
          <a:p>
            <a:r>
              <a:rPr lang="en-IN" sz="1400" dirty="0"/>
              <a:t>How the factors impact CICL-UK and the strategies to mitigate risks or leverage opportunities</a:t>
            </a:r>
          </a:p>
          <a:p>
            <a:pPr marL="342900" indent="-342900">
              <a:buAutoNum type="alphaLcParenR"/>
            </a:pPr>
            <a:r>
              <a:rPr lang="en-IN" sz="1400" dirty="0"/>
              <a:t>Growth opportunities –ESG  FOCUSED PROJECTS PROVIDES CICL –UK with opportunities to expand through sustainable  solutions, public sector contracts and tech driven services</a:t>
            </a:r>
          </a:p>
          <a:p>
            <a:pPr marL="342900" indent="-342900">
              <a:buAutoNum type="alphaLcParenR"/>
            </a:pPr>
            <a:r>
              <a:rPr lang="en-IN" sz="1400" dirty="0" err="1"/>
              <a:t>inflation,labour</a:t>
            </a:r>
            <a:r>
              <a:rPr lang="en-IN" sz="1400" dirty="0"/>
              <a:t> shortages, Brexit related import challenges and cyber security  threats requires  CICL UK to  strengthen </a:t>
            </a:r>
            <a:r>
              <a:rPr lang="en-IN" sz="1400" dirty="0" err="1"/>
              <a:t>compliance,diversify</a:t>
            </a:r>
            <a:r>
              <a:rPr lang="en-IN" sz="1400" dirty="0"/>
              <a:t> suppliers, control costs, and enhance digital security.</a:t>
            </a:r>
          </a:p>
          <a:p>
            <a:pPr marL="342900" indent="-342900">
              <a:buAutoNum type="alphaLcParenR"/>
            </a:pPr>
            <a:endParaRPr lang="en-IN" sz="1400" dirty="0"/>
          </a:p>
          <a:p>
            <a:endParaRPr lang="en-GB" altLang="en-US" sz="1400" b="0" dirty="0"/>
          </a:p>
        </p:txBody>
      </p:sp>
    </p:spTree>
    <p:extLst>
      <p:ext uri="{BB962C8B-B14F-4D97-AF65-F5344CB8AC3E}">
        <p14:creationId xmlns:p14="http://schemas.microsoft.com/office/powerpoint/2010/main" val="15242466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9EB678-0197-D8B6-B9B5-9F734A81D818}"/>
              </a:ext>
            </a:extLst>
          </p:cNvPr>
          <p:cNvSpPr>
            <a:spLocks noGrp="1"/>
          </p:cNvSpPr>
          <p:nvPr>
            <p:ph type="title"/>
          </p:nvPr>
        </p:nvSpPr>
        <p:spPr>
          <a:xfrm>
            <a:off x="575310" y="-234633"/>
            <a:ext cx="10515600" cy="1325563"/>
          </a:xfrm>
        </p:spPr>
        <p:txBody>
          <a:bodyPr>
            <a:normAutofit/>
          </a:bodyPr>
          <a:lstStyle/>
          <a:p>
            <a:r>
              <a:rPr lang="en-IN" sz="2800" b="1" dirty="0"/>
              <a:t>TARGET MARKET &amp; SEGMENTATION</a:t>
            </a:r>
            <a:endParaRPr lang="en-US" sz="2800" b="1" dirty="0"/>
          </a:p>
        </p:txBody>
      </p:sp>
      <p:sp>
        <p:nvSpPr>
          <p:cNvPr id="3" name="Content Placeholder 2">
            <a:extLst>
              <a:ext uri="{FF2B5EF4-FFF2-40B4-BE49-F238E27FC236}">
                <a16:creationId xmlns:a16="http://schemas.microsoft.com/office/drawing/2014/main" id="{E7C8A469-A65B-CBDE-24B2-201A91160FE5}"/>
              </a:ext>
            </a:extLst>
          </p:cNvPr>
          <p:cNvSpPr>
            <a:spLocks noGrp="1"/>
          </p:cNvSpPr>
          <p:nvPr>
            <p:ph idx="1"/>
          </p:nvPr>
        </p:nvSpPr>
        <p:spPr>
          <a:xfrm>
            <a:off x="682752" y="707707"/>
            <a:ext cx="8392668" cy="469265"/>
          </a:xfrm>
        </p:spPr>
        <p:txBody>
          <a:bodyPr>
            <a:noAutofit/>
          </a:bodyPr>
          <a:lstStyle/>
          <a:p>
            <a:pPr marL="0" indent="0">
              <a:buNone/>
            </a:pPr>
            <a:r>
              <a:rPr lang="en-IN" sz="1100" b="1" dirty="0"/>
              <a:t>TARGET MARKET</a:t>
            </a:r>
          </a:p>
          <a:p>
            <a:r>
              <a:rPr lang="en-IN" sz="1100" b="1" dirty="0"/>
              <a:t>A) UK investors seeking  emerging markets opportunities</a:t>
            </a:r>
          </a:p>
          <a:p>
            <a:r>
              <a:rPr lang="en-IN" sz="1100" b="1" dirty="0"/>
              <a:t>B)Kenyan Diaspora motivated by impact  investment</a:t>
            </a:r>
          </a:p>
          <a:p>
            <a:r>
              <a:rPr lang="en-IN" sz="1100" b="1" dirty="0"/>
              <a:t>C) Kenyan SME  seeking UK CAPITAL</a:t>
            </a:r>
          </a:p>
          <a:p>
            <a:pPr marL="0" indent="0">
              <a:buNone/>
            </a:pPr>
            <a:r>
              <a:rPr lang="en-IN" sz="1100" b="1" dirty="0"/>
              <a:t>CUSTOMER SEGMENT</a:t>
            </a:r>
          </a:p>
          <a:p>
            <a:pPr marL="0" indent="0">
              <a:buNone/>
            </a:pPr>
            <a:r>
              <a:rPr lang="en-IN" sz="1100" b="1" dirty="0"/>
              <a:t>DEMOGRAPHIC SEGMENTATION:</a:t>
            </a:r>
            <a:endParaRPr lang="en-IN" sz="1100" dirty="0"/>
          </a:p>
          <a:p>
            <a:r>
              <a:rPr lang="en-IN" sz="1100" dirty="0"/>
              <a:t>Kenyan SMEs looking for UK partnerships</a:t>
            </a:r>
          </a:p>
          <a:p>
            <a:r>
              <a:rPr lang="en-IN" sz="1100" dirty="0"/>
              <a:t>Kenyan diaspora professionals in the UK</a:t>
            </a:r>
          </a:p>
          <a:p>
            <a:pPr marL="0" indent="0">
              <a:buNone/>
            </a:pPr>
            <a:endParaRPr lang="en-IN" sz="1100" dirty="0"/>
          </a:p>
          <a:p>
            <a:pPr marL="0" indent="0">
              <a:buNone/>
            </a:pPr>
            <a:r>
              <a:rPr lang="en-IN" sz="1100" b="1" dirty="0"/>
              <a:t>BEHAVIOURAL SEGMENTATION:</a:t>
            </a:r>
            <a:endParaRPr lang="en-IN" sz="1100" dirty="0"/>
          </a:p>
          <a:p>
            <a:r>
              <a:rPr lang="en-IN" sz="1100" dirty="0"/>
              <a:t>Investors seeking ethical, sustainable opportunities</a:t>
            </a:r>
          </a:p>
          <a:p>
            <a:r>
              <a:rPr lang="en-IN" sz="1100" dirty="0"/>
              <a:t>Clients preferring data-driven and risk-managed investment support</a:t>
            </a:r>
          </a:p>
          <a:p>
            <a:r>
              <a:rPr lang="en-IN" sz="1100" b="1" dirty="0"/>
              <a:t>Primary Target:</a:t>
            </a:r>
            <a:endParaRPr lang="en-IN" sz="1100" dirty="0"/>
          </a:p>
          <a:p>
            <a:r>
              <a:rPr lang="en-IN" sz="1100" dirty="0"/>
              <a:t>UK-based investors &amp; financially stable Kenyan diaspora</a:t>
            </a:r>
          </a:p>
          <a:p>
            <a:pPr marL="0" indent="0">
              <a:buNone/>
            </a:pPr>
            <a:r>
              <a:rPr lang="en-IN" sz="1100" b="1" dirty="0"/>
              <a:t>UNIQUE SELLING POINTS</a:t>
            </a:r>
          </a:p>
          <a:p>
            <a:r>
              <a:rPr lang="en-IN" sz="1100" dirty="0"/>
              <a:t>Dual market intelligence </a:t>
            </a:r>
          </a:p>
          <a:p>
            <a:r>
              <a:rPr lang="en-IN" sz="1100" dirty="0"/>
              <a:t>Ethical , transparent, sustainable investment model</a:t>
            </a:r>
          </a:p>
          <a:p>
            <a:r>
              <a:rPr lang="en-IN" sz="1100" dirty="0"/>
              <a:t>Bespoke advisory solutions</a:t>
            </a:r>
          </a:p>
          <a:p>
            <a:pPr marL="0" indent="0">
              <a:buNone/>
            </a:pPr>
            <a:r>
              <a:rPr lang="en-IN" sz="1100" b="1" dirty="0"/>
              <a:t>POSITIONING</a:t>
            </a:r>
          </a:p>
          <a:p>
            <a:r>
              <a:rPr lang="en-IN" sz="1100" dirty="0"/>
              <a:t>A trusted bridge for transparent, ethical, and sustainable UK–Kenya investments</a:t>
            </a:r>
          </a:p>
          <a:p>
            <a:endParaRPr lang="en-US" sz="1000" dirty="0"/>
          </a:p>
        </p:txBody>
      </p:sp>
    </p:spTree>
    <p:extLst>
      <p:ext uri="{BB962C8B-B14F-4D97-AF65-F5344CB8AC3E}">
        <p14:creationId xmlns:p14="http://schemas.microsoft.com/office/powerpoint/2010/main" val="32389333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18FDE8E-B325-0DB0-C8C4-FBDD3F35941C}"/>
              </a:ext>
            </a:extLst>
          </p:cNvPr>
          <p:cNvSpPr>
            <a:spLocks noGrp="1"/>
          </p:cNvSpPr>
          <p:nvPr>
            <p:ph idx="1"/>
          </p:nvPr>
        </p:nvSpPr>
        <p:spPr>
          <a:xfrm>
            <a:off x="746760" y="1459865"/>
            <a:ext cx="10515600" cy="4351338"/>
          </a:xfrm>
        </p:spPr>
        <p:txBody>
          <a:bodyPr>
            <a:noAutofit/>
          </a:bodyPr>
          <a:lstStyle/>
          <a:p>
            <a:pPr>
              <a:lnSpc>
                <a:spcPct val="100000"/>
              </a:lnSpc>
            </a:pPr>
            <a:r>
              <a:rPr lang="en-IN" sz="1800" b="1" dirty="0"/>
              <a:t>Digital Channels:</a:t>
            </a:r>
            <a:endParaRPr lang="en-IN" sz="1800" dirty="0"/>
          </a:p>
          <a:p>
            <a:pPr>
              <a:lnSpc>
                <a:spcPct val="100000"/>
              </a:lnSpc>
            </a:pPr>
            <a:r>
              <a:rPr lang="en-IN" sz="1800" dirty="0"/>
              <a:t>LinkedIn &amp; Twitter (X) for networking &amp; insights</a:t>
            </a:r>
          </a:p>
          <a:p>
            <a:pPr>
              <a:lnSpc>
                <a:spcPct val="100000"/>
              </a:lnSpc>
            </a:pPr>
            <a:r>
              <a:rPr lang="en-IN" sz="1800" dirty="0"/>
              <a:t>SEO-focused website to attract investors</a:t>
            </a:r>
          </a:p>
          <a:p>
            <a:pPr>
              <a:lnSpc>
                <a:spcPct val="100000"/>
              </a:lnSpc>
            </a:pPr>
            <a:r>
              <a:rPr lang="en-IN" sz="1800" dirty="0"/>
              <a:t>Email campaigns &amp; webinars to nurture leads</a:t>
            </a:r>
          </a:p>
          <a:p>
            <a:pPr>
              <a:lnSpc>
                <a:spcPct val="100000"/>
              </a:lnSpc>
            </a:pPr>
            <a:r>
              <a:rPr lang="en-IN" sz="1800" dirty="0"/>
              <a:t>Meta ad campaigns</a:t>
            </a:r>
          </a:p>
          <a:p>
            <a:pPr>
              <a:lnSpc>
                <a:spcPct val="100000"/>
              </a:lnSpc>
            </a:pPr>
            <a:r>
              <a:rPr lang="en-IN" sz="1800" b="1" dirty="0"/>
              <a:t>Traditional Channels:</a:t>
            </a:r>
            <a:endParaRPr lang="en-IN" sz="1800" dirty="0"/>
          </a:p>
          <a:p>
            <a:pPr>
              <a:lnSpc>
                <a:spcPct val="100000"/>
              </a:lnSpc>
            </a:pPr>
            <a:r>
              <a:rPr lang="en-IN" sz="1800" dirty="0"/>
              <a:t>UK–Kenya Investment Summits</a:t>
            </a:r>
          </a:p>
          <a:p>
            <a:pPr>
              <a:lnSpc>
                <a:spcPct val="100000"/>
              </a:lnSpc>
            </a:pPr>
            <a:r>
              <a:rPr lang="en-IN" sz="1800" dirty="0"/>
              <a:t>Trade missions &amp; business networking events</a:t>
            </a:r>
          </a:p>
          <a:p>
            <a:pPr>
              <a:lnSpc>
                <a:spcPct val="100000"/>
              </a:lnSpc>
            </a:pPr>
            <a:r>
              <a:rPr lang="en-IN" sz="1800" dirty="0"/>
              <a:t>Partnerships with </a:t>
            </a:r>
            <a:r>
              <a:rPr lang="en-IN" sz="1800" dirty="0" err="1"/>
              <a:t>KenInvest</a:t>
            </a:r>
            <a:r>
              <a:rPr lang="en-IN" sz="1800" dirty="0"/>
              <a:t>, UK–Kenya Chamber of Commerce</a:t>
            </a:r>
          </a:p>
          <a:p>
            <a:pPr>
              <a:lnSpc>
                <a:spcPct val="100000"/>
              </a:lnSpc>
            </a:pPr>
            <a:r>
              <a:rPr lang="en-IN" sz="1800" b="1" dirty="0"/>
              <a:t>Promotion Methods:</a:t>
            </a:r>
            <a:endParaRPr lang="en-IN" sz="1800" dirty="0"/>
          </a:p>
          <a:p>
            <a:pPr>
              <a:lnSpc>
                <a:spcPct val="100000"/>
              </a:lnSpc>
            </a:pPr>
            <a:r>
              <a:rPr lang="en-IN" sz="1800" dirty="0"/>
              <a:t>Content marketing: blogs, case studies, reports</a:t>
            </a:r>
          </a:p>
          <a:p>
            <a:pPr>
              <a:lnSpc>
                <a:spcPct val="100000"/>
              </a:lnSpc>
            </a:pPr>
            <a:r>
              <a:rPr lang="en-IN" sz="1800" dirty="0"/>
              <a:t>PR &amp; media features</a:t>
            </a:r>
          </a:p>
          <a:p>
            <a:pPr>
              <a:lnSpc>
                <a:spcPct val="100000"/>
              </a:lnSpc>
            </a:pPr>
            <a:r>
              <a:rPr lang="en-IN" sz="1800" dirty="0"/>
              <a:t>Referral &amp; partnership incentives</a:t>
            </a:r>
          </a:p>
        </p:txBody>
      </p:sp>
      <p:sp>
        <p:nvSpPr>
          <p:cNvPr id="4" name="TextBox 3">
            <a:extLst>
              <a:ext uri="{FF2B5EF4-FFF2-40B4-BE49-F238E27FC236}">
                <a16:creationId xmlns:a16="http://schemas.microsoft.com/office/drawing/2014/main" id="{7CA7CFC1-D7AD-1D38-BE48-0537EF316731}"/>
              </a:ext>
            </a:extLst>
          </p:cNvPr>
          <p:cNvSpPr txBox="1"/>
          <p:nvPr/>
        </p:nvSpPr>
        <p:spPr>
          <a:xfrm>
            <a:off x="838200" y="681037"/>
            <a:ext cx="11030712" cy="584775"/>
          </a:xfrm>
          <a:prstGeom prst="rect">
            <a:avLst/>
          </a:prstGeom>
          <a:noFill/>
        </p:spPr>
        <p:txBody>
          <a:bodyPr wrap="square" rtlCol="0">
            <a:spAutoFit/>
          </a:bodyPr>
          <a:lstStyle/>
          <a:p>
            <a:r>
              <a:rPr lang="en-GB" sz="3200" b="1" dirty="0"/>
              <a:t>Section 4 - </a:t>
            </a:r>
            <a:r>
              <a:rPr lang="en-GB" sz="3200" dirty="0"/>
              <a:t>Marketing Strategies</a:t>
            </a:r>
          </a:p>
        </p:txBody>
      </p:sp>
    </p:spTree>
    <p:extLst>
      <p:ext uri="{BB962C8B-B14F-4D97-AF65-F5344CB8AC3E}">
        <p14:creationId xmlns:p14="http://schemas.microsoft.com/office/powerpoint/2010/main" val="14812818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C02D8C8-03B0-FF56-CFE5-5F25280332B8}"/>
              </a:ext>
            </a:extLst>
          </p:cNvPr>
          <p:cNvSpPr>
            <a:spLocks noGrp="1"/>
          </p:cNvSpPr>
          <p:nvPr>
            <p:ph idx="1"/>
          </p:nvPr>
        </p:nvSpPr>
        <p:spPr>
          <a:xfrm>
            <a:off x="838200" y="1175112"/>
            <a:ext cx="10515600" cy="4683443"/>
          </a:xfrm>
        </p:spPr>
        <p:txBody>
          <a:bodyPr>
            <a:normAutofit fontScale="85000" lnSpcReduction="10000"/>
          </a:bodyPr>
          <a:lstStyle/>
          <a:p>
            <a:pPr>
              <a:lnSpc>
                <a:spcPct val="150000"/>
              </a:lnSpc>
            </a:pPr>
            <a:r>
              <a:rPr lang="en-IN" sz="1800" b="1" dirty="0"/>
              <a:t>Total Startup Cost:</a:t>
            </a:r>
            <a:r>
              <a:rPr lang="en-IN" sz="1800" dirty="0"/>
              <a:t> £18,000</a:t>
            </a:r>
          </a:p>
          <a:p>
            <a:pPr>
              <a:lnSpc>
                <a:spcPct val="150000"/>
              </a:lnSpc>
            </a:pPr>
            <a:r>
              <a:rPr lang="en-IN" sz="1800" dirty="0"/>
              <a:t>Office setup &amp; admin: £3,000</a:t>
            </a:r>
          </a:p>
          <a:p>
            <a:pPr>
              <a:lnSpc>
                <a:spcPct val="150000"/>
              </a:lnSpc>
            </a:pPr>
            <a:r>
              <a:rPr lang="en-IN" sz="1800" dirty="0"/>
              <a:t>Marketing &amp; events: £3,000</a:t>
            </a:r>
          </a:p>
          <a:p>
            <a:pPr>
              <a:lnSpc>
                <a:spcPct val="150000"/>
              </a:lnSpc>
            </a:pPr>
            <a:r>
              <a:rPr lang="en-IN" sz="1800" dirty="0"/>
              <a:t>Staffing &amp; training: £6,000</a:t>
            </a:r>
          </a:p>
          <a:p>
            <a:pPr>
              <a:lnSpc>
                <a:spcPct val="150000"/>
              </a:lnSpc>
            </a:pPr>
            <a:r>
              <a:rPr lang="en-IN" sz="1800" dirty="0"/>
              <a:t>Technology &amp; CRM: £3,000</a:t>
            </a:r>
          </a:p>
          <a:p>
            <a:pPr>
              <a:lnSpc>
                <a:spcPct val="150000"/>
              </a:lnSpc>
            </a:pPr>
            <a:r>
              <a:rPr lang="en-IN" sz="1800" dirty="0"/>
              <a:t>International trade missions: £3,000</a:t>
            </a:r>
          </a:p>
          <a:p>
            <a:pPr>
              <a:lnSpc>
                <a:spcPct val="150000"/>
              </a:lnSpc>
            </a:pPr>
            <a:r>
              <a:rPr lang="en-IN" sz="1800" b="1" dirty="0"/>
              <a:t>Monthly Fixed Costs:</a:t>
            </a:r>
            <a:r>
              <a:rPr lang="en-IN" sz="1800" dirty="0"/>
              <a:t> £2,550</a:t>
            </a:r>
            <a:br>
              <a:rPr lang="en-IN" sz="1800" dirty="0"/>
            </a:br>
            <a:r>
              <a:rPr lang="en-IN" sz="1800" b="1" dirty="0"/>
              <a:t>Monthly Variable Costs:</a:t>
            </a:r>
            <a:r>
              <a:rPr lang="en-IN" sz="1800" dirty="0"/>
              <a:t> £200 – £3,000</a:t>
            </a:r>
          </a:p>
          <a:p>
            <a:pPr>
              <a:lnSpc>
                <a:spcPct val="150000"/>
              </a:lnSpc>
            </a:pPr>
            <a:r>
              <a:rPr lang="en-IN" sz="1800" b="1" dirty="0"/>
              <a:t>Break-even:</a:t>
            </a:r>
            <a:r>
              <a:rPr lang="en-IN" sz="1800" dirty="0"/>
              <a:t> Month 4</a:t>
            </a:r>
            <a:br>
              <a:rPr lang="en-IN" sz="1800" dirty="0"/>
            </a:br>
            <a:r>
              <a:rPr lang="en-IN" sz="1800" b="1" dirty="0"/>
              <a:t>Operating Revenue Gap:</a:t>
            </a:r>
            <a:r>
              <a:rPr lang="en-IN" sz="1800" dirty="0"/>
              <a:t> £9,800</a:t>
            </a:r>
          </a:p>
          <a:p>
            <a:pPr>
              <a:lnSpc>
                <a:spcPct val="150000"/>
              </a:lnSpc>
            </a:pPr>
            <a:r>
              <a:rPr lang="en-IN" sz="1800" b="1" dirty="0"/>
              <a:t>Total Funding Required:</a:t>
            </a:r>
            <a:r>
              <a:rPr lang="en-IN" sz="1800" dirty="0"/>
              <a:t> </a:t>
            </a:r>
            <a:r>
              <a:rPr lang="en-IN" sz="1800" b="1" dirty="0"/>
              <a:t>£27,800</a:t>
            </a:r>
            <a:endParaRPr lang="en-IN" sz="1800" dirty="0"/>
          </a:p>
        </p:txBody>
      </p:sp>
      <p:sp>
        <p:nvSpPr>
          <p:cNvPr id="4" name="TextBox 3">
            <a:extLst>
              <a:ext uri="{FF2B5EF4-FFF2-40B4-BE49-F238E27FC236}">
                <a16:creationId xmlns:a16="http://schemas.microsoft.com/office/drawing/2014/main" id="{BD088BB7-3F9E-6D74-6077-0A34CDDDE233}"/>
              </a:ext>
            </a:extLst>
          </p:cNvPr>
          <p:cNvSpPr txBox="1"/>
          <p:nvPr/>
        </p:nvSpPr>
        <p:spPr>
          <a:xfrm>
            <a:off x="838200" y="510760"/>
            <a:ext cx="11030712" cy="584775"/>
          </a:xfrm>
          <a:prstGeom prst="rect">
            <a:avLst/>
          </a:prstGeom>
          <a:noFill/>
        </p:spPr>
        <p:txBody>
          <a:bodyPr wrap="square" rtlCol="0">
            <a:spAutoFit/>
          </a:bodyPr>
          <a:lstStyle/>
          <a:p>
            <a:r>
              <a:rPr lang="en-GB" sz="3200" b="1" dirty="0"/>
              <a:t>Section 5 - </a:t>
            </a:r>
            <a:r>
              <a:rPr lang="en-GB" sz="3200" b="1" i="0" dirty="0">
                <a:solidFill>
                  <a:srgbClr val="374151"/>
                </a:solidFill>
                <a:effectLst/>
                <a:latin typeface="Söhne"/>
              </a:rPr>
              <a:t>Funding Requirements and Allocation</a:t>
            </a:r>
            <a:endParaRPr lang="en-GB" sz="3200" b="1" dirty="0"/>
          </a:p>
        </p:txBody>
      </p:sp>
    </p:spTree>
    <p:extLst>
      <p:ext uri="{BB962C8B-B14F-4D97-AF65-F5344CB8AC3E}">
        <p14:creationId xmlns:p14="http://schemas.microsoft.com/office/powerpoint/2010/main" val="32783033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5F879AC3-D4CE-493C-ADC7-06205677F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n w="0"/>
              <a:solidFill>
                <a:schemeClr val="accent1"/>
              </a:solidFill>
              <a:effectLst>
                <a:outerShdw blurRad="38100" dist="25400" dir="5400000" algn="ctr" rotWithShape="0">
                  <a:srgbClr val="6E747A">
                    <a:alpha val="43000"/>
                  </a:srgbClr>
                </a:outerShdw>
              </a:effectLst>
            </a:endParaRPr>
          </a:p>
        </p:txBody>
      </p:sp>
      <p:sp>
        <p:nvSpPr>
          <p:cNvPr id="31" name="Freeform: Shape 30">
            <a:extLst>
              <a:ext uri="{FF2B5EF4-FFF2-40B4-BE49-F238E27FC236}">
                <a16:creationId xmlns:a16="http://schemas.microsoft.com/office/drawing/2014/main" id="{736F0DFD-0954-464F-BF12-DD2E6F6E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983504" cy="6858000"/>
          </a:xfrm>
          <a:custGeom>
            <a:avLst/>
            <a:gdLst>
              <a:gd name="connsiteX0" fmla="*/ 0 w 1983504"/>
              <a:gd name="connsiteY0" fmla="*/ 0 h 6858000"/>
              <a:gd name="connsiteX1" fmla="*/ 1376658 w 1983504"/>
              <a:gd name="connsiteY1" fmla="*/ 0 h 6858000"/>
              <a:gd name="connsiteX2" fmla="*/ 1690650 w 1983504"/>
              <a:gd name="connsiteY2" fmla="*/ 110269 h 6858000"/>
              <a:gd name="connsiteX3" fmla="*/ 1645361 w 1983504"/>
              <a:gd name="connsiteY3" fmla="*/ 135168 h 6858000"/>
              <a:gd name="connsiteX4" fmla="*/ 1373640 w 1983504"/>
              <a:gd name="connsiteY4" fmla="*/ 71141 h 6858000"/>
              <a:gd name="connsiteX5" fmla="*/ 1319295 w 1983504"/>
              <a:gd name="connsiteY5" fmla="*/ 88927 h 6858000"/>
              <a:gd name="connsiteX6" fmla="*/ 1346468 w 1983504"/>
              <a:gd name="connsiteY6" fmla="*/ 163625 h 6858000"/>
              <a:gd name="connsiteX7" fmla="*/ 1464213 w 1983504"/>
              <a:gd name="connsiteY7" fmla="*/ 192082 h 6858000"/>
              <a:gd name="connsiteX8" fmla="*/ 1648381 w 1983504"/>
              <a:gd name="connsiteY8" fmla="*/ 373491 h 6858000"/>
              <a:gd name="connsiteX9" fmla="*/ 1370620 w 1983504"/>
              <a:gd name="connsiteY9" fmla="*/ 352148 h 6858000"/>
              <a:gd name="connsiteX10" fmla="*/ 1322314 w 1983504"/>
              <a:gd name="connsiteY10" fmla="*/ 394834 h 6858000"/>
              <a:gd name="connsiteX11" fmla="*/ 1304199 w 1983504"/>
              <a:gd name="connsiteY11" fmla="*/ 451747 h 6858000"/>
              <a:gd name="connsiteX12" fmla="*/ 1222682 w 1983504"/>
              <a:gd name="connsiteY12" fmla="*/ 359262 h 6858000"/>
              <a:gd name="connsiteX13" fmla="*/ 1153242 w 1983504"/>
              <a:gd name="connsiteY13" fmla="*/ 334364 h 6858000"/>
              <a:gd name="connsiteX14" fmla="*/ 1132108 w 1983504"/>
              <a:gd name="connsiteY14" fmla="*/ 416176 h 6858000"/>
              <a:gd name="connsiteX15" fmla="*/ 1195509 w 1983504"/>
              <a:gd name="connsiteY15" fmla="*/ 505101 h 6858000"/>
              <a:gd name="connsiteX16" fmla="*/ 1364582 w 1983504"/>
              <a:gd name="connsiteY16" fmla="*/ 558458 h 6858000"/>
              <a:gd name="connsiteX17" fmla="*/ 1183434 w 1983504"/>
              <a:gd name="connsiteY17" fmla="*/ 558458 h 6858000"/>
              <a:gd name="connsiteX18" fmla="*/ 975114 w 1983504"/>
              <a:gd name="connsiteY18" fmla="*/ 522887 h 6858000"/>
              <a:gd name="connsiteX19" fmla="*/ 754716 w 1983504"/>
              <a:gd name="connsiteY19" fmla="*/ 533558 h 6858000"/>
              <a:gd name="connsiteX20" fmla="*/ 546395 w 1983504"/>
              <a:gd name="connsiteY20" fmla="*/ 462417 h 6858000"/>
              <a:gd name="connsiteX21" fmla="*/ 335056 w 1983504"/>
              <a:gd name="connsiteY21" fmla="*/ 465975 h 6858000"/>
              <a:gd name="connsiteX22" fmla="*/ 1270988 w 1983504"/>
              <a:gd name="connsiteY22" fmla="*/ 910606 h 6858000"/>
              <a:gd name="connsiteX23" fmla="*/ 1225701 w 1983504"/>
              <a:gd name="connsiteY23" fmla="*/ 921277 h 6858000"/>
              <a:gd name="connsiteX24" fmla="*/ 1165318 w 1983504"/>
              <a:gd name="connsiteY24" fmla="*/ 949734 h 6858000"/>
              <a:gd name="connsiteX25" fmla="*/ 1210606 w 1983504"/>
              <a:gd name="connsiteY25" fmla="*/ 1006647 h 6858000"/>
              <a:gd name="connsiteX26" fmla="*/ 1455156 w 1983504"/>
              <a:gd name="connsiteY26" fmla="*/ 1113358 h 6858000"/>
              <a:gd name="connsiteX27" fmla="*/ 1515538 w 1983504"/>
              <a:gd name="connsiteY27" fmla="*/ 1220069 h 6858000"/>
              <a:gd name="connsiteX28" fmla="*/ 1440060 w 1983504"/>
              <a:gd name="connsiteY28" fmla="*/ 1209399 h 6858000"/>
              <a:gd name="connsiteX29" fmla="*/ 1373640 w 1983504"/>
              <a:gd name="connsiteY29" fmla="*/ 1230741 h 6858000"/>
              <a:gd name="connsiteX30" fmla="*/ 1400810 w 1983504"/>
              <a:gd name="connsiteY30" fmla="*/ 1365909 h 6858000"/>
              <a:gd name="connsiteX31" fmla="*/ 1748012 w 1983504"/>
              <a:gd name="connsiteY31" fmla="*/ 1540204 h 6858000"/>
              <a:gd name="connsiteX32" fmla="*/ 1778203 w 1983504"/>
              <a:gd name="connsiteY32" fmla="*/ 1597117 h 6858000"/>
              <a:gd name="connsiteX33" fmla="*/ 1735936 w 1983504"/>
              <a:gd name="connsiteY33" fmla="*/ 1636245 h 6858000"/>
              <a:gd name="connsiteX34" fmla="*/ 1624228 w 1983504"/>
              <a:gd name="connsiteY34" fmla="*/ 1657587 h 6858000"/>
              <a:gd name="connsiteX35" fmla="*/ 1781223 w 1983504"/>
              <a:gd name="connsiteY35" fmla="*/ 1849668 h 6858000"/>
              <a:gd name="connsiteX36" fmla="*/ 1838587 w 1983504"/>
              <a:gd name="connsiteY36" fmla="*/ 1903025 h 6858000"/>
              <a:gd name="connsiteX37" fmla="*/ 1938218 w 1983504"/>
              <a:gd name="connsiteY37" fmla="*/ 1984836 h 6858000"/>
              <a:gd name="connsiteX38" fmla="*/ 1938218 w 1983504"/>
              <a:gd name="connsiteY38" fmla="*/ 2013292 h 6858000"/>
              <a:gd name="connsiteX39" fmla="*/ 1805376 w 1983504"/>
              <a:gd name="connsiteY39" fmla="*/ 2102219 h 6858000"/>
              <a:gd name="connsiteX40" fmla="*/ 1563844 w 1983504"/>
              <a:gd name="connsiteY40" fmla="*/ 2077320 h 6858000"/>
              <a:gd name="connsiteX41" fmla="*/ 1920104 w 1983504"/>
              <a:gd name="connsiteY41" fmla="*/ 2208931 h 6858000"/>
              <a:gd name="connsiteX42" fmla="*/ 766792 w 1983504"/>
              <a:gd name="connsiteY42" fmla="*/ 1892353 h 6858000"/>
              <a:gd name="connsiteX43" fmla="*/ 839252 w 1983504"/>
              <a:gd name="connsiteY43" fmla="*/ 1974165 h 6858000"/>
              <a:gd name="connsiteX44" fmla="*/ 1243816 w 1983504"/>
              <a:gd name="connsiteY44" fmla="*/ 2191146 h 6858000"/>
              <a:gd name="connsiteX45" fmla="*/ 1358543 w 1983504"/>
              <a:gd name="connsiteY45" fmla="*/ 2326314 h 6858000"/>
              <a:gd name="connsiteX46" fmla="*/ 1479310 w 1983504"/>
              <a:gd name="connsiteY46" fmla="*/ 2401012 h 6858000"/>
              <a:gd name="connsiteX47" fmla="*/ 1648381 w 1983504"/>
              <a:gd name="connsiteY47" fmla="*/ 2401012 h 6858000"/>
              <a:gd name="connsiteX48" fmla="*/ 1769146 w 1983504"/>
              <a:gd name="connsiteY48" fmla="*/ 2518395 h 6858000"/>
              <a:gd name="connsiteX49" fmla="*/ 1645361 w 1983504"/>
              <a:gd name="connsiteY49" fmla="*/ 2543294 h 6858000"/>
              <a:gd name="connsiteX50" fmla="*/ 1500444 w 1983504"/>
              <a:gd name="connsiteY50" fmla="*/ 2525509 h 6858000"/>
              <a:gd name="connsiteX51" fmla="*/ 1337410 w 1983504"/>
              <a:gd name="connsiteY51" fmla="*/ 2564636 h 6858000"/>
              <a:gd name="connsiteX52" fmla="*/ 1186452 w 1983504"/>
              <a:gd name="connsiteY52" fmla="*/ 2532623 h 6858000"/>
              <a:gd name="connsiteX53" fmla="*/ 1005304 w 1983504"/>
              <a:gd name="connsiteY53" fmla="*/ 2553965 h 6858000"/>
              <a:gd name="connsiteX54" fmla="*/ 947940 w 1983504"/>
              <a:gd name="connsiteY54" fmla="*/ 2692689 h 6858000"/>
              <a:gd name="connsiteX55" fmla="*/ 929826 w 1983504"/>
              <a:gd name="connsiteY55" fmla="*/ 2703362 h 6858000"/>
              <a:gd name="connsiteX56" fmla="*/ 594701 w 1983504"/>
              <a:gd name="connsiteY56" fmla="*/ 2923898 h 6858000"/>
              <a:gd name="connsiteX57" fmla="*/ 501108 w 1983504"/>
              <a:gd name="connsiteY57" fmla="*/ 2941684 h 6858000"/>
              <a:gd name="connsiteX58" fmla="*/ 1053610 w 1983504"/>
              <a:gd name="connsiteY58" fmla="*/ 3329402 h 6858000"/>
              <a:gd name="connsiteX59" fmla="*/ 682256 w 1983504"/>
              <a:gd name="connsiteY59" fmla="*/ 3229805 h 6858000"/>
              <a:gd name="connsiteX60" fmla="*/ 630932 w 1983504"/>
              <a:gd name="connsiteY60" fmla="*/ 3393429 h 6858000"/>
              <a:gd name="connsiteX61" fmla="*/ 806041 w 1983504"/>
              <a:gd name="connsiteY61" fmla="*/ 3539269 h 6858000"/>
              <a:gd name="connsiteX62" fmla="*/ 869444 w 1983504"/>
              <a:gd name="connsiteY62" fmla="*/ 3827390 h 6858000"/>
              <a:gd name="connsiteX63" fmla="*/ 839252 w 1983504"/>
              <a:gd name="connsiteY63" fmla="*/ 4090612 h 6858000"/>
              <a:gd name="connsiteX64" fmla="*/ 763774 w 1983504"/>
              <a:gd name="connsiteY64" fmla="*/ 4172424 h 6858000"/>
              <a:gd name="connsiteX65" fmla="*/ 655085 w 1983504"/>
              <a:gd name="connsiteY65" fmla="*/ 4321821 h 6858000"/>
              <a:gd name="connsiteX66" fmla="*/ 588662 w 1983504"/>
              <a:gd name="connsiteY66" fmla="*/ 4414305 h 6858000"/>
              <a:gd name="connsiteX67" fmla="*/ 356189 w 1983504"/>
              <a:gd name="connsiteY67" fmla="*/ 4378734 h 6858000"/>
              <a:gd name="connsiteX68" fmla="*/ 667160 w 1983504"/>
              <a:gd name="connsiteY68" fmla="*/ 4613499 h 6858000"/>
              <a:gd name="connsiteX69" fmla="*/ 416573 w 1983504"/>
              <a:gd name="connsiteY69" fmla="*/ 4585042 h 6858000"/>
              <a:gd name="connsiteX70" fmla="*/ 335056 w 1983504"/>
              <a:gd name="connsiteY70" fmla="*/ 4602828 h 6858000"/>
              <a:gd name="connsiteX71" fmla="*/ 380342 w 1983504"/>
              <a:gd name="connsiteY71" fmla="*/ 4677526 h 6858000"/>
              <a:gd name="connsiteX72" fmla="*/ 564510 w 1983504"/>
              <a:gd name="connsiteY72" fmla="*/ 4805580 h 6858000"/>
              <a:gd name="connsiteX73" fmla="*/ 944922 w 1983504"/>
              <a:gd name="connsiteY73" fmla="*/ 5154171 h 6858000"/>
              <a:gd name="connsiteX74" fmla="*/ 576586 w 1983504"/>
              <a:gd name="connsiteY74" fmla="*/ 4994104 h 6858000"/>
              <a:gd name="connsiteX75" fmla="*/ 963036 w 1983504"/>
              <a:gd name="connsiteY75" fmla="*/ 5353367 h 6858000"/>
              <a:gd name="connsiteX76" fmla="*/ 1047572 w 1983504"/>
              <a:gd name="connsiteY76" fmla="*/ 5474306 h 6858000"/>
              <a:gd name="connsiteX77" fmla="*/ 1222682 w 1983504"/>
              <a:gd name="connsiteY77" fmla="*/ 5769542 h 6858000"/>
              <a:gd name="connsiteX78" fmla="*/ 1213626 w 1983504"/>
              <a:gd name="connsiteY78" fmla="*/ 5801555 h 6858000"/>
              <a:gd name="connsiteX79" fmla="*/ 1014361 w 1983504"/>
              <a:gd name="connsiteY79" fmla="*/ 5755314 h 6858000"/>
              <a:gd name="connsiteX80" fmla="*/ 1274008 w 1983504"/>
              <a:gd name="connsiteY80" fmla="*/ 6004307 h 6858000"/>
              <a:gd name="connsiteX81" fmla="*/ 1542711 w 1983504"/>
              <a:gd name="connsiteY81" fmla="*/ 6196388 h 6858000"/>
              <a:gd name="connsiteX82" fmla="*/ 1352504 w 1983504"/>
              <a:gd name="connsiteY82" fmla="*/ 6167932 h 6858000"/>
              <a:gd name="connsiteX83" fmla="*/ 1089840 w 1983504"/>
              <a:gd name="connsiteY83" fmla="*/ 6057663 h 6858000"/>
              <a:gd name="connsiteX84" fmla="*/ 999266 w 1983504"/>
              <a:gd name="connsiteY84" fmla="*/ 6100347 h 6858000"/>
              <a:gd name="connsiteX85" fmla="*/ 1246836 w 1983504"/>
              <a:gd name="connsiteY85" fmla="*/ 6281757 h 6858000"/>
              <a:gd name="connsiteX86" fmla="*/ 1388735 w 1983504"/>
              <a:gd name="connsiteY86" fmla="*/ 6367127 h 6858000"/>
              <a:gd name="connsiteX87" fmla="*/ 1446099 w 1983504"/>
              <a:gd name="connsiteY87" fmla="*/ 6431153 h 6858000"/>
              <a:gd name="connsiteX88" fmla="*/ 1609132 w 1983504"/>
              <a:gd name="connsiteY88" fmla="*/ 6658805 h 6858000"/>
              <a:gd name="connsiteX89" fmla="*/ 1983504 w 1983504"/>
              <a:gd name="connsiteY89" fmla="*/ 6858000 h 6858000"/>
              <a:gd name="connsiteX90" fmla="*/ 0 w 1983504"/>
              <a:gd name="connsiteY9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1983504" h="6858000">
                <a:moveTo>
                  <a:pt x="0" y="0"/>
                </a:moveTo>
                <a:lnTo>
                  <a:pt x="1376658" y="0"/>
                </a:lnTo>
                <a:cubicBezTo>
                  <a:pt x="1482328" y="35571"/>
                  <a:pt x="1584980" y="78255"/>
                  <a:pt x="1690650" y="110269"/>
                </a:cubicBezTo>
                <a:cubicBezTo>
                  <a:pt x="1675553" y="145839"/>
                  <a:pt x="1660458" y="138725"/>
                  <a:pt x="1645361" y="135168"/>
                </a:cubicBezTo>
                <a:cubicBezTo>
                  <a:pt x="1554788" y="120941"/>
                  <a:pt x="1461194" y="110269"/>
                  <a:pt x="1373640" y="71141"/>
                </a:cubicBezTo>
                <a:cubicBezTo>
                  <a:pt x="1352504" y="64027"/>
                  <a:pt x="1328352" y="64027"/>
                  <a:pt x="1319295" y="88927"/>
                </a:cubicBezTo>
                <a:cubicBezTo>
                  <a:pt x="1304199" y="124497"/>
                  <a:pt x="1325332" y="145839"/>
                  <a:pt x="1346468" y="163625"/>
                </a:cubicBezTo>
                <a:cubicBezTo>
                  <a:pt x="1382696" y="195638"/>
                  <a:pt x="1424964" y="188525"/>
                  <a:pt x="1464213" y="192082"/>
                </a:cubicBezTo>
                <a:cubicBezTo>
                  <a:pt x="1572902" y="209867"/>
                  <a:pt x="1624228" y="259665"/>
                  <a:pt x="1648381" y="373491"/>
                </a:cubicBezTo>
                <a:cubicBezTo>
                  <a:pt x="1554788" y="327250"/>
                  <a:pt x="1461194" y="384162"/>
                  <a:pt x="1370620" y="352148"/>
                </a:cubicBezTo>
                <a:cubicBezTo>
                  <a:pt x="1346468" y="345034"/>
                  <a:pt x="1310237" y="355706"/>
                  <a:pt x="1322314" y="394834"/>
                </a:cubicBezTo>
                <a:cubicBezTo>
                  <a:pt x="1334390" y="430405"/>
                  <a:pt x="1373640" y="458860"/>
                  <a:pt x="1304199" y="451747"/>
                </a:cubicBezTo>
                <a:cubicBezTo>
                  <a:pt x="1252873" y="448189"/>
                  <a:pt x="1237778" y="405504"/>
                  <a:pt x="1222682" y="359262"/>
                </a:cubicBezTo>
                <a:cubicBezTo>
                  <a:pt x="1210606" y="334364"/>
                  <a:pt x="1177395" y="320135"/>
                  <a:pt x="1153242" y="334364"/>
                </a:cubicBezTo>
                <a:cubicBezTo>
                  <a:pt x="1123051" y="348592"/>
                  <a:pt x="1132108" y="387720"/>
                  <a:pt x="1132108" y="416176"/>
                </a:cubicBezTo>
                <a:cubicBezTo>
                  <a:pt x="1129088" y="469532"/>
                  <a:pt x="1153242" y="494431"/>
                  <a:pt x="1195509" y="505101"/>
                </a:cubicBezTo>
                <a:cubicBezTo>
                  <a:pt x="1246836" y="519330"/>
                  <a:pt x="1298160" y="537116"/>
                  <a:pt x="1364582" y="558458"/>
                </a:cubicBezTo>
                <a:cubicBezTo>
                  <a:pt x="1292122" y="594028"/>
                  <a:pt x="1237778" y="586915"/>
                  <a:pt x="1183434" y="558458"/>
                </a:cubicBezTo>
                <a:cubicBezTo>
                  <a:pt x="1117012" y="526444"/>
                  <a:pt x="1029458" y="483759"/>
                  <a:pt x="975114" y="522887"/>
                </a:cubicBezTo>
                <a:cubicBezTo>
                  <a:pt x="893597" y="579800"/>
                  <a:pt x="827176" y="544229"/>
                  <a:pt x="754716" y="533558"/>
                </a:cubicBezTo>
                <a:cubicBezTo>
                  <a:pt x="603758" y="512216"/>
                  <a:pt x="697352" y="480203"/>
                  <a:pt x="546395" y="462417"/>
                </a:cubicBezTo>
                <a:cubicBezTo>
                  <a:pt x="486012" y="455303"/>
                  <a:pt x="422610" y="426847"/>
                  <a:pt x="335056" y="465975"/>
                </a:cubicBezTo>
                <a:cubicBezTo>
                  <a:pt x="730563" y="672284"/>
                  <a:pt x="917750" y="658055"/>
                  <a:pt x="1270988" y="910606"/>
                </a:cubicBezTo>
                <a:cubicBezTo>
                  <a:pt x="1255893" y="935506"/>
                  <a:pt x="1240798" y="924835"/>
                  <a:pt x="1225701" y="921277"/>
                </a:cubicBezTo>
                <a:cubicBezTo>
                  <a:pt x="1201548" y="917720"/>
                  <a:pt x="1171356" y="903491"/>
                  <a:pt x="1165318" y="949734"/>
                </a:cubicBezTo>
                <a:cubicBezTo>
                  <a:pt x="1162298" y="985305"/>
                  <a:pt x="1180415" y="1003089"/>
                  <a:pt x="1210606" y="1006647"/>
                </a:cubicBezTo>
                <a:cubicBezTo>
                  <a:pt x="1298160" y="1020875"/>
                  <a:pt x="1376658" y="1070674"/>
                  <a:pt x="1455156" y="1113358"/>
                </a:cubicBezTo>
                <a:cubicBezTo>
                  <a:pt x="1491385" y="1131144"/>
                  <a:pt x="1530634" y="1156043"/>
                  <a:pt x="1515538" y="1220069"/>
                </a:cubicBezTo>
                <a:cubicBezTo>
                  <a:pt x="1485348" y="1237855"/>
                  <a:pt x="1464213" y="1212955"/>
                  <a:pt x="1440060" y="1209399"/>
                </a:cubicBezTo>
                <a:cubicBezTo>
                  <a:pt x="1415907" y="1205842"/>
                  <a:pt x="1358543" y="1220069"/>
                  <a:pt x="1373640" y="1230741"/>
                </a:cubicBezTo>
                <a:cubicBezTo>
                  <a:pt x="1443080" y="1269868"/>
                  <a:pt x="1316276" y="1365909"/>
                  <a:pt x="1400810" y="1365909"/>
                </a:cubicBezTo>
                <a:cubicBezTo>
                  <a:pt x="1539691" y="1365909"/>
                  <a:pt x="1615170" y="1536647"/>
                  <a:pt x="1748012" y="1540204"/>
                </a:cubicBezTo>
                <a:cubicBezTo>
                  <a:pt x="1769146" y="1540204"/>
                  <a:pt x="1778203" y="1572219"/>
                  <a:pt x="1778203" y="1597117"/>
                </a:cubicBezTo>
                <a:cubicBezTo>
                  <a:pt x="1778203" y="1629132"/>
                  <a:pt x="1757070" y="1632688"/>
                  <a:pt x="1735936" y="1636245"/>
                </a:cubicBezTo>
                <a:cubicBezTo>
                  <a:pt x="1702725" y="1639802"/>
                  <a:pt x="1666496" y="1597117"/>
                  <a:pt x="1624228" y="1657587"/>
                </a:cubicBezTo>
                <a:cubicBezTo>
                  <a:pt x="1702725" y="1693158"/>
                  <a:pt x="1784242" y="1728729"/>
                  <a:pt x="1781223" y="1849668"/>
                </a:cubicBezTo>
                <a:cubicBezTo>
                  <a:pt x="1781223" y="1881683"/>
                  <a:pt x="1814434" y="1895910"/>
                  <a:pt x="1838587" y="1903025"/>
                </a:cubicBezTo>
                <a:cubicBezTo>
                  <a:pt x="1880854" y="1917252"/>
                  <a:pt x="1914065" y="1938595"/>
                  <a:pt x="1938218" y="1984836"/>
                </a:cubicBezTo>
                <a:cubicBezTo>
                  <a:pt x="1938218" y="1995507"/>
                  <a:pt x="1938218" y="2002622"/>
                  <a:pt x="1938218" y="2013292"/>
                </a:cubicBezTo>
                <a:cubicBezTo>
                  <a:pt x="1932180" y="2123562"/>
                  <a:pt x="1871798" y="2120004"/>
                  <a:pt x="1805376" y="2102219"/>
                </a:cubicBezTo>
                <a:cubicBezTo>
                  <a:pt x="1726878" y="2080877"/>
                  <a:pt x="1648381" y="2038192"/>
                  <a:pt x="1563844" y="2077320"/>
                </a:cubicBezTo>
                <a:cubicBezTo>
                  <a:pt x="1681592" y="2130676"/>
                  <a:pt x="1811414" y="2134233"/>
                  <a:pt x="1920104" y="2208931"/>
                </a:cubicBezTo>
                <a:cubicBezTo>
                  <a:pt x="1515538" y="2223159"/>
                  <a:pt x="1159280" y="1984836"/>
                  <a:pt x="766792" y="1892353"/>
                </a:cubicBezTo>
                <a:cubicBezTo>
                  <a:pt x="778869" y="1952823"/>
                  <a:pt x="812080" y="1967051"/>
                  <a:pt x="839252" y="1974165"/>
                </a:cubicBezTo>
                <a:cubicBezTo>
                  <a:pt x="984170" y="2020407"/>
                  <a:pt x="1110974" y="2112891"/>
                  <a:pt x="1243816" y="2191146"/>
                </a:cubicBezTo>
                <a:cubicBezTo>
                  <a:pt x="1298160" y="2223159"/>
                  <a:pt x="1337410" y="2258731"/>
                  <a:pt x="1358543" y="2326314"/>
                </a:cubicBezTo>
                <a:cubicBezTo>
                  <a:pt x="1376658" y="2390340"/>
                  <a:pt x="1412888" y="2418796"/>
                  <a:pt x="1479310" y="2401012"/>
                </a:cubicBezTo>
                <a:cubicBezTo>
                  <a:pt x="1533654" y="2386784"/>
                  <a:pt x="1591018" y="2393898"/>
                  <a:pt x="1648381" y="2401012"/>
                </a:cubicBezTo>
                <a:cubicBezTo>
                  <a:pt x="1711782" y="2408126"/>
                  <a:pt x="1784242" y="2479267"/>
                  <a:pt x="1769146" y="2518395"/>
                </a:cubicBezTo>
                <a:cubicBezTo>
                  <a:pt x="1738956" y="2582422"/>
                  <a:pt x="1687630" y="2550408"/>
                  <a:pt x="1645361" y="2543294"/>
                </a:cubicBezTo>
                <a:cubicBezTo>
                  <a:pt x="1594036" y="2536181"/>
                  <a:pt x="1500444" y="2518395"/>
                  <a:pt x="1500444" y="2525509"/>
                </a:cubicBezTo>
                <a:cubicBezTo>
                  <a:pt x="1467232" y="2685576"/>
                  <a:pt x="1391754" y="2564636"/>
                  <a:pt x="1337410" y="2564636"/>
                </a:cubicBezTo>
                <a:cubicBezTo>
                  <a:pt x="1286084" y="2564636"/>
                  <a:pt x="1234759" y="2546851"/>
                  <a:pt x="1186452" y="2532623"/>
                </a:cubicBezTo>
                <a:cubicBezTo>
                  <a:pt x="1123051" y="2514837"/>
                  <a:pt x="1065688" y="2546851"/>
                  <a:pt x="1005304" y="2553965"/>
                </a:cubicBezTo>
                <a:cubicBezTo>
                  <a:pt x="950960" y="2561080"/>
                  <a:pt x="981150" y="2653563"/>
                  <a:pt x="947940" y="2692689"/>
                </a:cubicBezTo>
                <a:cubicBezTo>
                  <a:pt x="941903" y="2703362"/>
                  <a:pt x="935864" y="2703362"/>
                  <a:pt x="929826" y="2703362"/>
                </a:cubicBezTo>
                <a:cubicBezTo>
                  <a:pt x="911711" y="2980812"/>
                  <a:pt x="594701" y="2913227"/>
                  <a:pt x="594701" y="2923898"/>
                </a:cubicBezTo>
                <a:cubicBezTo>
                  <a:pt x="567529" y="2941684"/>
                  <a:pt x="534318" y="2899000"/>
                  <a:pt x="501108" y="2941684"/>
                </a:cubicBezTo>
                <a:cubicBezTo>
                  <a:pt x="643007" y="3137322"/>
                  <a:pt x="860386" y="3183563"/>
                  <a:pt x="1053610" y="3329402"/>
                </a:cubicBezTo>
                <a:cubicBezTo>
                  <a:pt x="893597" y="3379202"/>
                  <a:pt x="800002" y="3208463"/>
                  <a:pt x="682256" y="3229805"/>
                </a:cubicBezTo>
                <a:cubicBezTo>
                  <a:pt x="624893" y="3283162"/>
                  <a:pt x="796984" y="3368530"/>
                  <a:pt x="630932" y="3393429"/>
                </a:cubicBezTo>
                <a:cubicBezTo>
                  <a:pt x="703390" y="3439672"/>
                  <a:pt x="754716" y="3485914"/>
                  <a:pt x="806041" y="3539269"/>
                </a:cubicBezTo>
                <a:cubicBezTo>
                  <a:pt x="893597" y="3635309"/>
                  <a:pt x="911711" y="3699337"/>
                  <a:pt x="869444" y="3827390"/>
                </a:cubicBezTo>
                <a:cubicBezTo>
                  <a:pt x="842270" y="3912759"/>
                  <a:pt x="803022" y="3991015"/>
                  <a:pt x="839252" y="4090612"/>
                </a:cubicBezTo>
                <a:cubicBezTo>
                  <a:pt x="863405" y="4158196"/>
                  <a:pt x="854347" y="4204438"/>
                  <a:pt x="763774" y="4172424"/>
                </a:cubicBezTo>
                <a:cubicBezTo>
                  <a:pt x="667160" y="4140411"/>
                  <a:pt x="630932" y="4200882"/>
                  <a:pt x="655085" y="4321821"/>
                </a:cubicBezTo>
                <a:cubicBezTo>
                  <a:pt x="670179" y="4400076"/>
                  <a:pt x="655085" y="4424975"/>
                  <a:pt x="588662" y="4414305"/>
                </a:cubicBezTo>
                <a:cubicBezTo>
                  <a:pt x="516204" y="4403633"/>
                  <a:pt x="446764" y="4353835"/>
                  <a:pt x="356189" y="4378734"/>
                </a:cubicBezTo>
                <a:cubicBezTo>
                  <a:pt x="428648" y="4521016"/>
                  <a:pt x="582626" y="4478331"/>
                  <a:pt x="667160" y="4613499"/>
                </a:cubicBezTo>
                <a:cubicBezTo>
                  <a:pt x="567529" y="4613499"/>
                  <a:pt x="489031" y="4613499"/>
                  <a:pt x="416573" y="4585042"/>
                </a:cubicBezTo>
                <a:cubicBezTo>
                  <a:pt x="386381" y="4574373"/>
                  <a:pt x="353170" y="4560144"/>
                  <a:pt x="335056" y="4602828"/>
                </a:cubicBezTo>
                <a:cubicBezTo>
                  <a:pt x="313920" y="4652628"/>
                  <a:pt x="356189" y="4670412"/>
                  <a:pt x="380342" y="4677526"/>
                </a:cubicBezTo>
                <a:cubicBezTo>
                  <a:pt x="449784" y="4702425"/>
                  <a:pt x="504126" y="4759339"/>
                  <a:pt x="564510" y="4805580"/>
                </a:cubicBezTo>
                <a:cubicBezTo>
                  <a:pt x="694332" y="4905177"/>
                  <a:pt x="836233" y="4990547"/>
                  <a:pt x="944922" y="5154171"/>
                </a:cubicBezTo>
                <a:cubicBezTo>
                  <a:pt x="809060" y="5111487"/>
                  <a:pt x="706410" y="5011889"/>
                  <a:pt x="576586" y="4994104"/>
                </a:cubicBezTo>
                <a:cubicBezTo>
                  <a:pt x="688296" y="5143500"/>
                  <a:pt x="830194" y="5243097"/>
                  <a:pt x="963036" y="5353367"/>
                </a:cubicBezTo>
                <a:cubicBezTo>
                  <a:pt x="1002286" y="5385379"/>
                  <a:pt x="1041534" y="5406721"/>
                  <a:pt x="1047572" y="5474306"/>
                </a:cubicBezTo>
                <a:cubicBezTo>
                  <a:pt x="1065688" y="5605917"/>
                  <a:pt x="1113992" y="5712629"/>
                  <a:pt x="1222682" y="5769542"/>
                </a:cubicBezTo>
                <a:cubicBezTo>
                  <a:pt x="1222682" y="5769542"/>
                  <a:pt x="1216644" y="5790884"/>
                  <a:pt x="1213626" y="5801555"/>
                </a:cubicBezTo>
                <a:cubicBezTo>
                  <a:pt x="1147203" y="5805112"/>
                  <a:pt x="1095878" y="5726858"/>
                  <a:pt x="1014361" y="5755314"/>
                </a:cubicBezTo>
                <a:cubicBezTo>
                  <a:pt x="1095878" y="5862025"/>
                  <a:pt x="1162298" y="5954508"/>
                  <a:pt x="1274008" y="6004307"/>
                </a:cubicBezTo>
                <a:cubicBezTo>
                  <a:pt x="1364582" y="6043434"/>
                  <a:pt x="1476290" y="6068335"/>
                  <a:pt x="1542711" y="6196388"/>
                </a:cubicBezTo>
                <a:cubicBezTo>
                  <a:pt x="1467232" y="6221287"/>
                  <a:pt x="1409868" y="6189274"/>
                  <a:pt x="1352504" y="6167932"/>
                </a:cubicBezTo>
                <a:cubicBezTo>
                  <a:pt x="1264950" y="6132361"/>
                  <a:pt x="1177395" y="6093234"/>
                  <a:pt x="1089840" y="6057663"/>
                </a:cubicBezTo>
                <a:cubicBezTo>
                  <a:pt x="1056628" y="6043434"/>
                  <a:pt x="1020400" y="6036320"/>
                  <a:pt x="999266" y="6100347"/>
                </a:cubicBezTo>
                <a:cubicBezTo>
                  <a:pt x="1110974" y="6114575"/>
                  <a:pt x="1177395" y="6199945"/>
                  <a:pt x="1246836" y="6281757"/>
                </a:cubicBezTo>
                <a:cubicBezTo>
                  <a:pt x="1286084" y="6327999"/>
                  <a:pt x="1319295" y="6388469"/>
                  <a:pt x="1388735" y="6367127"/>
                </a:cubicBezTo>
                <a:cubicBezTo>
                  <a:pt x="1424964" y="6356456"/>
                  <a:pt x="1449118" y="6388469"/>
                  <a:pt x="1446099" y="6431153"/>
                </a:cubicBezTo>
                <a:cubicBezTo>
                  <a:pt x="1431002" y="6580550"/>
                  <a:pt x="1518558" y="6630349"/>
                  <a:pt x="1609132" y="6658805"/>
                </a:cubicBezTo>
                <a:cubicBezTo>
                  <a:pt x="1741974" y="6701489"/>
                  <a:pt x="1859720" y="6786859"/>
                  <a:pt x="1983504" y="6858000"/>
                </a:cubicBezTo>
                <a:lnTo>
                  <a:pt x="0" y="685800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pic>
        <p:nvPicPr>
          <p:cNvPr id="9" name="Picture 8" descr="A close-up of a message&#10;&#10;AI-generated content may be incorrect.">
            <a:extLst>
              <a:ext uri="{FF2B5EF4-FFF2-40B4-BE49-F238E27FC236}">
                <a16:creationId xmlns:a16="http://schemas.microsoft.com/office/drawing/2014/main" id="{05B187FC-72C6-BAA5-5E4A-DCB6CB5B9A8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73129" y="5609968"/>
            <a:ext cx="3822871" cy="1227370"/>
          </a:xfrm>
          <a:prstGeom prst="rect">
            <a:avLst/>
          </a:prstGeom>
        </p:spPr>
      </p:pic>
      <p:pic>
        <p:nvPicPr>
          <p:cNvPr id="13" name="Content Placeholder 12" descr="A screenshot of a spreadsheet&#10;&#10;AI-generated content may be incorrect.">
            <a:extLst>
              <a:ext uri="{FF2B5EF4-FFF2-40B4-BE49-F238E27FC236}">
                <a16:creationId xmlns:a16="http://schemas.microsoft.com/office/drawing/2014/main" id="{CCECA09D-2382-3DC7-5BAB-4C4CC246BC79}"/>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161310" y="20662"/>
            <a:ext cx="5518353" cy="5765444"/>
          </a:xfrm>
        </p:spPr>
      </p:pic>
    </p:spTree>
    <p:extLst>
      <p:ext uri="{BB962C8B-B14F-4D97-AF65-F5344CB8AC3E}">
        <p14:creationId xmlns:p14="http://schemas.microsoft.com/office/powerpoint/2010/main" val="37238722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7E51F8-82C2-26DC-2B70-95275B791F1E}"/>
              </a:ext>
            </a:extLst>
          </p:cNvPr>
          <p:cNvSpPr>
            <a:spLocks noGrp="1"/>
          </p:cNvSpPr>
          <p:nvPr>
            <p:ph type="title"/>
          </p:nvPr>
        </p:nvSpPr>
        <p:spPr/>
        <p:txBody>
          <a:bodyPr/>
          <a:lstStyle/>
          <a:p>
            <a:pPr algn="ctr"/>
            <a:r>
              <a:rPr lang="en-GB" dirty="0"/>
              <a:t>Questions? </a:t>
            </a:r>
          </a:p>
        </p:txBody>
      </p:sp>
      <p:pic>
        <p:nvPicPr>
          <p:cNvPr id="5" name="Content Placeholder 4" descr="Question mark boxes">
            <a:extLst>
              <a:ext uri="{FF2B5EF4-FFF2-40B4-BE49-F238E27FC236}">
                <a16:creationId xmlns:a16="http://schemas.microsoft.com/office/drawing/2014/main" id="{E21C1DA0-2878-AF0F-EFB1-7173236AC642}"/>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228287" y="1825625"/>
            <a:ext cx="7735426" cy="4351338"/>
          </a:xfrm>
        </p:spPr>
      </p:pic>
    </p:spTree>
    <p:extLst>
      <p:ext uri="{BB962C8B-B14F-4D97-AF65-F5344CB8AC3E}">
        <p14:creationId xmlns:p14="http://schemas.microsoft.com/office/powerpoint/2010/main" val="223321514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114</TotalTime>
  <Words>1470</Words>
  <Application>Microsoft Office PowerPoint</Application>
  <PresentationFormat>Widescreen</PresentationFormat>
  <Paragraphs>185</Paragraphs>
  <Slides>12</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Calibri Light</vt:lpstr>
      <vt:lpstr>Söhne</vt:lpstr>
      <vt:lpstr>Office Theme</vt:lpstr>
      <vt:lpstr>Business Plan</vt:lpstr>
      <vt:lpstr>PowerPoint Presentation</vt:lpstr>
      <vt:lpstr>PowerPoint Presentation</vt:lpstr>
      <vt:lpstr>PowerPoint Presentation</vt:lpstr>
      <vt:lpstr>PowerPoint Presentation</vt:lpstr>
      <vt:lpstr> </vt:lpstr>
      <vt:lpstr>PowerPoint Presentation</vt:lpstr>
      <vt:lpstr>TARGET MARKET &amp; SEGMENTATION</vt:lpstr>
      <vt:lpstr>PowerPoint Presentation</vt:lpstr>
      <vt:lpstr>PowerPoint Presentation</vt:lpstr>
      <vt:lpstr>PowerPoint Presentation</vt:lpstr>
      <vt:lpstr>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Task 2</dc:title>
  <dc:creator>Balendran Kandasamy</dc:creator>
  <cp:lastModifiedBy>Maria N</cp:lastModifiedBy>
  <cp:revision>59</cp:revision>
  <dcterms:created xsi:type="dcterms:W3CDTF">2023-07-31T07:37:43Z</dcterms:created>
  <dcterms:modified xsi:type="dcterms:W3CDTF">2025-12-07T11:25:56Z</dcterms:modified>
</cp:coreProperties>
</file>