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6" r:id="rId4"/>
    <p:sldId id="258" r:id="rId5"/>
    <p:sldId id="259" r:id="rId6"/>
    <p:sldId id="260" r:id="rId7"/>
    <p:sldId id="264" r:id="rId8"/>
    <p:sldId id="267" r:id="rId9"/>
    <p:sldId id="261" r:id="rId10"/>
    <p:sldId id="263" r:id="rId11"/>
    <p:sldId id="262"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snapToGrid="0">
      <p:cViewPr varScale="1">
        <p:scale>
          <a:sx n="74" d="100"/>
          <a:sy n="74" d="100"/>
        </p:scale>
        <p:origin x="45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smtClean="0"/>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6DFF08F-DC6B-4601-B491-B0F83F6DD2DA}" type="datetimeFigureOut">
              <a:rPr lang="en-US" dirty="0"/>
              <a:pPr/>
              <a:t>3/10/2020</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3/10/2020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3/10/2020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3/10/2020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3/10/2020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3/10/2020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6DFF08F-DC6B-4601-B491-B0F83F6DD2DA}" type="datetimeFigureOut">
              <a:rPr lang="en-US" dirty="0"/>
              <a:t>3/10/2020</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FF08F-DC6B-4601-B491-B0F83F6DD2DA}" type="datetimeFigureOut">
              <a:rPr lang="en-US" dirty="0"/>
              <a:pPr/>
              <a:t>3/10/2020</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3200" dirty="0">
                <a:solidFill>
                  <a:srgbClr val="0070C0"/>
                </a:solidFill>
              </a:rPr>
              <a:t>How does Peter’s denial of Jesus coalesce with the Orthodox philosophical notion of free will alongside the ideas of the omniscience of God and divine knowledge?</a:t>
            </a:r>
          </a:p>
        </p:txBody>
      </p:sp>
      <p:sp>
        <p:nvSpPr>
          <p:cNvPr id="3" name="Subtitle 2"/>
          <p:cNvSpPr>
            <a:spLocks noGrp="1"/>
          </p:cNvSpPr>
          <p:nvPr>
            <p:ph type="subTitle" idx="1"/>
          </p:nvPr>
        </p:nvSpPr>
        <p:spPr/>
        <p:txBody>
          <a:bodyPr/>
          <a:lstStyle/>
          <a:p>
            <a:r>
              <a:rPr lang="en-GB" dirty="0" smtClean="0"/>
              <a:t>James Barrow</a:t>
            </a:r>
          </a:p>
          <a:p>
            <a:r>
              <a:rPr lang="en-GB" dirty="0" smtClean="0"/>
              <a:t>1702562</a:t>
            </a:r>
            <a:endParaRPr lang="en-GB" dirty="0"/>
          </a:p>
        </p:txBody>
      </p:sp>
    </p:spTree>
    <p:extLst>
      <p:ext uri="{BB962C8B-B14F-4D97-AF65-F5344CB8AC3E}">
        <p14:creationId xmlns:p14="http://schemas.microsoft.com/office/powerpoint/2010/main" val="15214267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Peter’s denial of Jesus</a:t>
            </a:r>
            <a:endParaRPr lang="en-GB" dirty="0"/>
          </a:p>
        </p:txBody>
      </p:sp>
      <p:sp>
        <p:nvSpPr>
          <p:cNvPr id="3" name="Content Placeholder 2"/>
          <p:cNvSpPr>
            <a:spLocks noGrp="1"/>
          </p:cNvSpPr>
          <p:nvPr>
            <p:ph idx="1"/>
          </p:nvPr>
        </p:nvSpPr>
        <p:spPr>
          <a:xfrm>
            <a:off x="1202919" y="2011680"/>
            <a:ext cx="7091075" cy="4206240"/>
          </a:xfrm>
        </p:spPr>
        <p:txBody>
          <a:bodyPr>
            <a:normAutofit fontScale="85000" lnSpcReduction="20000"/>
          </a:bodyPr>
          <a:lstStyle/>
          <a:p>
            <a:r>
              <a:rPr lang="en-GB" dirty="0"/>
              <a:t>Peter said to him, “Though all become deserters because of you, I will never desert you.” Jesus said to him, “Truly I tell you, this very night, before the cock crows, you will deny me three times.” Peter said to him, “Even though I must die with you, I will not deny you.” And so said all the </a:t>
            </a:r>
            <a:r>
              <a:rPr lang="en-GB" dirty="0" smtClean="0"/>
              <a:t>disciples. [Matt. 26:33-35 (NRSV)]</a:t>
            </a:r>
          </a:p>
          <a:p>
            <a:r>
              <a:rPr lang="en-GB" dirty="0"/>
              <a:t>Now Peter was sitting outside in the courtyard. A servant-girl came to him and said, “You also were with Jesus the Galilean.” But he denied it before all of them, saying, “I do not know what you are talking about.” When he went out to the porch, another servant-girl saw him, and she said to the bystanders, “This man was with Jesus of Nazareth.” Again he denied it with an oath, “I do not know the man.” After a little while the bystanders came up and said to Peter, “Certainly you are also one of them, for your accent betrays you.” Then he began to curse, and he swore an oath, “I do not know the man!” At that moment the cock crowed. Then Peter remembered what Jesus had said: “Before the cock crows, you will deny me three times.” And he went out and wept </a:t>
            </a:r>
            <a:r>
              <a:rPr lang="en-GB" dirty="0" smtClean="0"/>
              <a:t>bitterly. [Matt. 26:69-75 (NRSV)]</a:t>
            </a:r>
            <a:endParaRPr lang="en-GB" dirty="0"/>
          </a:p>
        </p:txBody>
      </p:sp>
      <p:pic>
        <p:nvPicPr>
          <p:cNvPr id="1026" name="Picture 2" descr="Image result for peter bible me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29873" y="2011680"/>
            <a:ext cx="3383014" cy="4424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1322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free will?</a:t>
            </a:r>
            <a:endParaRPr lang="en-GB" dirty="0"/>
          </a:p>
        </p:txBody>
      </p:sp>
      <p:sp>
        <p:nvSpPr>
          <p:cNvPr id="3" name="Content Placeholder 2"/>
          <p:cNvSpPr>
            <a:spLocks noGrp="1"/>
          </p:cNvSpPr>
          <p:nvPr>
            <p:ph idx="1"/>
          </p:nvPr>
        </p:nvSpPr>
        <p:spPr>
          <a:xfrm>
            <a:off x="1202919" y="2011680"/>
            <a:ext cx="7078196" cy="4206240"/>
          </a:xfrm>
        </p:spPr>
        <p:txBody>
          <a:bodyPr/>
          <a:lstStyle/>
          <a:p>
            <a:r>
              <a:rPr lang="en-GB" dirty="0" smtClean="0"/>
              <a:t>The crux of the issue is that Jesus said that Peter would perform a certain set of actions. Peter then denied that these actions would transpire with Jesus then affirming that they would. Of course, the story then reads of how Peter </a:t>
            </a:r>
            <a:r>
              <a:rPr lang="en-GB" i="1" dirty="0" smtClean="0"/>
              <a:t>did </a:t>
            </a:r>
            <a:r>
              <a:rPr lang="en-GB" dirty="0" smtClean="0"/>
              <a:t>perform these actions before the timescale that Jesus said that he would, and as a result Peter wept.</a:t>
            </a:r>
          </a:p>
          <a:p>
            <a:r>
              <a:rPr lang="en-GB" dirty="0" smtClean="0"/>
              <a:t>The question that must be posited must ask if Peter had a choice in the matter. Did Peter deny Jesus three times </a:t>
            </a:r>
            <a:r>
              <a:rPr lang="en-GB" i="1" dirty="0" smtClean="0"/>
              <a:t>of his own volition</a:t>
            </a:r>
            <a:r>
              <a:rPr lang="en-GB" dirty="0" smtClean="0"/>
              <a:t>? Did Peter have free will? Does the notion of free will coalesce within the confines of Judaeo-Christian beliefs?</a:t>
            </a:r>
            <a:endParaRPr lang="en-GB" dirty="0"/>
          </a:p>
        </p:txBody>
      </p:sp>
      <p:pic>
        <p:nvPicPr>
          <p:cNvPr id="4" name="Picture 3"/>
          <p:cNvPicPr>
            <a:picLocks noChangeAspect="1"/>
          </p:cNvPicPr>
          <p:nvPr/>
        </p:nvPicPr>
        <p:blipFill>
          <a:blip r:embed="rId2"/>
          <a:stretch>
            <a:fillRect/>
          </a:stretch>
        </p:blipFill>
        <p:spPr>
          <a:xfrm>
            <a:off x="8631864" y="2011680"/>
            <a:ext cx="3248025" cy="4457700"/>
          </a:xfrm>
          <a:prstGeom prst="rect">
            <a:avLst/>
          </a:prstGeom>
        </p:spPr>
      </p:pic>
    </p:spTree>
    <p:extLst>
      <p:ext uri="{BB962C8B-B14F-4D97-AF65-F5344CB8AC3E}">
        <p14:creationId xmlns:p14="http://schemas.microsoft.com/office/powerpoint/2010/main" val="40967589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coalescence between free will and religion</a:t>
            </a:r>
            <a:endParaRPr lang="en-GB" dirty="0"/>
          </a:p>
        </p:txBody>
      </p:sp>
      <p:sp>
        <p:nvSpPr>
          <p:cNvPr id="3" name="Content Placeholder 2"/>
          <p:cNvSpPr>
            <a:spLocks noGrp="1"/>
          </p:cNvSpPr>
          <p:nvPr>
            <p:ph idx="1"/>
          </p:nvPr>
        </p:nvSpPr>
        <p:spPr>
          <a:xfrm>
            <a:off x="1202919" y="2011680"/>
            <a:ext cx="6086523" cy="4152185"/>
          </a:xfrm>
        </p:spPr>
        <p:txBody>
          <a:bodyPr>
            <a:normAutofit lnSpcReduction="10000"/>
          </a:bodyPr>
          <a:lstStyle/>
          <a:p>
            <a:r>
              <a:rPr lang="en-GB" sz="2400" dirty="0" smtClean="0"/>
              <a:t>The notion of free will appears to at first glance go completely against the teachings that Judaeo-Christianity seem to follow, as </a:t>
            </a:r>
            <a:r>
              <a:rPr lang="en-GB" sz="2400" dirty="0" smtClean="0"/>
              <a:t>the faith in a monotheistic god is </a:t>
            </a:r>
            <a:r>
              <a:rPr lang="en-GB" sz="2400" dirty="0" smtClean="0"/>
              <a:t>a deterministic view </a:t>
            </a:r>
            <a:r>
              <a:rPr lang="en-GB" sz="2400" dirty="0" smtClean="0"/>
              <a:t>of how </a:t>
            </a:r>
            <a:r>
              <a:rPr lang="en-GB" sz="2400" dirty="0" smtClean="0"/>
              <a:t>God decides the actions of those he created.</a:t>
            </a:r>
          </a:p>
          <a:p>
            <a:r>
              <a:rPr lang="en-GB" sz="2400" dirty="0" smtClean="0"/>
              <a:t>Older accounts of religious texts agree with this completely, although</a:t>
            </a:r>
            <a:r>
              <a:rPr lang="en-GB" dirty="0"/>
              <a:t> </a:t>
            </a:r>
            <a:r>
              <a:rPr lang="en-GB" dirty="0" smtClean="0"/>
              <a:t>m</a:t>
            </a:r>
            <a:r>
              <a:rPr lang="en-GB" sz="2400" dirty="0" smtClean="0"/>
              <a:t>odern </a:t>
            </a:r>
            <a:r>
              <a:rPr lang="en-GB" sz="2400" dirty="0"/>
              <a:t>accounts show that the determination of human action </a:t>
            </a:r>
            <a:r>
              <a:rPr lang="en-GB" sz="2400" dirty="0" smtClean="0"/>
              <a:t>is partly decided by </a:t>
            </a:r>
            <a:r>
              <a:rPr lang="en-GB" sz="2400" dirty="0"/>
              <a:t>God’s </a:t>
            </a:r>
            <a:r>
              <a:rPr lang="en-GB" sz="2400" dirty="0" smtClean="0"/>
              <a:t>own actions to </a:t>
            </a:r>
            <a:r>
              <a:rPr lang="en-GB" sz="2400" dirty="0"/>
              <a:t>an extent, </a:t>
            </a:r>
            <a:r>
              <a:rPr lang="en-GB" sz="2400" dirty="0" smtClean="0"/>
              <a:t>but </a:t>
            </a:r>
            <a:r>
              <a:rPr lang="en-GB" sz="2400" i="1" dirty="0" smtClean="0"/>
              <a:t>also </a:t>
            </a:r>
            <a:r>
              <a:rPr lang="en-GB" sz="2400" dirty="0" smtClean="0"/>
              <a:t>that </a:t>
            </a:r>
            <a:r>
              <a:rPr lang="en-GB" sz="2400" dirty="0"/>
              <a:t>divine action allows humans to act freely through itself</a:t>
            </a:r>
            <a:r>
              <a:rPr lang="en-GB" sz="2400" dirty="0" smtClean="0"/>
              <a:t>.</a:t>
            </a:r>
          </a:p>
        </p:txBody>
      </p:sp>
      <p:pic>
        <p:nvPicPr>
          <p:cNvPr id="4" name="Picture 3"/>
          <p:cNvPicPr>
            <a:picLocks noChangeAspect="1"/>
          </p:cNvPicPr>
          <p:nvPr/>
        </p:nvPicPr>
        <p:blipFill>
          <a:blip r:embed="rId2"/>
          <a:stretch>
            <a:fillRect/>
          </a:stretch>
        </p:blipFill>
        <p:spPr>
          <a:xfrm>
            <a:off x="8461419" y="2011680"/>
            <a:ext cx="3129566" cy="4152185"/>
          </a:xfrm>
          <a:prstGeom prst="rect">
            <a:avLst/>
          </a:prstGeom>
        </p:spPr>
      </p:pic>
    </p:spTree>
    <p:extLst>
      <p:ext uri="{BB962C8B-B14F-4D97-AF65-F5344CB8AC3E}">
        <p14:creationId xmlns:p14="http://schemas.microsoft.com/office/powerpoint/2010/main" val="40185680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mild diversion into sin</a:t>
            </a:r>
            <a:endParaRPr lang="en-GB" dirty="0"/>
          </a:p>
        </p:txBody>
      </p:sp>
      <p:sp>
        <p:nvSpPr>
          <p:cNvPr id="3" name="Content Placeholder 2"/>
          <p:cNvSpPr>
            <a:spLocks noGrp="1"/>
          </p:cNvSpPr>
          <p:nvPr>
            <p:ph idx="1"/>
          </p:nvPr>
        </p:nvSpPr>
        <p:spPr>
          <a:xfrm>
            <a:off x="1202919" y="2011680"/>
            <a:ext cx="6356980" cy="4206240"/>
          </a:xfrm>
        </p:spPr>
        <p:txBody>
          <a:bodyPr/>
          <a:lstStyle/>
          <a:p>
            <a:r>
              <a:rPr lang="en-GB" dirty="0" smtClean="0"/>
              <a:t>The Bible, especially the Book of Genesis, is very particular about the idea that humanity has the free will to commit sin, as it is counterintuitive for The Fall/The First Sin to occur if those who committed it did not have the cognisance to decide it for themselves (namely, Adam and Eve in the Garden of Eden)</a:t>
            </a:r>
          </a:p>
          <a:p>
            <a:r>
              <a:rPr lang="en-GB" dirty="0" smtClean="0"/>
              <a:t>If one were to therefore look into how sin must be an act of free will as it goes against the Will of God, then Peter’s action against Jesus in terms of his denial must therefore be of his own free volition.</a:t>
            </a:r>
            <a:endParaRPr lang="en-GB" dirty="0"/>
          </a:p>
        </p:txBody>
      </p:sp>
      <p:pic>
        <p:nvPicPr>
          <p:cNvPr id="1026" name="Picture 2" descr="Image result for sin me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8961" y="2011680"/>
            <a:ext cx="3656571" cy="3505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55989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power of words</a:t>
            </a:r>
            <a:endParaRPr lang="en-GB" dirty="0"/>
          </a:p>
        </p:txBody>
      </p:sp>
      <p:sp>
        <p:nvSpPr>
          <p:cNvPr id="3" name="Content Placeholder 2"/>
          <p:cNvSpPr>
            <a:spLocks noGrp="1"/>
          </p:cNvSpPr>
          <p:nvPr>
            <p:ph idx="1"/>
          </p:nvPr>
        </p:nvSpPr>
        <p:spPr>
          <a:xfrm>
            <a:off x="1202919" y="2011680"/>
            <a:ext cx="6537284" cy="4206240"/>
          </a:xfrm>
        </p:spPr>
        <p:txBody>
          <a:bodyPr/>
          <a:lstStyle/>
          <a:p>
            <a:r>
              <a:rPr lang="en-GB" dirty="0" smtClean="0"/>
              <a:t>The question therefore is thus:</a:t>
            </a:r>
          </a:p>
          <a:p>
            <a:pPr lvl="1"/>
            <a:r>
              <a:rPr lang="en-GB" sz="2800" b="1" dirty="0" smtClean="0"/>
              <a:t>Did </a:t>
            </a:r>
            <a:r>
              <a:rPr lang="en-GB" b="1" dirty="0" smtClean="0"/>
              <a:t>(or even could)</a:t>
            </a:r>
            <a:r>
              <a:rPr lang="en-GB" sz="2800" b="1" dirty="0" smtClean="0"/>
              <a:t> </a:t>
            </a:r>
            <a:r>
              <a:rPr lang="en-GB" sz="2800" b="1" dirty="0" smtClean="0"/>
              <a:t>Jesus predict Peter’s actions?</a:t>
            </a:r>
          </a:p>
          <a:p>
            <a:r>
              <a:rPr lang="en-GB" sz="2400" dirty="0" smtClean="0"/>
              <a:t>One must consider that Jesus is part of the concept of the Holy Trinity, and with that comes a certain expectation of divine power and foreknowledge, showing evidence in the eyes of Orthodox Christians and other denominations that Jesus told Peter these facts with the notion that he </a:t>
            </a:r>
            <a:r>
              <a:rPr lang="en-GB" sz="2400" i="1" dirty="0" smtClean="0"/>
              <a:t>knew </a:t>
            </a:r>
            <a:r>
              <a:rPr lang="en-GB" sz="2400" dirty="0" smtClean="0"/>
              <a:t>what was going to occur no matter what, showing a lack of free will on Peter’s part.</a:t>
            </a:r>
          </a:p>
        </p:txBody>
      </p:sp>
      <p:pic>
        <p:nvPicPr>
          <p:cNvPr id="4" name="Picture 3"/>
          <p:cNvPicPr>
            <a:picLocks noChangeAspect="1"/>
          </p:cNvPicPr>
          <p:nvPr/>
        </p:nvPicPr>
        <p:blipFill>
          <a:blip r:embed="rId2"/>
          <a:stretch>
            <a:fillRect/>
          </a:stretch>
        </p:blipFill>
        <p:spPr>
          <a:xfrm>
            <a:off x="8259986" y="2011680"/>
            <a:ext cx="3476625" cy="2819400"/>
          </a:xfrm>
          <a:prstGeom prst="rect">
            <a:avLst/>
          </a:prstGeom>
        </p:spPr>
      </p:pic>
    </p:spTree>
    <p:extLst>
      <p:ext uri="{BB962C8B-B14F-4D97-AF65-F5344CB8AC3E}">
        <p14:creationId xmlns:p14="http://schemas.microsoft.com/office/powerpoint/2010/main" val="17511884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psychological power of words</a:t>
            </a:r>
            <a:endParaRPr lang="en-GB" dirty="0"/>
          </a:p>
        </p:txBody>
      </p:sp>
      <p:sp>
        <p:nvSpPr>
          <p:cNvPr id="3" name="Content Placeholder 2"/>
          <p:cNvSpPr>
            <a:spLocks noGrp="1"/>
          </p:cNvSpPr>
          <p:nvPr>
            <p:ph idx="1"/>
          </p:nvPr>
        </p:nvSpPr>
        <p:spPr>
          <a:xfrm>
            <a:off x="1202919" y="2011680"/>
            <a:ext cx="6550163" cy="4206240"/>
          </a:xfrm>
        </p:spPr>
        <p:txBody>
          <a:bodyPr/>
          <a:lstStyle/>
          <a:p>
            <a:r>
              <a:rPr lang="en-GB" dirty="0" smtClean="0"/>
              <a:t>As a counterpoint, the words of Jesus may themselves have held no supernatural power, but rather that they subconsciously led Peter to the decision that he made, showing a lack of free will but also that divine intervention may not have been responsible for the decision that Peter chose (or perhaps did not choose) to take.</a:t>
            </a:r>
            <a:endParaRPr lang="en-GB" dirty="0"/>
          </a:p>
        </p:txBody>
      </p:sp>
      <p:pic>
        <p:nvPicPr>
          <p:cNvPr id="1026" name="Picture 2" descr="Image result for peter betrays jesus me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2631" y="2011680"/>
            <a:ext cx="3343633" cy="4448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96064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nature</a:t>
            </a:r>
            <a:endParaRPr lang="en-GB" dirty="0"/>
          </a:p>
        </p:txBody>
      </p:sp>
      <p:sp>
        <p:nvSpPr>
          <p:cNvPr id="3" name="Content Placeholder 2"/>
          <p:cNvSpPr>
            <a:spLocks noGrp="1"/>
          </p:cNvSpPr>
          <p:nvPr>
            <p:ph idx="1"/>
          </p:nvPr>
        </p:nvSpPr>
        <p:spPr>
          <a:xfrm>
            <a:off x="1202919" y="2011680"/>
            <a:ext cx="5790309" cy="4206240"/>
          </a:xfrm>
        </p:spPr>
        <p:txBody>
          <a:bodyPr/>
          <a:lstStyle/>
          <a:p>
            <a:r>
              <a:rPr lang="en-GB" dirty="0" smtClean="0"/>
              <a:t>Speaking of psychology, another possible ‘explanation’ for Peter’s actions could be that </a:t>
            </a:r>
            <a:r>
              <a:rPr lang="en-GB" dirty="0" smtClean="0"/>
              <a:t>given the situation that Peter </a:t>
            </a:r>
            <a:r>
              <a:rPr lang="en-GB" dirty="0" smtClean="0"/>
              <a:t>was </a:t>
            </a:r>
            <a:r>
              <a:rPr lang="en-GB" dirty="0" smtClean="0"/>
              <a:t>in at the time of Jesus’ arrest, Peter was acting in a defensive way, possibly out of fear – fear that he too might also be arrested and persecuted.</a:t>
            </a:r>
          </a:p>
          <a:p>
            <a:r>
              <a:rPr lang="en-GB" dirty="0" smtClean="0"/>
              <a:t>If one were to consider this course of action as being plausible, then it must also be considered that it is in the instinct of people (Peter included) to protect themselves from potential harm, and that Jesus made the educated guess as he would be aware of that human nature.</a:t>
            </a:r>
            <a:endParaRPr lang="en-GB" dirty="0"/>
          </a:p>
        </p:txBody>
      </p:sp>
      <p:pic>
        <p:nvPicPr>
          <p:cNvPr id="2050" name="Picture 2" descr="Image result for peter bible me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0502" y="2011680"/>
            <a:ext cx="4286613" cy="4206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49953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Linear omniscience</a:t>
            </a:r>
            <a:endParaRPr lang="en-GB" sz="3600" dirty="0"/>
          </a:p>
        </p:txBody>
      </p:sp>
      <p:sp>
        <p:nvSpPr>
          <p:cNvPr id="3" name="Content Placeholder 2"/>
          <p:cNvSpPr>
            <a:spLocks noGrp="1"/>
          </p:cNvSpPr>
          <p:nvPr>
            <p:ph idx="1"/>
          </p:nvPr>
        </p:nvSpPr>
        <p:spPr>
          <a:xfrm>
            <a:off x="1202919" y="2011680"/>
            <a:ext cx="9784080" cy="2238348"/>
          </a:xfrm>
        </p:spPr>
        <p:txBody>
          <a:bodyPr/>
          <a:lstStyle/>
          <a:p>
            <a:r>
              <a:rPr lang="en-GB" dirty="0" smtClean="0"/>
              <a:t>If God or any being that contains divine knowledge were to know everything, or to be omniscient, then surely they must know every action that sapient beings must take in order to fulfil that knowledge. Free will cannot exist if there also exists a being that knows that choices will be made. This is </a:t>
            </a:r>
            <a:r>
              <a:rPr lang="en-GB" i="1" dirty="0" smtClean="0"/>
              <a:t>linear omniscience.</a:t>
            </a:r>
            <a:endParaRPr lang="en-GB" dirty="0"/>
          </a:p>
        </p:txBody>
      </p:sp>
      <p:pic>
        <p:nvPicPr>
          <p:cNvPr id="4" name="Picture 3"/>
          <p:cNvPicPr>
            <a:picLocks noChangeAspect="1"/>
          </p:cNvPicPr>
          <p:nvPr/>
        </p:nvPicPr>
        <p:blipFill>
          <a:blip r:embed="rId2"/>
          <a:stretch>
            <a:fillRect/>
          </a:stretch>
        </p:blipFill>
        <p:spPr>
          <a:xfrm rot="5400000">
            <a:off x="5613830" y="329339"/>
            <a:ext cx="962258" cy="8803637"/>
          </a:xfrm>
          <a:prstGeom prst="rect">
            <a:avLst/>
          </a:prstGeom>
        </p:spPr>
      </p:pic>
    </p:spTree>
    <p:extLst>
      <p:ext uri="{BB962C8B-B14F-4D97-AF65-F5344CB8AC3E}">
        <p14:creationId xmlns:p14="http://schemas.microsoft.com/office/powerpoint/2010/main" val="14293302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True Omniscience</a:t>
            </a:r>
            <a:endParaRPr lang="en-GB" dirty="0"/>
          </a:p>
        </p:txBody>
      </p:sp>
      <p:sp>
        <p:nvSpPr>
          <p:cNvPr id="3" name="Content Placeholder 2"/>
          <p:cNvSpPr>
            <a:spLocks noGrp="1"/>
          </p:cNvSpPr>
          <p:nvPr>
            <p:ph idx="1"/>
          </p:nvPr>
        </p:nvSpPr>
        <p:spPr>
          <a:xfrm>
            <a:off x="1202919" y="2011680"/>
            <a:ext cx="7052439" cy="4206240"/>
          </a:xfrm>
        </p:spPr>
        <p:txBody>
          <a:bodyPr>
            <a:normAutofit lnSpcReduction="10000"/>
          </a:bodyPr>
          <a:lstStyle/>
          <a:p>
            <a:r>
              <a:rPr lang="en-GB" dirty="0" smtClean="0"/>
              <a:t>However, if God or any other divine being were to be </a:t>
            </a:r>
            <a:r>
              <a:rPr lang="en-GB" i="1" dirty="0" smtClean="0"/>
              <a:t>truly </a:t>
            </a:r>
            <a:r>
              <a:rPr lang="en-GB" dirty="0" smtClean="0"/>
              <a:t>omniscient, then surely they would know what would occur if </a:t>
            </a:r>
            <a:r>
              <a:rPr lang="en-GB" i="1" dirty="0" smtClean="0"/>
              <a:t>another </a:t>
            </a:r>
            <a:r>
              <a:rPr lang="en-GB" dirty="0" smtClean="0"/>
              <a:t>choice were to be chosen, whilst </a:t>
            </a:r>
            <a:r>
              <a:rPr lang="en-GB" i="1" dirty="0" smtClean="0"/>
              <a:t>simultaneously</a:t>
            </a:r>
            <a:r>
              <a:rPr lang="en-GB" dirty="0" smtClean="0"/>
              <a:t> knowing what choice would be chosen. </a:t>
            </a:r>
          </a:p>
          <a:p>
            <a:r>
              <a:rPr lang="en-GB" dirty="0" smtClean="0"/>
              <a:t>If a person had to choose between Option A and Option B, and that person was destined to choose Option A, would the divine being who is completely omniscient know what would happen if Option B were to be chosen instead? If not, can the divine being be called truly omniscient?</a:t>
            </a:r>
          </a:p>
          <a:p>
            <a:r>
              <a:rPr lang="en-GB" dirty="0" smtClean="0"/>
              <a:t>If this were to be true, then the divine being would be </a:t>
            </a:r>
            <a:r>
              <a:rPr lang="en-GB" i="1" dirty="0" smtClean="0"/>
              <a:t>truly </a:t>
            </a:r>
            <a:r>
              <a:rPr lang="en-GB" dirty="0" smtClean="0"/>
              <a:t>omniscient, as they know all knowledge of all events and all could-be events</a:t>
            </a:r>
            <a:r>
              <a:rPr lang="en-GB" dirty="0" smtClean="0"/>
              <a:t>. Free will can coincide with this ethereal divine knowledge.</a:t>
            </a:r>
            <a:endParaRPr lang="en-GB" dirty="0"/>
          </a:p>
        </p:txBody>
      </p:sp>
      <p:pic>
        <p:nvPicPr>
          <p:cNvPr id="4" name="Picture 3"/>
          <p:cNvPicPr>
            <a:picLocks noChangeAspect="1"/>
          </p:cNvPicPr>
          <p:nvPr/>
        </p:nvPicPr>
        <p:blipFill>
          <a:blip r:embed="rId2"/>
          <a:stretch>
            <a:fillRect/>
          </a:stretch>
        </p:blipFill>
        <p:spPr>
          <a:xfrm rot="5400000">
            <a:off x="8321396" y="3040346"/>
            <a:ext cx="4179462" cy="2122130"/>
          </a:xfrm>
          <a:prstGeom prst="rect">
            <a:avLst/>
          </a:prstGeom>
        </p:spPr>
      </p:pic>
    </p:spTree>
    <p:extLst>
      <p:ext uri="{BB962C8B-B14F-4D97-AF65-F5344CB8AC3E}">
        <p14:creationId xmlns:p14="http://schemas.microsoft.com/office/powerpoint/2010/main" val="15136419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a:bodyPr>
          <a:lstStyle/>
          <a:p>
            <a:r>
              <a:rPr lang="en-GB" dirty="0"/>
              <a:t>Adler, Mortimer Jerome, </a:t>
            </a:r>
            <a:r>
              <a:rPr lang="en-GB" i="1" dirty="0"/>
              <a:t>The Idea Of Freedom: A Dialectical Examination Of The Idea Of Freedom</a:t>
            </a:r>
            <a:r>
              <a:rPr lang="en-GB" dirty="0"/>
              <a:t> (Westport, Conn.: Doubleday, 1958), p. 127</a:t>
            </a:r>
          </a:p>
          <a:p>
            <a:r>
              <a:rPr lang="en-GB" dirty="0"/>
              <a:t>Bok, Hilary, </a:t>
            </a:r>
            <a:r>
              <a:rPr lang="en-GB" i="1" dirty="0"/>
              <a:t>Free Will</a:t>
            </a:r>
            <a:r>
              <a:rPr lang="en-GB" dirty="0"/>
              <a:t> (Oxford: Oxford University Press, 2011), pp. </a:t>
            </a:r>
            <a:r>
              <a:rPr lang="en-GB" dirty="0" smtClean="0"/>
              <a:t>130-166</a:t>
            </a:r>
            <a:endParaRPr lang="en-GB" dirty="0"/>
          </a:p>
          <a:p>
            <a:r>
              <a:rPr lang="en-GB" dirty="0"/>
              <a:t>Davies, Brian, </a:t>
            </a:r>
            <a:r>
              <a:rPr lang="en-GB" i="1" dirty="0"/>
              <a:t>An Introduction To The Philosophy Of Religion</a:t>
            </a:r>
            <a:r>
              <a:rPr lang="en-GB" dirty="0"/>
              <a:t> (Oxford: Oxford University Press, </a:t>
            </a:r>
            <a:r>
              <a:rPr lang="en-GB" dirty="0" smtClean="0"/>
              <a:t>2004) Ch. 9. pp. 181-207</a:t>
            </a:r>
            <a:endParaRPr lang="en-GB" dirty="0"/>
          </a:p>
          <a:p>
            <a:r>
              <a:rPr lang="en-GB" dirty="0" err="1"/>
              <a:t>Hasker</a:t>
            </a:r>
            <a:r>
              <a:rPr lang="en-GB" dirty="0"/>
              <a:t>, William, </a:t>
            </a:r>
            <a:r>
              <a:rPr lang="en-GB" i="1" dirty="0"/>
              <a:t>The Openness Of God</a:t>
            </a:r>
            <a:r>
              <a:rPr lang="en-GB" dirty="0"/>
              <a:t> (Downers Grove: </a:t>
            </a:r>
            <a:r>
              <a:rPr lang="en-GB" dirty="0" err="1"/>
              <a:t>InterVarsity</a:t>
            </a:r>
            <a:r>
              <a:rPr lang="en-GB" dirty="0"/>
              <a:t> Press, 1994), pp. 136-137</a:t>
            </a:r>
          </a:p>
          <a:p>
            <a:r>
              <a:rPr lang="en-GB" dirty="0"/>
              <a:t>Kane, Robert, </a:t>
            </a:r>
            <a:r>
              <a:rPr lang="en-GB" i="1" dirty="0"/>
              <a:t>Free Will</a:t>
            </a:r>
            <a:r>
              <a:rPr lang="en-GB" dirty="0"/>
              <a:t> (Malden, MA: Blackwell Publishers, 2009), pp. 4-9, 47-58</a:t>
            </a:r>
          </a:p>
          <a:p>
            <a:r>
              <a:rPr lang="en-GB" dirty="0" smtClean="0"/>
              <a:t>The Gospels of Matthew, Mark, Luke and John (New Revised Standard Version)</a:t>
            </a:r>
            <a:endParaRPr lang="en-GB" dirty="0"/>
          </a:p>
        </p:txBody>
      </p:sp>
    </p:spTree>
    <p:extLst>
      <p:ext uri="{BB962C8B-B14F-4D97-AF65-F5344CB8AC3E}">
        <p14:creationId xmlns:p14="http://schemas.microsoft.com/office/powerpoint/2010/main" val="5582835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Any questions?</a:t>
            </a:r>
            <a:endParaRPr lang="en-GB" dirty="0"/>
          </a:p>
        </p:txBody>
      </p:sp>
    </p:spTree>
    <p:extLst>
      <p:ext uri="{BB962C8B-B14F-4D97-AF65-F5344CB8AC3E}">
        <p14:creationId xmlns:p14="http://schemas.microsoft.com/office/powerpoint/2010/main" val="12494083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docProps/app.xml><?xml version="1.0" encoding="utf-8"?>
<Properties xmlns="http://schemas.openxmlformats.org/officeDocument/2006/extended-properties" xmlns:vt="http://schemas.openxmlformats.org/officeDocument/2006/docPropsVTypes">
  <Template>TM03090430[[fn=Banded]]</Template>
  <TotalTime>1706</TotalTime>
  <Words>1149</Words>
  <Application>Microsoft Office PowerPoint</Application>
  <PresentationFormat>Widescreen</PresentationFormat>
  <Paragraphs>38</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Corbel</vt:lpstr>
      <vt:lpstr>Wingdings</vt:lpstr>
      <vt:lpstr>Banded</vt:lpstr>
      <vt:lpstr>How does Peter’s denial of Jesus coalesce with the Orthodox philosophical notion of free will alongside the ideas of the omniscience of God and divine knowledge?</vt:lpstr>
      <vt:lpstr>Peter’s denial of Jesus</vt:lpstr>
      <vt:lpstr>What is free will?</vt:lpstr>
      <vt:lpstr>The coalescence between free will and religion</vt:lpstr>
      <vt:lpstr>A mild diversion into sin</vt:lpstr>
      <vt:lpstr>The power of words</vt:lpstr>
      <vt:lpstr>The psychological power of words</vt:lpstr>
      <vt:lpstr>Human nature</vt:lpstr>
      <vt:lpstr>Linear omniscience</vt:lpstr>
      <vt:lpstr>True Omniscience</vt:lpstr>
      <vt:lpstr>bibliography</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Peter’s denial of Jesus coalesce with the Orthodox philosophical notion of free will alongside the ideas of the omniscience of God and divine knowledge?</dc:title>
  <dc:creator>James Barrow</dc:creator>
  <cp:lastModifiedBy>James Barrow</cp:lastModifiedBy>
  <cp:revision>19</cp:revision>
  <dcterms:created xsi:type="dcterms:W3CDTF">2020-03-04T16:29:38Z</dcterms:created>
  <dcterms:modified xsi:type="dcterms:W3CDTF">2020-03-11T11:29:55Z</dcterms:modified>
</cp:coreProperties>
</file>