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9" r:id="rId2"/>
    <p:sldId id="261" r:id="rId3"/>
    <p:sldId id="262" r:id="rId4"/>
    <p:sldId id="263" r:id="rId5"/>
    <p:sldId id="264" r:id="rId6"/>
    <p:sldId id="265" r:id="rId7"/>
    <p:sldId id="266" r:id="rId8"/>
    <p:sldId id="267" r:id="rId9"/>
    <p:sldId id="268" r:id="rId10"/>
    <p:sldId id="260" r:id="rId11"/>
    <p:sldId id="269" r:id="rId12"/>
    <p:sldId id="270" r:id="rId13"/>
    <p:sldId id="271" r:id="rId14"/>
    <p:sldId id="272" r:id="rId15"/>
    <p:sldId id="276" r:id="rId16"/>
    <p:sldId id="273"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olohan.petronela@yahoo.com" initials="b" lastIdx="2" clrIdx="0">
    <p:extLst>
      <p:ext uri="{19B8F6BF-5375-455C-9EA6-DF929625EA0E}">
        <p15:presenceInfo xmlns:p15="http://schemas.microsoft.com/office/powerpoint/2012/main" userId="0620e2b6e27ffe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Stil tematic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DF18680-E054-41AD-8BC1-D1AEF772440D}" styleName="Stil mediu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commentAuthors" Target="commentAuthor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F6F79E-48E4-CC44-AEB7-8E15CC52E11E}" type="datetimeFigureOut">
              <a:rPr lang="ro-RO" smtClean="0"/>
              <a:t>02.05.2020</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2E6F46-759D-324F-9F90-5BE71037843A}" type="slidenum">
              <a:rPr lang="ro-RO" smtClean="0"/>
              <a:t>‹#›</a:t>
            </a:fld>
            <a:endParaRPr lang="ro-RO"/>
          </a:p>
        </p:txBody>
      </p:sp>
    </p:spTree>
    <p:extLst>
      <p:ext uri="{BB962C8B-B14F-4D97-AF65-F5344CB8AC3E}">
        <p14:creationId xmlns:p14="http://schemas.microsoft.com/office/powerpoint/2010/main" val="3610267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a:t>study.sage.com/morgan</a:t>
            </a:r>
            <a:endParaRPr lang="ro-RO"/>
          </a:p>
        </p:txBody>
      </p:sp>
      <p:sp>
        <p:nvSpPr>
          <p:cNvPr id="4" name="Substituent număr diapozitiv 3"/>
          <p:cNvSpPr>
            <a:spLocks noGrp="1"/>
          </p:cNvSpPr>
          <p:nvPr>
            <p:ph type="sldNum" sz="quarter" idx="5"/>
          </p:nvPr>
        </p:nvSpPr>
        <p:spPr/>
        <p:txBody>
          <a:bodyPr/>
          <a:lstStyle/>
          <a:p>
            <a:fld id="{D92E6F46-759D-324F-9F90-5BE71037843A}" type="slidenum">
              <a:rPr lang="ro-RO" smtClean="0"/>
              <a:t>3</a:t>
            </a:fld>
            <a:endParaRPr lang="ro-RO"/>
          </a:p>
        </p:txBody>
      </p:sp>
    </p:spTree>
    <p:extLst>
      <p:ext uri="{BB962C8B-B14F-4D97-AF65-F5344CB8AC3E}">
        <p14:creationId xmlns:p14="http://schemas.microsoft.com/office/powerpoint/2010/main" val="33756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ro-RO"/>
              <a:t>Faceți clic pentru a edita stilul de titlu coordonator</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a:p>
        </p:txBody>
      </p:sp>
      <p:sp>
        <p:nvSpPr>
          <p:cNvPr id="4" name="Date Placeholder 3"/>
          <p:cNvSpPr>
            <a:spLocks noGrp="1"/>
          </p:cNvSpPr>
          <p:nvPr>
            <p:ph type="dt" sz="half" idx="10"/>
          </p:nvPr>
        </p:nvSpPr>
        <p:spPr/>
        <p:txBody>
          <a:bodyPr/>
          <a:lstStyle/>
          <a:p>
            <a:fld id="{4AAD347D-5ACD-4C99-B74B-A9C85AD731AF}"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7"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ro-RO"/>
              <a:t>Faceți clic pentru a edita stilul de titlu coordonator</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9796027F-7875-4030-9381-8BD8C4F21935}"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Date Placeholder 4"/>
          <p:cNvSpPr>
            <a:spLocks noGrp="1"/>
          </p:cNvSpPr>
          <p:nvPr>
            <p:ph type="dt" sz="half" idx="10"/>
          </p:nvPr>
        </p:nvSpPr>
        <p:spPr/>
        <p:txBody>
          <a:bodyPr/>
          <a:lstStyle/>
          <a:p>
            <a:fld id="{9796027F-7875-4030-9381-8BD8C4F21935}" type="datetimeFigureOut">
              <a:rPr lang="en-US" dirty="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7" name="Date Placeholder 6"/>
          <p:cNvSpPr>
            <a:spLocks noGrp="1"/>
          </p:cNvSpPr>
          <p:nvPr>
            <p:ph type="dt" sz="half" idx="10"/>
          </p:nvPr>
        </p:nvSpPr>
        <p:spPr/>
        <p:txBody>
          <a:bodyPr/>
          <a:lstStyle/>
          <a:p>
            <a:fld id="{9796027F-7875-4030-9381-8BD8C4F21935}" type="datetimeFigureOut">
              <a:rPr lang="en-US" dirty="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7" name="Date Placeholder 2"/>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ro-RO"/>
              <a:t>Faceți clic pentru a edita stilul de titlu coordonator</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7" name="Date Placeholder 4"/>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ro-RO"/>
              <a:t>Faceți clic pentru a edita stilul de titlu coordonator</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4509A250-FF31-4206-8172-F9D3106AACB1}" type="datetimeFigureOut">
              <a:rPr lang="en-US" dirty="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ro-RO"/>
              <a:t>Faceți clic pentru a edita stilul de titlu coordonator</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4509A250-FF31-4206-8172-F9D3106AACB1}" type="datetimeFigureOut">
              <a:rPr lang="en-US" dirty="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ro-RO"/>
              <a:t>Faceți clic pentru a edita stilul de titlu coordonator</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ro-RO"/>
              <a:t>Faceți clic pentru a edita stilul de titlu coordonator</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ro-RO"/>
              <a:t>Faceţi clic pentru a edita Master stiluri text</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ro-RO"/>
              <a:t>Faceți clic pentru a edita stilul de titlu coordonator</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o-RO"/>
              <a:t>Faceți clic pentru a edita stilul de titlu coordonator</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o-RO"/>
              <a:t>Faceți clic pentru a edita stilul de titlu coordonator</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a:p>
        </p:txBody>
      </p:sp>
      <p:sp>
        <p:nvSpPr>
          <p:cNvPr id="3" name="Vertical Text Placeholder 2"/>
          <p:cNvSpPr>
            <a:spLocks noGrp="1"/>
          </p:cNvSpPr>
          <p:nvPr>
            <p:ph type="body" orient="vert" idx="1"/>
          </p:nvPr>
        </p:nvSpPr>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ro-RO"/>
              <a:t>Faceți clic pentru a edita stilul de titlu coordonator</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ro-RO"/>
              <a:t>Faceți clic pentru a edita stilul de titlu coordonator</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5/2/2020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hyperlink" Target="https://www.oxfordlearnersdictionaries.com/definition/english/team_1"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1745665-1804-7A45-9876-9E22E1B6DCE8}"/>
              </a:ext>
            </a:extLst>
          </p:cNvPr>
          <p:cNvSpPr>
            <a:spLocks noGrp="1"/>
          </p:cNvSpPr>
          <p:nvPr>
            <p:ph type="ctrTitle"/>
          </p:nvPr>
        </p:nvSpPr>
        <p:spPr>
          <a:xfrm>
            <a:off x="1154954" y="41672"/>
            <a:ext cx="10191701" cy="4735709"/>
          </a:xfrm>
        </p:spPr>
        <p:txBody>
          <a:bodyPr/>
          <a:lstStyle/>
          <a:p>
            <a:pPr algn="ctr"/>
            <a:r>
              <a:rPr lang="ro-RO" sz="3200"/>
              <a:t>Certificate in higher education: </a:t>
            </a:r>
            <a:br>
              <a:rPr lang="ro-RO" sz="3200"/>
            </a:br>
            <a:r>
              <a:rPr lang="ro-RO" sz="3200"/>
              <a:t>Health and social care</a:t>
            </a:r>
            <a:br>
              <a:rPr lang="en-GB" sz="3200"/>
            </a:br>
            <a:br>
              <a:rPr lang="en-GB" sz="3200"/>
            </a:br>
            <a:br>
              <a:rPr lang="ro-RO" sz="3200"/>
            </a:br>
            <a:r>
              <a:rPr lang="ro-RO" sz="3200"/>
              <a:t>Assignment </a:t>
            </a:r>
            <a:br>
              <a:rPr lang="en-GB" sz="3200"/>
            </a:br>
            <a:br>
              <a:rPr lang="ro-RO" sz="3200"/>
            </a:br>
            <a:r>
              <a:rPr lang="ro-RO" sz="4000" b="1" i="1"/>
              <a:t>BMSW 4002- Effective team working and communication</a:t>
            </a:r>
          </a:p>
        </p:txBody>
      </p:sp>
      <p:sp>
        <p:nvSpPr>
          <p:cNvPr id="3" name="Substituent conținut 2">
            <a:extLst>
              <a:ext uri="{FF2B5EF4-FFF2-40B4-BE49-F238E27FC236}">
                <a16:creationId xmlns:a16="http://schemas.microsoft.com/office/drawing/2014/main" id="{C801E27C-BC00-CE4D-8A3B-BF8355D1B77E}"/>
              </a:ext>
            </a:extLst>
          </p:cNvPr>
          <p:cNvSpPr>
            <a:spLocks noGrp="1"/>
          </p:cNvSpPr>
          <p:nvPr>
            <p:ph type="subTitle" idx="1"/>
          </p:nvPr>
        </p:nvSpPr>
        <p:spPr>
          <a:xfrm>
            <a:off x="535781" y="4679156"/>
            <a:ext cx="11037094" cy="2137172"/>
          </a:xfrm>
        </p:spPr>
        <p:txBody>
          <a:bodyPr>
            <a:normAutofit/>
          </a:bodyPr>
          <a:lstStyle/>
          <a:p>
            <a:r>
              <a:rPr lang="en-GB" sz="2800"/>
              <a:t>Lenuta Stefan                                           </a:t>
            </a:r>
            <a:r>
              <a:rPr lang="ro-RO" sz="2800"/>
              <a:t>                 </a:t>
            </a:r>
            <a:r>
              <a:rPr lang="en-GB" sz="2800"/>
              <a:t>   Lecturer</a:t>
            </a:r>
          </a:p>
          <a:p>
            <a:r>
              <a:rPr lang="en-GB" sz="2800"/>
              <a:t>1912289                                                    </a:t>
            </a:r>
            <a:r>
              <a:rPr lang="ro-RO" sz="2800"/>
              <a:t>                  </a:t>
            </a:r>
            <a:r>
              <a:rPr lang="en-GB" sz="2800"/>
              <a:t>     </a:t>
            </a:r>
            <a:r>
              <a:rPr lang="ro-RO" sz="2800"/>
              <a:t>GULNAR ALI</a:t>
            </a:r>
          </a:p>
        </p:txBody>
      </p:sp>
    </p:spTree>
    <p:extLst>
      <p:ext uri="{BB962C8B-B14F-4D97-AF65-F5344CB8AC3E}">
        <p14:creationId xmlns:p14="http://schemas.microsoft.com/office/powerpoint/2010/main" val="302157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FF26091-2D21-204A-8518-054B337EF6B6}"/>
              </a:ext>
            </a:extLst>
          </p:cNvPr>
          <p:cNvSpPr>
            <a:spLocks noGrp="1"/>
          </p:cNvSpPr>
          <p:nvPr>
            <p:ph type="title"/>
          </p:nvPr>
        </p:nvSpPr>
        <p:spPr>
          <a:xfrm>
            <a:off x="646111" y="452718"/>
            <a:ext cx="10617202" cy="1107001"/>
          </a:xfrm>
        </p:spPr>
        <p:txBody>
          <a:bodyPr/>
          <a:lstStyle/>
          <a:p>
            <a:pPr algn="ctr"/>
            <a:r>
              <a:rPr lang="en-GB" sz="4800" b="1" i="1" u="sng">
                <a:latin typeface="Arial" panose="020B0604020202020204" pitchFamily="34" charset="0"/>
                <a:cs typeface="Arial" panose="020B0604020202020204" pitchFamily="34" charset="0"/>
              </a:rPr>
              <a:t>Content</a:t>
            </a:r>
            <a:r>
              <a:rPr lang="en-GB" sz="4800" b="1" i="1" u="sng"/>
              <a:t>:</a:t>
            </a:r>
            <a:endParaRPr lang="ro-RO" sz="4800" b="1" i="1" u="sng"/>
          </a:p>
        </p:txBody>
      </p:sp>
      <p:sp>
        <p:nvSpPr>
          <p:cNvPr id="3" name="Substituent conținut 2">
            <a:extLst>
              <a:ext uri="{FF2B5EF4-FFF2-40B4-BE49-F238E27FC236}">
                <a16:creationId xmlns:a16="http://schemas.microsoft.com/office/drawing/2014/main" id="{554BD9F1-4426-114D-9D1A-B2510EB89E7F}"/>
              </a:ext>
            </a:extLst>
          </p:cNvPr>
          <p:cNvSpPr>
            <a:spLocks noGrp="1"/>
          </p:cNvSpPr>
          <p:nvPr>
            <p:ph idx="1"/>
          </p:nvPr>
        </p:nvSpPr>
        <p:spPr>
          <a:xfrm>
            <a:off x="1035844" y="1853248"/>
            <a:ext cx="10810876" cy="4873783"/>
          </a:xfrm>
        </p:spPr>
        <p:txBody>
          <a:bodyPr>
            <a:normAutofit/>
          </a:bodyPr>
          <a:lstStyle/>
          <a:p>
            <a:r>
              <a:rPr lang="en-GB" sz="3600"/>
              <a:t> </a:t>
            </a:r>
            <a:r>
              <a:rPr lang="en-GB" sz="3600" i="1">
                <a:latin typeface="Arial" panose="020B0604020202020204" pitchFamily="34" charset="0"/>
                <a:cs typeface="Arial" panose="020B0604020202020204" pitchFamily="34" charset="0"/>
              </a:rPr>
              <a:t>Introduction </a:t>
            </a:r>
          </a:p>
          <a:p>
            <a:r>
              <a:rPr lang="en-GB" sz="3600" i="1">
                <a:latin typeface="Arial" panose="020B0604020202020204" pitchFamily="34" charset="0"/>
                <a:cs typeface="Arial" panose="020B0604020202020204" pitchFamily="34" charset="0"/>
              </a:rPr>
              <a:t> Definitions </a:t>
            </a:r>
          </a:p>
          <a:p>
            <a:r>
              <a:rPr lang="en-GB" sz="3600" i="1">
                <a:latin typeface="Arial" panose="020B0604020202020204" pitchFamily="34" charset="0"/>
                <a:cs typeface="Arial" panose="020B0604020202020204" pitchFamily="34" charset="0"/>
              </a:rPr>
              <a:t> Case study </a:t>
            </a:r>
          </a:p>
          <a:p>
            <a:r>
              <a:rPr lang="en-GB" sz="3600" i="1">
                <a:latin typeface="Arial" panose="020B0604020202020204" pitchFamily="34" charset="0"/>
                <a:cs typeface="Arial" panose="020B0604020202020204" pitchFamily="34" charset="0"/>
              </a:rPr>
              <a:t> Conclusion</a:t>
            </a:r>
          </a:p>
          <a:p>
            <a:r>
              <a:rPr lang="en-GB" sz="3600" i="1">
                <a:latin typeface="Arial" panose="020B0604020202020204" pitchFamily="34" charset="0"/>
                <a:cs typeface="Arial" panose="020B0604020202020204" pitchFamily="34" charset="0"/>
              </a:rPr>
              <a:t> Bibliography </a:t>
            </a:r>
            <a:endParaRPr lang="ro-RO" sz="3600"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9153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EBEA82-5CC4-4D43-8047-310FDBF18E80}"/>
              </a:ext>
            </a:extLst>
          </p:cNvPr>
          <p:cNvSpPr>
            <a:spLocks noGrp="1"/>
          </p:cNvSpPr>
          <p:nvPr>
            <p:ph type="title"/>
          </p:nvPr>
        </p:nvSpPr>
        <p:spPr>
          <a:xfrm>
            <a:off x="928687" y="452718"/>
            <a:ext cx="10834687" cy="1618970"/>
          </a:xfrm>
        </p:spPr>
        <p:txBody>
          <a:bodyPr/>
          <a:lstStyle/>
          <a:p>
            <a:pPr algn="ctr"/>
            <a:r>
              <a:rPr lang="en-GB" b="1" i="1" u="sng">
                <a:latin typeface="Arial" panose="020B0604020202020204" pitchFamily="34" charset="0"/>
                <a:cs typeface="Arial" panose="020B0604020202020204" pitchFamily="34" charset="0"/>
              </a:rPr>
              <a:t>Introduction</a:t>
            </a:r>
            <a:r>
              <a:rPr lang="en-GB"/>
              <a:t> </a:t>
            </a:r>
            <a:endParaRPr lang="ro-RO"/>
          </a:p>
        </p:txBody>
      </p:sp>
      <p:sp>
        <p:nvSpPr>
          <p:cNvPr id="3" name="Substituent conținut 2">
            <a:extLst>
              <a:ext uri="{FF2B5EF4-FFF2-40B4-BE49-F238E27FC236}">
                <a16:creationId xmlns:a16="http://schemas.microsoft.com/office/drawing/2014/main" id="{2167462F-9DDD-4A45-B0E7-B736B9CCB7D0}"/>
              </a:ext>
            </a:extLst>
          </p:cNvPr>
          <p:cNvSpPr>
            <a:spLocks noGrp="1"/>
          </p:cNvSpPr>
          <p:nvPr>
            <p:ph idx="1"/>
          </p:nvPr>
        </p:nvSpPr>
        <p:spPr>
          <a:xfrm>
            <a:off x="1035844" y="1464470"/>
            <a:ext cx="10510045" cy="5095874"/>
          </a:xfrm>
        </p:spPr>
        <p:txBody>
          <a:bodyPr/>
          <a:lstStyle/>
          <a:p>
            <a:pPr marL="0" indent="0" algn="ctr">
              <a:buNone/>
            </a:pPr>
            <a:r>
              <a:rPr lang="ro-RO" sz="3600" i="1">
                <a:latin typeface="Arial" panose="020B0604020202020204" pitchFamily="34" charset="0"/>
                <a:cs typeface="Arial" panose="020B0604020202020204" pitchFamily="34" charset="0"/>
              </a:rPr>
              <a:t>Effective team working(groups and teams)</a:t>
            </a:r>
            <a:br>
              <a:rPr lang="ro-RO" sz="3600" i="1">
                <a:latin typeface="Arial" panose="020B0604020202020204" pitchFamily="34" charset="0"/>
                <a:cs typeface="Arial" panose="020B0604020202020204" pitchFamily="34" charset="0"/>
              </a:rPr>
            </a:br>
            <a:endParaRPr lang="en-GB" sz="3600" i="1">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There are two important terms to define here: </a:t>
            </a:r>
            <a:r>
              <a:rPr lang="ro-RO" sz="2800">
                <a:solidFill>
                  <a:schemeClr val="accent1">
                    <a:lumMod val="40000"/>
                    <a:lumOff val="60000"/>
                  </a:schemeClr>
                </a:solidFill>
                <a:latin typeface="Arial" panose="020B0604020202020204" pitchFamily="34" charset="0"/>
                <a:cs typeface="Arial" panose="020B0604020202020204" pitchFamily="34" charset="0"/>
              </a:rPr>
              <a:t>groups</a:t>
            </a:r>
            <a:r>
              <a:rPr lang="ro-RO" sz="2800">
                <a:latin typeface="Arial" panose="020B0604020202020204" pitchFamily="34" charset="0"/>
                <a:cs typeface="Arial" panose="020B0604020202020204" pitchFamily="34" charset="0"/>
              </a:rPr>
              <a:t> and </a:t>
            </a:r>
            <a:r>
              <a:rPr lang="ro-RO" sz="2800">
                <a:solidFill>
                  <a:schemeClr val="accent1">
                    <a:lumMod val="40000"/>
                    <a:lumOff val="60000"/>
                  </a:schemeClr>
                </a:solidFill>
                <a:latin typeface="Arial" panose="020B0604020202020204" pitchFamily="34" charset="0"/>
                <a:cs typeface="Arial" panose="020B0604020202020204" pitchFamily="34" charset="0"/>
              </a:rPr>
              <a:t>teams</a:t>
            </a:r>
            <a:r>
              <a:rPr lang="ro-RO" sz="2800">
                <a:latin typeface="Arial" panose="020B0604020202020204" pitchFamily="34" charset="0"/>
                <a:cs typeface="Arial" panose="020B0604020202020204" pitchFamily="34" charset="0"/>
              </a:rPr>
              <a:t> and there is no shortcut of </a:t>
            </a:r>
            <a:r>
              <a:rPr lang="en-GB" sz="2800">
                <a:latin typeface="Arial" panose="020B0604020202020204" pitchFamily="34" charset="0"/>
                <a:cs typeface="Arial" panose="020B0604020202020204" pitchFamily="34" charset="0"/>
              </a:rPr>
              <a:t>discussion </a:t>
            </a:r>
            <a:r>
              <a:rPr lang="ro-RO" sz="2800">
                <a:latin typeface="Arial" panose="020B0604020202020204" pitchFamily="34" charset="0"/>
                <a:cs typeface="Arial" panose="020B0604020202020204" pitchFamily="34" charset="0"/>
              </a:rPr>
              <a:t>in the academic literature as to what constitutes each one.</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some situation, it must not matter greatly as to whether you think you are working in a group or in a team, but if other people have a different view, then their behaviour will be </a:t>
            </a:r>
            <a:r>
              <a:rPr lang="en-GB" sz="2800">
                <a:latin typeface="Arial" panose="020B0604020202020204" pitchFamily="34" charset="0"/>
                <a:cs typeface="Arial" panose="020B0604020202020204" pitchFamily="34" charset="0"/>
              </a:rPr>
              <a:t>different.</a:t>
            </a:r>
            <a:r>
              <a:rPr lang="ro-RO" sz="2800">
                <a:latin typeface="Arial" panose="020B0604020202020204" pitchFamily="34" charset="0"/>
                <a:cs typeface="Arial" panose="020B0604020202020204" pitchFamily="34" charset="0"/>
              </a:rPr>
              <a:t> </a:t>
            </a:r>
            <a:br>
              <a:rPr lang="ro-RO" sz="2800">
                <a:latin typeface="Arial" panose="020B0604020202020204" pitchFamily="34" charset="0"/>
                <a:cs typeface="Arial" panose="020B0604020202020204" pitchFamily="34" charset="0"/>
              </a:rPr>
            </a:br>
            <a:r>
              <a:rPr lang="ro-RO" sz="2800">
                <a:latin typeface="Arial" panose="020B0604020202020204" pitchFamily="34" charset="0"/>
                <a:cs typeface="Arial" panose="020B0604020202020204" pitchFamily="34" charset="0"/>
              </a:rPr>
              <a:t>Some(e.g. Muchinsky,2003)</a:t>
            </a: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have argued that groups and teams are actually nearly the same thing. </a:t>
            </a:r>
          </a:p>
        </p:txBody>
      </p:sp>
    </p:spTree>
    <p:extLst>
      <p:ext uri="{BB962C8B-B14F-4D97-AF65-F5344CB8AC3E}">
        <p14:creationId xmlns:p14="http://schemas.microsoft.com/office/powerpoint/2010/main" val="3074432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8F8E834-0358-4747-AE9E-98C82828C058}"/>
              </a:ext>
            </a:extLst>
          </p:cNvPr>
          <p:cNvSpPr>
            <a:spLocks noGrp="1"/>
          </p:cNvSpPr>
          <p:nvPr>
            <p:ph idx="1"/>
          </p:nvPr>
        </p:nvSpPr>
        <p:spPr>
          <a:xfrm>
            <a:off x="1103312" y="238126"/>
            <a:ext cx="8946541" cy="6226968"/>
          </a:xfrm>
        </p:spPr>
        <p:txBody>
          <a:bodyPr/>
          <a:lstStyle/>
          <a:p>
            <a:pPr marL="0" indent="0">
              <a:buNone/>
            </a:pPr>
            <a:r>
              <a:rPr lang="en-GB"/>
              <a:t>    </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Both consist of individuals working together to accomplish something. These individuals will likely have some differences in terms of their interest personality demographics and perhaps abilities, but there is something that bring them together and this is probably where the similarities between groups and teams ends. </a:t>
            </a:r>
          </a:p>
        </p:txBody>
      </p:sp>
    </p:spTree>
    <p:extLst>
      <p:ext uri="{BB962C8B-B14F-4D97-AF65-F5344CB8AC3E}">
        <p14:creationId xmlns:p14="http://schemas.microsoft.com/office/powerpoint/2010/main" val="1930660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0AA5C71-B2BD-E84F-831A-7E0C6298B34F}"/>
              </a:ext>
            </a:extLst>
          </p:cNvPr>
          <p:cNvSpPr>
            <a:spLocks noGrp="1"/>
          </p:cNvSpPr>
          <p:nvPr>
            <p:ph type="title"/>
          </p:nvPr>
        </p:nvSpPr>
        <p:spPr>
          <a:xfrm>
            <a:off x="646111" y="452718"/>
            <a:ext cx="11010108" cy="1309407"/>
          </a:xfrm>
        </p:spPr>
        <p:txBody>
          <a:bodyPr/>
          <a:lstStyle/>
          <a:p>
            <a:pPr algn="ctr"/>
            <a:r>
              <a:rPr lang="en-GB" b="1" i="1" u="sng">
                <a:latin typeface="Arial" panose="020B0604020202020204" pitchFamily="34" charset="0"/>
                <a:cs typeface="Arial" panose="020B0604020202020204" pitchFamily="34" charset="0"/>
              </a:rPr>
              <a:t>Definitions</a:t>
            </a:r>
            <a:endParaRPr lang="ro-RO" b="1" i="1" u="sng">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4BEB11D2-D5AE-EF43-ADEF-9E11AD4F895D}"/>
              </a:ext>
            </a:extLst>
          </p:cNvPr>
          <p:cNvSpPr>
            <a:spLocks noGrp="1"/>
          </p:cNvSpPr>
          <p:nvPr>
            <p:ph idx="1"/>
          </p:nvPr>
        </p:nvSpPr>
        <p:spPr>
          <a:xfrm>
            <a:off x="1166813" y="1845470"/>
            <a:ext cx="10489406" cy="4369594"/>
          </a:xfrm>
        </p:spPr>
        <p:txBody>
          <a:bodyPr>
            <a:normAutofit/>
          </a:bodyPr>
          <a:lstStyle/>
          <a:p>
            <a:pPr marL="0" indent="0">
              <a:buNone/>
            </a:pPr>
            <a:r>
              <a:rPr lang="en-GB" sz="2800">
                <a:latin typeface="Arial" panose="020B0604020202020204" pitchFamily="34" charset="0"/>
                <a:cs typeface="Arial" panose="020B0604020202020204" pitchFamily="34" charset="0"/>
              </a:rPr>
              <a:t>  </a:t>
            </a: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A </a:t>
            </a:r>
            <a:r>
              <a:rPr lang="ro-RO" sz="2800">
                <a:solidFill>
                  <a:schemeClr val="accent1">
                    <a:lumMod val="40000"/>
                    <a:lumOff val="60000"/>
                  </a:schemeClr>
                </a:solidFill>
                <a:latin typeface="Arial" panose="020B0604020202020204" pitchFamily="34" charset="0"/>
                <a:cs typeface="Arial" panose="020B0604020202020204" pitchFamily="34" charset="0"/>
              </a:rPr>
              <a:t>group</a:t>
            </a:r>
            <a:r>
              <a:rPr lang="ro-RO" sz="2800">
                <a:latin typeface="Arial" panose="020B0604020202020204" pitchFamily="34" charset="0"/>
                <a:cs typeface="Arial" panose="020B0604020202020204" pitchFamily="34" charset="0"/>
              </a:rPr>
              <a:t> is usually defined as a number of </a:t>
            </a:r>
            <a:r>
              <a:rPr lang="en-GB" sz="2800">
                <a:latin typeface="Arial" panose="020B0604020202020204" pitchFamily="34" charset="0"/>
                <a:cs typeface="Arial" panose="020B0604020202020204" pitchFamily="34" charset="0"/>
              </a:rPr>
              <a:t>‘</a:t>
            </a:r>
            <a:r>
              <a:rPr lang="ro-RO" sz="2800">
                <a:latin typeface="Arial" panose="020B0604020202020204" pitchFamily="34" charset="0"/>
                <a:cs typeface="Arial" panose="020B0604020202020204" pitchFamily="34" charset="0"/>
              </a:rPr>
              <a:t>people sharing something in common and meeting together in relation to their shared characteristics</a:t>
            </a:r>
            <a:r>
              <a:rPr lang="en-GB" sz="2800">
                <a:latin typeface="Arial" panose="020B0604020202020204" pitchFamily="34" charset="0"/>
                <a:cs typeface="Arial" panose="020B0604020202020204" pitchFamily="34" charset="0"/>
              </a:rPr>
              <a:t>’.</a:t>
            </a: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 While a </a:t>
            </a:r>
            <a:r>
              <a:rPr lang="ro-RO" sz="2800">
                <a:solidFill>
                  <a:schemeClr val="accent1">
                    <a:lumMod val="40000"/>
                    <a:lumOff val="60000"/>
                  </a:schemeClr>
                </a:solidFill>
                <a:latin typeface="Arial" panose="020B0604020202020204" pitchFamily="34" charset="0"/>
                <a:cs typeface="Arial" panose="020B0604020202020204" pitchFamily="34" charset="0"/>
              </a:rPr>
              <a:t>team</a:t>
            </a:r>
            <a:r>
              <a:rPr lang="ro-RO" sz="2800">
                <a:latin typeface="Arial" panose="020B0604020202020204" pitchFamily="34" charset="0"/>
                <a:cs typeface="Arial" panose="020B0604020202020204" pitchFamily="34" charset="0"/>
              </a:rPr>
              <a:t> means 'a group of people who work together at a particular job’</a:t>
            </a:r>
            <a:r>
              <a:rPr lang="en-GB" sz="2800">
                <a:latin typeface="Arial" panose="020B0604020202020204" pitchFamily="34" charset="0"/>
                <a:cs typeface="Arial" panose="020B0604020202020204" pitchFamily="34" charset="0"/>
              </a:rPr>
              <a:t>.</a:t>
            </a:r>
            <a:endParaRPr lang="ro-RO"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6490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24FC84E-F1EB-B349-9396-8F53820F6E2C}"/>
              </a:ext>
            </a:extLst>
          </p:cNvPr>
          <p:cNvSpPr>
            <a:spLocks noGrp="1"/>
          </p:cNvSpPr>
          <p:nvPr>
            <p:ph type="title"/>
          </p:nvPr>
        </p:nvSpPr>
        <p:spPr>
          <a:xfrm>
            <a:off x="646111" y="452718"/>
            <a:ext cx="11105358" cy="1178438"/>
          </a:xfrm>
        </p:spPr>
        <p:txBody>
          <a:bodyPr/>
          <a:lstStyle/>
          <a:p>
            <a:pPr algn="ctr"/>
            <a:r>
              <a:rPr lang="en-GB" b="1" i="1" u="sng">
                <a:latin typeface="Arial" panose="020B0604020202020204" pitchFamily="34" charset="0"/>
                <a:cs typeface="Arial" panose="020B0604020202020204" pitchFamily="34" charset="0"/>
              </a:rPr>
              <a:t>Case study </a:t>
            </a:r>
            <a:endParaRPr lang="ro-RO" b="1" i="1" u="sng">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B3AF914F-C0F3-9D42-8543-560D5C55454A}"/>
              </a:ext>
            </a:extLst>
          </p:cNvPr>
          <p:cNvSpPr>
            <a:spLocks noGrp="1"/>
          </p:cNvSpPr>
          <p:nvPr>
            <p:ph idx="1"/>
          </p:nvPr>
        </p:nvSpPr>
        <p:spPr>
          <a:xfrm>
            <a:off x="797719" y="1381125"/>
            <a:ext cx="10501311" cy="5024157"/>
          </a:xfrm>
        </p:spPr>
        <p:txBody>
          <a:bodyPr/>
          <a:lstStyle/>
          <a:p>
            <a:pPr marL="0" indent="0">
              <a:buNone/>
            </a:pPr>
            <a:r>
              <a:rPr lang="en-GB" sz="2800">
                <a:latin typeface="Arial" panose="020B0604020202020204" pitchFamily="34" charset="0"/>
                <a:cs typeface="Arial" panose="020B0604020202020204" pitchFamily="34" charset="0"/>
              </a:rPr>
              <a:t>     </a:t>
            </a:r>
          </a:p>
          <a:p>
            <a:pPr marL="0" indent="0">
              <a:buNone/>
            </a:pP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A research by Belbin and others in the 1970 ( Belblin 1981) indicated that two factors were important: </a:t>
            </a:r>
            <a:endParaRPr lang="en-GB" sz="2800">
              <a:latin typeface="Arial" panose="020B0604020202020204" pitchFamily="34" charset="0"/>
              <a:cs typeface="Arial" panose="020B0604020202020204" pitchFamily="34" charset="0"/>
            </a:endParaRPr>
          </a:p>
          <a:p>
            <a:pPr marL="514350" indent="-514350">
              <a:buFont typeface="+mj-lt"/>
              <a:buAutoNum type="arabicPeriod"/>
            </a:pPr>
            <a:r>
              <a:rPr lang="ro-RO" sz="2800">
                <a:solidFill>
                  <a:schemeClr val="accent1">
                    <a:lumMod val="40000"/>
                    <a:lumOff val="60000"/>
                  </a:schemeClr>
                </a:solidFill>
                <a:latin typeface="Arial" panose="020B0604020202020204" pitchFamily="34" charset="0"/>
                <a:cs typeface="Arial" panose="020B0604020202020204" pitchFamily="34" charset="0"/>
              </a:rPr>
              <a:t>The knowledge</a:t>
            </a:r>
            <a:r>
              <a:rPr lang="ro-RO" sz="2800">
                <a:latin typeface="Arial" panose="020B0604020202020204" pitchFamily="34" charset="0"/>
                <a:cs typeface="Arial" panose="020B0604020202020204" pitchFamily="34" charset="0"/>
              </a:rPr>
              <a:t> that a person has in order to contribute to a group their occupational function</a:t>
            </a:r>
            <a:r>
              <a:rPr lang="en-GB" sz="2800">
                <a:latin typeface="Arial" panose="020B0604020202020204" pitchFamily="34" charset="0"/>
                <a:cs typeface="Arial" panose="020B0604020202020204" pitchFamily="34" charset="0"/>
              </a:rPr>
              <a:t>;</a:t>
            </a:r>
          </a:p>
          <a:p>
            <a:pPr marL="514350" indent="-514350">
              <a:buFont typeface="+mj-lt"/>
              <a:buAutoNum type="arabicPeriod"/>
            </a:pPr>
            <a:r>
              <a:rPr lang="en-GB" sz="2800">
                <a:solidFill>
                  <a:schemeClr val="accent1">
                    <a:lumMod val="40000"/>
                    <a:lumOff val="60000"/>
                  </a:schemeClr>
                </a:solidFill>
                <a:latin typeface="Arial" panose="020B0604020202020204" pitchFamily="34" charset="0"/>
                <a:cs typeface="Arial" panose="020B0604020202020204" pitchFamily="34" charset="0"/>
              </a:rPr>
              <a:t>T</a:t>
            </a:r>
            <a:r>
              <a:rPr lang="ro-RO" sz="2800">
                <a:solidFill>
                  <a:schemeClr val="accent1">
                    <a:lumMod val="40000"/>
                    <a:lumOff val="60000"/>
                  </a:schemeClr>
                </a:solidFill>
                <a:latin typeface="Arial" panose="020B0604020202020204" pitchFamily="34" charset="0"/>
                <a:cs typeface="Arial" panose="020B0604020202020204" pitchFamily="34" charset="0"/>
              </a:rPr>
              <a:t>he skills and abilities </a:t>
            </a:r>
            <a:r>
              <a:rPr lang="ro-RO" sz="2800">
                <a:latin typeface="Arial" panose="020B0604020202020204" pitchFamily="34" charset="0"/>
                <a:cs typeface="Arial" panose="020B0604020202020204" pitchFamily="34" charset="0"/>
              </a:rPr>
              <a:t>that individuals bring to a task. </a:t>
            </a:r>
          </a:p>
        </p:txBody>
      </p:sp>
    </p:spTree>
    <p:extLst>
      <p:ext uri="{BB962C8B-B14F-4D97-AF65-F5344CB8AC3E}">
        <p14:creationId xmlns:p14="http://schemas.microsoft.com/office/powerpoint/2010/main" val="1585756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F03E72C0-DA92-9E47-BDF8-5C9839F95085}"/>
              </a:ext>
            </a:extLst>
          </p:cNvPr>
          <p:cNvSpPr>
            <a:spLocks noGrp="1"/>
          </p:cNvSpPr>
          <p:nvPr>
            <p:ph idx="1"/>
          </p:nvPr>
        </p:nvSpPr>
        <p:spPr>
          <a:xfrm>
            <a:off x="1103312" y="452438"/>
            <a:ext cx="8946541" cy="5795961"/>
          </a:xfrm>
        </p:spPr>
        <p:txBody>
          <a:bodyPr>
            <a:normAutofit/>
          </a:bodyPr>
          <a:lstStyle/>
          <a:p>
            <a:pPr marL="0" indent="0">
              <a:buNone/>
            </a:pPr>
            <a:r>
              <a:rPr lang="en-GB" sz="2800">
                <a:latin typeface="Arial" panose="020B0604020202020204" pitchFamily="34" charset="0"/>
                <a:cs typeface="Arial" panose="020B0604020202020204" pitchFamily="34" charset="0"/>
              </a:rPr>
              <a:t>      </a:t>
            </a:r>
          </a:p>
          <a:p>
            <a:pPr marL="0" indent="0">
              <a:buNone/>
            </a:pP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By analysing the performance of team on simulation and investigating the personalities of members of the teams, in relation to that performance, Belbin and others argued that the combined personalities of the individuals in a team or the combination of individual team roles could significantly enhance or distract from the ability of that team to compete particular tasks.</a:t>
            </a:r>
          </a:p>
        </p:txBody>
      </p:sp>
    </p:spTree>
    <p:extLst>
      <p:ext uri="{BB962C8B-B14F-4D97-AF65-F5344CB8AC3E}">
        <p14:creationId xmlns:p14="http://schemas.microsoft.com/office/powerpoint/2010/main" val="575985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3C23E0BF-309D-4340-9D31-6F1C2028F198}"/>
              </a:ext>
            </a:extLst>
          </p:cNvPr>
          <p:cNvSpPr>
            <a:spLocks noGrp="1"/>
          </p:cNvSpPr>
          <p:nvPr>
            <p:ph idx="1"/>
          </p:nvPr>
        </p:nvSpPr>
        <p:spPr>
          <a:xfrm>
            <a:off x="1103312" y="464344"/>
            <a:ext cx="10207626" cy="5953125"/>
          </a:xfrm>
        </p:spPr>
        <p:txBody>
          <a:bodyPr>
            <a:normAutofit/>
          </a:bodyPr>
          <a:lstStyle/>
          <a:p>
            <a:pPr marL="0" indent="0">
              <a:buNone/>
            </a:pPr>
            <a:r>
              <a:rPr lang="en-GB" sz="2800">
                <a:latin typeface="Arial" panose="020B0604020202020204" pitchFamily="34" charset="0"/>
                <a:cs typeface="Arial" panose="020B0604020202020204" pitchFamily="34" charset="0"/>
              </a:rPr>
              <a:t> </a:t>
            </a: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There are not functional roles that someone asks you to perform, but rather emerge very naturally from your personality as you engage intim activities, and from your strengths and weaknesses will emerge particular functional roles and activities for you to do.</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Box 10.1 provides a brief summary of the ninth team roles that emerged from the research.</a:t>
            </a:r>
            <a:br>
              <a:rPr lang="ro-RO" sz="2800">
                <a:latin typeface="Arial" panose="020B0604020202020204" pitchFamily="34" charset="0"/>
                <a:cs typeface="Arial" panose="020B0604020202020204" pitchFamily="34" charset="0"/>
              </a:rPr>
            </a:br>
            <a:r>
              <a:rPr lang="ro-RO" sz="2800">
                <a:latin typeface="Arial" panose="020B0604020202020204" pitchFamily="34" charset="0"/>
                <a:cs typeface="Arial" panose="020B0604020202020204" pitchFamily="34" charset="0"/>
              </a:rPr>
              <a:t>There were originally </a:t>
            </a:r>
            <a:r>
              <a:rPr lang="en-GB" sz="2800">
                <a:latin typeface="Arial" panose="020B0604020202020204" pitchFamily="34" charset="0"/>
                <a:cs typeface="Arial" panose="020B0604020202020204" pitchFamily="34" charset="0"/>
              </a:rPr>
              <a:t>eight </a:t>
            </a:r>
            <a:r>
              <a:rPr lang="ro-RO" sz="2800">
                <a:latin typeface="Arial" panose="020B0604020202020204" pitchFamily="34" charset="0"/>
                <a:cs typeface="Arial" panose="020B0604020202020204" pitchFamily="34" charset="0"/>
              </a:rPr>
              <a:t>team roles, but further investigations gave rise to a ninth- that of 'specialists ' which emerged when the nature of the simulation was changed. </a:t>
            </a:r>
          </a:p>
        </p:txBody>
      </p:sp>
    </p:spTree>
    <p:extLst>
      <p:ext uri="{BB962C8B-B14F-4D97-AF65-F5344CB8AC3E}">
        <p14:creationId xmlns:p14="http://schemas.microsoft.com/office/powerpoint/2010/main" val="4292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7CA9FAE-7795-7741-8451-4EDB75FB1B05}"/>
              </a:ext>
            </a:extLst>
          </p:cNvPr>
          <p:cNvSpPr>
            <a:spLocks noGrp="1"/>
          </p:cNvSpPr>
          <p:nvPr>
            <p:ph type="title"/>
          </p:nvPr>
        </p:nvSpPr>
        <p:spPr>
          <a:xfrm>
            <a:off x="469407" y="690564"/>
            <a:ext cx="9404723" cy="1143000"/>
          </a:xfrm>
        </p:spPr>
        <p:txBody>
          <a:bodyPr/>
          <a:lstStyle/>
          <a:p>
            <a:r>
              <a:rPr lang="ro-RO" sz="3600" i="1">
                <a:latin typeface="Arial" panose="020B0604020202020204" pitchFamily="34" charset="0"/>
                <a:cs typeface="Arial" panose="020B0604020202020204" pitchFamily="34" charset="0"/>
              </a:rPr>
              <a:t>Bebin's nine team roles</a:t>
            </a:r>
            <a:endParaRPr lang="ro-RO" sz="3600" i="1">
              <a:solidFill>
                <a:schemeClr val="tx1"/>
              </a:solidFill>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E519F7B3-F4AB-D545-9EA6-3C4E94E8D74E}"/>
              </a:ext>
            </a:extLst>
          </p:cNvPr>
          <p:cNvSpPr>
            <a:spLocks noGrp="1"/>
          </p:cNvSpPr>
          <p:nvPr>
            <p:ph idx="1"/>
          </p:nvPr>
        </p:nvSpPr>
        <p:spPr>
          <a:xfrm>
            <a:off x="1083468" y="1833564"/>
            <a:ext cx="9739313" cy="4333872"/>
          </a:xfrm>
        </p:spPr>
        <p:txBody>
          <a:bodyPr>
            <a:normAutofit/>
          </a:bodyPr>
          <a:lstStyle/>
          <a:p>
            <a:pPr marL="0" indent="0">
              <a:buNone/>
            </a:pPr>
            <a:r>
              <a:rPr lang="en-GB" sz="2800">
                <a:latin typeface="Arial" panose="020B0604020202020204" pitchFamily="34" charset="0"/>
                <a:cs typeface="Arial" panose="020B0604020202020204" pitchFamily="34" charset="0"/>
              </a:rPr>
              <a:t>       T</a:t>
            </a:r>
            <a:r>
              <a:rPr lang="ro-RO" sz="2800">
                <a:latin typeface="Arial" panose="020B0604020202020204" pitchFamily="34" charset="0"/>
                <a:cs typeface="Arial" panose="020B0604020202020204" pitchFamily="34" charset="0"/>
              </a:rPr>
              <a:t>he team roles listed below arose from the research carried out by Belbin and his associates (Belbin, 1981).</a:t>
            </a: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Look at the brief descriptions given below: these describe the respective contributions to the team and the allowable weaknesses respectively. The two-letter abbreviation are commonly used when employing this model. </a:t>
            </a:r>
          </a:p>
        </p:txBody>
      </p:sp>
    </p:spTree>
    <p:extLst>
      <p:ext uri="{BB962C8B-B14F-4D97-AF65-F5344CB8AC3E}">
        <p14:creationId xmlns:p14="http://schemas.microsoft.com/office/powerpoint/2010/main" val="227701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el 4">
            <a:extLst>
              <a:ext uri="{FF2B5EF4-FFF2-40B4-BE49-F238E27FC236}">
                <a16:creationId xmlns:a16="http://schemas.microsoft.com/office/drawing/2014/main" id="{A4D103F3-4AFA-E045-9338-954DC588D690}"/>
              </a:ext>
            </a:extLst>
          </p:cNvPr>
          <p:cNvGraphicFramePr>
            <a:graphicFrameLocks noGrp="1"/>
          </p:cNvGraphicFramePr>
          <p:nvPr>
            <p:extLst>
              <p:ext uri="{D42A27DB-BD31-4B8C-83A1-F6EECF244321}">
                <p14:modId xmlns:p14="http://schemas.microsoft.com/office/powerpoint/2010/main" val="3487356888"/>
              </p:ext>
            </p:extLst>
          </p:nvPr>
        </p:nvGraphicFramePr>
        <p:xfrm>
          <a:off x="0" y="0"/>
          <a:ext cx="12192000" cy="6915350"/>
        </p:xfrm>
        <a:graphic>
          <a:graphicData uri="http://schemas.openxmlformats.org/drawingml/2006/table">
            <a:tbl>
              <a:tblPr firstRow="1" bandRow="1">
                <a:tableStyleId>{7DF18680-E054-41AD-8BC1-D1AEF772440D}</a:tableStyleId>
              </a:tblPr>
              <a:tblGrid>
                <a:gridCol w="4064000">
                  <a:extLst>
                    <a:ext uri="{9D8B030D-6E8A-4147-A177-3AD203B41FA5}">
                      <a16:colId xmlns:a16="http://schemas.microsoft.com/office/drawing/2014/main" val="3164437197"/>
                    </a:ext>
                  </a:extLst>
                </a:gridCol>
                <a:gridCol w="4064000">
                  <a:extLst>
                    <a:ext uri="{9D8B030D-6E8A-4147-A177-3AD203B41FA5}">
                      <a16:colId xmlns:a16="http://schemas.microsoft.com/office/drawing/2014/main" val="40764225"/>
                    </a:ext>
                  </a:extLst>
                </a:gridCol>
                <a:gridCol w="4064000">
                  <a:extLst>
                    <a:ext uri="{9D8B030D-6E8A-4147-A177-3AD203B41FA5}">
                      <a16:colId xmlns:a16="http://schemas.microsoft.com/office/drawing/2014/main" val="4158551631"/>
                    </a:ext>
                  </a:extLst>
                </a:gridCol>
              </a:tblGrid>
              <a:tr h="925533">
                <a:tc>
                  <a:txBody>
                    <a:bodyPr/>
                    <a:lstStyle/>
                    <a:p>
                      <a:r>
                        <a:rPr lang="en-GB" sz="2800" i="1" u="none">
                          <a:latin typeface="Arial" panose="020B0604020202020204" pitchFamily="34" charset="0"/>
                          <a:cs typeface="Arial" panose="020B0604020202020204" pitchFamily="34" charset="0"/>
                        </a:rPr>
                        <a:t>Team role(and abbreviation)</a:t>
                      </a:r>
                      <a:endParaRPr lang="ro-RO" sz="2800" b="1" i="1" u="none">
                        <a:latin typeface="Arial" panose="020B0604020202020204" pitchFamily="34" charset="0"/>
                        <a:ea typeface="Abadi" panose="02000000000000000000" pitchFamily="2" charset="0"/>
                        <a:cs typeface="Arial" panose="020B0604020202020204" pitchFamily="34" charset="0"/>
                      </a:endParaRPr>
                    </a:p>
                  </a:txBody>
                  <a:tcPr/>
                </a:tc>
                <a:tc>
                  <a:txBody>
                    <a:bodyPr/>
                    <a:lstStyle/>
                    <a:p>
                      <a:r>
                        <a:rPr lang="en-GB" sz="2800" i="1">
                          <a:latin typeface="Arial" panose="020B0604020202020204" pitchFamily="34" charset="0"/>
                          <a:cs typeface="Arial" panose="020B0604020202020204" pitchFamily="34" charset="0"/>
                        </a:rPr>
                        <a:t>Strengths</a:t>
                      </a:r>
                      <a:r>
                        <a:rPr lang="en-GB"/>
                        <a:t> </a:t>
                      </a:r>
                      <a:endParaRPr lang="ro-RO"/>
                    </a:p>
                  </a:txBody>
                  <a:tcPr/>
                </a:tc>
                <a:tc>
                  <a:txBody>
                    <a:bodyPr/>
                    <a:lstStyle/>
                    <a:p>
                      <a:r>
                        <a:rPr lang="en-GB" sz="2800" i="1">
                          <a:latin typeface="Arial" panose="020B0604020202020204" pitchFamily="34" charset="0"/>
                          <a:cs typeface="Arial" panose="020B0604020202020204" pitchFamily="34" charset="0"/>
                        </a:rPr>
                        <a:t>Allowable weaknesses </a:t>
                      </a:r>
                      <a:endParaRPr lang="ro-RO" sz="2800" i="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13577720"/>
                  </a:ext>
                </a:extLst>
              </a:tr>
              <a:tr h="765914">
                <a:tc>
                  <a:txBody>
                    <a:bodyPr/>
                    <a:lstStyle/>
                    <a:p>
                      <a:r>
                        <a:rPr lang="en-GB" sz="2400">
                          <a:latin typeface="Arial" panose="020B0604020202020204" pitchFamily="34" charset="0"/>
                          <a:cs typeface="Arial" panose="020B0604020202020204" pitchFamily="34" charset="0"/>
                        </a:rPr>
                        <a:t>Coordinator (CO)</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Mature, confident and identifies talent</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Can be seen as manipulative, offloads own share on the work.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6510570"/>
                  </a:ext>
                </a:extLst>
              </a:tr>
              <a:tr h="1291638">
                <a:tc>
                  <a:txBody>
                    <a:bodyPr/>
                    <a:lstStyle/>
                    <a:p>
                      <a:r>
                        <a:rPr lang="en-GB" sz="2400">
                          <a:latin typeface="Arial" panose="020B0604020202020204" pitchFamily="34" charset="0"/>
                          <a:cs typeface="Arial" panose="020B0604020202020204" pitchFamily="34" charset="0"/>
                        </a:rPr>
                        <a:t>Implementer (IMP)</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Practical, reliable and efficient. Turns ideas into actions and organise work that needs to be done.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Somewhat inflexible. Slow to respond to new possibilities.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3444221"/>
                  </a:ext>
                </a:extLst>
              </a:tr>
              <a:tr h="1291638">
                <a:tc>
                  <a:txBody>
                    <a:bodyPr/>
                    <a:lstStyle/>
                    <a:p>
                      <a:r>
                        <a:rPr lang="en-GB" sz="2400">
                          <a:latin typeface="Arial" panose="020B0604020202020204" pitchFamily="34" charset="0"/>
                          <a:cs typeface="Arial" panose="020B0604020202020204" pitchFamily="34" charset="0"/>
                        </a:rPr>
                        <a:t>Shaper (SH)</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Challenging, dynamic, thrives on pressure. Has the courage and the drive to overcome obstacles.</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Prone to provocation, offends people‘s feelings.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77190375"/>
                  </a:ext>
                </a:extLst>
              </a:tr>
              <a:tr h="1291638">
                <a:tc>
                  <a:txBody>
                    <a:bodyPr/>
                    <a:lstStyle/>
                    <a:p>
                      <a:r>
                        <a:rPr lang="en-GB" sz="2400">
                          <a:latin typeface="Arial" panose="020B0604020202020204" pitchFamily="34" charset="0"/>
                          <a:cs typeface="Arial" panose="020B0604020202020204" pitchFamily="34" charset="0"/>
                        </a:rPr>
                        <a:t>Completer- Finisher(CF)</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Painstaking, conscientious, anxious. Searches out errors. Polishes and perfects.</a:t>
                      </a:r>
                    </a:p>
                  </a:txBody>
                  <a:tcPr/>
                </a:tc>
                <a:tc>
                  <a:txBody>
                    <a:bodyPr/>
                    <a:lstStyle/>
                    <a:p>
                      <a:r>
                        <a:rPr lang="en-GB" sz="2000">
                          <a:latin typeface="Arial" panose="020B0604020202020204" pitchFamily="34" charset="0"/>
                          <a:cs typeface="Arial" panose="020B0604020202020204" pitchFamily="34" charset="0"/>
                        </a:rPr>
                        <a:t>Inclined to worry unduly, reluctant to delegate.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76069549"/>
                  </a:ext>
                </a:extLst>
              </a:tr>
              <a:tr h="1291638">
                <a:tc>
                  <a:txBody>
                    <a:bodyPr/>
                    <a:lstStyle/>
                    <a:p>
                      <a:r>
                        <a:rPr lang="en-GB" sz="2400">
                          <a:latin typeface="Arial" panose="020B0604020202020204" pitchFamily="34" charset="0"/>
                          <a:cs typeface="Arial" panose="020B0604020202020204" pitchFamily="34" charset="0"/>
                        </a:rPr>
                        <a:t>Resource Investigator (RI)</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Outgoing, enthusiastic and communicative. Explores opportunities and develops  contacts.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Over-optimistic. Loses interest once initial enthusiasm has passed.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97094971"/>
                  </a:ext>
                </a:extLst>
              </a:tr>
            </a:tbl>
          </a:graphicData>
        </a:graphic>
      </p:graphicFrame>
    </p:spTree>
    <p:extLst>
      <p:ext uri="{BB962C8B-B14F-4D97-AF65-F5344CB8AC3E}">
        <p14:creationId xmlns:p14="http://schemas.microsoft.com/office/powerpoint/2010/main" val="2546102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9172D0D-1A4A-CD44-8523-4D008E7012ED}"/>
              </a:ext>
            </a:extLst>
          </p:cNvPr>
          <p:cNvSpPr>
            <a:spLocks noGrp="1"/>
          </p:cNvSpPr>
          <p:nvPr>
            <p:ph type="title"/>
          </p:nvPr>
        </p:nvSpPr>
        <p:spPr>
          <a:xfrm>
            <a:off x="9084469" y="5429251"/>
            <a:ext cx="2990427" cy="1643062"/>
          </a:xfrm>
        </p:spPr>
        <p:txBody>
          <a:bodyPr/>
          <a:lstStyle/>
          <a:p>
            <a:r>
              <a:rPr lang="en-GB">
                <a:latin typeface="Arial" panose="020B0604020202020204" pitchFamily="34" charset="0"/>
                <a:cs typeface="Arial" panose="020B0604020202020204" pitchFamily="34" charset="0"/>
              </a:rPr>
              <a:t>Box 10.1</a:t>
            </a:r>
            <a:endParaRPr lang="ro-RO">
              <a:latin typeface="Arial" panose="020B0604020202020204" pitchFamily="34" charset="0"/>
              <a:cs typeface="Arial" panose="020B0604020202020204" pitchFamily="34" charset="0"/>
            </a:endParaRPr>
          </a:p>
        </p:txBody>
      </p:sp>
      <p:graphicFrame>
        <p:nvGraphicFramePr>
          <p:cNvPr id="12" name="Tabel 12">
            <a:extLst>
              <a:ext uri="{FF2B5EF4-FFF2-40B4-BE49-F238E27FC236}">
                <a16:creationId xmlns:a16="http://schemas.microsoft.com/office/drawing/2014/main" id="{49906C01-519B-C648-91DB-EC20BEE77E82}"/>
              </a:ext>
            </a:extLst>
          </p:cNvPr>
          <p:cNvGraphicFramePr>
            <a:graphicFrameLocks noGrp="1"/>
          </p:cNvGraphicFramePr>
          <p:nvPr>
            <p:extLst>
              <p:ext uri="{D42A27DB-BD31-4B8C-83A1-F6EECF244321}">
                <p14:modId xmlns:p14="http://schemas.microsoft.com/office/powerpoint/2010/main" val="252014733"/>
              </p:ext>
            </p:extLst>
          </p:nvPr>
        </p:nvGraphicFramePr>
        <p:xfrm>
          <a:off x="0" y="-83343"/>
          <a:ext cx="12192000" cy="5003641"/>
        </p:xfrm>
        <a:graphic>
          <a:graphicData uri="http://schemas.openxmlformats.org/drawingml/2006/table">
            <a:tbl>
              <a:tblPr firstRow="1" bandRow="1">
                <a:tableStyleId>{7DF18680-E054-41AD-8BC1-D1AEF772440D}</a:tableStyleId>
              </a:tblPr>
              <a:tblGrid>
                <a:gridCol w="4064000">
                  <a:extLst>
                    <a:ext uri="{9D8B030D-6E8A-4147-A177-3AD203B41FA5}">
                      <a16:colId xmlns:a16="http://schemas.microsoft.com/office/drawing/2014/main" val="2985820819"/>
                    </a:ext>
                  </a:extLst>
                </a:gridCol>
                <a:gridCol w="4064000">
                  <a:extLst>
                    <a:ext uri="{9D8B030D-6E8A-4147-A177-3AD203B41FA5}">
                      <a16:colId xmlns:a16="http://schemas.microsoft.com/office/drawing/2014/main" val="194016771"/>
                    </a:ext>
                  </a:extLst>
                </a:gridCol>
                <a:gridCol w="4064000">
                  <a:extLst>
                    <a:ext uri="{9D8B030D-6E8A-4147-A177-3AD203B41FA5}">
                      <a16:colId xmlns:a16="http://schemas.microsoft.com/office/drawing/2014/main" val="3578459129"/>
                    </a:ext>
                  </a:extLst>
                </a:gridCol>
              </a:tblGrid>
              <a:tr h="980281">
                <a:tc>
                  <a:txBody>
                    <a:bodyPr/>
                    <a:lstStyle/>
                    <a:p>
                      <a:r>
                        <a:rPr lang="en-GB" sz="2800" i="1">
                          <a:latin typeface="Arial" panose="020B0604020202020204" pitchFamily="34" charset="0"/>
                          <a:cs typeface="Arial" panose="020B0604020202020204" pitchFamily="34" charset="0"/>
                        </a:rPr>
                        <a:t>Team role (and abbreviation)</a:t>
                      </a:r>
                      <a:endParaRPr lang="ro-RO" sz="2800" i="1">
                        <a:latin typeface="Arial" panose="020B0604020202020204" pitchFamily="34" charset="0"/>
                        <a:cs typeface="Arial" panose="020B0604020202020204" pitchFamily="34" charset="0"/>
                      </a:endParaRPr>
                    </a:p>
                  </a:txBody>
                  <a:tcPr/>
                </a:tc>
                <a:tc>
                  <a:txBody>
                    <a:bodyPr/>
                    <a:lstStyle/>
                    <a:p>
                      <a:r>
                        <a:rPr lang="en-GB" sz="2800" i="1">
                          <a:latin typeface="Arial" panose="020B0604020202020204" pitchFamily="34" charset="0"/>
                          <a:cs typeface="Arial" panose="020B0604020202020204" pitchFamily="34" charset="0"/>
                        </a:rPr>
                        <a:t>Strengths</a:t>
                      </a:r>
                      <a:r>
                        <a:rPr lang="en-GB"/>
                        <a:t> </a:t>
                      </a:r>
                      <a:endParaRPr lang="ro-RO"/>
                    </a:p>
                  </a:txBody>
                  <a:tcPr/>
                </a:tc>
                <a:tc>
                  <a:txBody>
                    <a:bodyPr/>
                    <a:lstStyle/>
                    <a:p>
                      <a:r>
                        <a:rPr lang="en-GB" sz="2800" i="1">
                          <a:latin typeface="Arial" panose="020B0604020202020204" pitchFamily="34" charset="0"/>
                          <a:cs typeface="Arial" panose="020B0604020202020204" pitchFamily="34" charset="0"/>
                        </a:rPr>
                        <a:t>Allowable weaknesses </a:t>
                      </a:r>
                      <a:endParaRPr lang="ro-RO" sz="2800" i="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67853756"/>
                  </a:ext>
                </a:extLst>
              </a:tr>
              <a:tr h="980281">
                <a:tc>
                  <a:txBody>
                    <a:bodyPr/>
                    <a:lstStyle/>
                    <a:p>
                      <a:r>
                        <a:rPr lang="en-GB" sz="2400">
                          <a:latin typeface="Arial" panose="020B0604020202020204" pitchFamily="34" charset="0"/>
                          <a:cs typeface="Arial" panose="020B0604020202020204" pitchFamily="34" charset="0"/>
                        </a:rPr>
                        <a:t>Specialist(SP)</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Single-minded, self-starting, dedicated. Provides knowledge and skills in rare supply.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Contribute only on a narrow front. Dwells on technicalities.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071540"/>
                  </a:ext>
                </a:extLst>
              </a:tr>
              <a:tr h="980281">
                <a:tc>
                  <a:txBody>
                    <a:bodyPr/>
                    <a:lstStyle/>
                    <a:p>
                      <a:r>
                        <a:rPr lang="en-GB" sz="2400">
                          <a:latin typeface="Arial" panose="020B0604020202020204" pitchFamily="34" charset="0"/>
                          <a:cs typeface="Arial" panose="020B0604020202020204" pitchFamily="34" charset="0"/>
                        </a:rPr>
                        <a:t>Monitor-Evaluator (ME)</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Sober, strategic and discerning. Sees all options and judges accurately.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Lacks drive and ability to inspire others. Can be overly critical.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16345596"/>
                  </a:ext>
                </a:extLst>
              </a:tr>
              <a:tr h="980281">
                <a:tc>
                  <a:txBody>
                    <a:bodyPr/>
                    <a:lstStyle/>
                    <a:p>
                      <a:r>
                        <a:rPr lang="en-GB" sz="2400">
                          <a:latin typeface="Arial" panose="020B0604020202020204" pitchFamily="34" charset="0"/>
                          <a:cs typeface="Arial" panose="020B0604020202020204" pitchFamily="34" charset="0"/>
                        </a:rPr>
                        <a:t>Plant(PL)</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Creative, imaginative and free thinking. Generates ideas and solves difficult problems.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Ignores incidentals. Too preoccupied to communicate effectively.</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0199948"/>
                  </a:ext>
                </a:extLst>
              </a:tr>
              <a:tr h="980281">
                <a:tc>
                  <a:txBody>
                    <a:bodyPr/>
                    <a:lstStyle/>
                    <a:p>
                      <a:r>
                        <a:rPr lang="en-GB" sz="2400">
                          <a:latin typeface="Arial" panose="020B0604020202020204" pitchFamily="34" charset="0"/>
                          <a:cs typeface="Arial" panose="020B0604020202020204" pitchFamily="34" charset="0"/>
                        </a:rPr>
                        <a:t>Team-Worker(TW)</a:t>
                      </a:r>
                      <a:endParaRPr lang="ro-RO" sz="24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Cooperative, perceptive and diplomatic. Listens and averts friction. </a:t>
                      </a:r>
                      <a:endParaRPr lang="ro-RO" sz="2000">
                        <a:latin typeface="Arial" panose="020B0604020202020204" pitchFamily="34" charset="0"/>
                        <a:cs typeface="Arial" panose="020B0604020202020204" pitchFamily="34" charset="0"/>
                      </a:endParaRPr>
                    </a:p>
                  </a:txBody>
                  <a:tcPr/>
                </a:tc>
                <a:tc>
                  <a:txBody>
                    <a:bodyPr/>
                    <a:lstStyle/>
                    <a:p>
                      <a:r>
                        <a:rPr lang="en-GB" sz="2000">
                          <a:latin typeface="Arial" panose="020B0604020202020204" pitchFamily="34" charset="0"/>
                          <a:cs typeface="Arial" panose="020B0604020202020204" pitchFamily="34" charset="0"/>
                        </a:rPr>
                        <a:t>Indecisive in crunch situations. Avoids confrontation. </a:t>
                      </a:r>
                      <a:endParaRPr lang="ro-RO"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1699842"/>
                  </a:ext>
                </a:extLst>
              </a:tr>
            </a:tbl>
          </a:graphicData>
        </a:graphic>
      </p:graphicFrame>
    </p:spTree>
    <p:extLst>
      <p:ext uri="{BB962C8B-B14F-4D97-AF65-F5344CB8AC3E}">
        <p14:creationId xmlns:p14="http://schemas.microsoft.com/office/powerpoint/2010/main" val="38833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9108D8A2-2F2F-A34C-B0CC-463B9EB638B1}"/>
              </a:ext>
            </a:extLst>
          </p:cNvPr>
          <p:cNvSpPr>
            <a:spLocks noGrp="1"/>
          </p:cNvSpPr>
          <p:nvPr>
            <p:ph idx="1"/>
          </p:nvPr>
        </p:nvSpPr>
        <p:spPr>
          <a:xfrm>
            <a:off x="1103312" y="1047750"/>
            <a:ext cx="10005219" cy="5200649"/>
          </a:xfrm>
        </p:spPr>
        <p:txBody>
          <a:bodyPr>
            <a:noAutofit/>
          </a:bodyPr>
          <a:lstStyle/>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this assessment I feel to share with you my experience of life, that is relevant to this assessment. </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2014, I came in the UK with my agency to work as a carer in a care home. In my country, I worked in a hospital as a carer as well. I did have experience already, but here I found something totally different, compared with my job from hospital. </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Romania, I worked very well with doctor's team and the nurses, a great team as well. In 2014, I arrived in Marlow where I lived in care as well, that means to work and live in the same place. </a:t>
            </a:r>
          </a:p>
        </p:txBody>
      </p:sp>
    </p:spTree>
    <p:extLst>
      <p:ext uri="{BB962C8B-B14F-4D97-AF65-F5344CB8AC3E}">
        <p14:creationId xmlns:p14="http://schemas.microsoft.com/office/powerpoint/2010/main" val="1739520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2870A88A-3DC8-4C46-B11C-D24D6D8C1CF5}"/>
              </a:ext>
            </a:extLst>
          </p:cNvPr>
          <p:cNvSpPr>
            <a:spLocks noGrp="1"/>
          </p:cNvSpPr>
          <p:nvPr>
            <p:ph idx="1"/>
          </p:nvPr>
        </p:nvSpPr>
        <p:spPr>
          <a:xfrm>
            <a:off x="1103312" y="1190625"/>
            <a:ext cx="10683876" cy="5057774"/>
          </a:xfrm>
        </p:spPr>
        <p:txBody>
          <a:bodyPr>
            <a:normAutofit/>
          </a:bodyPr>
          <a:lstStyle/>
          <a:p>
            <a:pPr marL="0" indent="0">
              <a:buNone/>
            </a:pPr>
            <a:r>
              <a:rPr lang="en-GB" sz="2800">
                <a:latin typeface="Arial" panose="020B0604020202020204" pitchFamily="34" charset="0"/>
                <a:cs typeface="Arial" panose="020B0604020202020204" pitchFamily="34" charset="0"/>
              </a:rPr>
              <a:t>  </a:t>
            </a: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My manager was receiving me very well, kind and carefully, with all the team, carers and nurses. </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 mentioned that I didn't speak very well, just a few words. I was not understanding to much of the things that they want me to do, but with their help I started to study on the internet by myself and in a few months I was able to have a conversation with my colleagues.</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 My manager was able finally to do my supervisions and was very happy that I learned and improved my English. </a:t>
            </a:r>
          </a:p>
        </p:txBody>
      </p:sp>
    </p:spTree>
    <p:extLst>
      <p:ext uri="{BB962C8B-B14F-4D97-AF65-F5344CB8AC3E}">
        <p14:creationId xmlns:p14="http://schemas.microsoft.com/office/powerpoint/2010/main" val="1259211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A7D85108-12DA-C345-B237-C7131588CDB0}"/>
              </a:ext>
            </a:extLst>
          </p:cNvPr>
          <p:cNvSpPr>
            <a:spLocks noGrp="1"/>
          </p:cNvSpPr>
          <p:nvPr>
            <p:ph idx="1"/>
          </p:nvPr>
        </p:nvSpPr>
        <p:spPr>
          <a:xfrm>
            <a:off x="928688" y="1631156"/>
            <a:ext cx="10298906" cy="4617243"/>
          </a:xfrm>
        </p:spPr>
        <p:txBody>
          <a:bodyPr>
            <a:noAutofit/>
          </a:bodyPr>
          <a:lstStyle/>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the end, I was able to communicate with my colleagues. After that, my English became better and better. </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 want to mention that if it is a good team and they speak nicely and with respect, the work is done fast and in good time, then everybody is happy because a good communication means a job well done. </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Those years when I worked with this team, I felt that they pushed me up.</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Their positive attitude and team working was helping me to do all my best. </a:t>
            </a:r>
            <a:br>
              <a:rPr lang="ro-RO" sz="2800">
                <a:latin typeface="Arial" panose="020B0604020202020204" pitchFamily="34" charset="0"/>
                <a:cs typeface="Arial" panose="020B0604020202020204" pitchFamily="34" charset="0"/>
              </a:rPr>
            </a:br>
            <a:endParaRPr lang="ro-RO"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854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B5982AA4-FCCA-3942-9682-6C9C9303FD4D}"/>
              </a:ext>
            </a:extLst>
          </p:cNvPr>
          <p:cNvSpPr>
            <a:spLocks noGrp="1"/>
          </p:cNvSpPr>
          <p:nvPr>
            <p:ph idx="1"/>
          </p:nvPr>
        </p:nvSpPr>
        <p:spPr>
          <a:xfrm>
            <a:off x="1103312" y="952500"/>
            <a:ext cx="10207626" cy="5295900"/>
          </a:xfrm>
        </p:spPr>
        <p:txBody>
          <a:bodyPr>
            <a:normAutofit/>
          </a:bodyPr>
          <a:lstStyle/>
          <a:p>
            <a:pPr marL="0" indent="0">
              <a:buNone/>
            </a:pPr>
            <a:endParaRPr lang="en-GB" sz="2400"/>
          </a:p>
          <a:p>
            <a:pPr marL="0" indent="0">
              <a:buNone/>
            </a:pPr>
            <a:endParaRPr lang="en-GB" sz="2800">
              <a:latin typeface="Arial" panose="020B0604020202020204" pitchFamily="34" charset="0"/>
              <a:ea typeface="Abadi" panose="02000000000000000000" pitchFamily="2" charset="0"/>
              <a:cs typeface="Arial" panose="020B0604020202020204" pitchFamily="34" charset="0"/>
            </a:endParaRPr>
          </a:p>
          <a:p>
            <a:pPr marL="0" indent="0">
              <a:buNone/>
            </a:pPr>
            <a:r>
              <a:rPr lang="en-GB" sz="2800">
                <a:latin typeface="Arial" panose="020B0604020202020204" pitchFamily="34" charset="0"/>
                <a:ea typeface="Abadi" panose="02000000000000000000" pitchFamily="2" charset="0"/>
                <a:cs typeface="Arial" panose="020B0604020202020204" pitchFamily="34" charset="0"/>
              </a:rPr>
              <a:t>     </a:t>
            </a:r>
            <a:r>
              <a:rPr lang="ro-RO" sz="2800">
                <a:latin typeface="Arial" panose="020B0604020202020204" pitchFamily="34" charset="0"/>
                <a:ea typeface="Abadi" panose="02000000000000000000" pitchFamily="2" charset="0"/>
                <a:cs typeface="Arial" panose="020B0604020202020204" pitchFamily="34" charset="0"/>
              </a:rPr>
              <a:t>The manager was very smart and knows how to speak with employees to make them feel appreciated for their work. </a:t>
            </a:r>
            <a:br>
              <a:rPr lang="ro-RO" sz="2800">
                <a:latin typeface="Arial" panose="020B0604020202020204" pitchFamily="34" charset="0"/>
                <a:ea typeface="Abadi" panose="02000000000000000000" pitchFamily="2" charset="0"/>
                <a:cs typeface="Arial" panose="020B0604020202020204" pitchFamily="34" charset="0"/>
              </a:rPr>
            </a:br>
            <a:r>
              <a:rPr lang="ro-RO" sz="2800">
                <a:latin typeface="Arial" panose="020B0604020202020204" pitchFamily="34" charset="0"/>
                <a:ea typeface="Abadi" panose="02000000000000000000" pitchFamily="2" charset="0"/>
                <a:cs typeface="Arial" panose="020B0604020202020204" pitchFamily="34" charset="0"/>
              </a:rPr>
              <a:t>Communication and team working means for me everything so I would do all my best to improve myself more every day. </a:t>
            </a:r>
            <a:br>
              <a:rPr lang="ro-RO" sz="2800">
                <a:latin typeface="Arial" panose="020B0604020202020204" pitchFamily="34" charset="0"/>
                <a:ea typeface="Abadi" panose="02000000000000000000" pitchFamily="2" charset="0"/>
                <a:cs typeface="Arial" panose="020B0604020202020204" pitchFamily="34" charset="0"/>
              </a:rPr>
            </a:br>
            <a:r>
              <a:rPr lang="ro-RO" sz="2800">
                <a:latin typeface="Arial" panose="020B0604020202020204" pitchFamily="34" charset="0"/>
                <a:ea typeface="Abadi" panose="02000000000000000000" pitchFamily="2" charset="0"/>
                <a:cs typeface="Arial" panose="020B0604020202020204" pitchFamily="34" charset="0"/>
              </a:rPr>
              <a:t>So, in my experience a good or a bad management can influence the trajectory of a person. </a:t>
            </a:r>
          </a:p>
        </p:txBody>
      </p:sp>
    </p:spTree>
    <p:extLst>
      <p:ext uri="{BB962C8B-B14F-4D97-AF65-F5344CB8AC3E}">
        <p14:creationId xmlns:p14="http://schemas.microsoft.com/office/powerpoint/2010/main" val="3011371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1D2D22A0-C7C8-1748-84EF-F880DCA46B21}"/>
              </a:ext>
            </a:extLst>
          </p:cNvPr>
          <p:cNvSpPr>
            <a:spLocks noGrp="1"/>
          </p:cNvSpPr>
          <p:nvPr>
            <p:ph idx="1"/>
          </p:nvPr>
        </p:nvSpPr>
        <p:spPr>
          <a:xfrm>
            <a:off x="535782" y="1321594"/>
            <a:ext cx="10608468" cy="5155406"/>
          </a:xfrm>
        </p:spPr>
        <p:txBody>
          <a:bodyPr>
            <a:noAutofit/>
          </a:bodyPr>
          <a:lstStyle/>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 am enjoying very much working in a competitive team. Verbal and nonverbal communication among members define a lot the team work.</a:t>
            </a:r>
            <a:br>
              <a:rPr lang="ro-RO" sz="2800">
                <a:latin typeface="Arial" panose="020B0604020202020204" pitchFamily="34" charset="0"/>
                <a:cs typeface="Arial" panose="020B0604020202020204" pitchFamily="34" charset="0"/>
              </a:rPr>
            </a:br>
            <a:r>
              <a:rPr lang="ro-RO" sz="2800">
                <a:latin typeface="Arial" panose="020B0604020202020204" pitchFamily="34" charset="0"/>
                <a:cs typeface="Arial" panose="020B0604020202020204" pitchFamily="34" charset="0"/>
              </a:rPr>
              <a:t>Individual goals, team goals, structure and norms are evident in the communication patterns that develop among members. </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Tasks are accomplished and relationship managed through interpersonal interaction. Yet not all communication is positive and as a result, team performance can be compromised. </a:t>
            </a:r>
            <a:br>
              <a:rPr lang="ro-RO"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It describes communication skills and patterns that lead to team success. </a:t>
            </a:r>
            <a:br>
              <a:rPr lang="ro-RO" sz="2800">
                <a:latin typeface="Arial" panose="020B0604020202020204" pitchFamily="34" charset="0"/>
                <a:cs typeface="Arial" panose="020B0604020202020204" pitchFamily="34" charset="0"/>
              </a:rPr>
            </a:br>
            <a:r>
              <a:rPr lang="ro-RO" sz="2800">
                <a:latin typeface="Arial" panose="020B0604020202020204" pitchFamily="34" charset="0"/>
                <a:cs typeface="Arial" panose="020B0604020202020204" pitchFamily="34" charset="0"/>
              </a:rPr>
              <a:t>It also identifies specific strategies members can adopt to improve their ability to communicate effectively</a:t>
            </a:r>
            <a:r>
              <a:rPr lang="en-GB" sz="2800">
                <a:latin typeface="Arial" panose="020B0604020202020204" pitchFamily="34" charset="0"/>
                <a:cs typeface="Arial" panose="020B0604020202020204" pitchFamily="34" charset="0"/>
              </a:rPr>
              <a:t>.</a:t>
            </a:r>
            <a:endParaRPr lang="ro-RO"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5438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C9F5C57-7720-8E4A-B4A2-691B2EB39E3F}"/>
              </a:ext>
            </a:extLst>
          </p:cNvPr>
          <p:cNvSpPr>
            <a:spLocks noGrp="1"/>
          </p:cNvSpPr>
          <p:nvPr>
            <p:ph type="title"/>
          </p:nvPr>
        </p:nvSpPr>
        <p:spPr/>
        <p:txBody>
          <a:bodyPr/>
          <a:lstStyle/>
          <a:p>
            <a:pPr algn="ctr"/>
            <a:r>
              <a:rPr lang="en-GB" b="1" i="1" u="sng">
                <a:latin typeface="Arial" panose="020B0604020202020204" pitchFamily="34" charset="0"/>
                <a:cs typeface="Arial" panose="020B0604020202020204" pitchFamily="34" charset="0"/>
              </a:rPr>
              <a:t>Conclusion</a:t>
            </a:r>
            <a:endParaRPr lang="ro-RO" b="1" i="1" u="sng">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2F3DBA31-6EBE-4E45-B68A-E36B8E61551E}"/>
              </a:ext>
            </a:extLst>
          </p:cNvPr>
          <p:cNvSpPr>
            <a:spLocks noGrp="1"/>
          </p:cNvSpPr>
          <p:nvPr>
            <p:ph idx="1"/>
          </p:nvPr>
        </p:nvSpPr>
        <p:spPr>
          <a:xfrm>
            <a:off x="1103312" y="2052918"/>
            <a:ext cx="9648032" cy="4195481"/>
          </a:xfrm>
        </p:spPr>
        <p:txBody>
          <a:bodyPr>
            <a:normAutofit/>
          </a:bodyPr>
          <a:lstStyle/>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In conclusion, in a group or in a team if there is harmony, understanding and communication, it will make the relationship and implicitly the work much easier, and the efficiency of the team will increase considerably.</a:t>
            </a:r>
            <a:endParaRPr lang="en-GB" sz="2800">
              <a:latin typeface="Arial" panose="020B0604020202020204" pitchFamily="34" charset="0"/>
              <a:cs typeface="Arial" panose="020B0604020202020204" pitchFamily="34" charset="0"/>
            </a:endParaRPr>
          </a:p>
          <a:p>
            <a:pPr marL="0" indent="0">
              <a:buNone/>
            </a:pPr>
            <a:r>
              <a:rPr lang="en-GB" sz="2800">
                <a:latin typeface="Arial" panose="020B0604020202020204" pitchFamily="34" charset="0"/>
                <a:cs typeface="Arial" panose="020B0604020202020204" pitchFamily="34" charset="0"/>
              </a:rPr>
              <a:t>   </a:t>
            </a:r>
            <a:r>
              <a:rPr lang="ro-RO" sz="2800">
                <a:latin typeface="Arial" panose="020B0604020202020204" pitchFamily="34" charset="0"/>
                <a:cs typeface="Arial" panose="020B0604020202020204" pitchFamily="34" charset="0"/>
              </a:rPr>
              <a:t> All these put together and with a good management, there will be no reason for the group or team sharing the same purpose, not to work to the maximum capacity.</a:t>
            </a:r>
          </a:p>
        </p:txBody>
      </p:sp>
    </p:spTree>
    <p:extLst>
      <p:ext uri="{BB962C8B-B14F-4D97-AF65-F5344CB8AC3E}">
        <p14:creationId xmlns:p14="http://schemas.microsoft.com/office/powerpoint/2010/main" val="239263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20F158F-FE80-C54F-9880-6BF2BAD2C809}"/>
              </a:ext>
            </a:extLst>
          </p:cNvPr>
          <p:cNvSpPr>
            <a:spLocks noGrp="1"/>
          </p:cNvSpPr>
          <p:nvPr>
            <p:ph type="title"/>
          </p:nvPr>
        </p:nvSpPr>
        <p:spPr>
          <a:xfrm>
            <a:off x="646111" y="452718"/>
            <a:ext cx="10867233" cy="1309407"/>
          </a:xfrm>
        </p:spPr>
        <p:txBody>
          <a:bodyPr/>
          <a:lstStyle/>
          <a:p>
            <a:pPr algn="ctr"/>
            <a:r>
              <a:rPr lang="en-GB" b="1" i="1" u="sng">
                <a:latin typeface="Arial" panose="020B0604020202020204" pitchFamily="34" charset="0"/>
                <a:cs typeface="Arial" panose="020B0604020202020204" pitchFamily="34" charset="0"/>
              </a:rPr>
              <a:t>Bibliography</a:t>
            </a:r>
            <a:r>
              <a:rPr lang="en-GB"/>
              <a:t> </a:t>
            </a:r>
            <a:endParaRPr lang="ro-RO"/>
          </a:p>
        </p:txBody>
      </p:sp>
      <p:sp>
        <p:nvSpPr>
          <p:cNvPr id="3" name="Substituent conținut 2">
            <a:extLst>
              <a:ext uri="{FF2B5EF4-FFF2-40B4-BE49-F238E27FC236}">
                <a16:creationId xmlns:a16="http://schemas.microsoft.com/office/drawing/2014/main" id="{FF56953B-3E96-F84D-8B17-E8DD283E32C7}"/>
              </a:ext>
            </a:extLst>
          </p:cNvPr>
          <p:cNvSpPr>
            <a:spLocks noGrp="1"/>
          </p:cNvSpPr>
          <p:nvPr>
            <p:ph idx="1"/>
          </p:nvPr>
        </p:nvSpPr>
        <p:spPr>
          <a:xfrm>
            <a:off x="511969" y="2106497"/>
            <a:ext cx="10537031" cy="4195481"/>
          </a:xfrm>
        </p:spPr>
        <p:txBody>
          <a:bodyPr>
            <a:noAutofit/>
          </a:bodyPr>
          <a:lstStyle/>
          <a:p>
            <a:r>
              <a:rPr lang="en-GB" sz="2400">
                <a:latin typeface="Arial" panose="020B0604020202020204" pitchFamily="34" charset="0"/>
                <a:cs typeface="Arial" panose="020B0604020202020204" pitchFamily="34" charset="0"/>
              </a:rPr>
              <a:t>https://study.sage</a:t>
            </a:r>
            <a:r>
              <a:rPr lang="ro-RO" sz="2400">
                <a:latin typeface="Arial" panose="020B0604020202020204" pitchFamily="34" charset="0"/>
                <a:cs typeface="Arial" panose="020B0604020202020204" pitchFamily="34" charset="0"/>
              </a:rPr>
              <a:t>.com/morgan</a:t>
            </a:r>
            <a:endParaRPr lang="en-GB" sz="2400">
              <a:latin typeface="Arial" panose="020B0604020202020204" pitchFamily="34" charset="0"/>
              <a:cs typeface="Arial" panose="020B0604020202020204" pitchFamily="34" charset="0"/>
            </a:endParaRPr>
          </a:p>
          <a:p>
            <a:r>
              <a:rPr lang="ro-RO" sz="2400">
                <a:latin typeface="Arial" panose="020B0604020202020204" pitchFamily="34" charset="0"/>
                <a:cs typeface="Arial" panose="020B0604020202020204" pitchFamily="34" charset="0"/>
                <a:hlinkClick r:id="rId2"/>
              </a:rPr>
              <a:t>https://www.oxfordlearnersdictionaries.com/definition/english/team_1</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 Working in Teams: Moving from High Potential to High Performance by Brian A. </a:t>
            </a:r>
            <a:r>
              <a:rPr lang="ro-RO" sz="2400">
                <a:latin typeface="Arial" panose="020B0604020202020204" pitchFamily="34" charset="0"/>
                <a:cs typeface="Arial" panose="020B0604020202020204" pitchFamily="34" charset="0"/>
              </a:rPr>
              <a:t>Griffiths</a:t>
            </a:r>
            <a:r>
              <a:rPr lang="en-GB" sz="2400">
                <a:latin typeface="Arial" panose="020B0604020202020204" pitchFamily="34" charset="0"/>
                <a:cs typeface="Arial" panose="020B0604020202020204" pitchFamily="34" charset="0"/>
              </a:rPr>
              <a:t> </a:t>
            </a:r>
            <a:r>
              <a:rPr lang="ro-RO" sz="2400">
                <a:latin typeface="Arial" panose="020B0604020202020204" pitchFamily="34" charset="0"/>
                <a:cs typeface="Arial" panose="020B0604020202020204" pitchFamily="34" charset="0"/>
              </a:rPr>
              <a:t>and</a:t>
            </a:r>
            <a:r>
              <a:rPr lang="en-GB" sz="2400">
                <a:latin typeface="Arial" panose="020B0604020202020204" pitchFamily="34" charset="0"/>
                <a:cs typeface="Arial" panose="020B0604020202020204" pitchFamily="34" charset="0"/>
              </a:rPr>
              <a:t> Ethan B. </a:t>
            </a:r>
            <a:r>
              <a:rPr lang="ro-RO" sz="2400">
                <a:latin typeface="Arial" panose="020B0604020202020204" pitchFamily="34" charset="0"/>
                <a:cs typeface="Arial" panose="020B0604020202020204" pitchFamily="34" charset="0"/>
              </a:rPr>
              <a:t>Dunham</a:t>
            </a:r>
            <a:r>
              <a:rPr lang="en-GB" sz="2400">
                <a:latin typeface="Arial" panose="020B0604020202020204" pitchFamily="34" charset="0"/>
                <a:cs typeface="Arial" panose="020B0604020202020204" pitchFamily="34" charset="0"/>
              </a:rPr>
              <a:t>.</a:t>
            </a:r>
          </a:p>
          <a:p>
            <a:r>
              <a:rPr lang="en-GB" sz="2400">
                <a:latin typeface="Arial" panose="020B0604020202020204" pitchFamily="34" charset="0"/>
                <a:cs typeface="Arial" panose="020B0604020202020204" pitchFamily="34" charset="0"/>
              </a:rPr>
              <a:t>Certificate in Higher Education: Skills for the Workplace  Student Yearbook by Andrew Maund, Michaela Schriek, Paul K. Tinkler </a:t>
            </a:r>
          </a:p>
          <a:p>
            <a:r>
              <a:rPr lang="en-GB" sz="2400">
                <a:latin typeface="Arial" panose="020B0604020202020204" pitchFamily="34" charset="0"/>
                <a:cs typeface="Arial" panose="020B0604020202020204" pitchFamily="34" charset="0"/>
              </a:rPr>
              <a:t>The Business Student’s Guide to Study and Employability by Peter Morgan </a:t>
            </a:r>
          </a:p>
        </p:txBody>
      </p:sp>
    </p:spTree>
    <p:extLst>
      <p:ext uri="{BB962C8B-B14F-4D97-AF65-F5344CB8AC3E}">
        <p14:creationId xmlns:p14="http://schemas.microsoft.com/office/powerpoint/2010/main" val="122250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18</Slides>
  <Notes>1</Notes>
  <HiddenSlides>0</HiddenSlide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Ion</vt:lpstr>
      <vt:lpstr>Certificate in higher education:  Health and social care   Assignment   BMSW 4002- Effective team working and communication</vt:lpstr>
      <vt:lpstr>Content:</vt:lpstr>
      <vt:lpstr>Introduction </vt:lpstr>
      <vt:lpstr>Prezentare PowerPoint</vt:lpstr>
      <vt:lpstr>Definitions</vt:lpstr>
      <vt:lpstr>Case study </vt:lpstr>
      <vt:lpstr>Prezentare PowerPoint</vt:lpstr>
      <vt:lpstr>Prezentare PowerPoint</vt:lpstr>
      <vt:lpstr>Bebin's nine team roles</vt:lpstr>
      <vt:lpstr>Prezentare PowerPoint</vt:lpstr>
      <vt:lpstr>Box 10.1</vt:lpstr>
      <vt:lpstr>Prezentare PowerPoint</vt:lpstr>
      <vt:lpstr>Prezentare PowerPoint</vt:lpstr>
      <vt:lpstr>Prezentare PowerPoint</vt:lpstr>
      <vt:lpstr>Prezentare PowerPoint</vt:lpstr>
      <vt:lpstr>Prezentare PowerPoint</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bolohan.petronela@yahoo.com</dc:creator>
  <cp:lastModifiedBy>Lenuta Stefan (1912289)</cp:lastModifiedBy>
  <cp:revision>5</cp:revision>
  <dcterms:created xsi:type="dcterms:W3CDTF">2020-04-20T16:59:36Z</dcterms:created>
  <dcterms:modified xsi:type="dcterms:W3CDTF">2020-05-02T10:42:03Z</dcterms:modified>
</cp:coreProperties>
</file>