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8" r:id="rId3"/>
    <p:sldId id="267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516F"/>
    <a:srgbClr val="CD11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2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65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5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247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897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9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78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7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80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1402" y="341638"/>
            <a:ext cx="455190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Completion of PI RTC stats </a:t>
            </a:r>
            <a:r>
              <a:rPr lang="en-GB" sz="4000" dirty="0" smtClean="0">
                <a:solidFill>
                  <a:srgbClr val="FF0000"/>
                </a:solidFill>
              </a:rPr>
              <a:t>Forms</a:t>
            </a:r>
          </a:p>
          <a:p>
            <a:endParaRPr lang="en-GB" sz="2000" dirty="0">
              <a:solidFill>
                <a:srgbClr val="FF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FF0000"/>
                </a:solidFill>
              </a:rPr>
              <a:t>STATS19</a:t>
            </a:r>
          </a:p>
          <a:p>
            <a:endParaRPr lang="en-GB" sz="20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200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Ps 2367 </a:t>
            </a:r>
            <a:r>
              <a:rPr lang="en-GB" sz="1200" dirty="0" err="1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Giboney</a:t>
            </a:r>
            <a:endParaRPr lang="en-GB" sz="12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167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Why do we have to complete the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Analysed Nationally for Road safety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Used by Local Authorities to identify priority sites for road calming measures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Used as a base for educational programmes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Used by the Police to operationally deploy tactical patrols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Effective guide for Road safety improvements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4836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Updating the Occurrence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Ensure that all persons and vehicle are linked or created on niche.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The correct classification of involvement must be used – Driver/ passenger /Rider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The RTC stats form need to be completed before the end of the shift or within 24 hours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6801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accent1"/>
                </a:solidFill>
              </a:rPr>
              <a:t>Collisions </a:t>
            </a:r>
            <a:r>
              <a:rPr lang="en-GB" dirty="0">
                <a:solidFill>
                  <a:schemeClr val="accent1"/>
                </a:solidFill>
              </a:rPr>
              <a:t>to be reported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 smtClean="0"/>
              <a:t>Collisions </a:t>
            </a:r>
            <a:r>
              <a:rPr lang="en-GB" dirty="0"/>
              <a:t>which occur on a highway which result in injuries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Collisions where passengers are boarding or alighting from buses and coaches or already on the vehicle and injury occurs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Collisions resulting from deliberate acts of violence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Collisions within a bus station and Royal parks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/>
              <a:t>Collisions where the injured person is suspected of having attempted suicide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561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>
                <a:solidFill>
                  <a:schemeClr val="accent1"/>
                </a:solidFill>
              </a:rPr>
              <a:t>Collisions </a:t>
            </a:r>
            <a:r>
              <a:rPr lang="en-GB" dirty="0">
                <a:solidFill>
                  <a:schemeClr val="accent1"/>
                </a:solidFill>
              </a:rPr>
              <a:t>not to be reported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Collisions which do not involve personal injury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Collisions on private roads or car parks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Collisions reported to the police 30 or more days after they occurred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Collisions involving confirmed suicides only (Stats should be completed where a Coroner’s ruling is awaited.  These can be removed from records at a later stage if necessary).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Collisions where injury was as a result of illness (</a:t>
            </a:r>
            <a:r>
              <a:rPr lang="en-GB" dirty="0" err="1"/>
              <a:t>eg</a:t>
            </a:r>
            <a:r>
              <a:rPr lang="en-GB" dirty="0"/>
              <a:t>. fit) immediately prior to the accident and where the only injury sustained is deemed to be as a result of that illness rather than the accident.  Any other casualties should be recorded.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443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Filling in the form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The </a:t>
            </a:r>
            <a:r>
              <a:rPr lang="en-GB" dirty="0"/>
              <a:t>following slides are common mistakes that Officers are making when filling in the forms.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275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Scene Details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Easting and Nothing Co-ordinates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39788" y="2617429"/>
            <a:ext cx="4825464" cy="3104707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dirty="0"/>
              <a:t>Reason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This information can be obtained from the control works incident </a:t>
            </a:r>
          </a:p>
          <a:p>
            <a:r>
              <a:rPr lang="en-GB" dirty="0"/>
              <a:t>This information is important because this is what the Welsh Government use to identify the location </a:t>
            </a:r>
          </a:p>
          <a:p>
            <a:r>
              <a:rPr lang="en-GB" dirty="0"/>
              <a:t>This is a grid reference for mapping </a:t>
            </a:r>
          </a:p>
          <a:p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353787" y="1947553"/>
            <a:ext cx="1638795" cy="239881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028208" y="2006930"/>
            <a:ext cx="1258784" cy="232756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6077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Vehicle to be added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40000" lnSpcReduction="20000"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r>
              <a:rPr lang="en-GB" sz="6000" dirty="0" smtClean="0"/>
              <a:t>Vehicles</a:t>
            </a:r>
            <a:endParaRPr lang="en-GB" sz="6000" dirty="0"/>
          </a:p>
          <a:p>
            <a:pPr algn="ctr"/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39787" y="3046743"/>
            <a:ext cx="5157787" cy="2364470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dirty="0"/>
              <a:t>Reason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Vehicle at fault to be recorded as Vehicle 1</a:t>
            </a:r>
          </a:p>
          <a:p>
            <a:r>
              <a:rPr lang="en-GB" dirty="0"/>
              <a:t>For the purpose of the stats report – Pedal bikes and ridden horses should be included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14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Contributory Factors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8118"/>
            <a:ext cx="10515600" cy="4351338"/>
          </a:xfrm>
        </p:spPr>
        <p:txBody>
          <a:bodyPr/>
          <a:lstStyle/>
          <a:p>
            <a:r>
              <a:rPr lang="en-GB" dirty="0"/>
              <a:t>Only to be filled in if the Officer attends the scene of the RTC</a:t>
            </a:r>
          </a:p>
          <a:p>
            <a:r>
              <a:rPr lang="en-GB" dirty="0"/>
              <a:t>Section 8 on the form only relates to Pedestrians only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814451"/>
            <a:ext cx="9802762" cy="152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4902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Completing the form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RTC has not occurred at a junction – “Not at or within 20m of Junction” must be ticked </a:t>
            </a:r>
          </a:p>
          <a:p>
            <a:r>
              <a:rPr lang="en-GB" dirty="0"/>
              <a:t>RTC’s at junction – Officers need to record the location of the vehicle, unless it is a rear shunt – The vehicle should have different locations e.g. Entering/Leaving/Mid junction </a:t>
            </a:r>
          </a:p>
          <a:p>
            <a:r>
              <a:rPr lang="en-GB" dirty="0"/>
              <a:t>Cycle helmets worn only applies to pedal cycles, not motorbikes</a:t>
            </a:r>
          </a:p>
          <a:p>
            <a:r>
              <a:rPr lang="en-GB" dirty="0"/>
              <a:t>Quad Bikes should be recorded as “Other Vehicles”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954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6000" dirty="0" smtClean="0">
                <a:solidFill>
                  <a:srgbClr val="FF0000"/>
                </a:solidFill>
              </a:rPr>
              <a:t>The </a:t>
            </a:r>
            <a:r>
              <a:rPr lang="en-GB" sz="6000" dirty="0">
                <a:solidFill>
                  <a:srgbClr val="FF0000"/>
                </a:solidFill>
              </a:rPr>
              <a:t>Welsh Government will not accept incomplete or incorrect records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1569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477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Microsoft Sans Serif</vt:lpstr>
      <vt:lpstr>Tahoma</vt:lpstr>
      <vt:lpstr>Wingdings</vt:lpstr>
      <vt:lpstr>Office Theme</vt:lpstr>
      <vt:lpstr>PowerPoint Presentation</vt:lpstr>
      <vt:lpstr>Why do we have to complete the forms</vt:lpstr>
      <vt:lpstr>Updating the Occurrence</vt:lpstr>
      <vt:lpstr>Collisions to be reported </vt:lpstr>
      <vt:lpstr>Collisions not to be reported </vt:lpstr>
      <vt:lpstr>Filling in the form </vt:lpstr>
      <vt:lpstr>Scene Details</vt:lpstr>
      <vt:lpstr>Vehicle to be added </vt:lpstr>
      <vt:lpstr>Contributory Factors </vt:lpstr>
      <vt:lpstr>Completing the form </vt:lpstr>
      <vt:lpstr>Remember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Giboney,Simon swp2367</dc:creator>
  <cp:lastModifiedBy>Giboney,Simon swp2367</cp:lastModifiedBy>
  <cp:revision>19</cp:revision>
  <dcterms:created xsi:type="dcterms:W3CDTF">2018-01-30T11:09:50Z</dcterms:created>
  <dcterms:modified xsi:type="dcterms:W3CDTF">2021-07-22T15:50:55Z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7658cf28-8fe2-47f6-8d82-10c445d90cc3</vt:lpwstr>
  </property>
  <property fmtid="{D5CDD505-2E9C-101B-9397-08002B2CF9AE}" pid="3" name="Classification">
    <vt:lpwstr>OFFICIAL</vt:lpwstr>
  </property>
  <property fmtid="{D5CDD505-2E9C-101B-9397-08002B2CF9AE}" pid="4" name="Visibility">
    <vt:lpwstr>NOT VISIBLE</vt:lpwstr>
  </property>
</Properties>
</file>