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56" r:id="rId5"/>
    <p:sldId id="257" r:id="rId6"/>
    <p:sldId id="258" r:id="rId7"/>
    <p:sldId id="259" r:id="rId8"/>
    <p:sldId id="260" r:id="rId9"/>
    <p:sldId id="271" r:id="rId10"/>
    <p:sldId id="269" r:id="rId11"/>
    <p:sldId id="270" r:id="rId12"/>
    <p:sldId id="267" r:id="rId13"/>
    <p:sldId id="272" r:id="rId14"/>
    <p:sldId id="27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58"/>
    <p:restoredTop sz="59592"/>
  </p:normalViewPr>
  <p:slideViewPr>
    <p:cSldViewPr snapToGrid="0">
      <p:cViewPr varScale="1">
        <p:scale>
          <a:sx n="58" d="100"/>
          <a:sy n="58" d="100"/>
        </p:scale>
        <p:origin x="1944" y="62"/>
      </p:cViewPr>
      <p:guideLst/>
    </p:cSldViewPr>
  </p:slideViewPr>
  <p:notesTextViewPr>
    <p:cViewPr>
      <p:scale>
        <a:sx n="1" d="1"/>
        <a:sy n="1" d="1"/>
      </p:scale>
      <p:origin x="0" y="0"/>
    </p:cViewPr>
  </p:notesTextViewPr>
  <p:sorterViewPr>
    <p:cViewPr>
      <p:scale>
        <a:sx n="126" d="100"/>
        <a:sy n="12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ata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751FEE-B77F-4921-8F85-03B7847A918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E9686E1-3A4C-4EB5-A1F2-4DD7D9973E3F}">
      <dgm:prSet/>
      <dgm:spPr/>
      <dgm:t>
        <a:bodyPr/>
        <a:lstStyle/>
        <a:p>
          <a:r>
            <a:rPr lang="en-US"/>
            <a:t>Introduction........................................................................3</a:t>
          </a:r>
        </a:p>
      </dgm:t>
    </dgm:pt>
    <dgm:pt modelId="{AA826FD5-F6A3-4F8B-AED5-CA7D62350297}" type="parTrans" cxnId="{891C1B73-1104-4B28-ABB5-F02FEA164EF8}">
      <dgm:prSet/>
      <dgm:spPr/>
      <dgm:t>
        <a:bodyPr/>
        <a:lstStyle/>
        <a:p>
          <a:endParaRPr lang="en-US"/>
        </a:p>
      </dgm:t>
    </dgm:pt>
    <dgm:pt modelId="{7B63DD6B-83E7-44CB-9986-47DBD9F14A7A}" type="sibTrans" cxnId="{891C1B73-1104-4B28-ABB5-F02FEA164EF8}">
      <dgm:prSet/>
      <dgm:spPr/>
      <dgm:t>
        <a:bodyPr/>
        <a:lstStyle/>
        <a:p>
          <a:endParaRPr lang="en-US"/>
        </a:p>
      </dgm:t>
    </dgm:pt>
    <dgm:pt modelId="{6EBC2964-142C-47F4-AD5D-4177426440BE}">
      <dgm:prSet/>
      <dgm:spPr/>
      <dgm:t>
        <a:bodyPr/>
        <a:lstStyle/>
        <a:p>
          <a:r>
            <a:rPr lang="en-IN"/>
            <a:t>Benefits of communication................................................4</a:t>
          </a:r>
          <a:endParaRPr lang="en-US"/>
        </a:p>
      </dgm:t>
    </dgm:pt>
    <dgm:pt modelId="{750B70D5-2A52-4D3A-8355-CFAC1212336B}" type="parTrans" cxnId="{D1ABE475-A774-4641-A20D-622E83603CC7}">
      <dgm:prSet/>
      <dgm:spPr/>
      <dgm:t>
        <a:bodyPr/>
        <a:lstStyle/>
        <a:p>
          <a:endParaRPr lang="en-US"/>
        </a:p>
      </dgm:t>
    </dgm:pt>
    <dgm:pt modelId="{015FBDEB-0AEB-43CF-AF38-6517F2C8DBAC}" type="sibTrans" cxnId="{D1ABE475-A774-4641-A20D-622E83603CC7}">
      <dgm:prSet/>
      <dgm:spPr/>
      <dgm:t>
        <a:bodyPr/>
        <a:lstStyle/>
        <a:p>
          <a:endParaRPr lang="en-US"/>
        </a:p>
      </dgm:t>
    </dgm:pt>
    <dgm:pt modelId="{57F0E16D-5302-489D-8335-E14D15B68694}">
      <dgm:prSet/>
      <dgm:spPr/>
      <dgm:t>
        <a:bodyPr/>
        <a:lstStyle/>
        <a:p>
          <a:r>
            <a:rPr lang="en-IN"/>
            <a:t>Effective communication theories.....................................5</a:t>
          </a:r>
          <a:endParaRPr lang="en-US"/>
        </a:p>
      </dgm:t>
    </dgm:pt>
    <dgm:pt modelId="{577B55D4-5108-4826-960D-B2A2EE0BC46F}" type="parTrans" cxnId="{32644A1F-2AAA-42F2-8E2C-26B762DB8B2B}">
      <dgm:prSet/>
      <dgm:spPr/>
      <dgm:t>
        <a:bodyPr/>
        <a:lstStyle/>
        <a:p>
          <a:endParaRPr lang="en-US"/>
        </a:p>
      </dgm:t>
    </dgm:pt>
    <dgm:pt modelId="{E98629BF-0D13-4F84-8971-99F5C6F5629F}" type="sibTrans" cxnId="{32644A1F-2AAA-42F2-8E2C-26B762DB8B2B}">
      <dgm:prSet/>
      <dgm:spPr/>
      <dgm:t>
        <a:bodyPr/>
        <a:lstStyle/>
        <a:p>
          <a:endParaRPr lang="en-US"/>
        </a:p>
      </dgm:t>
    </dgm:pt>
    <dgm:pt modelId="{4BB53C4E-0211-4B7D-93EF-17D565E71B15}">
      <dgm:prSet/>
      <dgm:spPr/>
      <dgm:t>
        <a:bodyPr/>
        <a:lstStyle/>
        <a:p>
          <a:r>
            <a:rPr lang="en-IN"/>
            <a:t>Barriers in communication................................................6</a:t>
          </a:r>
          <a:r>
            <a:rPr lang="en-US"/>
            <a:t> </a:t>
          </a:r>
        </a:p>
      </dgm:t>
    </dgm:pt>
    <dgm:pt modelId="{887C8252-DDBC-4C41-ACE6-D452748E4704}" type="parTrans" cxnId="{0EB7E2C7-40DA-412F-911B-16F23953302A}">
      <dgm:prSet/>
      <dgm:spPr/>
      <dgm:t>
        <a:bodyPr/>
        <a:lstStyle/>
        <a:p>
          <a:endParaRPr lang="en-US"/>
        </a:p>
      </dgm:t>
    </dgm:pt>
    <dgm:pt modelId="{89B4F4AE-3688-4DFB-9F43-4FE994B2A447}" type="sibTrans" cxnId="{0EB7E2C7-40DA-412F-911B-16F23953302A}">
      <dgm:prSet/>
      <dgm:spPr/>
      <dgm:t>
        <a:bodyPr/>
        <a:lstStyle/>
        <a:p>
          <a:endParaRPr lang="en-US"/>
        </a:p>
      </dgm:t>
    </dgm:pt>
    <dgm:pt modelId="{36450028-0EBE-4F1A-87AF-596B9AC5C332}">
      <dgm:prSet/>
      <dgm:spPr/>
      <dgm:t>
        <a:bodyPr/>
        <a:lstStyle/>
        <a:p>
          <a:r>
            <a:rPr lang="en-IN"/>
            <a:t>Channels of communication..............................................8</a:t>
          </a:r>
          <a:r>
            <a:rPr lang="en-US"/>
            <a:t> </a:t>
          </a:r>
        </a:p>
      </dgm:t>
    </dgm:pt>
    <dgm:pt modelId="{36D3B989-10F2-4CAE-AF56-03D2EDF50C5A}" type="parTrans" cxnId="{7F81EC00-4DE9-4194-A71A-80631408D8C9}">
      <dgm:prSet/>
      <dgm:spPr/>
      <dgm:t>
        <a:bodyPr/>
        <a:lstStyle/>
        <a:p>
          <a:endParaRPr lang="en-US"/>
        </a:p>
      </dgm:t>
    </dgm:pt>
    <dgm:pt modelId="{A425AA62-E0E5-490B-85B9-D9AFE9BF03F4}" type="sibTrans" cxnId="{7F81EC00-4DE9-4194-A71A-80631408D8C9}">
      <dgm:prSet/>
      <dgm:spPr/>
      <dgm:t>
        <a:bodyPr/>
        <a:lstStyle/>
        <a:p>
          <a:endParaRPr lang="en-US"/>
        </a:p>
      </dgm:t>
    </dgm:pt>
    <dgm:pt modelId="{2B0601C5-CF79-405D-B817-BD7A9FC7EDA5}">
      <dgm:prSet/>
      <dgm:spPr/>
      <dgm:t>
        <a:bodyPr/>
        <a:lstStyle/>
        <a:p>
          <a:r>
            <a:rPr lang="en-IN"/>
            <a:t>Conclusion.........................................................................9</a:t>
          </a:r>
          <a:endParaRPr lang="en-US"/>
        </a:p>
      </dgm:t>
    </dgm:pt>
    <dgm:pt modelId="{02590314-60DD-49B8-9D5A-1E3F19579C17}" type="parTrans" cxnId="{7527BD98-D51C-43B0-9ABC-9EECCFF511D6}">
      <dgm:prSet/>
      <dgm:spPr/>
      <dgm:t>
        <a:bodyPr/>
        <a:lstStyle/>
        <a:p>
          <a:endParaRPr lang="en-US"/>
        </a:p>
      </dgm:t>
    </dgm:pt>
    <dgm:pt modelId="{752E53F6-2379-413A-A6A1-4A53BADEB1BB}" type="sibTrans" cxnId="{7527BD98-D51C-43B0-9ABC-9EECCFF511D6}">
      <dgm:prSet/>
      <dgm:spPr/>
      <dgm:t>
        <a:bodyPr/>
        <a:lstStyle/>
        <a:p>
          <a:endParaRPr lang="en-US"/>
        </a:p>
      </dgm:t>
    </dgm:pt>
    <dgm:pt modelId="{A497BD1B-1E21-441A-8934-5540C27191C2}">
      <dgm:prSet/>
      <dgm:spPr/>
      <dgm:t>
        <a:bodyPr/>
        <a:lstStyle/>
        <a:p>
          <a:r>
            <a:rPr lang="en-IN"/>
            <a:t>References.........................................................................10</a:t>
          </a:r>
          <a:endParaRPr lang="en-US"/>
        </a:p>
      </dgm:t>
    </dgm:pt>
    <dgm:pt modelId="{12199115-76E4-44A4-B989-ED50AAF7E4F0}" type="parTrans" cxnId="{BC1F86C1-250A-4C36-B7B9-B94E5DC8B3C2}">
      <dgm:prSet/>
      <dgm:spPr/>
      <dgm:t>
        <a:bodyPr/>
        <a:lstStyle/>
        <a:p>
          <a:endParaRPr lang="en-US"/>
        </a:p>
      </dgm:t>
    </dgm:pt>
    <dgm:pt modelId="{6E3A066A-03CC-4219-874B-9623BE28902C}" type="sibTrans" cxnId="{BC1F86C1-250A-4C36-B7B9-B94E5DC8B3C2}">
      <dgm:prSet/>
      <dgm:spPr/>
      <dgm:t>
        <a:bodyPr/>
        <a:lstStyle/>
        <a:p>
          <a:endParaRPr lang="en-US"/>
        </a:p>
      </dgm:t>
    </dgm:pt>
    <dgm:pt modelId="{912B424E-8165-4B52-BEBD-81D7E8E5C65A}" type="pres">
      <dgm:prSet presAssocID="{48751FEE-B77F-4921-8F85-03B7847A9183}" presName="root" presStyleCnt="0">
        <dgm:presLayoutVars>
          <dgm:dir/>
          <dgm:resizeHandles val="exact"/>
        </dgm:presLayoutVars>
      </dgm:prSet>
      <dgm:spPr/>
    </dgm:pt>
    <dgm:pt modelId="{285ADDFC-7A16-4E78-855C-6B77D70AD6C8}" type="pres">
      <dgm:prSet presAssocID="{5E9686E1-3A4C-4EB5-A1F2-4DD7D9973E3F}" presName="compNode" presStyleCnt="0"/>
      <dgm:spPr/>
    </dgm:pt>
    <dgm:pt modelId="{A6068076-184D-4AC4-8783-8440DCE00C26}" type="pres">
      <dgm:prSet presAssocID="{5E9686E1-3A4C-4EB5-A1F2-4DD7D9973E3F}" presName="bgRect" presStyleLbl="bgShp" presStyleIdx="0" presStyleCnt="7"/>
      <dgm:spPr/>
    </dgm:pt>
    <dgm:pt modelId="{4E050E2A-7D1E-43D6-9F1F-4ECD076BACB8}" type="pres">
      <dgm:prSet presAssocID="{5E9686E1-3A4C-4EB5-A1F2-4DD7D9973E3F}"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scellaneous"/>
        </a:ext>
      </dgm:extLst>
    </dgm:pt>
    <dgm:pt modelId="{A38D7B4F-B883-49F3-B714-D88940787F26}" type="pres">
      <dgm:prSet presAssocID="{5E9686E1-3A4C-4EB5-A1F2-4DD7D9973E3F}" presName="spaceRect" presStyleCnt="0"/>
      <dgm:spPr/>
    </dgm:pt>
    <dgm:pt modelId="{55AF879B-C1CD-4368-BDC6-3BF2CBB584BA}" type="pres">
      <dgm:prSet presAssocID="{5E9686E1-3A4C-4EB5-A1F2-4DD7D9973E3F}" presName="parTx" presStyleLbl="revTx" presStyleIdx="0" presStyleCnt="7">
        <dgm:presLayoutVars>
          <dgm:chMax val="0"/>
          <dgm:chPref val="0"/>
        </dgm:presLayoutVars>
      </dgm:prSet>
      <dgm:spPr/>
    </dgm:pt>
    <dgm:pt modelId="{3E707A98-D9BF-44AC-B98A-724667BE8A54}" type="pres">
      <dgm:prSet presAssocID="{7B63DD6B-83E7-44CB-9986-47DBD9F14A7A}" presName="sibTrans" presStyleCnt="0"/>
      <dgm:spPr/>
    </dgm:pt>
    <dgm:pt modelId="{B22854AB-6C1E-46C6-8489-8BA78AB3DFEF}" type="pres">
      <dgm:prSet presAssocID="{6EBC2964-142C-47F4-AD5D-4177426440BE}" presName="compNode" presStyleCnt="0"/>
      <dgm:spPr/>
    </dgm:pt>
    <dgm:pt modelId="{EA9AF63B-4139-41B6-B73E-8B743C99F9D1}" type="pres">
      <dgm:prSet presAssocID="{6EBC2964-142C-47F4-AD5D-4177426440BE}" presName="bgRect" presStyleLbl="bgShp" presStyleIdx="1" presStyleCnt="7"/>
      <dgm:spPr/>
    </dgm:pt>
    <dgm:pt modelId="{39603CEE-42E9-4F15-8CAE-A357830888C6}" type="pres">
      <dgm:prSet presAssocID="{6EBC2964-142C-47F4-AD5D-4177426440BE}"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CAFDE84E-B5A5-45B0-A563-2CCB54815122}" type="pres">
      <dgm:prSet presAssocID="{6EBC2964-142C-47F4-AD5D-4177426440BE}" presName="spaceRect" presStyleCnt="0"/>
      <dgm:spPr/>
    </dgm:pt>
    <dgm:pt modelId="{AFAB6E6E-6C08-44B6-9BF0-32ECE14CDE6C}" type="pres">
      <dgm:prSet presAssocID="{6EBC2964-142C-47F4-AD5D-4177426440BE}" presName="parTx" presStyleLbl="revTx" presStyleIdx="1" presStyleCnt="7">
        <dgm:presLayoutVars>
          <dgm:chMax val="0"/>
          <dgm:chPref val="0"/>
        </dgm:presLayoutVars>
      </dgm:prSet>
      <dgm:spPr/>
    </dgm:pt>
    <dgm:pt modelId="{DE9AC323-6A5C-4F9F-AEE6-F7503290D1FC}" type="pres">
      <dgm:prSet presAssocID="{015FBDEB-0AEB-43CF-AF38-6517F2C8DBAC}" presName="sibTrans" presStyleCnt="0"/>
      <dgm:spPr/>
    </dgm:pt>
    <dgm:pt modelId="{3C91F33F-CB3F-4D6F-9FBF-CC7418B402BB}" type="pres">
      <dgm:prSet presAssocID="{57F0E16D-5302-489D-8335-E14D15B68694}" presName="compNode" presStyleCnt="0"/>
      <dgm:spPr/>
    </dgm:pt>
    <dgm:pt modelId="{0CF51CA7-6E55-4695-9EA1-1B1505EB57BD}" type="pres">
      <dgm:prSet presAssocID="{57F0E16D-5302-489D-8335-E14D15B68694}" presName="bgRect" presStyleLbl="bgShp" presStyleIdx="2" presStyleCnt="7"/>
      <dgm:spPr/>
    </dgm:pt>
    <dgm:pt modelId="{14AC3DBF-B485-4E87-B46C-717F19C29D60}" type="pres">
      <dgm:prSet presAssocID="{57F0E16D-5302-489D-8335-E14D15B68694}"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7F79098E-49D7-4A71-9E8F-8E32A966B2DA}" type="pres">
      <dgm:prSet presAssocID="{57F0E16D-5302-489D-8335-E14D15B68694}" presName="spaceRect" presStyleCnt="0"/>
      <dgm:spPr/>
    </dgm:pt>
    <dgm:pt modelId="{A36FF433-9062-4961-84A9-30E7C017EAD3}" type="pres">
      <dgm:prSet presAssocID="{57F0E16D-5302-489D-8335-E14D15B68694}" presName="parTx" presStyleLbl="revTx" presStyleIdx="2" presStyleCnt="7">
        <dgm:presLayoutVars>
          <dgm:chMax val="0"/>
          <dgm:chPref val="0"/>
        </dgm:presLayoutVars>
      </dgm:prSet>
      <dgm:spPr/>
    </dgm:pt>
    <dgm:pt modelId="{54117EE7-53A9-4C7C-90A5-3A8422DB47F1}" type="pres">
      <dgm:prSet presAssocID="{E98629BF-0D13-4F84-8971-99F5C6F5629F}" presName="sibTrans" presStyleCnt="0"/>
      <dgm:spPr/>
    </dgm:pt>
    <dgm:pt modelId="{4B352E45-23AF-49B5-853E-CC1D802D1D02}" type="pres">
      <dgm:prSet presAssocID="{4BB53C4E-0211-4B7D-93EF-17D565E71B15}" presName="compNode" presStyleCnt="0"/>
      <dgm:spPr/>
    </dgm:pt>
    <dgm:pt modelId="{A53BCC94-875F-4E08-B11B-BFE7987D7236}" type="pres">
      <dgm:prSet presAssocID="{4BB53C4E-0211-4B7D-93EF-17D565E71B15}" presName="bgRect" presStyleLbl="bgShp" presStyleIdx="3" presStyleCnt="7"/>
      <dgm:spPr/>
    </dgm:pt>
    <dgm:pt modelId="{764C693A-6D5D-4775-B175-C6256AF03621}" type="pres">
      <dgm:prSet presAssocID="{4BB53C4E-0211-4B7D-93EF-17D565E71B15}"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No sign"/>
        </a:ext>
      </dgm:extLst>
    </dgm:pt>
    <dgm:pt modelId="{698B05A3-D548-442A-B2A9-FD579CC923F0}" type="pres">
      <dgm:prSet presAssocID="{4BB53C4E-0211-4B7D-93EF-17D565E71B15}" presName="spaceRect" presStyleCnt="0"/>
      <dgm:spPr/>
    </dgm:pt>
    <dgm:pt modelId="{8DCC8766-D694-4F71-ADFB-2F22A3F624E4}" type="pres">
      <dgm:prSet presAssocID="{4BB53C4E-0211-4B7D-93EF-17D565E71B15}" presName="parTx" presStyleLbl="revTx" presStyleIdx="3" presStyleCnt="7">
        <dgm:presLayoutVars>
          <dgm:chMax val="0"/>
          <dgm:chPref val="0"/>
        </dgm:presLayoutVars>
      </dgm:prSet>
      <dgm:spPr/>
    </dgm:pt>
    <dgm:pt modelId="{493D43F7-3055-4206-BA40-DACA27605215}" type="pres">
      <dgm:prSet presAssocID="{89B4F4AE-3688-4DFB-9F43-4FE994B2A447}" presName="sibTrans" presStyleCnt="0"/>
      <dgm:spPr/>
    </dgm:pt>
    <dgm:pt modelId="{40EF89C1-6EAC-4A03-9662-3AE8BDD59F56}" type="pres">
      <dgm:prSet presAssocID="{36450028-0EBE-4F1A-87AF-596B9AC5C332}" presName="compNode" presStyleCnt="0"/>
      <dgm:spPr/>
    </dgm:pt>
    <dgm:pt modelId="{C8ABB849-7583-4EDC-A4B3-2C8B06BE3A83}" type="pres">
      <dgm:prSet presAssocID="{36450028-0EBE-4F1A-87AF-596B9AC5C332}" presName="bgRect" presStyleLbl="bgShp" presStyleIdx="4" presStyleCnt="7"/>
      <dgm:spPr/>
    </dgm:pt>
    <dgm:pt modelId="{ADA4667D-E146-47A8-9249-607881A57EE6}" type="pres">
      <dgm:prSet presAssocID="{36450028-0EBE-4F1A-87AF-596B9AC5C332}"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mail"/>
        </a:ext>
      </dgm:extLst>
    </dgm:pt>
    <dgm:pt modelId="{C5608833-03C1-430C-9E48-4B8CD8455ECC}" type="pres">
      <dgm:prSet presAssocID="{36450028-0EBE-4F1A-87AF-596B9AC5C332}" presName="spaceRect" presStyleCnt="0"/>
      <dgm:spPr/>
    </dgm:pt>
    <dgm:pt modelId="{7A697E27-5562-4299-8DD7-F82FACB299C4}" type="pres">
      <dgm:prSet presAssocID="{36450028-0EBE-4F1A-87AF-596B9AC5C332}" presName="parTx" presStyleLbl="revTx" presStyleIdx="4" presStyleCnt="7">
        <dgm:presLayoutVars>
          <dgm:chMax val="0"/>
          <dgm:chPref val="0"/>
        </dgm:presLayoutVars>
      </dgm:prSet>
      <dgm:spPr/>
    </dgm:pt>
    <dgm:pt modelId="{8871D406-A349-4BB5-AE2C-BB1F5A586A53}" type="pres">
      <dgm:prSet presAssocID="{A425AA62-E0E5-490B-85B9-D9AFE9BF03F4}" presName="sibTrans" presStyleCnt="0"/>
      <dgm:spPr/>
    </dgm:pt>
    <dgm:pt modelId="{6D1D953E-9A31-4481-A41F-BB8D5AAA52F1}" type="pres">
      <dgm:prSet presAssocID="{2B0601C5-CF79-405D-B817-BD7A9FC7EDA5}" presName="compNode" presStyleCnt="0"/>
      <dgm:spPr/>
    </dgm:pt>
    <dgm:pt modelId="{7E2F150C-98D9-441D-B757-CFFA80D538A0}" type="pres">
      <dgm:prSet presAssocID="{2B0601C5-CF79-405D-B817-BD7A9FC7EDA5}" presName="bgRect" presStyleLbl="bgShp" presStyleIdx="5" presStyleCnt="7"/>
      <dgm:spPr/>
    </dgm:pt>
    <dgm:pt modelId="{69B185DB-5FBE-4722-BD40-057615D1D82A}" type="pres">
      <dgm:prSet presAssocID="{2B0601C5-CF79-405D-B817-BD7A9FC7EDA5}"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eckmark"/>
        </a:ext>
      </dgm:extLst>
    </dgm:pt>
    <dgm:pt modelId="{3A27C041-91F1-4D8E-B2A9-0F01731DD237}" type="pres">
      <dgm:prSet presAssocID="{2B0601C5-CF79-405D-B817-BD7A9FC7EDA5}" presName="spaceRect" presStyleCnt="0"/>
      <dgm:spPr/>
    </dgm:pt>
    <dgm:pt modelId="{A35A28F7-2A91-4453-9A3E-2BDE8E1495C7}" type="pres">
      <dgm:prSet presAssocID="{2B0601C5-CF79-405D-B817-BD7A9FC7EDA5}" presName="parTx" presStyleLbl="revTx" presStyleIdx="5" presStyleCnt="7">
        <dgm:presLayoutVars>
          <dgm:chMax val="0"/>
          <dgm:chPref val="0"/>
        </dgm:presLayoutVars>
      </dgm:prSet>
      <dgm:spPr/>
    </dgm:pt>
    <dgm:pt modelId="{F729F082-1F26-40CE-9E36-BE1231FB6267}" type="pres">
      <dgm:prSet presAssocID="{752E53F6-2379-413A-A6A1-4A53BADEB1BB}" presName="sibTrans" presStyleCnt="0"/>
      <dgm:spPr/>
    </dgm:pt>
    <dgm:pt modelId="{33FA007C-186E-4D39-AF0D-6469A355BA78}" type="pres">
      <dgm:prSet presAssocID="{A497BD1B-1E21-441A-8934-5540C27191C2}" presName="compNode" presStyleCnt="0"/>
      <dgm:spPr/>
    </dgm:pt>
    <dgm:pt modelId="{125DA448-18D3-4116-8643-1601FB77D5D4}" type="pres">
      <dgm:prSet presAssocID="{A497BD1B-1E21-441A-8934-5540C27191C2}" presName="bgRect" presStyleLbl="bgShp" presStyleIdx="6" presStyleCnt="7"/>
      <dgm:spPr/>
    </dgm:pt>
    <dgm:pt modelId="{DEA71DBF-E0BB-4ECD-9490-0ACCC9E1FC5C}" type="pres">
      <dgm:prSet presAssocID="{A497BD1B-1E21-441A-8934-5540C27191C2}"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ooks"/>
        </a:ext>
      </dgm:extLst>
    </dgm:pt>
    <dgm:pt modelId="{B3724037-F13B-4BEF-BC21-6FDE69321D71}" type="pres">
      <dgm:prSet presAssocID="{A497BD1B-1E21-441A-8934-5540C27191C2}" presName="spaceRect" presStyleCnt="0"/>
      <dgm:spPr/>
    </dgm:pt>
    <dgm:pt modelId="{95B80D0F-D2ED-49C8-9C01-ABF3F3CA9EEB}" type="pres">
      <dgm:prSet presAssocID="{A497BD1B-1E21-441A-8934-5540C27191C2}" presName="parTx" presStyleLbl="revTx" presStyleIdx="6" presStyleCnt="7">
        <dgm:presLayoutVars>
          <dgm:chMax val="0"/>
          <dgm:chPref val="0"/>
        </dgm:presLayoutVars>
      </dgm:prSet>
      <dgm:spPr/>
    </dgm:pt>
  </dgm:ptLst>
  <dgm:cxnLst>
    <dgm:cxn modelId="{7F81EC00-4DE9-4194-A71A-80631408D8C9}" srcId="{48751FEE-B77F-4921-8F85-03B7847A9183}" destId="{36450028-0EBE-4F1A-87AF-596B9AC5C332}" srcOrd="4" destOrd="0" parTransId="{36D3B989-10F2-4CAE-AF56-03D2EDF50C5A}" sibTransId="{A425AA62-E0E5-490B-85B9-D9AFE9BF03F4}"/>
    <dgm:cxn modelId="{28EC2508-D6F3-42DB-AA17-37332F48DBA3}" type="presOf" srcId="{36450028-0EBE-4F1A-87AF-596B9AC5C332}" destId="{7A697E27-5562-4299-8DD7-F82FACB299C4}" srcOrd="0" destOrd="0" presId="urn:microsoft.com/office/officeart/2018/2/layout/IconVerticalSolidList"/>
    <dgm:cxn modelId="{C25FE41B-A1A6-41B8-9FB7-B3563FF0EA90}" type="presOf" srcId="{4BB53C4E-0211-4B7D-93EF-17D565E71B15}" destId="{8DCC8766-D694-4F71-ADFB-2F22A3F624E4}" srcOrd="0" destOrd="0" presId="urn:microsoft.com/office/officeart/2018/2/layout/IconVerticalSolidList"/>
    <dgm:cxn modelId="{32644A1F-2AAA-42F2-8E2C-26B762DB8B2B}" srcId="{48751FEE-B77F-4921-8F85-03B7847A9183}" destId="{57F0E16D-5302-489D-8335-E14D15B68694}" srcOrd="2" destOrd="0" parTransId="{577B55D4-5108-4826-960D-B2A2EE0BC46F}" sibTransId="{E98629BF-0D13-4F84-8971-99F5C6F5629F}"/>
    <dgm:cxn modelId="{5CC80C33-D35C-4CAB-B4C5-28551E147048}" type="presOf" srcId="{A497BD1B-1E21-441A-8934-5540C27191C2}" destId="{95B80D0F-D2ED-49C8-9C01-ABF3F3CA9EEB}" srcOrd="0" destOrd="0" presId="urn:microsoft.com/office/officeart/2018/2/layout/IconVerticalSolidList"/>
    <dgm:cxn modelId="{3C181637-5DE0-4830-9533-6583C5807094}" type="presOf" srcId="{6EBC2964-142C-47F4-AD5D-4177426440BE}" destId="{AFAB6E6E-6C08-44B6-9BF0-32ECE14CDE6C}" srcOrd="0" destOrd="0" presId="urn:microsoft.com/office/officeart/2018/2/layout/IconVerticalSolidList"/>
    <dgm:cxn modelId="{C9FD4244-3A8E-4AEB-9C61-F6154956BC9F}" type="presOf" srcId="{5E9686E1-3A4C-4EB5-A1F2-4DD7D9973E3F}" destId="{55AF879B-C1CD-4368-BDC6-3BF2CBB584BA}" srcOrd="0" destOrd="0" presId="urn:microsoft.com/office/officeart/2018/2/layout/IconVerticalSolidList"/>
    <dgm:cxn modelId="{C3B5F544-4DEA-4205-A25F-810300F122DC}" type="presOf" srcId="{57F0E16D-5302-489D-8335-E14D15B68694}" destId="{A36FF433-9062-4961-84A9-30E7C017EAD3}" srcOrd="0" destOrd="0" presId="urn:microsoft.com/office/officeart/2018/2/layout/IconVerticalSolidList"/>
    <dgm:cxn modelId="{891C1B73-1104-4B28-ABB5-F02FEA164EF8}" srcId="{48751FEE-B77F-4921-8F85-03B7847A9183}" destId="{5E9686E1-3A4C-4EB5-A1F2-4DD7D9973E3F}" srcOrd="0" destOrd="0" parTransId="{AA826FD5-F6A3-4F8B-AED5-CA7D62350297}" sibTransId="{7B63DD6B-83E7-44CB-9986-47DBD9F14A7A}"/>
    <dgm:cxn modelId="{D1ABE475-A774-4641-A20D-622E83603CC7}" srcId="{48751FEE-B77F-4921-8F85-03B7847A9183}" destId="{6EBC2964-142C-47F4-AD5D-4177426440BE}" srcOrd="1" destOrd="0" parTransId="{750B70D5-2A52-4D3A-8355-CFAC1212336B}" sibTransId="{015FBDEB-0AEB-43CF-AF38-6517F2C8DBAC}"/>
    <dgm:cxn modelId="{A50FAC56-DEC4-4DE6-A9C6-AD1D2D702815}" type="presOf" srcId="{2B0601C5-CF79-405D-B817-BD7A9FC7EDA5}" destId="{A35A28F7-2A91-4453-9A3E-2BDE8E1495C7}" srcOrd="0" destOrd="0" presId="urn:microsoft.com/office/officeart/2018/2/layout/IconVerticalSolidList"/>
    <dgm:cxn modelId="{7527BD98-D51C-43B0-9ABC-9EECCFF511D6}" srcId="{48751FEE-B77F-4921-8F85-03B7847A9183}" destId="{2B0601C5-CF79-405D-B817-BD7A9FC7EDA5}" srcOrd="5" destOrd="0" parTransId="{02590314-60DD-49B8-9D5A-1E3F19579C17}" sibTransId="{752E53F6-2379-413A-A6A1-4A53BADEB1BB}"/>
    <dgm:cxn modelId="{BC1F86C1-250A-4C36-B7B9-B94E5DC8B3C2}" srcId="{48751FEE-B77F-4921-8F85-03B7847A9183}" destId="{A497BD1B-1E21-441A-8934-5540C27191C2}" srcOrd="6" destOrd="0" parTransId="{12199115-76E4-44A4-B989-ED50AAF7E4F0}" sibTransId="{6E3A066A-03CC-4219-874B-9623BE28902C}"/>
    <dgm:cxn modelId="{0EB7E2C7-40DA-412F-911B-16F23953302A}" srcId="{48751FEE-B77F-4921-8F85-03B7847A9183}" destId="{4BB53C4E-0211-4B7D-93EF-17D565E71B15}" srcOrd="3" destOrd="0" parTransId="{887C8252-DDBC-4C41-ACE6-D452748E4704}" sibTransId="{89B4F4AE-3688-4DFB-9F43-4FE994B2A447}"/>
    <dgm:cxn modelId="{F8429DF8-08AE-4688-8F11-C09DF90A5FC8}" type="presOf" srcId="{48751FEE-B77F-4921-8F85-03B7847A9183}" destId="{912B424E-8165-4B52-BEBD-81D7E8E5C65A}" srcOrd="0" destOrd="0" presId="urn:microsoft.com/office/officeart/2018/2/layout/IconVerticalSolidList"/>
    <dgm:cxn modelId="{C6E51F8E-FC34-4CAC-A8A4-5EDA20921583}" type="presParOf" srcId="{912B424E-8165-4B52-BEBD-81D7E8E5C65A}" destId="{285ADDFC-7A16-4E78-855C-6B77D70AD6C8}" srcOrd="0" destOrd="0" presId="urn:microsoft.com/office/officeart/2018/2/layout/IconVerticalSolidList"/>
    <dgm:cxn modelId="{3AE809B1-6CE5-41C1-8642-4097591CC280}" type="presParOf" srcId="{285ADDFC-7A16-4E78-855C-6B77D70AD6C8}" destId="{A6068076-184D-4AC4-8783-8440DCE00C26}" srcOrd="0" destOrd="0" presId="urn:microsoft.com/office/officeart/2018/2/layout/IconVerticalSolidList"/>
    <dgm:cxn modelId="{C6F934B9-48D8-4AD5-AB22-3FE56622E538}" type="presParOf" srcId="{285ADDFC-7A16-4E78-855C-6B77D70AD6C8}" destId="{4E050E2A-7D1E-43D6-9F1F-4ECD076BACB8}" srcOrd="1" destOrd="0" presId="urn:microsoft.com/office/officeart/2018/2/layout/IconVerticalSolidList"/>
    <dgm:cxn modelId="{E8ED68CD-EA3C-4C64-8712-E4E0EC0B0978}" type="presParOf" srcId="{285ADDFC-7A16-4E78-855C-6B77D70AD6C8}" destId="{A38D7B4F-B883-49F3-B714-D88940787F26}" srcOrd="2" destOrd="0" presId="urn:microsoft.com/office/officeart/2018/2/layout/IconVerticalSolidList"/>
    <dgm:cxn modelId="{A4F7FF0B-D470-46E0-A4B8-DFE63182BC64}" type="presParOf" srcId="{285ADDFC-7A16-4E78-855C-6B77D70AD6C8}" destId="{55AF879B-C1CD-4368-BDC6-3BF2CBB584BA}" srcOrd="3" destOrd="0" presId="urn:microsoft.com/office/officeart/2018/2/layout/IconVerticalSolidList"/>
    <dgm:cxn modelId="{9962939E-3CE9-41D5-ABF4-2DF4CAF7F338}" type="presParOf" srcId="{912B424E-8165-4B52-BEBD-81D7E8E5C65A}" destId="{3E707A98-D9BF-44AC-B98A-724667BE8A54}" srcOrd="1" destOrd="0" presId="urn:microsoft.com/office/officeart/2018/2/layout/IconVerticalSolidList"/>
    <dgm:cxn modelId="{7B51680D-915C-48FF-97E5-43C0D7562A1C}" type="presParOf" srcId="{912B424E-8165-4B52-BEBD-81D7E8E5C65A}" destId="{B22854AB-6C1E-46C6-8489-8BA78AB3DFEF}" srcOrd="2" destOrd="0" presId="urn:microsoft.com/office/officeart/2018/2/layout/IconVerticalSolidList"/>
    <dgm:cxn modelId="{3DD49F54-24A2-4F16-853A-1338B2B20012}" type="presParOf" srcId="{B22854AB-6C1E-46C6-8489-8BA78AB3DFEF}" destId="{EA9AF63B-4139-41B6-B73E-8B743C99F9D1}" srcOrd="0" destOrd="0" presId="urn:microsoft.com/office/officeart/2018/2/layout/IconVerticalSolidList"/>
    <dgm:cxn modelId="{E6CFB0F8-FBB9-4BEA-AA97-B66F91966F09}" type="presParOf" srcId="{B22854AB-6C1E-46C6-8489-8BA78AB3DFEF}" destId="{39603CEE-42E9-4F15-8CAE-A357830888C6}" srcOrd="1" destOrd="0" presId="urn:microsoft.com/office/officeart/2018/2/layout/IconVerticalSolidList"/>
    <dgm:cxn modelId="{2E9E0C0D-6CE9-4954-AF7E-57C0C2E3082C}" type="presParOf" srcId="{B22854AB-6C1E-46C6-8489-8BA78AB3DFEF}" destId="{CAFDE84E-B5A5-45B0-A563-2CCB54815122}" srcOrd="2" destOrd="0" presId="urn:microsoft.com/office/officeart/2018/2/layout/IconVerticalSolidList"/>
    <dgm:cxn modelId="{FAF79E1A-18B8-4657-BD3A-8FABC4BEA9FD}" type="presParOf" srcId="{B22854AB-6C1E-46C6-8489-8BA78AB3DFEF}" destId="{AFAB6E6E-6C08-44B6-9BF0-32ECE14CDE6C}" srcOrd="3" destOrd="0" presId="urn:microsoft.com/office/officeart/2018/2/layout/IconVerticalSolidList"/>
    <dgm:cxn modelId="{22B526E4-AE32-4CBF-979B-D076CAB9163B}" type="presParOf" srcId="{912B424E-8165-4B52-BEBD-81D7E8E5C65A}" destId="{DE9AC323-6A5C-4F9F-AEE6-F7503290D1FC}" srcOrd="3" destOrd="0" presId="urn:microsoft.com/office/officeart/2018/2/layout/IconVerticalSolidList"/>
    <dgm:cxn modelId="{E1767A0D-F2C5-4EBC-80AF-5B10F2F51692}" type="presParOf" srcId="{912B424E-8165-4B52-BEBD-81D7E8E5C65A}" destId="{3C91F33F-CB3F-4D6F-9FBF-CC7418B402BB}" srcOrd="4" destOrd="0" presId="urn:microsoft.com/office/officeart/2018/2/layout/IconVerticalSolidList"/>
    <dgm:cxn modelId="{DF891915-C526-485F-B4AB-5F2EF2FD777F}" type="presParOf" srcId="{3C91F33F-CB3F-4D6F-9FBF-CC7418B402BB}" destId="{0CF51CA7-6E55-4695-9EA1-1B1505EB57BD}" srcOrd="0" destOrd="0" presId="urn:microsoft.com/office/officeart/2018/2/layout/IconVerticalSolidList"/>
    <dgm:cxn modelId="{BF850810-56F5-4D2A-B1CE-8C295A26E05C}" type="presParOf" srcId="{3C91F33F-CB3F-4D6F-9FBF-CC7418B402BB}" destId="{14AC3DBF-B485-4E87-B46C-717F19C29D60}" srcOrd="1" destOrd="0" presId="urn:microsoft.com/office/officeart/2018/2/layout/IconVerticalSolidList"/>
    <dgm:cxn modelId="{A40C9CFC-927E-492A-BC29-A69BF7538C0B}" type="presParOf" srcId="{3C91F33F-CB3F-4D6F-9FBF-CC7418B402BB}" destId="{7F79098E-49D7-4A71-9E8F-8E32A966B2DA}" srcOrd="2" destOrd="0" presId="urn:microsoft.com/office/officeart/2018/2/layout/IconVerticalSolidList"/>
    <dgm:cxn modelId="{B017EB60-04F7-4464-9798-FADC85155683}" type="presParOf" srcId="{3C91F33F-CB3F-4D6F-9FBF-CC7418B402BB}" destId="{A36FF433-9062-4961-84A9-30E7C017EAD3}" srcOrd="3" destOrd="0" presId="urn:microsoft.com/office/officeart/2018/2/layout/IconVerticalSolidList"/>
    <dgm:cxn modelId="{97D29BCD-5FC6-40C9-B976-5DCC618139D1}" type="presParOf" srcId="{912B424E-8165-4B52-BEBD-81D7E8E5C65A}" destId="{54117EE7-53A9-4C7C-90A5-3A8422DB47F1}" srcOrd="5" destOrd="0" presId="urn:microsoft.com/office/officeart/2018/2/layout/IconVerticalSolidList"/>
    <dgm:cxn modelId="{1725FD40-769E-477E-A30E-FAE85F84206F}" type="presParOf" srcId="{912B424E-8165-4B52-BEBD-81D7E8E5C65A}" destId="{4B352E45-23AF-49B5-853E-CC1D802D1D02}" srcOrd="6" destOrd="0" presId="urn:microsoft.com/office/officeart/2018/2/layout/IconVerticalSolidList"/>
    <dgm:cxn modelId="{1E340580-496B-4C8E-8674-2ECEC5B97F19}" type="presParOf" srcId="{4B352E45-23AF-49B5-853E-CC1D802D1D02}" destId="{A53BCC94-875F-4E08-B11B-BFE7987D7236}" srcOrd="0" destOrd="0" presId="urn:microsoft.com/office/officeart/2018/2/layout/IconVerticalSolidList"/>
    <dgm:cxn modelId="{DA98B3B6-2009-4658-85C8-86B047F960A2}" type="presParOf" srcId="{4B352E45-23AF-49B5-853E-CC1D802D1D02}" destId="{764C693A-6D5D-4775-B175-C6256AF03621}" srcOrd="1" destOrd="0" presId="urn:microsoft.com/office/officeart/2018/2/layout/IconVerticalSolidList"/>
    <dgm:cxn modelId="{BF3CB944-BC96-4978-B156-21A8D0DD0179}" type="presParOf" srcId="{4B352E45-23AF-49B5-853E-CC1D802D1D02}" destId="{698B05A3-D548-442A-B2A9-FD579CC923F0}" srcOrd="2" destOrd="0" presId="urn:microsoft.com/office/officeart/2018/2/layout/IconVerticalSolidList"/>
    <dgm:cxn modelId="{0DFF2E06-BC66-431B-81C6-D97D8AE38110}" type="presParOf" srcId="{4B352E45-23AF-49B5-853E-CC1D802D1D02}" destId="{8DCC8766-D694-4F71-ADFB-2F22A3F624E4}" srcOrd="3" destOrd="0" presId="urn:microsoft.com/office/officeart/2018/2/layout/IconVerticalSolidList"/>
    <dgm:cxn modelId="{A61BF1A7-6F97-42D2-8CDE-40A10D71639E}" type="presParOf" srcId="{912B424E-8165-4B52-BEBD-81D7E8E5C65A}" destId="{493D43F7-3055-4206-BA40-DACA27605215}" srcOrd="7" destOrd="0" presId="urn:microsoft.com/office/officeart/2018/2/layout/IconVerticalSolidList"/>
    <dgm:cxn modelId="{1FF86FC3-37C3-4A43-A120-9837BCDDCF31}" type="presParOf" srcId="{912B424E-8165-4B52-BEBD-81D7E8E5C65A}" destId="{40EF89C1-6EAC-4A03-9662-3AE8BDD59F56}" srcOrd="8" destOrd="0" presId="urn:microsoft.com/office/officeart/2018/2/layout/IconVerticalSolidList"/>
    <dgm:cxn modelId="{EC8EF121-800A-44CD-A51B-73EA5343E9CA}" type="presParOf" srcId="{40EF89C1-6EAC-4A03-9662-3AE8BDD59F56}" destId="{C8ABB849-7583-4EDC-A4B3-2C8B06BE3A83}" srcOrd="0" destOrd="0" presId="urn:microsoft.com/office/officeart/2018/2/layout/IconVerticalSolidList"/>
    <dgm:cxn modelId="{492118D6-2AEA-4B8A-A82C-09ECA34A6734}" type="presParOf" srcId="{40EF89C1-6EAC-4A03-9662-3AE8BDD59F56}" destId="{ADA4667D-E146-47A8-9249-607881A57EE6}" srcOrd="1" destOrd="0" presId="urn:microsoft.com/office/officeart/2018/2/layout/IconVerticalSolidList"/>
    <dgm:cxn modelId="{237E7808-EF4E-4F2A-9B09-DFA4130F92D0}" type="presParOf" srcId="{40EF89C1-6EAC-4A03-9662-3AE8BDD59F56}" destId="{C5608833-03C1-430C-9E48-4B8CD8455ECC}" srcOrd="2" destOrd="0" presId="urn:microsoft.com/office/officeart/2018/2/layout/IconVerticalSolidList"/>
    <dgm:cxn modelId="{99C6B3E8-38B9-4BBC-BE2D-9E4757C072A0}" type="presParOf" srcId="{40EF89C1-6EAC-4A03-9662-3AE8BDD59F56}" destId="{7A697E27-5562-4299-8DD7-F82FACB299C4}" srcOrd="3" destOrd="0" presId="urn:microsoft.com/office/officeart/2018/2/layout/IconVerticalSolidList"/>
    <dgm:cxn modelId="{05ADA1B5-D257-43B5-BFF1-35A32AC05F6E}" type="presParOf" srcId="{912B424E-8165-4B52-BEBD-81D7E8E5C65A}" destId="{8871D406-A349-4BB5-AE2C-BB1F5A586A53}" srcOrd="9" destOrd="0" presId="urn:microsoft.com/office/officeart/2018/2/layout/IconVerticalSolidList"/>
    <dgm:cxn modelId="{1FDBBD8B-C2E6-4508-AA9E-BB18AFDCCC4A}" type="presParOf" srcId="{912B424E-8165-4B52-BEBD-81D7E8E5C65A}" destId="{6D1D953E-9A31-4481-A41F-BB8D5AAA52F1}" srcOrd="10" destOrd="0" presId="urn:microsoft.com/office/officeart/2018/2/layout/IconVerticalSolidList"/>
    <dgm:cxn modelId="{E78550E6-89E7-4061-90F2-924890170E9A}" type="presParOf" srcId="{6D1D953E-9A31-4481-A41F-BB8D5AAA52F1}" destId="{7E2F150C-98D9-441D-B757-CFFA80D538A0}" srcOrd="0" destOrd="0" presId="urn:microsoft.com/office/officeart/2018/2/layout/IconVerticalSolidList"/>
    <dgm:cxn modelId="{3C5F2F82-B6D7-4142-A031-76F00AE2AC94}" type="presParOf" srcId="{6D1D953E-9A31-4481-A41F-BB8D5AAA52F1}" destId="{69B185DB-5FBE-4722-BD40-057615D1D82A}" srcOrd="1" destOrd="0" presId="urn:microsoft.com/office/officeart/2018/2/layout/IconVerticalSolidList"/>
    <dgm:cxn modelId="{58808F54-3E9D-4222-ADDC-6451E95D7E02}" type="presParOf" srcId="{6D1D953E-9A31-4481-A41F-BB8D5AAA52F1}" destId="{3A27C041-91F1-4D8E-B2A9-0F01731DD237}" srcOrd="2" destOrd="0" presId="urn:microsoft.com/office/officeart/2018/2/layout/IconVerticalSolidList"/>
    <dgm:cxn modelId="{7962599D-074A-4DC8-AB5E-5B182DDBAEFA}" type="presParOf" srcId="{6D1D953E-9A31-4481-A41F-BB8D5AAA52F1}" destId="{A35A28F7-2A91-4453-9A3E-2BDE8E1495C7}" srcOrd="3" destOrd="0" presId="urn:microsoft.com/office/officeart/2018/2/layout/IconVerticalSolidList"/>
    <dgm:cxn modelId="{1E79B7B7-8906-436E-89AA-A8B5209966A4}" type="presParOf" srcId="{912B424E-8165-4B52-BEBD-81D7E8E5C65A}" destId="{F729F082-1F26-40CE-9E36-BE1231FB6267}" srcOrd="11" destOrd="0" presId="urn:microsoft.com/office/officeart/2018/2/layout/IconVerticalSolidList"/>
    <dgm:cxn modelId="{F4FEF861-3530-4616-8860-FC7346500952}" type="presParOf" srcId="{912B424E-8165-4B52-BEBD-81D7E8E5C65A}" destId="{33FA007C-186E-4D39-AF0D-6469A355BA78}" srcOrd="12" destOrd="0" presId="urn:microsoft.com/office/officeart/2018/2/layout/IconVerticalSolidList"/>
    <dgm:cxn modelId="{BBDF7D7F-2A45-4DAC-A95F-D279837FD1BB}" type="presParOf" srcId="{33FA007C-186E-4D39-AF0D-6469A355BA78}" destId="{125DA448-18D3-4116-8643-1601FB77D5D4}" srcOrd="0" destOrd="0" presId="urn:microsoft.com/office/officeart/2018/2/layout/IconVerticalSolidList"/>
    <dgm:cxn modelId="{B8FCA094-E2FA-4688-9FFC-2ADC3AC296B6}" type="presParOf" srcId="{33FA007C-186E-4D39-AF0D-6469A355BA78}" destId="{DEA71DBF-E0BB-4ECD-9490-0ACCC9E1FC5C}" srcOrd="1" destOrd="0" presId="urn:microsoft.com/office/officeart/2018/2/layout/IconVerticalSolidList"/>
    <dgm:cxn modelId="{4E9F584D-B6A5-4228-9554-AC4262179197}" type="presParOf" srcId="{33FA007C-186E-4D39-AF0D-6469A355BA78}" destId="{B3724037-F13B-4BEF-BC21-6FDE69321D71}" srcOrd="2" destOrd="0" presId="urn:microsoft.com/office/officeart/2018/2/layout/IconVerticalSolidList"/>
    <dgm:cxn modelId="{271C950A-8695-4CBD-835C-20F39FA8B2B9}" type="presParOf" srcId="{33FA007C-186E-4D39-AF0D-6469A355BA78}" destId="{95B80D0F-D2ED-49C8-9C01-ABF3F3CA9E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201394-C216-44B9-96D4-4E761D68F19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67904E68-23C9-497B-880B-7393B8305A4D}">
      <dgm:prSet/>
      <dgm:spPr/>
      <dgm:t>
        <a:bodyPr/>
        <a:lstStyle/>
        <a:p>
          <a:pPr>
            <a:lnSpc>
              <a:spcPct val="100000"/>
            </a:lnSpc>
          </a:pPr>
          <a:r>
            <a:rPr lang="en-IN" dirty="0">
              <a:latin typeface="Times New Roman"/>
              <a:cs typeface="Times New Roman"/>
            </a:rPr>
            <a:t>The classical theory of communication, human reaction theory of communication and open system theory of communication are three types of models that can be used by organisations.</a:t>
          </a:r>
          <a:endParaRPr lang="en-US" dirty="0">
            <a:latin typeface="Times New Roman"/>
            <a:cs typeface="Times New Roman"/>
          </a:endParaRPr>
        </a:p>
      </dgm:t>
    </dgm:pt>
    <dgm:pt modelId="{8B2D5C21-C94E-4BA8-9B62-945E856F2BE2}" type="parTrans" cxnId="{160B9E1A-5FE2-4A27-8DE2-C0B71D8C62D6}">
      <dgm:prSet/>
      <dgm:spPr/>
      <dgm:t>
        <a:bodyPr/>
        <a:lstStyle/>
        <a:p>
          <a:endParaRPr lang="en-US"/>
        </a:p>
      </dgm:t>
    </dgm:pt>
    <dgm:pt modelId="{EE6AA8C4-8BCC-44ED-BBB8-AA14439335E7}" type="sibTrans" cxnId="{160B9E1A-5FE2-4A27-8DE2-C0B71D8C62D6}">
      <dgm:prSet/>
      <dgm:spPr/>
      <dgm:t>
        <a:bodyPr/>
        <a:lstStyle/>
        <a:p>
          <a:pPr>
            <a:lnSpc>
              <a:spcPct val="100000"/>
            </a:lnSpc>
          </a:pPr>
          <a:endParaRPr lang="en-US"/>
        </a:p>
      </dgm:t>
    </dgm:pt>
    <dgm:pt modelId="{7AAA2D3C-7518-49AB-B710-A6944EFC18AE}">
      <dgm:prSet/>
      <dgm:spPr/>
      <dgm:t>
        <a:bodyPr/>
        <a:lstStyle/>
        <a:p>
          <a:pPr>
            <a:lnSpc>
              <a:spcPct val="100000"/>
            </a:lnSpc>
          </a:pPr>
          <a:r>
            <a:rPr lang="en-IN" dirty="0">
              <a:latin typeface="Times New Roman"/>
              <a:cs typeface="Times New Roman"/>
            </a:rPr>
            <a:t>The theory of ‘who’ said ‘what’ and using the ‘which’ channel impacts the process of communication.</a:t>
          </a:r>
          <a:endParaRPr lang="en-US" dirty="0">
            <a:latin typeface="Times New Roman"/>
            <a:cs typeface="Times New Roman"/>
          </a:endParaRPr>
        </a:p>
      </dgm:t>
    </dgm:pt>
    <dgm:pt modelId="{0E773408-9228-4375-81BD-C783EE1EBABE}" type="parTrans" cxnId="{66F55D0F-D11B-4B35-B176-C0FEF6FBB8D5}">
      <dgm:prSet/>
      <dgm:spPr/>
      <dgm:t>
        <a:bodyPr/>
        <a:lstStyle/>
        <a:p>
          <a:endParaRPr lang="en-US"/>
        </a:p>
      </dgm:t>
    </dgm:pt>
    <dgm:pt modelId="{EE8CD1C6-119C-48E6-BCC2-36A173B8CBEC}" type="sibTrans" cxnId="{66F55D0F-D11B-4B35-B176-C0FEF6FBB8D5}">
      <dgm:prSet/>
      <dgm:spPr/>
      <dgm:t>
        <a:bodyPr/>
        <a:lstStyle/>
        <a:p>
          <a:pPr>
            <a:lnSpc>
              <a:spcPct val="100000"/>
            </a:lnSpc>
          </a:pPr>
          <a:endParaRPr lang="en-US"/>
        </a:p>
      </dgm:t>
    </dgm:pt>
    <dgm:pt modelId="{8621D74F-2381-41F1-B659-223BCA92EF86}">
      <dgm:prSet/>
      <dgm:spPr/>
      <dgm:t>
        <a:bodyPr/>
        <a:lstStyle/>
        <a:p>
          <a:pPr>
            <a:lnSpc>
              <a:spcPct val="100000"/>
            </a:lnSpc>
          </a:pPr>
          <a:r>
            <a:rPr lang="en-IN" dirty="0">
              <a:latin typeface="Times New Roman"/>
              <a:cs typeface="Times New Roman"/>
            </a:rPr>
            <a:t>According to the theory the message has to be formal, hierarchical and planned which will help contain all the important points that employees need to focus on.</a:t>
          </a:r>
          <a:endParaRPr lang="en-US" dirty="0">
            <a:latin typeface="Times New Roman"/>
            <a:cs typeface="Times New Roman"/>
          </a:endParaRPr>
        </a:p>
      </dgm:t>
    </dgm:pt>
    <dgm:pt modelId="{EF6D586C-7B3A-4B60-813F-41C670D7093C}" type="parTrans" cxnId="{B3DA3902-DCC8-4063-8A56-6633219DAF6F}">
      <dgm:prSet/>
      <dgm:spPr/>
      <dgm:t>
        <a:bodyPr/>
        <a:lstStyle/>
        <a:p>
          <a:endParaRPr lang="en-US"/>
        </a:p>
      </dgm:t>
    </dgm:pt>
    <dgm:pt modelId="{24167BAC-B489-48C6-A47E-3328851ACAF5}" type="sibTrans" cxnId="{B3DA3902-DCC8-4063-8A56-6633219DAF6F}">
      <dgm:prSet/>
      <dgm:spPr/>
      <dgm:t>
        <a:bodyPr/>
        <a:lstStyle/>
        <a:p>
          <a:pPr>
            <a:lnSpc>
              <a:spcPct val="100000"/>
            </a:lnSpc>
          </a:pPr>
          <a:endParaRPr lang="en-US"/>
        </a:p>
      </dgm:t>
    </dgm:pt>
    <dgm:pt modelId="{22163C67-17B4-4F74-91FD-EBAD7E910EC6}">
      <dgm:prSet/>
      <dgm:spPr/>
      <dgm:t>
        <a:bodyPr/>
        <a:lstStyle/>
        <a:p>
          <a:pPr>
            <a:lnSpc>
              <a:spcPct val="100000"/>
            </a:lnSpc>
          </a:pPr>
          <a:r>
            <a:rPr lang="en-IN" dirty="0">
              <a:latin typeface="Times New Roman"/>
              <a:cs typeface="Times New Roman"/>
            </a:rPr>
            <a:t>The model follows the hierarchical method, Tom will not have to communicate directly to the employees, but rather divide the work among respective managers who will pass the information to their team members </a:t>
          </a:r>
          <a:r>
            <a:rPr lang="en-US" dirty="0">
              <a:latin typeface="Times New Roman"/>
              <a:cs typeface="Times New Roman"/>
            </a:rPr>
            <a:t>(</a:t>
          </a:r>
          <a:r>
            <a:rPr lang="en-US" dirty="0" err="1">
              <a:latin typeface="Times New Roman"/>
              <a:cs typeface="Times New Roman"/>
            </a:rPr>
            <a:t>businessjargons</a:t>
          </a:r>
          <a:r>
            <a:rPr lang="en-US" dirty="0">
              <a:latin typeface="Times New Roman"/>
              <a:cs typeface="Times New Roman"/>
            </a:rPr>
            <a:t>, 2022)</a:t>
          </a:r>
          <a:r>
            <a:rPr lang="en-IN" dirty="0">
              <a:latin typeface="Times New Roman"/>
              <a:cs typeface="Times New Roman"/>
            </a:rPr>
            <a:t>. </a:t>
          </a:r>
          <a:endParaRPr lang="en-US" dirty="0">
            <a:latin typeface="Times New Roman"/>
            <a:cs typeface="Times New Roman"/>
          </a:endParaRPr>
        </a:p>
      </dgm:t>
    </dgm:pt>
    <dgm:pt modelId="{040FBA3E-D8AB-41DC-BD2A-12EEBD9102D2}" type="parTrans" cxnId="{D7A09D3A-E8FA-47BE-9732-310BA0BD9C21}">
      <dgm:prSet/>
      <dgm:spPr/>
      <dgm:t>
        <a:bodyPr/>
        <a:lstStyle/>
        <a:p>
          <a:endParaRPr lang="en-US"/>
        </a:p>
      </dgm:t>
    </dgm:pt>
    <dgm:pt modelId="{46C57589-3791-4302-9CDF-3C09FCB80F32}" type="sibTrans" cxnId="{D7A09D3A-E8FA-47BE-9732-310BA0BD9C21}">
      <dgm:prSet/>
      <dgm:spPr/>
      <dgm:t>
        <a:bodyPr/>
        <a:lstStyle/>
        <a:p>
          <a:endParaRPr lang="en-US"/>
        </a:p>
      </dgm:t>
    </dgm:pt>
    <dgm:pt modelId="{F255C97C-B7AA-4C06-8900-A9F26B29C05C}" type="pres">
      <dgm:prSet presAssocID="{8F201394-C216-44B9-96D4-4E761D68F192}" presName="root" presStyleCnt="0">
        <dgm:presLayoutVars>
          <dgm:dir/>
          <dgm:resizeHandles val="exact"/>
        </dgm:presLayoutVars>
      </dgm:prSet>
      <dgm:spPr/>
    </dgm:pt>
    <dgm:pt modelId="{6C9FFE4B-2E72-4C75-A794-6B0756ABBCB1}" type="pres">
      <dgm:prSet presAssocID="{8F201394-C216-44B9-96D4-4E761D68F192}" presName="container" presStyleCnt="0">
        <dgm:presLayoutVars>
          <dgm:dir/>
          <dgm:resizeHandles val="exact"/>
        </dgm:presLayoutVars>
      </dgm:prSet>
      <dgm:spPr/>
    </dgm:pt>
    <dgm:pt modelId="{1A43B6A7-9699-4816-8D59-E2B3659244AB}" type="pres">
      <dgm:prSet presAssocID="{67904E68-23C9-497B-880B-7393B8305A4D}" presName="compNode" presStyleCnt="0"/>
      <dgm:spPr/>
    </dgm:pt>
    <dgm:pt modelId="{266BD15F-08A5-4251-BF65-7EFDF33EB0A0}" type="pres">
      <dgm:prSet presAssocID="{67904E68-23C9-497B-880B-7393B8305A4D}" presName="iconBgRect" presStyleLbl="bgShp" presStyleIdx="0" presStyleCnt="4"/>
      <dgm:spPr/>
    </dgm:pt>
    <dgm:pt modelId="{E2B0F81B-4B69-4E3D-85E5-675C5C59C0E9}" type="pres">
      <dgm:prSet presAssocID="{67904E68-23C9-497B-880B-7393B8305A4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Network"/>
        </a:ext>
      </dgm:extLst>
    </dgm:pt>
    <dgm:pt modelId="{E8DA7C07-347A-4E73-8796-A45546717960}" type="pres">
      <dgm:prSet presAssocID="{67904E68-23C9-497B-880B-7393B8305A4D}" presName="spaceRect" presStyleCnt="0"/>
      <dgm:spPr/>
    </dgm:pt>
    <dgm:pt modelId="{873EAD0C-96FA-4E14-A58F-507AD16CEF03}" type="pres">
      <dgm:prSet presAssocID="{67904E68-23C9-497B-880B-7393B8305A4D}" presName="textRect" presStyleLbl="revTx" presStyleIdx="0" presStyleCnt="4">
        <dgm:presLayoutVars>
          <dgm:chMax val="1"/>
          <dgm:chPref val="1"/>
        </dgm:presLayoutVars>
      </dgm:prSet>
      <dgm:spPr/>
    </dgm:pt>
    <dgm:pt modelId="{947959A2-9AFA-4C34-B2FD-31211B0A7A14}" type="pres">
      <dgm:prSet presAssocID="{EE6AA8C4-8BCC-44ED-BBB8-AA14439335E7}" presName="sibTrans" presStyleLbl="sibTrans2D1" presStyleIdx="0" presStyleCnt="0"/>
      <dgm:spPr/>
    </dgm:pt>
    <dgm:pt modelId="{4CC29FDE-631F-481C-A8C9-B7353A25BE5F}" type="pres">
      <dgm:prSet presAssocID="{7AAA2D3C-7518-49AB-B710-A6944EFC18AE}" presName="compNode" presStyleCnt="0"/>
      <dgm:spPr/>
    </dgm:pt>
    <dgm:pt modelId="{CE457E6B-DD73-47A1-A495-F7F35CF2AAB2}" type="pres">
      <dgm:prSet presAssocID="{7AAA2D3C-7518-49AB-B710-A6944EFC18AE}" presName="iconBgRect" presStyleLbl="bgShp" presStyleIdx="1" presStyleCnt="4"/>
      <dgm:spPr/>
    </dgm:pt>
    <dgm:pt modelId="{938A11F6-CBB6-4819-AC53-C718167398AF}" type="pres">
      <dgm:prSet presAssocID="{7AAA2D3C-7518-49AB-B710-A6944EFC18A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ocial Network"/>
        </a:ext>
      </dgm:extLst>
    </dgm:pt>
    <dgm:pt modelId="{3341DB48-CBA5-404C-B591-6671FD2864F2}" type="pres">
      <dgm:prSet presAssocID="{7AAA2D3C-7518-49AB-B710-A6944EFC18AE}" presName="spaceRect" presStyleCnt="0"/>
      <dgm:spPr/>
    </dgm:pt>
    <dgm:pt modelId="{3CFAD809-AE0F-4554-902A-26EDAD2F8760}" type="pres">
      <dgm:prSet presAssocID="{7AAA2D3C-7518-49AB-B710-A6944EFC18AE}" presName="textRect" presStyleLbl="revTx" presStyleIdx="1" presStyleCnt="4">
        <dgm:presLayoutVars>
          <dgm:chMax val="1"/>
          <dgm:chPref val="1"/>
        </dgm:presLayoutVars>
      </dgm:prSet>
      <dgm:spPr/>
    </dgm:pt>
    <dgm:pt modelId="{B4AF08D1-7A41-492B-AC34-5431448E1557}" type="pres">
      <dgm:prSet presAssocID="{EE8CD1C6-119C-48E6-BCC2-36A173B8CBEC}" presName="sibTrans" presStyleLbl="sibTrans2D1" presStyleIdx="0" presStyleCnt="0"/>
      <dgm:spPr/>
    </dgm:pt>
    <dgm:pt modelId="{18E95D91-38F7-4664-849C-2B1C741983A6}" type="pres">
      <dgm:prSet presAssocID="{8621D74F-2381-41F1-B659-223BCA92EF86}" presName="compNode" presStyleCnt="0"/>
      <dgm:spPr/>
    </dgm:pt>
    <dgm:pt modelId="{A2CAF484-7E24-4DE6-9308-872384D20E64}" type="pres">
      <dgm:prSet presAssocID="{8621D74F-2381-41F1-B659-223BCA92EF86}" presName="iconBgRect" presStyleLbl="bgShp" presStyleIdx="2" presStyleCnt="4"/>
      <dgm:spPr/>
    </dgm:pt>
    <dgm:pt modelId="{414FF186-4F40-4B2F-A698-34F531586099}" type="pres">
      <dgm:prSet presAssocID="{8621D74F-2381-41F1-B659-223BCA92EF8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nnections"/>
        </a:ext>
      </dgm:extLst>
    </dgm:pt>
    <dgm:pt modelId="{097014A1-205C-4842-968A-1C401768EBAD}" type="pres">
      <dgm:prSet presAssocID="{8621D74F-2381-41F1-B659-223BCA92EF86}" presName="spaceRect" presStyleCnt="0"/>
      <dgm:spPr/>
    </dgm:pt>
    <dgm:pt modelId="{D7124839-59E7-40F6-8AF1-E089492D827D}" type="pres">
      <dgm:prSet presAssocID="{8621D74F-2381-41F1-B659-223BCA92EF86}" presName="textRect" presStyleLbl="revTx" presStyleIdx="2" presStyleCnt="4">
        <dgm:presLayoutVars>
          <dgm:chMax val="1"/>
          <dgm:chPref val="1"/>
        </dgm:presLayoutVars>
      </dgm:prSet>
      <dgm:spPr/>
    </dgm:pt>
    <dgm:pt modelId="{0576335A-3F12-4C76-9615-DF8939AE1A4D}" type="pres">
      <dgm:prSet presAssocID="{24167BAC-B489-48C6-A47E-3328851ACAF5}" presName="sibTrans" presStyleLbl="sibTrans2D1" presStyleIdx="0" presStyleCnt="0"/>
      <dgm:spPr/>
    </dgm:pt>
    <dgm:pt modelId="{D34AB223-030A-4D70-BB61-86AE317DD2E5}" type="pres">
      <dgm:prSet presAssocID="{22163C67-17B4-4F74-91FD-EBAD7E910EC6}" presName="compNode" presStyleCnt="0"/>
      <dgm:spPr/>
    </dgm:pt>
    <dgm:pt modelId="{72A394B0-FE8B-4EF5-8163-3A8ACB5C13BC}" type="pres">
      <dgm:prSet presAssocID="{22163C67-17B4-4F74-91FD-EBAD7E910EC6}" presName="iconBgRect" presStyleLbl="bgShp" presStyleIdx="3" presStyleCnt="4"/>
      <dgm:spPr/>
    </dgm:pt>
    <dgm:pt modelId="{8DDF0F2D-078A-4122-B057-ED0D1223FFE4}" type="pres">
      <dgm:prSet presAssocID="{22163C67-17B4-4F74-91FD-EBAD7E910EC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roup of People"/>
        </a:ext>
      </dgm:extLst>
    </dgm:pt>
    <dgm:pt modelId="{9AD330AA-B1F1-4E73-8E4F-AF7E19EC4D3E}" type="pres">
      <dgm:prSet presAssocID="{22163C67-17B4-4F74-91FD-EBAD7E910EC6}" presName="spaceRect" presStyleCnt="0"/>
      <dgm:spPr/>
    </dgm:pt>
    <dgm:pt modelId="{63BBBC87-65CE-4147-A8B7-52C29CF509C3}" type="pres">
      <dgm:prSet presAssocID="{22163C67-17B4-4F74-91FD-EBAD7E910EC6}" presName="textRect" presStyleLbl="revTx" presStyleIdx="3" presStyleCnt="4">
        <dgm:presLayoutVars>
          <dgm:chMax val="1"/>
          <dgm:chPref val="1"/>
        </dgm:presLayoutVars>
      </dgm:prSet>
      <dgm:spPr/>
    </dgm:pt>
  </dgm:ptLst>
  <dgm:cxnLst>
    <dgm:cxn modelId="{B3DA3902-DCC8-4063-8A56-6633219DAF6F}" srcId="{8F201394-C216-44B9-96D4-4E761D68F192}" destId="{8621D74F-2381-41F1-B659-223BCA92EF86}" srcOrd="2" destOrd="0" parTransId="{EF6D586C-7B3A-4B60-813F-41C670D7093C}" sibTransId="{24167BAC-B489-48C6-A47E-3328851ACAF5}"/>
    <dgm:cxn modelId="{72EE7102-42A5-43BE-B473-01122132C5CF}" type="presOf" srcId="{22163C67-17B4-4F74-91FD-EBAD7E910EC6}" destId="{63BBBC87-65CE-4147-A8B7-52C29CF509C3}" srcOrd="0" destOrd="0" presId="urn:microsoft.com/office/officeart/2018/2/layout/IconCircleList"/>
    <dgm:cxn modelId="{2528C407-E44C-4782-8A33-C3D250D36D0E}" type="presOf" srcId="{7AAA2D3C-7518-49AB-B710-A6944EFC18AE}" destId="{3CFAD809-AE0F-4554-902A-26EDAD2F8760}" srcOrd="0" destOrd="0" presId="urn:microsoft.com/office/officeart/2018/2/layout/IconCircleList"/>
    <dgm:cxn modelId="{66F55D0F-D11B-4B35-B176-C0FEF6FBB8D5}" srcId="{8F201394-C216-44B9-96D4-4E761D68F192}" destId="{7AAA2D3C-7518-49AB-B710-A6944EFC18AE}" srcOrd="1" destOrd="0" parTransId="{0E773408-9228-4375-81BD-C783EE1EBABE}" sibTransId="{EE8CD1C6-119C-48E6-BCC2-36A173B8CBEC}"/>
    <dgm:cxn modelId="{160B9E1A-5FE2-4A27-8DE2-C0B71D8C62D6}" srcId="{8F201394-C216-44B9-96D4-4E761D68F192}" destId="{67904E68-23C9-497B-880B-7393B8305A4D}" srcOrd="0" destOrd="0" parTransId="{8B2D5C21-C94E-4BA8-9B62-945E856F2BE2}" sibTransId="{EE6AA8C4-8BCC-44ED-BBB8-AA14439335E7}"/>
    <dgm:cxn modelId="{D7A09D3A-E8FA-47BE-9732-310BA0BD9C21}" srcId="{8F201394-C216-44B9-96D4-4E761D68F192}" destId="{22163C67-17B4-4F74-91FD-EBAD7E910EC6}" srcOrd="3" destOrd="0" parTransId="{040FBA3E-D8AB-41DC-BD2A-12EEBD9102D2}" sibTransId="{46C57589-3791-4302-9CDF-3C09FCB80F32}"/>
    <dgm:cxn modelId="{3E3F0377-3599-42EA-AD40-11A3229249A5}" type="presOf" srcId="{67904E68-23C9-497B-880B-7393B8305A4D}" destId="{873EAD0C-96FA-4E14-A58F-507AD16CEF03}" srcOrd="0" destOrd="0" presId="urn:microsoft.com/office/officeart/2018/2/layout/IconCircleList"/>
    <dgm:cxn modelId="{218CFAAB-256B-4C49-BBD5-6EC18A12F2C9}" type="presOf" srcId="{8621D74F-2381-41F1-B659-223BCA92EF86}" destId="{D7124839-59E7-40F6-8AF1-E089492D827D}" srcOrd="0" destOrd="0" presId="urn:microsoft.com/office/officeart/2018/2/layout/IconCircleList"/>
    <dgm:cxn modelId="{1D097DBF-763E-4A93-977F-4FBF1B52072A}" type="presOf" srcId="{8F201394-C216-44B9-96D4-4E761D68F192}" destId="{F255C97C-B7AA-4C06-8900-A9F26B29C05C}" srcOrd="0" destOrd="0" presId="urn:microsoft.com/office/officeart/2018/2/layout/IconCircleList"/>
    <dgm:cxn modelId="{D2881DDE-438E-481B-8563-1B5DABE006FA}" type="presOf" srcId="{EE8CD1C6-119C-48E6-BCC2-36A173B8CBEC}" destId="{B4AF08D1-7A41-492B-AC34-5431448E1557}" srcOrd="0" destOrd="0" presId="urn:microsoft.com/office/officeart/2018/2/layout/IconCircleList"/>
    <dgm:cxn modelId="{DC4853E4-9B19-41E9-A512-EA68565BF333}" type="presOf" srcId="{EE6AA8C4-8BCC-44ED-BBB8-AA14439335E7}" destId="{947959A2-9AFA-4C34-B2FD-31211B0A7A14}" srcOrd="0" destOrd="0" presId="urn:microsoft.com/office/officeart/2018/2/layout/IconCircleList"/>
    <dgm:cxn modelId="{634CB9FC-6269-4A50-8B68-0B63DFCE73DA}" type="presOf" srcId="{24167BAC-B489-48C6-A47E-3328851ACAF5}" destId="{0576335A-3F12-4C76-9615-DF8939AE1A4D}" srcOrd="0" destOrd="0" presId="urn:microsoft.com/office/officeart/2018/2/layout/IconCircleList"/>
    <dgm:cxn modelId="{E813EE8B-B10E-4080-A1A9-729CEA921B2E}" type="presParOf" srcId="{F255C97C-B7AA-4C06-8900-A9F26B29C05C}" destId="{6C9FFE4B-2E72-4C75-A794-6B0756ABBCB1}" srcOrd="0" destOrd="0" presId="urn:microsoft.com/office/officeart/2018/2/layout/IconCircleList"/>
    <dgm:cxn modelId="{3AF6AB77-7527-45C8-A428-F3FDEF3E4F48}" type="presParOf" srcId="{6C9FFE4B-2E72-4C75-A794-6B0756ABBCB1}" destId="{1A43B6A7-9699-4816-8D59-E2B3659244AB}" srcOrd="0" destOrd="0" presId="urn:microsoft.com/office/officeart/2018/2/layout/IconCircleList"/>
    <dgm:cxn modelId="{B5249AEE-05BF-40BF-8A80-7C0C1985070D}" type="presParOf" srcId="{1A43B6A7-9699-4816-8D59-E2B3659244AB}" destId="{266BD15F-08A5-4251-BF65-7EFDF33EB0A0}" srcOrd="0" destOrd="0" presId="urn:microsoft.com/office/officeart/2018/2/layout/IconCircleList"/>
    <dgm:cxn modelId="{6255987B-4B21-4D38-A92F-3ADA6BCADB85}" type="presParOf" srcId="{1A43B6A7-9699-4816-8D59-E2B3659244AB}" destId="{E2B0F81B-4B69-4E3D-85E5-675C5C59C0E9}" srcOrd="1" destOrd="0" presId="urn:microsoft.com/office/officeart/2018/2/layout/IconCircleList"/>
    <dgm:cxn modelId="{747CECA7-3F25-4878-859C-1681A5E9186B}" type="presParOf" srcId="{1A43B6A7-9699-4816-8D59-E2B3659244AB}" destId="{E8DA7C07-347A-4E73-8796-A45546717960}" srcOrd="2" destOrd="0" presId="urn:microsoft.com/office/officeart/2018/2/layout/IconCircleList"/>
    <dgm:cxn modelId="{9AD520A4-9B8A-4749-9BD0-AF38849BBDBA}" type="presParOf" srcId="{1A43B6A7-9699-4816-8D59-E2B3659244AB}" destId="{873EAD0C-96FA-4E14-A58F-507AD16CEF03}" srcOrd="3" destOrd="0" presId="urn:microsoft.com/office/officeart/2018/2/layout/IconCircleList"/>
    <dgm:cxn modelId="{C82D4EB8-B885-495A-B624-51A2CA6C492A}" type="presParOf" srcId="{6C9FFE4B-2E72-4C75-A794-6B0756ABBCB1}" destId="{947959A2-9AFA-4C34-B2FD-31211B0A7A14}" srcOrd="1" destOrd="0" presId="urn:microsoft.com/office/officeart/2018/2/layout/IconCircleList"/>
    <dgm:cxn modelId="{1861D42B-AA92-48F7-BBBC-DF625770202B}" type="presParOf" srcId="{6C9FFE4B-2E72-4C75-A794-6B0756ABBCB1}" destId="{4CC29FDE-631F-481C-A8C9-B7353A25BE5F}" srcOrd="2" destOrd="0" presId="urn:microsoft.com/office/officeart/2018/2/layout/IconCircleList"/>
    <dgm:cxn modelId="{1F72748E-E50F-4962-86CC-3BC0AF8CDC60}" type="presParOf" srcId="{4CC29FDE-631F-481C-A8C9-B7353A25BE5F}" destId="{CE457E6B-DD73-47A1-A495-F7F35CF2AAB2}" srcOrd="0" destOrd="0" presId="urn:microsoft.com/office/officeart/2018/2/layout/IconCircleList"/>
    <dgm:cxn modelId="{F967AE38-01A2-4F78-A8C9-C2F77EF0399B}" type="presParOf" srcId="{4CC29FDE-631F-481C-A8C9-B7353A25BE5F}" destId="{938A11F6-CBB6-4819-AC53-C718167398AF}" srcOrd="1" destOrd="0" presId="urn:microsoft.com/office/officeart/2018/2/layout/IconCircleList"/>
    <dgm:cxn modelId="{6815887D-5D21-47CE-B3E3-00A875C7BA74}" type="presParOf" srcId="{4CC29FDE-631F-481C-A8C9-B7353A25BE5F}" destId="{3341DB48-CBA5-404C-B591-6671FD2864F2}" srcOrd="2" destOrd="0" presId="urn:microsoft.com/office/officeart/2018/2/layout/IconCircleList"/>
    <dgm:cxn modelId="{05684457-521D-42FC-81D2-C38FC17E86CB}" type="presParOf" srcId="{4CC29FDE-631F-481C-A8C9-B7353A25BE5F}" destId="{3CFAD809-AE0F-4554-902A-26EDAD2F8760}" srcOrd="3" destOrd="0" presId="urn:microsoft.com/office/officeart/2018/2/layout/IconCircleList"/>
    <dgm:cxn modelId="{B6DA2271-2108-4976-A0D8-168CE36CA0D7}" type="presParOf" srcId="{6C9FFE4B-2E72-4C75-A794-6B0756ABBCB1}" destId="{B4AF08D1-7A41-492B-AC34-5431448E1557}" srcOrd="3" destOrd="0" presId="urn:microsoft.com/office/officeart/2018/2/layout/IconCircleList"/>
    <dgm:cxn modelId="{984C78B6-9694-448B-9A37-E6E121BD0DB3}" type="presParOf" srcId="{6C9FFE4B-2E72-4C75-A794-6B0756ABBCB1}" destId="{18E95D91-38F7-4664-849C-2B1C741983A6}" srcOrd="4" destOrd="0" presId="urn:microsoft.com/office/officeart/2018/2/layout/IconCircleList"/>
    <dgm:cxn modelId="{DFCE6EB2-B400-4082-9547-7EC1378D8395}" type="presParOf" srcId="{18E95D91-38F7-4664-849C-2B1C741983A6}" destId="{A2CAF484-7E24-4DE6-9308-872384D20E64}" srcOrd="0" destOrd="0" presId="urn:microsoft.com/office/officeart/2018/2/layout/IconCircleList"/>
    <dgm:cxn modelId="{B52F6992-8AFC-4B62-9CB6-119A1BFEAA17}" type="presParOf" srcId="{18E95D91-38F7-4664-849C-2B1C741983A6}" destId="{414FF186-4F40-4B2F-A698-34F531586099}" srcOrd="1" destOrd="0" presId="urn:microsoft.com/office/officeart/2018/2/layout/IconCircleList"/>
    <dgm:cxn modelId="{208A4826-BCCC-4AD3-BA56-159009EFDB54}" type="presParOf" srcId="{18E95D91-38F7-4664-849C-2B1C741983A6}" destId="{097014A1-205C-4842-968A-1C401768EBAD}" srcOrd="2" destOrd="0" presId="urn:microsoft.com/office/officeart/2018/2/layout/IconCircleList"/>
    <dgm:cxn modelId="{32D5958C-CEA3-4B51-81A7-04C54B0925E3}" type="presParOf" srcId="{18E95D91-38F7-4664-849C-2B1C741983A6}" destId="{D7124839-59E7-40F6-8AF1-E089492D827D}" srcOrd="3" destOrd="0" presId="urn:microsoft.com/office/officeart/2018/2/layout/IconCircleList"/>
    <dgm:cxn modelId="{C9669582-8214-414B-B6D1-83CE9FB21983}" type="presParOf" srcId="{6C9FFE4B-2E72-4C75-A794-6B0756ABBCB1}" destId="{0576335A-3F12-4C76-9615-DF8939AE1A4D}" srcOrd="5" destOrd="0" presId="urn:microsoft.com/office/officeart/2018/2/layout/IconCircleList"/>
    <dgm:cxn modelId="{9A3450BC-D2C7-4E03-BFA7-DE4260474616}" type="presParOf" srcId="{6C9FFE4B-2E72-4C75-A794-6B0756ABBCB1}" destId="{D34AB223-030A-4D70-BB61-86AE317DD2E5}" srcOrd="6" destOrd="0" presId="urn:microsoft.com/office/officeart/2018/2/layout/IconCircleList"/>
    <dgm:cxn modelId="{8475CD0D-7514-4637-A38B-55BD480AE57B}" type="presParOf" srcId="{D34AB223-030A-4D70-BB61-86AE317DD2E5}" destId="{72A394B0-FE8B-4EF5-8163-3A8ACB5C13BC}" srcOrd="0" destOrd="0" presId="urn:microsoft.com/office/officeart/2018/2/layout/IconCircleList"/>
    <dgm:cxn modelId="{E62A5517-9436-4DE3-BCEC-BFEFFA13E4BD}" type="presParOf" srcId="{D34AB223-030A-4D70-BB61-86AE317DD2E5}" destId="{8DDF0F2D-078A-4122-B057-ED0D1223FFE4}" srcOrd="1" destOrd="0" presId="urn:microsoft.com/office/officeart/2018/2/layout/IconCircleList"/>
    <dgm:cxn modelId="{9CDE9F63-9C17-4C6B-B4C3-30C2B410E91E}" type="presParOf" srcId="{D34AB223-030A-4D70-BB61-86AE317DD2E5}" destId="{9AD330AA-B1F1-4E73-8E4F-AF7E19EC4D3E}" srcOrd="2" destOrd="0" presId="urn:microsoft.com/office/officeart/2018/2/layout/IconCircleList"/>
    <dgm:cxn modelId="{5B68CB07-95AD-43A8-9CEA-BB0A1D0CFD55}" type="presParOf" srcId="{D34AB223-030A-4D70-BB61-86AE317DD2E5}" destId="{63BBBC87-65CE-4147-A8B7-52C29CF509C3}"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68076-184D-4AC4-8783-8440DCE00C26}">
      <dsp:nvSpPr>
        <dsp:cNvPr id="0" name=""/>
        <dsp:cNvSpPr/>
      </dsp:nvSpPr>
      <dsp:spPr>
        <a:xfrm>
          <a:off x="0" y="3468"/>
          <a:ext cx="6263640" cy="61145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050E2A-7D1E-43D6-9F1F-4ECD076BACB8}">
      <dsp:nvSpPr>
        <dsp:cNvPr id="0" name=""/>
        <dsp:cNvSpPr/>
      </dsp:nvSpPr>
      <dsp:spPr>
        <a:xfrm>
          <a:off x="184966" y="141047"/>
          <a:ext cx="336302" cy="3363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AF879B-C1CD-4368-BDC6-3BF2CBB584BA}">
      <dsp:nvSpPr>
        <dsp:cNvPr id="0" name=""/>
        <dsp:cNvSpPr/>
      </dsp:nvSpPr>
      <dsp:spPr>
        <a:xfrm>
          <a:off x="706234" y="3468"/>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US" sz="1400" kern="1200"/>
            <a:t>Introduction........................................................................3</a:t>
          </a:r>
        </a:p>
      </dsp:txBody>
      <dsp:txXfrm>
        <a:off x="706234" y="3468"/>
        <a:ext cx="4957050" cy="650271"/>
      </dsp:txXfrm>
    </dsp:sp>
    <dsp:sp modelId="{EA9AF63B-4139-41B6-B73E-8B743C99F9D1}">
      <dsp:nvSpPr>
        <dsp:cNvPr id="0" name=""/>
        <dsp:cNvSpPr/>
      </dsp:nvSpPr>
      <dsp:spPr>
        <a:xfrm>
          <a:off x="0" y="811382"/>
          <a:ext cx="6263640" cy="61145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603CEE-42E9-4F15-8CAE-A357830888C6}">
      <dsp:nvSpPr>
        <dsp:cNvPr id="0" name=""/>
        <dsp:cNvSpPr/>
      </dsp:nvSpPr>
      <dsp:spPr>
        <a:xfrm>
          <a:off x="184966" y="948960"/>
          <a:ext cx="336302" cy="3363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AB6E6E-6C08-44B6-9BF0-32ECE14CDE6C}">
      <dsp:nvSpPr>
        <dsp:cNvPr id="0" name=""/>
        <dsp:cNvSpPr/>
      </dsp:nvSpPr>
      <dsp:spPr>
        <a:xfrm>
          <a:off x="706234" y="811382"/>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Benefits of communication................................................4</a:t>
          </a:r>
          <a:endParaRPr lang="en-US" sz="1400" kern="1200"/>
        </a:p>
      </dsp:txBody>
      <dsp:txXfrm>
        <a:off x="706234" y="811382"/>
        <a:ext cx="4957050" cy="650271"/>
      </dsp:txXfrm>
    </dsp:sp>
    <dsp:sp modelId="{0CF51CA7-6E55-4695-9EA1-1B1505EB57BD}">
      <dsp:nvSpPr>
        <dsp:cNvPr id="0" name=""/>
        <dsp:cNvSpPr/>
      </dsp:nvSpPr>
      <dsp:spPr>
        <a:xfrm>
          <a:off x="0" y="1619295"/>
          <a:ext cx="6263640" cy="61145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AC3DBF-B485-4E87-B46C-717F19C29D60}">
      <dsp:nvSpPr>
        <dsp:cNvPr id="0" name=""/>
        <dsp:cNvSpPr/>
      </dsp:nvSpPr>
      <dsp:spPr>
        <a:xfrm>
          <a:off x="184966" y="1756873"/>
          <a:ext cx="336302" cy="3363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6FF433-9062-4961-84A9-30E7C017EAD3}">
      <dsp:nvSpPr>
        <dsp:cNvPr id="0" name=""/>
        <dsp:cNvSpPr/>
      </dsp:nvSpPr>
      <dsp:spPr>
        <a:xfrm>
          <a:off x="706234" y="1619295"/>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Effective communication theories.....................................5</a:t>
          </a:r>
          <a:endParaRPr lang="en-US" sz="1400" kern="1200"/>
        </a:p>
      </dsp:txBody>
      <dsp:txXfrm>
        <a:off x="706234" y="1619295"/>
        <a:ext cx="4957050" cy="650271"/>
      </dsp:txXfrm>
    </dsp:sp>
    <dsp:sp modelId="{A53BCC94-875F-4E08-B11B-BFE7987D7236}">
      <dsp:nvSpPr>
        <dsp:cNvPr id="0" name=""/>
        <dsp:cNvSpPr/>
      </dsp:nvSpPr>
      <dsp:spPr>
        <a:xfrm>
          <a:off x="0" y="2427208"/>
          <a:ext cx="6263640" cy="61145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4C693A-6D5D-4775-B175-C6256AF03621}">
      <dsp:nvSpPr>
        <dsp:cNvPr id="0" name=""/>
        <dsp:cNvSpPr/>
      </dsp:nvSpPr>
      <dsp:spPr>
        <a:xfrm>
          <a:off x="184966" y="2564786"/>
          <a:ext cx="336302" cy="3363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CC8766-D694-4F71-ADFB-2F22A3F624E4}">
      <dsp:nvSpPr>
        <dsp:cNvPr id="0" name=""/>
        <dsp:cNvSpPr/>
      </dsp:nvSpPr>
      <dsp:spPr>
        <a:xfrm>
          <a:off x="706234" y="2427208"/>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Barriers in communication................................................6</a:t>
          </a:r>
          <a:r>
            <a:rPr lang="en-US" sz="1400" kern="1200"/>
            <a:t> </a:t>
          </a:r>
        </a:p>
      </dsp:txBody>
      <dsp:txXfrm>
        <a:off x="706234" y="2427208"/>
        <a:ext cx="4957050" cy="650271"/>
      </dsp:txXfrm>
    </dsp:sp>
    <dsp:sp modelId="{C8ABB849-7583-4EDC-A4B3-2C8B06BE3A83}">
      <dsp:nvSpPr>
        <dsp:cNvPr id="0" name=""/>
        <dsp:cNvSpPr/>
      </dsp:nvSpPr>
      <dsp:spPr>
        <a:xfrm>
          <a:off x="0" y="3235121"/>
          <a:ext cx="6263640" cy="61145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A4667D-E146-47A8-9249-607881A57EE6}">
      <dsp:nvSpPr>
        <dsp:cNvPr id="0" name=""/>
        <dsp:cNvSpPr/>
      </dsp:nvSpPr>
      <dsp:spPr>
        <a:xfrm>
          <a:off x="184966" y="3372699"/>
          <a:ext cx="336302" cy="3363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697E27-5562-4299-8DD7-F82FACB299C4}">
      <dsp:nvSpPr>
        <dsp:cNvPr id="0" name=""/>
        <dsp:cNvSpPr/>
      </dsp:nvSpPr>
      <dsp:spPr>
        <a:xfrm>
          <a:off x="706234" y="3235121"/>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Channels of communication..............................................8</a:t>
          </a:r>
          <a:r>
            <a:rPr lang="en-US" sz="1400" kern="1200"/>
            <a:t> </a:t>
          </a:r>
        </a:p>
      </dsp:txBody>
      <dsp:txXfrm>
        <a:off x="706234" y="3235121"/>
        <a:ext cx="4957050" cy="650271"/>
      </dsp:txXfrm>
    </dsp:sp>
    <dsp:sp modelId="{7E2F150C-98D9-441D-B757-CFFA80D538A0}">
      <dsp:nvSpPr>
        <dsp:cNvPr id="0" name=""/>
        <dsp:cNvSpPr/>
      </dsp:nvSpPr>
      <dsp:spPr>
        <a:xfrm>
          <a:off x="0" y="4043034"/>
          <a:ext cx="6263640" cy="61145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B185DB-5FBE-4722-BD40-057615D1D82A}">
      <dsp:nvSpPr>
        <dsp:cNvPr id="0" name=""/>
        <dsp:cNvSpPr/>
      </dsp:nvSpPr>
      <dsp:spPr>
        <a:xfrm>
          <a:off x="184966" y="4180612"/>
          <a:ext cx="336302" cy="33630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5A28F7-2A91-4453-9A3E-2BDE8E1495C7}">
      <dsp:nvSpPr>
        <dsp:cNvPr id="0" name=""/>
        <dsp:cNvSpPr/>
      </dsp:nvSpPr>
      <dsp:spPr>
        <a:xfrm>
          <a:off x="706234" y="4043034"/>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Conclusion.........................................................................9</a:t>
          </a:r>
          <a:endParaRPr lang="en-US" sz="1400" kern="1200"/>
        </a:p>
      </dsp:txBody>
      <dsp:txXfrm>
        <a:off x="706234" y="4043034"/>
        <a:ext cx="4957050" cy="650271"/>
      </dsp:txXfrm>
    </dsp:sp>
    <dsp:sp modelId="{125DA448-18D3-4116-8643-1601FB77D5D4}">
      <dsp:nvSpPr>
        <dsp:cNvPr id="0" name=""/>
        <dsp:cNvSpPr/>
      </dsp:nvSpPr>
      <dsp:spPr>
        <a:xfrm>
          <a:off x="0" y="4850947"/>
          <a:ext cx="6263640" cy="61145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A71DBF-E0BB-4ECD-9490-0ACCC9E1FC5C}">
      <dsp:nvSpPr>
        <dsp:cNvPr id="0" name=""/>
        <dsp:cNvSpPr/>
      </dsp:nvSpPr>
      <dsp:spPr>
        <a:xfrm>
          <a:off x="184966" y="4988525"/>
          <a:ext cx="336302" cy="33630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B80D0F-D2ED-49C8-9C01-ABF3F3CA9EEB}">
      <dsp:nvSpPr>
        <dsp:cNvPr id="0" name=""/>
        <dsp:cNvSpPr/>
      </dsp:nvSpPr>
      <dsp:spPr>
        <a:xfrm>
          <a:off x="706234" y="4850947"/>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References.........................................................................10</a:t>
          </a:r>
          <a:endParaRPr lang="en-US" sz="1400" kern="1200"/>
        </a:p>
      </dsp:txBody>
      <dsp:txXfrm>
        <a:off x="706234" y="4850947"/>
        <a:ext cx="4957050" cy="6502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6BD15F-08A5-4251-BF65-7EFDF33EB0A0}">
      <dsp:nvSpPr>
        <dsp:cNvPr id="0" name=""/>
        <dsp:cNvSpPr/>
      </dsp:nvSpPr>
      <dsp:spPr>
        <a:xfrm>
          <a:off x="160693" y="87966"/>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B0F81B-4B69-4E3D-85E5-675C5C59C0E9}">
      <dsp:nvSpPr>
        <dsp:cNvPr id="0" name=""/>
        <dsp:cNvSpPr/>
      </dsp:nvSpPr>
      <dsp:spPr>
        <a:xfrm>
          <a:off x="435637" y="362911"/>
          <a:ext cx="759371" cy="759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EAD0C-96FA-4E14-A58F-507AD16CEF03}">
      <dsp:nvSpPr>
        <dsp:cNvPr id="0" name=""/>
        <dsp:cNvSpPr/>
      </dsp:nvSpPr>
      <dsp:spPr>
        <a:xfrm>
          <a:off x="1750509" y="87966"/>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The classical theory of communication, human reaction theory of communication and open system theory of communication are three types of models that can be used by organisations.</a:t>
          </a:r>
          <a:endParaRPr lang="en-US" sz="1300" kern="1200" dirty="0">
            <a:latin typeface="Times New Roman"/>
            <a:cs typeface="Times New Roman"/>
          </a:endParaRPr>
        </a:p>
      </dsp:txBody>
      <dsp:txXfrm>
        <a:off x="1750509" y="87966"/>
        <a:ext cx="3086115" cy="1309260"/>
      </dsp:txXfrm>
    </dsp:sp>
    <dsp:sp modelId="{CE457E6B-DD73-47A1-A495-F7F35CF2AAB2}">
      <dsp:nvSpPr>
        <dsp:cNvPr id="0" name=""/>
        <dsp:cNvSpPr/>
      </dsp:nvSpPr>
      <dsp:spPr>
        <a:xfrm>
          <a:off x="5374357" y="87966"/>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8A11F6-CBB6-4819-AC53-C718167398AF}">
      <dsp:nvSpPr>
        <dsp:cNvPr id="0" name=""/>
        <dsp:cNvSpPr/>
      </dsp:nvSpPr>
      <dsp:spPr>
        <a:xfrm>
          <a:off x="5649301" y="362911"/>
          <a:ext cx="759371" cy="759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FAD809-AE0F-4554-902A-26EDAD2F8760}">
      <dsp:nvSpPr>
        <dsp:cNvPr id="0" name=""/>
        <dsp:cNvSpPr/>
      </dsp:nvSpPr>
      <dsp:spPr>
        <a:xfrm>
          <a:off x="6964173" y="87966"/>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The theory of ‘who’ said ‘what’ and using the ‘which’ channel impacts the process of communication.</a:t>
          </a:r>
          <a:endParaRPr lang="en-US" sz="1300" kern="1200" dirty="0">
            <a:latin typeface="Times New Roman"/>
            <a:cs typeface="Times New Roman"/>
          </a:endParaRPr>
        </a:p>
      </dsp:txBody>
      <dsp:txXfrm>
        <a:off x="6964173" y="87966"/>
        <a:ext cx="3086115" cy="1309260"/>
      </dsp:txXfrm>
    </dsp:sp>
    <dsp:sp modelId="{A2CAF484-7E24-4DE6-9308-872384D20E64}">
      <dsp:nvSpPr>
        <dsp:cNvPr id="0" name=""/>
        <dsp:cNvSpPr/>
      </dsp:nvSpPr>
      <dsp:spPr>
        <a:xfrm>
          <a:off x="160693" y="1969585"/>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4FF186-4F40-4B2F-A698-34F531586099}">
      <dsp:nvSpPr>
        <dsp:cNvPr id="0" name=""/>
        <dsp:cNvSpPr/>
      </dsp:nvSpPr>
      <dsp:spPr>
        <a:xfrm>
          <a:off x="435637" y="2244530"/>
          <a:ext cx="759371" cy="759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124839-59E7-40F6-8AF1-E089492D827D}">
      <dsp:nvSpPr>
        <dsp:cNvPr id="0" name=""/>
        <dsp:cNvSpPr/>
      </dsp:nvSpPr>
      <dsp:spPr>
        <a:xfrm>
          <a:off x="1750509" y="1969585"/>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According to the theory the message has to be formal, hierarchical and planned which will help contain all the important points that employees need to focus on.</a:t>
          </a:r>
          <a:endParaRPr lang="en-US" sz="1300" kern="1200" dirty="0">
            <a:latin typeface="Times New Roman"/>
            <a:cs typeface="Times New Roman"/>
          </a:endParaRPr>
        </a:p>
      </dsp:txBody>
      <dsp:txXfrm>
        <a:off x="1750509" y="1969585"/>
        <a:ext cx="3086115" cy="1309260"/>
      </dsp:txXfrm>
    </dsp:sp>
    <dsp:sp modelId="{72A394B0-FE8B-4EF5-8163-3A8ACB5C13BC}">
      <dsp:nvSpPr>
        <dsp:cNvPr id="0" name=""/>
        <dsp:cNvSpPr/>
      </dsp:nvSpPr>
      <dsp:spPr>
        <a:xfrm>
          <a:off x="5374357" y="1969585"/>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DF0F2D-078A-4122-B057-ED0D1223FFE4}">
      <dsp:nvSpPr>
        <dsp:cNvPr id="0" name=""/>
        <dsp:cNvSpPr/>
      </dsp:nvSpPr>
      <dsp:spPr>
        <a:xfrm>
          <a:off x="5649301" y="2244530"/>
          <a:ext cx="759371" cy="7593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BBBC87-65CE-4147-A8B7-52C29CF509C3}">
      <dsp:nvSpPr>
        <dsp:cNvPr id="0" name=""/>
        <dsp:cNvSpPr/>
      </dsp:nvSpPr>
      <dsp:spPr>
        <a:xfrm>
          <a:off x="6964173" y="1969585"/>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The model follows the hierarchical method, Tom will not have to communicate directly to the employees, but rather divide the work among respective managers who will pass the information to their team members </a:t>
          </a:r>
          <a:r>
            <a:rPr lang="en-US" sz="1300" kern="1200" dirty="0">
              <a:latin typeface="Times New Roman"/>
              <a:cs typeface="Times New Roman"/>
            </a:rPr>
            <a:t>(</a:t>
          </a:r>
          <a:r>
            <a:rPr lang="en-US" sz="1300" kern="1200" dirty="0" err="1">
              <a:latin typeface="Times New Roman"/>
              <a:cs typeface="Times New Roman"/>
            </a:rPr>
            <a:t>businessjargons</a:t>
          </a:r>
          <a:r>
            <a:rPr lang="en-US" sz="1300" kern="1200" dirty="0">
              <a:latin typeface="Times New Roman"/>
              <a:cs typeface="Times New Roman"/>
            </a:rPr>
            <a:t>, 2022)</a:t>
          </a:r>
          <a:r>
            <a:rPr lang="en-IN" sz="1300" kern="1200" dirty="0">
              <a:latin typeface="Times New Roman"/>
              <a:cs typeface="Times New Roman"/>
            </a:rPr>
            <a:t>. </a:t>
          </a:r>
          <a:endParaRPr lang="en-US" sz="1300" kern="1200" dirty="0">
            <a:latin typeface="Times New Roman"/>
            <a:cs typeface="Times New Roman"/>
          </a:endParaRPr>
        </a:p>
      </dsp:txBody>
      <dsp:txXfrm>
        <a:off x="6964173" y="1969585"/>
        <a:ext cx="3086115" cy="130926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11/14/2022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businessjargons.com/classical-theory.html" TargetMode="External"/><Relationship Id="rId7" Type="http://schemas.openxmlformats.org/officeDocument/2006/relationships/hyperlink" Target="https://www.ringcentral.com/us/en/blog/top-7-benefits-of-workplace-communication/"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smallbusiness.chron.com/benefits-effective-communication-workplace-20198.html" TargetMode="External"/><Relationship Id="rId5" Type="http://schemas.openxmlformats.org/officeDocument/2006/relationships/hyperlink" Target="https://www.forbes.com/sites/forbescommunicationscouncil/2022/04/05/five-communication-barriers-in-business-and-how-to-fix-them/?sh=629b5352780f" TargetMode="External"/><Relationship Id="rId4" Type="http://schemas.openxmlformats.org/officeDocument/2006/relationships/hyperlink" Target="https://www.grammarly.com/business/learn/barriers-to-effective-communication/"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7DC217-DF71-1A49-B3EA-559F1F43B0FF}" type="slidenum">
              <a:rPr lang="en-US" smtClean="0"/>
              <a:t>1</a:t>
            </a:fld>
            <a:endParaRPr lang="en-US" dirty="0"/>
          </a:p>
        </p:txBody>
      </p:sp>
    </p:spTree>
    <p:extLst>
      <p:ext uri="{BB962C8B-B14F-4D97-AF65-F5344CB8AC3E}">
        <p14:creationId xmlns:p14="http://schemas.microsoft.com/office/powerpoint/2010/main" val="355759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Introduction </a:t>
            </a:r>
            <a:r>
              <a:rPr lang="en-US" dirty="0"/>
              <a:t> </a:t>
            </a:r>
          </a:p>
          <a:p>
            <a:pPr marL="171450" indent="-171450">
              <a:buFont typeface="Wingdings" panose="05000000000000000000" pitchFamily="2" charset="2"/>
              <a:buChar char="Ø"/>
            </a:pPr>
            <a:r>
              <a:rPr lang="en-IN" dirty="0"/>
              <a:t>  Communication is important for an organisation to operate its business seamlessly and make sure everyone in the organisation is working towards the benefit of the company.</a:t>
            </a:r>
          </a:p>
          <a:p>
            <a:pPr marL="171450" indent="-171450">
              <a:buFont typeface="Wingdings" panose="05000000000000000000" pitchFamily="2" charset="2"/>
              <a:buChar char="Ø"/>
            </a:pPr>
            <a:r>
              <a:rPr lang="en-IN" dirty="0"/>
              <a:t>  Good communication reduces confusion and misunderstanding among employees which improves the productivity of the company. </a:t>
            </a:r>
          </a:p>
          <a:p>
            <a:pPr marL="171450" indent="-171450">
              <a:buFont typeface="Wingdings" panose="05000000000000000000" pitchFamily="2" charset="2"/>
              <a:buChar char="Ø"/>
            </a:pPr>
            <a:r>
              <a:rPr lang="en-IN" dirty="0"/>
              <a:t>  Lack of interaction can impact the performance of the employees and they might not be able to focus on the work.</a:t>
            </a:r>
          </a:p>
        </p:txBody>
      </p:sp>
      <p:sp>
        <p:nvSpPr>
          <p:cNvPr id="4" name="Slide Number Placeholder 3"/>
          <p:cNvSpPr>
            <a:spLocks noGrp="1"/>
          </p:cNvSpPr>
          <p:nvPr>
            <p:ph type="sldNum" sz="quarter" idx="5"/>
          </p:nvPr>
        </p:nvSpPr>
        <p:spPr/>
        <p:txBody>
          <a:bodyPr/>
          <a:lstStyle/>
          <a:p>
            <a:fld id="{F97DC217-DF71-1A49-B3EA-559F1F43B0FF}" type="slidenum">
              <a:rPr lang="en-US" smtClean="0"/>
              <a:t>3</a:t>
            </a:fld>
            <a:endParaRPr lang="en-US" dirty="0"/>
          </a:p>
        </p:txBody>
      </p:sp>
    </p:spTree>
    <p:extLst>
      <p:ext uri="{BB962C8B-B14F-4D97-AF65-F5344CB8AC3E}">
        <p14:creationId xmlns:p14="http://schemas.microsoft.com/office/powerpoint/2010/main" val="1944521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IN" b="1" dirty="0">
                <a:latin typeface="Times New Roman" panose="02020603050405020304" pitchFamily="18" charset="0"/>
                <a:cs typeface="Times New Roman" panose="02020603050405020304" pitchFamily="18" charset="0"/>
              </a:rPr>
              <a:t>Benefits of communication </a:t>
            </a:r>
            <a:r>
              <a:rPr lang="en-US" b="1" dirty="0">
                <a:latin typeface="Times New Roman" panose="02020603050405020304" pitchFamily="18" charset="0"/>
                <a:cs typeface="Times New Roman" panose="02020603050405020304" pitchFamily="18" charset="0"/>
              </a:rPr>
              <a:t> </a:t>
            </a:r>
          </a:p>
          <a:p>
            <a:pPr>
              <a:lnSpc>
                <a:spcPct val="150000"/>
              </a:lnSpc>
            </a:pPr>
            <a:r>
              <a:rPr lang="en-IN" dirty="0">
                <a:latin typeface="Times New Roman" panose="02020603050405020304" pitchFamily="18" charset="0"/>
                <a:cs typeface="Times New Roman" panose="02020603050405020304" pitchFamily="18" charset="0"/>
              </a:rPr>
              <a:t>Effective communication plays a very important role in all business operations because it can not only help the TOM but also the employees or even his project team in understanding their duty to the companies. The benefits of effective interaction can help the Amazon company to run smoothly but also to use the skills of employees</a:t>
            </a:r>
          </a:p>
          <a:p>
            <a:pPr>
              <a:lnSpc>
                <a:spcPct val="150000"/>
              </a:lnSpc>
            </a:pPr>
            <a:r>
              <a:rPr lang="en-IN" b="1" dirty="0">
                <a:latin typeface="Times New Roman" panose="02020603050405020304" pitchFamily="18" charset="0"/>
                <a:cs typeface="Times New Roman" panose="02020603050405020304" pitchFamily="18" charset="0"/>
              </a:rPr>
              <a:t>Mitigate conflict</a:t>
            </a:r>
            <a:r>
              <a:rPr lang="en-US" dirty="0">
                <a:latin typeface="Times New Roman" panose="02020603050405020304" pitchFamily="18" charset="0"/>
                <a:cs typeface="Times New Roman" panose="02020603050405020304" pitchFamily="18" charset="0"/>
              </a:rPr>
              <a:t> </a:t>
            </a:r>
          </a:p>
          <a:p>
            <a:pPr>
              <a:lnSpc>
                <a:spcPct val="150000"/>
              </a:lnSpc>
            </a:pPr>
            <a:r>
              <a:rPr lang="en-IN" dirty="0">
                <a:latin typeface="Times New Roman" panose="02020603050405020304" pitchFamily="18" charset="0"/>
                <a:cs typeface="Times New Roman" panose="02020603050405020304" pitchFamily="18" charset="0"/>
              </a:rPr>
              <a:t>There is sometimes a confusion among Amazon employees that affects the company's productivity. Due to work pressure, employees of this company often make mistakes that create conflicts with customers and affect the work environment.</a:t>
            </a:r>
          </a:p>
          <a:p>
            <a:pPr>
              <a:lnSpc>
                <a:spcPct val="150000"/>
              </a:lnSpc>
            </a:pPr>
            <a:r>
              <a:rPr lang="en-IN" b="1" dirty="0">
                <a:latin typeface="Times New Roman" panose="02020603050405020304" pitchFamily="18" charset="0"/>
                <a:cs typeface="Times New Roman" panose="02020603050405020304" pitchFamily="18" charset="0"/>
              </a:rPr>
              <a:t>Encourages innovation</a:t>
            </a:r>
            <a:r>
              <a:rPr lang="en-IN"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nSpc>
                <a:spcPct val="150000"/>
              </a:lnSpc>
            </a:pPr>
            <a:r>
              <a:rPr lang="en-IN" dirty="0">
                <a:latin typeface="Times New Roman" panose="02020603050405020304" pitchFamily="18" charset="0"/>
                <a:cs typeface="Times New Roman" panose="02020603050405020304" pitchFamily="18" charset="0"/>
              </a:rPr>
              <a:t>The organization experiences problems during operations or that slow down business operations. Through good communication, the Amazon organization as well as Tom can find new strategies to solve problems. While delivering messages, people come up with new ideas that can help the organization solve problems. </a:t>
            </a:r>
            <a:endParaRPr lang="en-US" dirty="0">
              <a:latin typeface="Times New Roman" panose="02020603050405020304" pitchFamily="18" charset="0"/>
              <a:cs typeface="Times New Roman" panose="02020603050405020304" pitchFamily="18" charset="0"/>
            </a:endParaRPr>
          </a:p>
          <a:p>
            <a:pPr>
              <a:lnSpc>
                <a:spcPct val="150000"/>
              </a:lnSpc>
            </a:pPr>
            <a:r>
              <a:rPr lang="en-IN" b="1" dirty="0">
                <a:latin typeface="Times New Roman" panose="02020603050405020304" pitchFamily="18" charset="0"/>
                <a:cs typeface="Times New Roman" panose="02020603050405020304" pitchFamily="18" charset="0"/>
              </a:rPr>
              <a:t>Motivating employees </a:t>
            </a:r>
            <a:r>
              <a:rPr lang="en-IN"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nSpc>
                <a:spcPct val="150000"/>
              </a:lnSpc>
            </a:pPr>
            <a:r>
              <a:rPr lang="en-IN" dirty="0">
                <a:latin typeface="Times New Roman" panose="02020603050405020304" pitchFamily="18" charset="0"/>
                <a:cs typeface="Times New Roman" panose="02020603050405020304" pitchFamily="18" charset="0"/>
              </a:rPr>
              <a:t>Communication helps improve employee motivation and Amazon employees often feel demotivated but also disinterested in focusing on their work. Good communication, Tom can understand the unique talents of their employees and that they can use in improving Amazon's business (Vogel, 2022).</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4</a:t>
            </a:fld>
            <a:endParaRPr lang="en-US" dirty="0"/>
          </a:p>
        </p:txBody>
      </p:sp>
    </p:spTree>
    <p:extLst>
      <p:ext uri="{BB962C8B-B14F-4D97-AF65-F5344CB8AC3E}">
        <p14:creationId xmlns:p14="http://schemas.microsoft.com/office/powerpoint/2010/main" val="1704886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Effective communication theories </a:t>
            </a:r>
            <a:r>
              <a:rPr lang="en-US" dirty="0"/>
              <a:t> </a:t>
            </a:r>
          </a:p>
          <a:p>
            <a:r>
              <a:rPr lang="en-IN" dirty="0"/>
              <a:t>There are different theories that can be adopted by organisations to improve communication at the workplace. The classical theory of communication, human reaction theory of communication and open system theory of communication are three types of models that can be used by organisations. However, Tom can use the classic theory of communication to effectively convey messages to the employees. The theory of ‘who’ said ‘what’ and using the ‘which’ channel impacts the process of communication. This method is used by the leaders for effective communication with their employees to pass information that is well scripted and helps employees to understand the message. According to the theory the message has to be formal, hierarchical and planned which will help contain all the important points that employees need to focus on. This way Tom will be able to share important information in a better way and it will reduce the misunderstanding between the management and the employees. The model follows the hierarchical method, Tom will not have to communicate directly to the employees, but rather divide the work among respective managers who will pass the information to their team members </a:t>
            </a:r>
            <a:r>
              <a:rPr lang="en-US" dirty="0"/>
              <a:t>(</a:t>
            </a:r>
            <a:r>
              <a:rPr lang="en-US" dirty="0" err="1"/>
              <a:t>businessjargons</a:t>
            </a:r>
            <a:r>
              <a:rPr lang="en-US" dirty="0"/>
              <a:t>, 2022)</a:t>
            </a:r>
            <a:r>
              <a:rPr lang="en-IN" dirty="0"/>
              <a:t>.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5</a:t>
            </a:fld>
            <a:endParaRPr lang="en-US" dirty="0"/>
          </a:p>
        </p:txBody>
      </p:sp>
    </p:spTree>
    <p:extLst>
      <p:ext uri="{BB962C8B-B14F-4D97-AF65-F5344CB8AC3E}">
        <p14:creationId xmlns:p14="http://schemas.microsoft.com/office/powerpoint/2010/main" val="4058954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Barriers in communication  </a:t>
            </a:r>
          </a:p>
          <a:p>
            <a:r>
              <a:rPr lang="en-IN" dirty="0"/>
              <a:t>There are some barriers in communication that can impact negatively the workplace, hence need special notice by the management on solving the problems. These barriers are language barriers, cultural barriers, psychological barriers, organisational barriers, physical barriers, and technological barriers.  </a:t>
            </a:r>
          </a:p>
          <a:p>
            <a:endParaRPr lang="en-IN" dirty="0"/>
          </a:p>
          <a:p>
            <a:r>
              <a:rPr lang="en-IN" dirty="0"/>
              <a:t>Language barrier </a:t>
            </a:r>
          </a:p>
          <a:p>
            <a:r>
              <a:rPr lang="en-IN" dirty="0"/>
              <a:t>Language barriers are one of the biggest issues that negatively impact the organisation and slow the production process which can impact the project. Many people from different backgrounds work in the organisation and use different languages in their daily life or they have different accents. They often face problems while taking orders or passing information to other employees at the office.  </a:t>
            </a:r>
          </a:p>
          <a:p>
            <a:endParaRPr lang="en-IN" dirty="0"/>
          </a:p>
          <a:p>
            <a:r>
              <a:rPr lang="en-IN" dirty="0"/>
              <a:t>Physical barriers  </a:t>
            </a:r>
          </a:p>
          <a:p>
            <a:r>
              <a:rPr lang="en-IN" dirty="0"/>
              <a:t>Physical barriers are most of the time because of the distance between the receivers and the speaker.  Although communication is possible through technology, sometimes disruptions in the network can impact the interaction. This problem comes during remote working as the network varies from place to place (</a:t>
            </a:r>
            <a:r>
              <a:rPr lang="en-IN" dirty="0" err="1"/>
              <a:t>Pehar</a:t>
            </a:r>
            <a:r>
              <a:rPr lang="en-IN" dirty="0"/>
              <a:t>, 2022).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6</a:t>
            </a:fld>
            <a:endParaRPr lang="en-US" dirty="0"/>
          </a:p>
        </p:txBody>
      </p:sp>
    </p:spTree>
    <p:extLst>
      <p:ext uri="{BB962C8B-B14F-4D97-AF65-F5344CB8AC3E}">
        <p14:creationId xmlns:p14="http://schemas.microsoft.com/office/powerpoint/2010/main" val="2034914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b="1" dirty="0"/>
              <a:t>Technological barriers </a:t>
            </a:r>
            <a:r>
              <a:rPr lang="en-US" dirty="0"/>
              <a:t> </a:t>
            </a:r>
          </a:p>
          <a:p>
            <a:r>
              <a:rPr lang="en-IN" dirty="0"/>
              <a:t>Many companies do not invest in this technology, creating a barrier between work and employees. The failure of technology can greatly disrupt communication but also slow down production and Amazon and Tom must take this into account and the improvement of technology must be something necessary.</a:t>
            </a:r>
          </a:p>
          <a:p>
            <a:endParaRPr lang="en-IN" b="1" dirty="0"/>
          </a:p>
          <a:p>
            <a:r>
              <a:rPr lang="en-IN" b="1" dirty="0"/>
              <a:t>Organisational barriers </a:t>
            </a:r>
            <a:r>
              <a:rPr lang="en-US" dirty="0"/>
              <a:t> </a:t>
            </a:r>
            <a:endParaRPr lang="en-US" dirty="0">
              <a:cs typeface="Calibri"/>
            </a:endParaRPr>
          </a:p>
          <a:p>
            <a:r>
              <a:rPr lang="en-IN" dirty="0"/>
              <a:t>This barrier occurs when Amazon employees do not have a good understanding of the business and the capabilities to process the information that is being fed to them. Therefore, they are not able to work effectively, which affects business operations. This also happens when there is miscommunication between management and employees.</a:t>
            </a:r>
          </a:p>
          <a:p>
            <a:r>
              <a:rPr lang="en-IN" dirty="0"/>
              <a:t>They are the important barriers that can affect the business and Tom must try to avoid such problems in the workplace for effective communication (Grammarly, 2021).</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7</a:t>
            </a:fld>
            <a:endParaRPr lang="en-US" dirty="0"/>
          </a:p>
        </p:txBody>
      </p:sp>
    </p:spTree>
    <p:extLst>
      <p:ext uri="{BB962C8B-B14F-4D97-AF65-F5344CB8AC3E}">
        <p14:creationId xmlns:p14="http://schemas.microsoft.com/office/powerpoint/2010/main" val="1429464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Channels of communication  </a:t>
            </a:r>
            <a:r>
              <a:rPr lang="en-US" dirty="0"/>
              <a:t> </a:t>
            </a:r>
          </a:p>
          <a:p>
            <a:r>
              <a:rPr lang="en-IN" dirty="0"/>
              <a:t>Effective interaction can be done with the help of some communication channels that can be adopted by organisations to communicate with their employees. </a:t>
            </a:r>
            <a:r>
              <a:rPr lang="en-US" dirty="0"/>
              <a:t> </a:t>
            </a:r>
            <a:endParaRPr lang="en-US" dirty="0">
              <a:cs typeface="Calibri"/>
            </a:endParaRPr>
          </a:p>
          <a:p>
            <a:r>
              <a:rPr lang="en-IN" b="1" dirty="0"/>
              <a:t>Electronic communication </a:t>
            </a:r>
            <a:r>
              <a:rPr lang="en-US" dirty="0"/>
              <a:t> </a:t>
            </a:r>
            <a:endParaRPr lang="en-US" dirty="0">
              <a:cs typeface="Calibri"/>
            </a:endParaRPr>
          </a:p>
          <a:p>
            <a:r>
              <a:rPr lang="en-IN" dirty="0"/>
              <a:t>While using classical communication theory, then Tom has to use the electric communication method to communicate with the employees. It is a process of communicating with the help of emails, messages, the internet or intranet to pass on the information to the employees. Electronic communication is a formal method as well as the most effective way of communication that can be modified for individuals working in the organisation. </a:t>
            </a:r>
            <a:r>
              <a:rPr lang="en-US" dirty="0"/>
              <a:t> </a:t>
            </a:r>
            <a:endParaRPr lang="en-US" dirty="0">
              <a:cs typeface="Calibri"/>
            </a:endParaRPr>
          </a:p>
          <a:p>
            <a:r>
              <a:rPr lang="en-IN" b="1" dirty="0"/>
              <a:t>Written communication </a:t>
            </a:r>
            <a:r>
              <a:rPr lang="en-US" dirty="0"/>
              <a:t> </a:t>
            </a:r>
            <a:endParaRPr lang="en-US" dirty="0">
              <a:cs typeface="Calibri"/>
            </a:endParaRPr>
          </a:p>
          <a:p>
            <a:r>
              <a:rPr lang="en-IN" dirty="0"/>
              <a:t>Although this is an old way of transferring information, it is still the most formal approach to conveying information. Notes, memos, and notices are some examples of written communication that can be shared with multiple people at the same time </a:t>
            </a:r>
            <a:r>
              <a:rPr lang="en-US" dirty="0"/>
              <a:t>(Williams, 2019)</a:t>
            </a:r>
            <a:r>
              <a:rPr lang="en-IN" dirty="0"/>
              <a:t>.  </a:t>
            </a:r>
            <a:br>
              <a:rPr lang="en-IN" dirty="0">
                <a:cs typeface="+mn-lt"/>
              </a:rPr>
            </a:br>
            <a:endParaRPr lang="en-IN" dirty="0"/>
          </a:p>
          <a:p>
            <a:r>
              <a:rPr lang="en-IN" dirty="0"/>
              <a:t>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8</a:t>
            </a:fld>
            <a:endParaRPr lang="en-US" dirty="0"/>
          </a:p>
        </p:txBody>
      </p:sp>
    </p:spTree>
    <p:extLst>
      <p:ext uri="{BB962C8B-B14F-4D97-AF65-F5344CB8AC3E}">
        <p14:creationId xmlns:p14="http://schemas.microsoft.com/office/powerpoint/2010/main" val="2756691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Conclusion </a:t>
            </a:r>
            <a:r>
              <a:rPr lang="en-US" dirty="0"/>
              <a:t> </a:t>
            </a:r>
            <a:endParaRPr lang="en-US"/>
          </a:p>
          <a:p>
            <a:r>
              <a:rPr lang="en-IN" dirty="0"/>
              <a:t>The above presentation has discussed the communication methods that can be used by Tom in the organisation for making it more effective and efficient. While mentioning the communication system it has included the benefits of effective interaction in the organisation. Further, the presentation has explained the communicational model that Tom can adopt for the organisation making conveying information more effective. There are some barriers while communicating that also have been mentioned in the presentation. Lastly, it described the communication channel that can be used by Tom for communicating with the employees. </a:t>
            </a:r>
            <a:r>
              <a:rPr lang="en-US" dirty="0"/>
              <a:t> </a:t>
            </a:r>
            <a:endParaRPr lang="en-US" dirty="0">
              <a:cs typeface="Calibri"/>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9</a:t>
            </a:fld>
            <a:endParaRPr lang="en-US" dirty="0"/>
          </a:p>
        </p:txBody>
      </p:sp>
    </p:spTree>
    <p:extLst>
      <p:ext uri="{BB962C8B-B14F-4D97-AF65-F5344CB8AC3E}">
        <p14:creationId xmlns:p14="http://schemas.microsoft.com/office/powerpoint/2010/main" val="3512115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References </a:t>
            </a:r>
            <a:endParaRPr lang="en-US"/>
          </a:p>
          <a:p>
            <a:r>
              <a:rPr lang="en-IN" dirty="0" err="1"/>
              <a:t>businessjargons</a:t>
            </a:r>
            <a:r>
              <a:rPr lang="en-IN" dirty="0"/>
              <a:t>, (2022). Classical Theory. [Online] Available at: </a:t>
            </a:r>
            <a:r>
              <a:rPr lang="en-IN" dirty="0">
                <a:hlinkClick r:id="rId3"/>
              </a:rPr>
              <a:t>https://businessjargons.com/classical-theory.html</a:t>
            </a:r>
            <a:r>
              <a:rPr lang="en-US" dirty="0"/>
              <a:t> </a:t>
            </a:r>
            <a:endParaRPr lang="en-US" dirty="0">
              <a:cs typeface="Calibri"/>
            </a:endParaRPr>
          </a:p>
          <a:p>
            <a:r>
              <a:rPr lang="en-IN" dirty="0" err="1"/>
              <a:t>grammarly</a:t>
            </a:r>
            <a:r>
              <a:rPr lang="en-IN" dirty="0"/>
              <a:t>, (2021). barriers to effective communication in the workplace. [Online] Available at: </a:t>
            </a:r>
            <a:r>
              <a:rPr lang="en-IN" dirty="0">
                <a:hlinkClick r:id="rId4"/>
              </a:rPr>
              <a:t>https://www.grammarly.com/business/learn/barriers-to-effective-communication/</a:t>
            </a:r>
            <a:r>
              <a:rPr lang="en-US" dirty="0"/>
              <a:t> </a:t>
            </a:r>
            <a:endParaRPr lang="en-US" dirty="0">
              <a:cs typeface="Calibri"/>
            </a:endParaRPr>
          </a:p>
          <a:p>
            <a:r>
              <a:rPr lang="en-IN" dirty="0"/>
              <a:t>Pehar, P., (2022). Five Communication Barriers In Business And How To Fix Them. [Online] Available at: </a:t>
            </a:r>
            <a:r>
              <a:rPr lang="en-IN" dirty="0">
                <a:hlinkClick r:id="rId5"/>
              </a:rPr>
              <a:t>https://www.forbes.com/sites/forbescommunicationscouncil/2022/04/05/five-communication-barriers-in-business-and-how-to-fix-them/?sh=629b5352780f</a:t>
            </a:r>
            <a:r>
              <a:rPr lang="en-US" dirty="0"/>
              <a:t> </a:t>
            </a:r>
            <a:endParaRPr lang="en-US" dirty="0">
              <a:cs typeface="Calibri"/>
            </a:endParaRPr>
          </a:p>
          <a:p>
            <a:r>
              <a:rPr lang="en-IN" dirty="0"/>
              <a:t>Sherman, F., (2019). What Are the Benefits of Effective Communication in the Workplace?. [Online] Available at: </a:t>
            </a:r>
            <a:r>
              <a:rPr lang="en-IN" dirty="0">
                <a:hlinkClick r:id="rId6"/>
              </a:rPr>
              <a:t>https://smallbusiness.chron.com/benefits-effective-communication-workplace-20198.html</a:t>
            </a:r>
            <a:r>
              <a:rPr lang="en-US" dirty="0"/>
              <a:t> </a:t>
            </a:r>
            <a:endParaRPr lang="en-US" dirty="0">
              <a:cs typeface="Calibri"/>
            </a:endParaRPr>
          </a:p>
          <a:p>
            <a:r>
              <a:rPr lang="en-IN" dirty="0"/>
              <a:t>Vogel, K., (2022). What are the benefits of workplace communication?. [Online] Available at: </a:t>
            </a:r>
            <a:r>
              <a:rPr lang="en-IN" dirty="0">
                <a:hlinkClick r:id="rId7"/>
              </a:rPr>
              <a:t>https://www.ringcentral.com/us/en/blog/top-7-benefits-of-workplace-communication/</a:t>
            </a:r>
            <a:r>
              <a:rPr lang="en-US" dirty="0"/>
              <a:t> </a:t>
            </a:r>
            <a:endParaRPr lang="en-US" dirty="0">
              <a:cs typeface="Calibri"/>
            </a:endParaRPr>
          </a:p>
          <a:p>
            <a:r>
              <a:rPr lang="en-IN" dirty="0"/>
              <a:t>Williams, O., (2019). What Are Communication Channels Within an Organization?. [Online] Available at: https://smallbusiness.chron.com/communication-channels-within-organization-61447.html</a:t>
            </a:r>
            <a:r>
              <a:rPr lang="en-US" dirty="0"/>
              <a:t> </a:t>
            </a:r>
            <a:endParaRPr lang="en-US" dirty="0">
              <a:cs typeface="Calibri"/>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10</a:t>
            </a:fld>
            <a:endParaRPr lang="en-US" dirty="0"/>
          </a:p>
        </p:txBody>
      </p:sp>
    </p:spTree>
    <p:extLst>
      <p:ext uri="{BB962C8B-B14F-4D97-AF65-F5344CB8AC3E}">
        <p14:creationId xmlns:p14="http://schemas.microsoft.com/office/powerpoint/2010/main" val="3838067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7DC217-DF71-1A49-B3EA-559F1F43B0FF}" type="slidenum">
              <a:rPr lang="en-US" smtClean="0"/>
              <a:t>11</a:t>
            </a:fld>
            <a:endParaRPr lang="en-US" dirty="0"/>
          </a:p>
        </p:txBody>
      </p:sp>
    </p:spTree>
    <p:extLst>
      <p:ext uri="{BB962C8B-B14F-4D97-AF65-F5344CB8AC3E}">
        <p14:creationId xmlns:p14="http://schemas.microsoft.com/office/powerpoint/2010/main" val="535738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anchor="b">
            <a:noAutofit/>
          </a:bodyPr>
          <a:lstStyle>
            <a:lvl1pPr algn="l">
              <a:defRPr sz="6000" b="1">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45B08281-154C-4FEF-A6DF-18BA3AC0F374}"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04D857D4-BD7E-4A06-844B-AAD504F1114F}" type="datetime1">
              <a:rPr lang="en-US" smtClean="0"/>
              <a:t>11/14/2022</a:t>
            </a:fld>
            <a:endParaRPr lang="en-US" dirty="0"/>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anchor="b">
            <a:noAutofit/>
          </a:bodyPr>
          <a:lstStyle>
            <a:lvl1pPr algn="l">
              <a:defRPr sz="6000" b="1">
                <a:solidFill>
                  <a:schemeClr val="bg1"/>
                </a:solidFill>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916AFA50-87A4-4E99-B112-8C6B1DFB84B2}"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6B3905CA-BF0F-4A1B-AA0D-85E42F5D5A85}"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a:noAutofit/>
          </a:bodyPr>
          <a:lstStyle>
            <a:lvl1pPr algn="ctr">
              <a:lnSpc>
                <a:spcPct val="100000"/>
              </a:lnSpc>
              <a:defRPr sz="4600">
                <a:solidFill>
                  <a:schemeClr val="bg1"/>
                </a:solidFill>
                <a:latin typeface="+mj-lt"/>
              </a:defRPr>
            </a:lvl1pPr>
          </a:lstStyle>
          <a:p>
            <a:r>
              <a:rPr lang="en-US" dirty="0"/>
              <a:t>Click to edit Master title style</a:t>
            </a:r>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a:r>
              <a:rPr lang="en-US" dirty="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noAutofit/>
          </a:bodyPr>
          <a:lstStyle>
            <a:lvl1pPr>
              <a:defRPr>
                <a:solidFill>
                  <a:schemeClr val="accent2"/>
                </a:solidFill>
                <a:latin typeface="+mn-lt"/>
              </a:defRPr>
            </a:lvl1pPr>
          </a:lstStyle>
          <a:p>
            <a:fld id="{D3DA9A77-60C0-4BB8-898D-2828EE4073AD}" type="datetime1">
              <a:rPr lang="en-US" smtClean="0"/>
              <a:t>11/14/2022</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noAutofit/>
          </a:bodyPr>
          <a:lstStyle>
            <a:lvl1pPr>
              <a:defRPr>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anchor="b">
            <a:noAutofit/>
          </a:bodyPr>
          <a:lstStyle>
            <a:lvl1pPr>
              <a:defRPr sz="4800" b="1">
                <a:latin typeface="+mj-lt"/>
              </a:defRPr>
            </a:lvl1pPr>
          </a:lstStyle>
          <a:p>
            <a:r>
              <a:rPr lang="en-US" dirty="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a:noAutofit/>
          </a:bodyPr>
          <a:lstStyle>
            <a:lvl1pPr>
              <a:defRPr>
                <a:solidFill>
                  <a:schemeClr val="accent3"/>
                </a:solidFill>
                <a:latin typeface="+mn-lt"/>
              </a:defRPr>
            </a:lvl1pPr>
          </a:lstStyle>
          <a:p>
            <a:fld id="{C1F30CD5-42B1-4614-9F46-5D29928CC2DB}" type="datetime1">
              <a:rPr lang="en-US" smtClean="0"/>
              <a:t>11/14/2022</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a:noAutofit/>
          </a:bodyPr>
          <a:lstStyle>
            <a:lvl1pPr>
              <a:defRPr>
                <a:solidFill>
                  <a:schemeClr val="accent3"/>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anchor="b">
            <a:noAutofit/>
          </a:bodyPr>
          <a:lstStyle>
            <a:lvl1pPr>
              <a:defRPr sz="4800" b="1">
                <a:latin typeface="+mj-lt"/>
              </a:defRPr>
            </a:lvl1pPr>
          </a:lstStyle>
          <a:p>
            <a:r>
              <a:rPr lang="en-US" dirty="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a:noAutofit/>
          </a:bodyPr>
          <a:lstStyle>
            <a:lvl1pPr marL="0" indent="0">
              <a:buNone/>
              <a:defRPr sz="1400">
                <a:solidFill>
                  <a:schemeClr val="tx1"/>
                </a:solidFill>
              </a:defRPr>
            </a:lvl1pPr>
          </a:lstStyle>
          <a:p>
            <a:endParaRPr lang="en-US" dirty="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a:noAutofit/>
          </a:bodyPr>
          <a:lstStyle>
            <a:lvl1pPr marL="0" indent="0">
              <a:buNone/>
              <a:defRPr sz="1400">
                <a:solidFill>
                  <a:schemeClr val="tx1"/>
                </a:solidFill>
              </a:defRPr>
            </a:lvl1pPr>
          </a:lstStyle>
          <a:p>
            <a:endParaRPr lang="en-US" dirty="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a:noAutofit/>
          </a:bodyPr>
          <a:lstStyle>
            <a:lvl1pPr marL="0" indent="0">
              <a:buNone/>
              <a:defRPr sz="1400">
                <a:solidFill>
                  <a:schemeClr val="tx1"/>
                </a:solidFill>
              </a:defRPr>
            </a:lvl1pPr>
          </a:lstStyle>
          <a:p>
            <a:endParaRPr lang="en-US" dirty="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a:noAutofit/>
          </a:bodyPr>
          <a:lstStyle>
            <a:lvl1pPr marL="0" indent="0">
              <a:buNone/>
              <a:defRPr sz="1400">
                <a:solidFill>
                  <a:schemeClr val="tx1"/>
                </a:solidFill>
              </a:defRPr>
            </a:lvl1pPr>
          </a:lstStyle>
          <a:p>
            <a:endParaRPr lang="en-US" dirty="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a:noAutofit/>
          </a:bodyPr>
          <a:lstStyle>
            <a:lvl1pPr marL="0" indent="0">
              <a:buNone/>
              <a:defRPr sz="1400">
                <a:solidFill>
                  <a:schemeClr val="tx1"/>
                </a:solidFill>
              </a:defRPr>
            </a:lvl1pPr>
          </a:lstStyle>
          <a:p>
            <a:endParaRPr lang="en-US" dirty="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a:noAutofit/>
          </a:bodyPr>
          <a:lstStyle>
            <a:lvl1pPr marL="0" indent="0">
              <a:buNone/>
              <a:defRPr sz="1400">
                <a:solidFill>
                  <a:schemeClr val="tx1"/>
                </a:solidFill>
              </a:defRPr>
            </a:lvl1pPr>
          </a:lstStyle>
          <a:p>
            <a:endParaRPr lang="en-US" dirty="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a:noAutofit/>
          </a:bodyPr>
          <a:lstStyle>
            <a:lvl1pPr marL="0" indent="0">
              <a:buNone/>
              <a:defRPr sz="1400">
                <a:solidFill>
                  <a:schemeClr val="tx1"/>
                </a:solidFill>
              </a:defRPr>
            </a:lvl1pPr>
          </a:lstStyle>
          <a:p>
            <a:endParaRPr lang="en-US" dirty="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a:noAutofit/>
          </a:bodyPr>
          <a:lstStyle>
            <a:lvl1pPr marL="0" indent="0">
              <a:buNone/>
              <a:defRPr sz="1400">
                <a:solidFill>
                  <a:schemeClr val="tx1"/>
                </a:solidFill>
              </a:defRPr>
            </a:lvl1pPr>
          </a:lstStyle>
          <a:p>
            <a:endParaRPr lang="en-US" dirty="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a:noAutofit/>
          </a:bodyPr>
          <a:lstStyle>
            <a:lvl1pPr>
              <a:defRPr>
                <a:solidFill>
                  <a:schemeClr val="accent3"/>
                </a:solidFill>
                <a:latin typeface="+mn-lt"/>
              </a:defRPr>
            </a:lvl1pPr>
          </a:lstStyle>
          <a:p>
            <a:fld id="{EE6020E3-D95B-4E55-964F-4B1A98BDAA6F}" type="datetime1">
              <a:rPr lang="en-US" smtClean="0"/>
              <a:t>11/14/2022</a:t>
            </a:fld>
            <a:endParaRPr lang="en-US" dirty="0"/>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a:noAutofit/>
          </a:bodyPr>
          <a:lstStyle>
            <a:lvl1pPr>
              <a:defRPr>
                <a:solidFill>
                  <a:schemeClr val="accent3"/>
                </a:solidFill>
                <a:latin typeface="+mn-lt"/>
              </a:defRPr>
            </a:lvl1pPr>
          </a:lstStyle>
          <a:p>
            <a:r>
              <a:rPr lang="en-US" dirty="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solidFill>
                  <a:schemeClr val="bg1"/>
                </a:solidFill>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AE46C21D-EBB5-4F3D-B06D-166777189317}"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DFFEA26-EB1D-498C-95CD-1ECE586790AA}"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539842EE-D56F-4F18-94E7-094CEF23F906}"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anchor="b">
            <a:noAutofit/>
          </a:bodyPr>
          <a:lstStyle>
            <a:lvl1pPr algn="l">
              <a:defRPr sz="6000" b="1">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FC9A72C8-1C87-42EF-8A11-BF6DFA19ED8B}" type="datetime1">
              <a:rPr lang="en-US" smtClean="0"/>
              <a:t>11/14/2022</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businessjargons.com/classical-theory.html" TargetMode="External"/><Relationship Id="rId7" Type="http://schemas.openxmlformats.org/officeDocument/2006/relationships/hyperlink" Target="https://www.ringcentral.com/us/en/blog/top-7-benefits-of-workplace-communication/"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hyperlink" Target="https://smallbusiness.chron.com/benefits-effective-communication-workplace-20198.html" TargetMode="External"/><Relationship Id="rId5" Type="http://schemas.openxmlformats.org/officeDocument/2006/relationships/hyperlink" Target="https://www.forbes.com/sites/forbescommunicationscouncil/2022/04/05/five-communication-barriers-in-business-and-how-to-fix-them/?sh=629b5352780f" TargetMode="External"/><Relationship Id="rId4" Type="http://schemas.openxmlformats.org/officeDocument/2006/relationships/hyperlink" Target="https://www.grammarly.com/business/learn/barriers-to-effective-communication/"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628801" y="607525"/>
            <a:ext cx="7720068" cy="2069414"/>
          </a:xfrm>
        </p:spPr>
        <p:txBody>
          <a:bodyPr>
            <a:normAutofit/>
          </a:bodyPr>
          <a:lstStyle/>
          <a:p>
            <a:pPr algn="ctr"/>
            <a:r>
              <a:rPr lang="en-GB" sz="3200" dirty="0">
                <a:latin typeface="Arial" panose="020B0604020202020204" pitchFamily="34" charset="0"/>
                <a:cs typeface="Arial" panose="020B0604020202020204" pitchFamily="34" charset="0"/>
              </a:rPr>
              <a:t>Strategies for Effective Communication in a Business Setting</a:t>
            </a:r>
            <a:endParaRPr lang="en-US" sz="32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2077622" y="4508632"/>
            <a:ext cx="9276178" cy="2349368"/>
          </a:xfrm>
        </p:spPr>
        <p:txBody>
          <a:bodyPr vert="horz" lIns="91440" tIns="45720" rIns="91440" bIns="45720" rtlCol="0">
            <a:normAutofit fontScale="85000" lnSpcReduction="20000"/>
          </a:bodyPr>
          <a:lstStyle/>
          <a:p>
            <a:pPr algn="r">
              <a:lnSpc>
                <a:spcPct val="100000"/>
              </a:lnSpc>
            </a:pPr>
            <a:r>
              <a:rPr lang="en-GB" sz="2000" b="1" dirty="0">
                <a:latin typeface="Arial" panose="020B0604020202020204" pitchFamily="34" charset="0"/>
                <a:ea typeface="+mn-lt"/>
                <a:cs typeface="Arial" panose="020B0604020202020204" pitchFamily="34" charset="0"/>
              </a:rPr>
              <a:t>Students name and ID number: Irina-Roxana Ioana</a:t>
            </a:r>
            <a:r>
              <a:rPr lang="en-US" sz="2000" dirty="0">
                <a:latin typeface="Arial" panose="020B0604020202020204" pitchFamily="34" charset="0"/>
                <a:ea typeface="+mn-lt"/>
                <a:cs typeface="Arial" panose="020B0604020202020204" pitchFamily="34" charset="0"/>
              </a:rPr>
              <a:t> </a:t>
            </a:r>
            <a:r>
              <a:rPr lang="en-GB" sz="2000" b="1" dirty="0">
                <a:latin typeface="Arial" panose="020B0604020202020204" pitchFamily="34" charset="0"/>
                <a:ea typeface="+mn-lt"/>
                <a:cs typeface="Arial" panose="020B0604020202020204" pitchFamily="34" charset="0"/>
              </a:rPr>
              <a:t>2130080</a:t>
            </a:r>
          </a:p>
          <a:p>
            <a:pPr algn="r">
              <a:lnSpc>
                <a:spcPct val="100000"/>
              </a:lnSpc>
            </a:pPr>
            <a:r>
              <a:rPr lang="en-GB" sz="2000" b="1" dirty="0">
                <a:latin typeface="Arial" panose="020B0604020202020204" pitchFamily="34" charset="0"/>
                <a:ea typeface="+mn-lt"/>
                <a:cs typeface="Arial" panose="020B0604020202020204" pitchFamily="34" charset="0"/>
              </a:rPr>
              <a:t>Ana-Maria Ioana 2130078</a:t>
            </a:r>
          </a:p>
          <a:p>
            <a:pPr algn="r">
              <a:lnSpc>
                <a:spcPct val="100000"/>
              </a:lnSpc>
            </a:pPr>
            <a:r>
              <a:rPr lang="en-GB" sz="2000" b="1" dirty="0" err="1">
                <a:latin typeface="Arial" panose="020B0604020202020204" pitchFamily="34" charset="0"/>
                <a:ea typeface="+mn-lt"/>
                <a:cs typeface="Arial" panose="020B0604020202020204" pitchFamily="34" charset="0"/>
              </a:rPr>
              <a:t>Alexandru</a:t>
            </a:r>
            <a:r>
              <a:rPr lang="en-GB" sz="2000" b="1" dirty="0">
                <a:latin typeface="Arial" panose="020B0604020202020204" pitchFamily="34" charset="0"/>
                <a:ea typeface="+mn-lt"/>
                <a:cs typeface="Arial" panose="020B0604020202020204" pitchFamily="34" charset="0"/>
              </a:rPr>
              <a:t> Ioana 2130079</a:t>
            </a:r>
          </a:p>
          <a:p>
            <a:pPr algn="r">
              <a:lnSpc>
                <a:spcPct val="100000"/>
              </a:lnSpc>
            </a:pPr>
            <a:r>
              <a:rPr lang="en-GB" sz="2000" b="1" dirty="0" err="1">
                <a:latin typeface="Arial" panose="020B0604020202020204" pitchFamily="34" charset="0"/>
                <a:ea typeface="+mn-lt"/>
                <a:cs typeface="Arial" panose="020B0604020202020204" pitchFamily="34" charset="0"/>
              </a:rPr>
              <a:t>Florentin</a:t>
            </a:r>
            <a:r>
              <a:rPr lang="en-GB" sz="2000" b="1" dirty="0">
                <a:latin typeface="Arial" panose="020B0604020202020204" pitchFamily="34" charset="0"/>
                <a:ea typeface="+mn-lt"/>
                <a:cs typeface="Arial" panose="020B0604020202020204" pitchFamily="34" charset="0"/>
              </a:rPr>
              <a:t>-Daniel Ciobanu 2127866</a:t>
            </a:r>
          </a:p>
          <a:p>
            <a:pPr algn="r">
              <a:lnSpc>
                <a:spcPct val="100000"/>
              </a:lnSpc>
            </a:pPr>
            <a:r>
              <a:rPr lang="en-GB" sz="2000" b="1" dirty="0">
                <a:latin typeface="Arial" panose="020B0604020202020204" pitchFamily="34" charset="0"/>
                <a:ea typeface="+mn-lt"/>
                <a:cs typeface="Arial" panose="020B0604020202020204" pitchFamily="34" charset="0"/>
              </a:rPr>
              <a:t>Lecturer name: Hafiz </a:t>
            </a:r>
            <a:r>
              <a:rPr lang="en-GB" sz="2000" b="1" dirty="0" err="1">
                <a:latin typeface="Arial" panose="020B0604020202020204" pitchFamily="34" charset="0"/>
                <a:ea typeface="+mn-lt"/>
                <a:cs typeface="Arial" panose="020B0604020202020204" pitchFamily="34" charset="0"/>
              </a:rPr>
              <a:t>Rahmani</a:t>
            </a:r>
            <a:endParaRPr lang="en-GB" sz="2000" b="1" dirty="0">
              <a:latin typeface="Arial" panose="020B0604020202020204" pitchFamily="34" charset="0"/>
              <a:ea typeface="+mn-lt"/>
              <a:cs typeface="Arial" panose="020B0604020202020204" pitchFamily="34" charset="0"/>
            </a:endParaRPr>
          </a:p>
          <a:p>
            <a:pPr algn="r">
              <a:lnSpc>
                <a:spcPct val="100000"/>
              </a:lnSpc>
            </a:pPr>
            <a:r>
              <a:rPr lang="en-US" sz="2000" b="1" dirty="0">
                <a:latin typeface="Arial" panose="020B0604020202020204" pitchFamily="34" charset="0"/>
                <a:cs typeface="Arial" panose="020B0604020202020204" pitchFamily="34" charset="0"/>
              </a:rPr>
              <a:t>Module title: Effective Team Working and Communication</a:t>
            </a:r>
          </a:p>
          <a:p>
            <a:pPr algn="r">
              <a:lnSpc>
                <a:spcPct val="100000"/>
              </a:lnSpc>
            </a:pPr>
            <a:r>
              <a:rPr lang="en-US" sz="2000" b="1" dirty="0">
                <a:latin typeface="Arial" panose="020B0604020202020204" pitchFamily="34" charset="0"/>
                <a:cs typeface="Arial" panose="020B0604020202020204" pitchFamily="34" charset="0"/>
              </a:rPr>
              <a:t>Module code: BMSW4002</a:t>
            </a:r>
          </a:p>
        </p:txBody>
      </p:sp>
      <p:sp>
        <p:nvSpPr>
          <p:cNvPr id="10" name="Rectangle 9">
            <a:extLst>
              <a:ext uri="{FF2B5EF4-FFF2-40B4-BE49-F238E27FC236}">
                <a16:creationId xmlns:a16="http://schemas.microsoft.com/office/drawing/2014/main" id="{4FC2883A-A46C-4284-9FA2-5AC0504E0C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Chat">
            <a:extLst>
              <a:ext uri="{FF2B5EF4-FFF2-40B4-BE49-F238E27FC236}">
                <a16:creationId xmlns:a16="http://schemas.microsoft.com/office/drawing/2014/main" id="{11874D21-0327-67EA-5DB9-DBE87B752D1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3465195"/>
            <a:ext cx="1097280" cy="1097280"/>
          </a:xfrm>
          <a:prstGeom prst="rect">
            <a:avLst/>
          </a:prstGeom>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524741" y="620392"/>
            <a:ext cx="3808268" cy="5504688"/>
          </a:xfrm>
        </p:spPr>
        <p:txBody>
          <a:bodyPr>
            <a:normAutofit/>
          </a:bodyPr>
          <a:lstStyle/>
          <a:p>
            <a:r>
              <a:rPr lang="en-US" sz="6000">
                <a:solidFill>
                  <a:schemeClr val="bg1"/>
                </a:solidFill>
                <a:latin typeface="Times New Roman"/>
                <a:cs typeface="Times New Roman"/>
              </a:rPr>
              <a:t>Table of contains</a:t>
            </a:r>
            <a:r>
              <a:rPr lang="en-US" sz="6000">
                <a:solidFill>
                  <a:schemeClr val="bg1"/>
                </a:solidFill>
              </a:rPr>
              <a:t> </a:t>
            </a:r>
          </a:p>
        </p:txBody>
      </p:sp>
      <p:sp>
        <p:nvSpPr>
          <p:cNvPr id="5" name="Footer Placeholder 4">
            <a:extLst>
              <a:ext uri="{FF2B5EF4-FFF2-40B4-BE49-F238E27FC236}">
                <a16:creationId xmlns:a16="http://schemas.microsoft.com/office/drawing/2014/main" id="{6209FEB4-4C5C-EB43-9696-7B42453DB79B}"/>
              </a:ext>
            </a:extLst>
          </p:cNvPr>
          <p:cNvSpPr>
            <a:spLocks noGrp="1"/>
          </p:cNvSpPr>
          <p:nvPr>
            <p:ph type="ftr" sz="quarter" idx="3"/>
          </p:nvPr>
        </p:nvSpPr>
        <p:spPr>
          <a:xfrm>
            <a:off x="4038600" y="6356350"/>
            <a:ext cx="4114800" cy="365125"/>
          </a:xfrm>
        </p:spPr>
        <p:txBody>
          <a:bodyPr>
            <a:normAutofit/>
          </a:bodyPr>
          <a:lstStyle/>
          <a:p>
            <a:pPr>
              <a:spcAft>
                <a:spcPts val="600"/>
              </a:spcAft>
            </a:pPr>
            <a:r>
              <a:rPr lang="en-US"/>
              <a:t>PRESENTATION TITLE</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a:xfrm>
            <a:off x="8610600" y="6356350"/>
            <a:ext cx="2743200" cy="365125"/>
          </a:xfrm>
        </p:spPr>
        <p:txBody>
          <a:bodyPr>
            <a:normAutofit/>
          </a:bodyPr>
          <a:lstStyle/>
          <a:p>
            <a:pPr>
              <a:spcAft>
                <a:spcPts val="600"/>
              </a:spcAft>
            </a:pPr>
            <a:fld id="{294A09A9-5501-47C1-A89A-A340965A2BE2}" type="slidenum">
              <a:rPr lang="en-US" smtClean="0"/>
              <a:pPr>
                <a:spcAft>
                  <a:spcPts val="600"/>
                </a:spcAft>
              </a:pPr>
              <a:t>2</a:t>
            </a:fld>
            <a:endParaRPr lang="en-US"/>
          </a:p>
        </p:txBody>
      </p:sp>
      <p:graphicFrame>
        <p:nvGraphicFramePr>
          <p:cNvPr id="10" name="Content Placeholder 2">
            <a:extLst>
              <a:ext uri="{FF2B5EF4-FFF2-40B4-BE49-F238E27FC236}">
                <a16:creationId xmlns:a16="http://schemas.microsoft.com/office/drawing/2014/main" id="{1B9D0E2E-C3D9-94E2-CB38-EA38D5FFF107}"/>
              </a:ext>
            </a:extLst>
          </p:cNvPr>
          <p:cNvGraphicFramePr>
            <a:graphicFrameLocks noGrp="1"/>
          </p:cNvGraphicFramePr>
          <p:nvPr>
            <p:ph idx="1"/>
            <p:extLst>
              <p:ext uri="{D42A27DB-BD31-4B8C-83A1-F6EECF244321}">
                <p14:modId xmlns:p14="http://schemas.microsoft.com/office/powerpoint/2010/main" val="2181395292"/>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838200" y="365126"/>
            <a:ext cx="5340605" cy="1146176"/>
          </a:xfrm>
        </p:spPr>
        <p:txBody>
          <a:bodyPr vert="horz" lIns="91440" tIns="45720" rIns="91440" bIns="45720" rtlCol="0" anchor="ctr">
            <a:normAutofit/>
          </a:bodyPr>
          <a:lstStyle/>
          <a:p>
            <a:r>
              <a:rPr lang="en-US" sz="4400" kern="1200" dirty="0">
                <a:latin typeface="Times New Roman"/>
                <a:cs typeface="Times New Roman"/>
              </a:rPr>
              <a:t>Introduction</a:t>
            </a:r>
          </a:p>
        </p:txBody>
      </p:sp>
      <p:sp>
        <p:nvSpPr>
          <p:cNvPr id="18" name="Freeform: Shape 10">
            <a:extLst>
              <a:ext uri="{FF2B5EF4-FFF2-40B4-BE49-F238E27FC236}">
                <a16:creationId xmlns:a16="http://schemas.microsoft.com/office/drawing/2014/main" id="{05C7EBC3-4672-4DAB-81C2-58661FAFA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8805" y="-2"/>
            <a:ext cx="6013194" cy="1511304"/>
          </a:xfrm>
          <a:custGeom>
            <a:avLst/>
            <a:gdLst>
              <a:gd name="connsiteX0" fmla="*/ 4545473 w 6013194"/>
              <a:gd name="connsiteY0" fmla="*/ 0 h 1511304"/>
              <a:gd name="connsiteX1" fmla="*/ 6013194 w 6013194"/>
              <a:gd name="connsiteY1" fmla="*/ 0 h 1511304"/>
              <a:gd name="connsiteX2" fmla="*/ 6013194 w 6013194"/>
              <a:gd name="connsiteY2" fmla="*/ 1508760 h 1511304"/>
              <a:gd name="connsiteX3" fmla="*/ 4545474 w 6013194"/>
              <a:gd name="connsiteY3" fmla="*/ 1508760 h 1511304"/>
              <a:gd name="connsiteX4" fmla="*/ 4545474 w 6013194"/>
              <a:gd name="connsiteY4" fmla="*/ 1511304 h 1511304"/>
              <a:gd name="connsiteX5" fmla="*/ 0 w 6013194"/>
              <a:gd name="connsiteY5" fmla="*/ 1511304 h 1511304"/>
              <a:gd name="connsiteX6" fmla="*/ 697617 w 6013194"/>
              <a:gd name="connsiteY6" fmla="*/ 3 h 1511304"/>
              <a:gd name="connsiteX7" fmla="*/ 4545473 w 6013194"/>
              <a:gd name="connsiteY7"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3194" h="1511304">
                <a:moveTo>
                  <a:pt x="4545473" y="0"/>
                </a:moveTo>
                <a:lnTo>
                  <a:pt x="6013194" y="0"/>
                </a:lnTo>
                <a:lnTo>
                  <a:pt x="6013194" y="1508760"/>
                </a:lnTo>
                <a:lnTo>
                  <a:pt x="4545474" y="1508760"/>
                </a:lnTo>
                <a:lnTo>
                  <a:pt x="4545474" y="1511304"/>
                </a:lnTo>
                <a:lnTo>
                  <a:pt x="0" y="1511304"/>
                </a:lnTo>
                <a:lnTo>
                  <a:pt x="697617" y="3"/>
                </a:lnTo>
                <a:lnTo>
                  <a:pt x="4545473" y="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2">
            <a:extLst>
              <a:ext uri="{FF2B5EF4-FFF2-40B4-BE49-F238E27FC236}">
                <a16:creationId xmlns:a16="http://schemas.microsoft.com/office/drawing/2014/main" id="{40BF962F-4C6F-461E-86F2-C43F56CC9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0797" y="1690688"/>
            <a:ext cx="8711202" cy="5167312"/>
          </a:xfrm>
          <a:custGeom>
            <a:avLst/>
            <a:gdLst>
              <a:gd name="connsiteX0" fmla="*/ 0 w 8711202"/>
              <a:gd name="connsiteY0" fmla="*/ 0 h 5167312"/>
              <a:gd name="connsiteX1" fmla="*/ 7243482 w 8711202"/>
              <a:gd name="connsiteY1" fmla="*/ 0 h 5167312"/>
              <a:gd name="connsiteX2" fmla="*/ 8711202 w 8711202"/>
              <a:gd name="connsiteY2" fmla="*/ 0 h 5167312"/>
              <a:gd name="connsiteX3" fmla="*/ 8711202 w 8711202"/>
              <a:gd name="connsiteY3" fmla="*/ 5167312 h 5167312"/>
              <a:gd name="connsiteX4" fmla="*/ 7243482 w 8711202"/>
              <a:gd name="connsiteY4" fmla="*/ 5167312 h 5167312"/>
              <a:gd name="connsiteX5" fmla="*/ 221324 w 8711202"/>
              <a:gd name="connsiteY5" fmla="*/ 5167312 h 5167312"/>
              <a:gd name="connsiteX6" fmla="*/ 2615203 w 8711202"/>
              <a:gd name="connsiteY6" fmla="*/ 952 h 5167312"/>
              <a:gd name="connsiteX7" fmla="*/ 0 w 8711202"/>
              <a:gd name="connsiteY7"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1202" h="5167312">
                <a:moveTo>
                  <a:pt x="0" y="0"/>
                </a:moveTo>
                <a:lnTo>
                  <a:pt x="7243482" y="0"/>
                </a:lnTo>
                <a:lnTo>
                  <a:pt x="8711202" y="0"/>
                </a:lnTo>
                <a:lnTo>
                  <a:pt x="8711202" y="5167312"/>
                </a:lnTo>
                <a:lnTo>
                  <a:pt x="7243482" y="5167312"/>
                </a:lnTo>
                <a:lnTo>
                  <a:pt x="221324" y="5167312"/>
                </a:lnTo>
                <a:lnTo>
                  <a:pt x="2615203" y="952"/>
                </a:lnTo>
                <a:lnTo>
                  <a:pt x="0"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4">
            <a:extLst>
              <a:ext uri="{FF2B5EF4-FFF2-40B4-BE49-F238E27FC236}">
                <a16:creationId xmlns:a16="http://schemas.microsoft.com/office/drawing/2014/main" id="{2E94A4F7-38E4-45EA-8E2E-CE1B5766B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260641" y="1690688"/>
            <a:ext cx="4837803" cy="5346698"/>
          </a:xfrm>
        </p:spPr>
        <p:txBody>
          <a:bodyPr vert="horz" lIns="91440" tIns="45720" rIns="91440" bIns="45720" rtlCol="0" anchor="ctr">
            <a:normAutofit lnSpcReduction="10000"/>
          </a:bodyPr>
          <a:lstStyle/>
          <a:p>
            <a:pPr marL="400050" indent="-342900">
              <a:lnSpc>
                <a:spcPct val="90000"/>
              </a:lnSpc>
              <a:buFont typeface="Arial" panose="020B0604020202020204" pitchFamily="34" charset="0"/>
              <a:buChar char="•"/>
            </a:pPr>
            <a:r>
              <a:rPr lang="en-US" sz="2000" dirty="0">
                <a:solidFill>
                  <a:srgbClr val="FFFFFF"/>
                </a:solidFill>
                <a:latin typeface="Times New Roman"/>
                <a:cs typeface="Times New Roman"/>
              </a:rPr>
              <a:t>Amazon has set an ambitious target </a:t>
            </a:r>
            <a:r>
              <a:rPr lang="en-GB" sz="2000" dirty="0">
                <a:solidFill>
                  <a:srgbClr val="FFFFFF"/>
                </a:solidFill>
                <a:latin typeface="Times New Roman"/>
                <a:cs typeface="Times New Roman"/>
              </a:rPr>
              <a:t> of opening three large warehouses in London, Berlin and Paris. Tom is leading the project and he is required to build a team and divide the tasks and obligation  for all members to achieve but there is no suitable channel of communication between members and some aspects of interaction between them and Tom is flawed. </a:t>
            </a:r>
          </a:p>
          <a:p>
            <a:pPr marL="400050" indent="-342900">
              <a:lnSpc>
                <a:spcPct val="90000"/>
              </a:lnSpc>
              <a:buFont typeface="Arial" panose="020B0604020202020204" pitchFamily="34" charset="0"/>
              <a:buChar char="•"/>
            </a:pPr>
            <a:r>
              <a:rPr lang="en-US" sz="2000" dirty="0">
                <a:solidFill>
                  <a:srgbClr val="FFFFFF"/>
                </a:solidFill>
                <a:latin typeface="Times New Roman"/>
                <a:cs typeface="Times New Roman"/>
              </a:rPr>
              <a:t>  In the following presentation is mentioned the importance of communication. </a:t>
            </a:r>
          </a:p>
          <a:p>
            <a:pPr marL="285750" indent="-228600">
              <a:lnSpc>
                <a:spcPct val="90000"/>
              </a:lnSpc>
              <a:buFont typeface="Arial" panose="020B0604020202020204" pitchFamily="34" charset="0"/>
              <a:buChar char="•"/>
            </a:pPr>
            <a:r>
              <a:rPr lang="en-US" sz="2000" dirty="0">
                <a:solidFill>
                  <a:srgbClr val="FFFFFF"/>
                </a:solidFill>
                <a:latin typeface="Times New Roman"/>
                <a:cs typeface="Times New Roman"/>
              </a:rPr>
              <a:t> It will also mention the benefits of communication and the models Tom should apply to improve his interaction with the employees</a:t>
            </a:r>
          </a:p>
          <a:p>
            <a:pPr marL="285750" indent="-228600">
              <a:lnSpc>
                <a:spcPct val="90000"/>
              </a:lnSpc>
              <a:buFont typeface="Arial" panose="020B0604020202020204" pitchFamily="34" charset="0"/>
              <a:buChar char="•"/>
            </a:pPr>
            <a:r>
              <a:rPr lang="en-US" sz="2000" dirty="0">
                <a:solidFill>
                  <a:srgbClr val="FFFFFF"/>
                </a:solidFill>
                <a:latin typeface="Times New Roman"/>
                <a:cs typeface="Times New Roman"/>
              </a:rPr>
              <a:t>It will discuss the barriers that can impact business operations.  </a:t>
            </a:r>
          </a:p>
        </p:txBody>
      </p:sp>
      <p:pic>
        <p:nvPicPr>
          <p:cNvPr id="4" name="Picture 6" descr="Shape&#10;&#10;Description automatically generated">
            <a:extLst>
              <a:ext uri="{FF2B5EF4-FFF2-40B4-BE49-F238E27FC236}">
                <a16:creationId xmlns:a16="http://schemas.microsoft.com/office/drawing/2014/main" id="{91000B47-E5AC-4CFC-0A13-1D3BD0F035C2}"/>
              </a:ext>
            </a:extLst>
          </p:cNvPr>
          <p:cNvPicPr>
            <a:picLocks noChangeAspect="1"/>
          </p:cNvPicPr>
          <p:nvPr/>
        </p:nvPicPr>
        <p:blipFill>
          <a:blip r:embed="rId3"/>
          <a:stretch>
            <a:fillRect/>
          </a:stretch>
        </p:blipFill>
        <p:spPr>
          <a:xfrm>
            <a:off x="6183088" y="2636838"/>
            <a:ext cx="5170711" cy="3076572"/>
          </a:xfrm>
          <a:custGeom>
            <a:avLst/>
            <a:gdLst/>
            <a:ahLst/>
            <a:cxnLst/>
            <a:rect l="l" t="t" r="r" b="b"/>
            <a:pathLst>
              <a:path w="4636009" h="5032375">
                <a:moveTo>
                  <a:pt x="0" y="0"/>
                </a:moveTo>
                <a:lnTo>
                  <a:pt x="4636009" y="0"/>
                </a:lnTo>
                <a:lnTo>
                  <a:pt x="4636009" y="5032375"/>
                </a:lnTo>
                <a:lnTo>
                  <a:pt x="0" y="5032375"/>
                </a:lnTo>
                <a:close/>
              </a:path>
            </a:pathLst>
          </a:custGeom>
        </p:spPr>
      </p:pic>
      <p:sp>
        <p:nvSpPr>
          <p:cNvPr id="6" name="Slide Number Placeholder 5">
            <a:extLst>
              <a:ext uri="{FF2B5EF4-FFF2-40B4-BE49-F238E27FC236}">
                <a16:creationId xmlns:a16="http://schemas.microsoft.com/office/drawing/2014/main" id="{134C72D2-EFDF-844A-8472-CB49A59B127B}"/>
              </a:ext>
            </a:extLst>
          </p:cNvPr>
          <p:cNvSpPr>
            <a:spLocks noGrp="1"/>
          </p:cNvSpPr>
          <p:nvPr>
            <p:ph type="sldNum" sz="quarter" idx="12"/>
          </p:nvPr>
        </p:nvSpPr>
        <p:spPr>
          <a:xfrm>
            <a:off x="10392584" y="6356350"/>
            <a:ext cx="961215" cy="365125"/>
          </a:xfrm>
        </p:spPr>
        <p:txBody>
          <a:bodyPr vert="horz" lIns="91440" tIns="45720" rIns="91440" bIns="45720" rtlCol="0" anchor="ctr">
            <a:normAutofit/>
          </a:bodyPr>
          <a:lstStyle/>
          <a:p>
            <a:pPr>
              <a:spcAft>
                <a:spcPts val="600"/>
              </a:spcAft>
            </a:pPr>
            <a:fld id="{294A09A9-5501-47C1-A89A-A340965A2BE2}" type="slidenum">
              <a:rPr lang="en-US">
                <a:solidFill>
                  <a:schemeClr val="tx1">
                    <a:alpha val="80000"/>
                  </a:schemeClr>
                </a:solidFill>
              </a:rPr>
              <a:pPr>
                <a:spcAft>
                  <a:spcPts val="600"/>
                </a:spcAft>
              </a:pPr>
              <a:t>3</a:t>
            </a:fld>
            <a:endParaRPr lang="en-US">
              <a:solidFill>
                <a:schemeClr val="tx1">
                  <a:alpha val="80000"/>
                </a:schemeClr>
              </a:solidFill>
            </a:endParaRPr>
          </a:p>
        </p:txBody>
      </p:sp>
      <p:sp>
        <p:nvSpPr>
          <p:cNvPr id="7" name="TextBox 6">
            <a:extLst>
              <a:ext uri="{FF2B5EF4-FFF2-40B4-BE49-F238E27FC236}">
                <a16:creationId xmlns:a16="http://schemas.microsoft.com/office/drawing/2014/main" id="{DF6E0255-1741-A4C9-8D13-4E4C4CA304D1}"/>
              </a:ext>
            </a:extLst>
          </p:cNvPr>
          <p:cNvSpPr txBox="1"/>
          <p:nvPr/>
        </p:nvSpPr>
        <p:spPr>
          <a:xfrm>
            <a:off x="7531260" y="576612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FFFF"/>
                </a:solidFill>
                <a:latin typeface="Times New Roman"/>
              </a:rPr>
              <a:t>Source: (Vogel, 2022)</a:t>
            </a:r>
            <a:r>
              <a:rPr lang="en-IN" dirty="0">
                <a:solidFill>
                  <a:srgbClr val="FFFFFF"/>
                </a:solidFill>
                <a:latin typeface="Times New Roman"/>
              </a:rPr>
              <a:t>. </a:t>
            </a:r>
            <a:endParaRPr lang="en-US" dirty="0"/>
          </a:p>
        </p:txBody>
      </p:sp>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10">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60295B-54B9-4937-90E3-BAB9CE69E30B}"/>
              </a:ext>
            </a:extLst>
          </p:cNvPr>
          <p:cNvSpPr>
            <a:spLocks noGrp="1"/>
          </p:cNvSpPr>
          <p:nvPr>
            <p:ph type="ctrTitle"/>
          </p:nvPr>
        </p:nvSpPr>
        <p:spPr>
          <a:xfrm>
            <a:off x="5255883" y="316374"/>
            <a:ext cx="6560916" cy="582289"/>
          </a:xfrm>
        </p:spPr>
        <p:txBody>
          <a:bodyPr>
            <a:normAutofit fontScale="90000"/>
          </a:bodyPr>
          <a:lstStyle/>
          <a:p>
            <a:r>
              <a:rPr lang="en-IN" sz="3700" dirty="0">
                <a:solidFill>
                  <a:schemeClr val="tx1"/>
                </a:solidFill>
                <a:latin typeface="Times New Roman"/>
                <a:cs typeface="Times New Roman"/>
              </a:rPr>
              <a:t>Benefits of communication </a:t>
            </a:r>
            <a:r>
              <a:rPr lang="en-US" sz="3700" dirty="0">
                <a:solidFill>
                  <a:schemeClr val="tx1"/>
                </a:solidFill>
                <a:latin typeface="Times New Roman"/>
                <a:cs typeface="Times New Roman"/>
              </a:rPr>
              <a:t> </a:t>
            </a:r>
          </a:p>
        </p:txBody>
      </p:sp>
      <p:cxnSp>
        <p:nvCxnSpPr>
          <p:cNvPr id="9" name="Straight Connector 12">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Picture 6">
            <a:extLst>
              <a:ext uri="{FF2B5EF4-FFF2-40B4-BE49-F238E27FC236}">
                <a16:creationId xmlns:a16="http://schemas.microsoft.com/office/drawing/2014/main" id="{3BF09950-71C5-8FC9-F70F-F48965D2CC55}"/>
              </a:ext>
            </a:extLst>
          </p:cNvPr>
          <p:cNvPicPr>
            <a:picLocks noChangeAspect="1"/>
          </p:cNvPicPr>
          <p:nvPr/>
        </p:nvPicPr>
        <p:blipFill>
          <a:blip r:embed="rId3"/>
          <a:stretch>
            <a:fillRect/>
          </a:stretch>
        </p:blipFill>
        <p:spPr>
          <a:xfrm>
            <a:off x="5153822" y="1819161"/>
            <a:ext cx="6553545" cy="3227620"/>
          </a:xfrm>
          <a:prstGeom prst="rect">
            <a:avLst/>
          </a:prstGeom>
        </p:spPr>
      </p:pic>
      <p:sp>
        <p:nvSpPr>
          <p:cNvPr id="7" name="TextBox 6">
            <a:extLst>
              <a:ext uri="{FF2B5EF4-FFF2-40B4-BE49-F238E27FC236}">
                <a16:creationId xmlns:a16="http://schemas.microsoft.com/office/drawing/2014/main" id="{BD73DC1C-656C-EC4F-BD3A-33F5F1C87298}"/>
              </a:ext>
            </a:extLst>
          </p:cNvPr>
          <p:cNvSpPr txBox="1"/>
          <p:nvPr/>
        </p:nvSpPr>
        <p:spPr>
          <a:xfrm>
            <a:off x="6875362" y="512951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rPr>
              <a:t>Source: (Sherman, 2019)</a:t>
            </a:r>
            <a:r>
              <a:rPr lang="en-IN" dirty="0">
                <a:latin typeface="Times New Roman"/>
              </a:rPr>
              <a:t>.  </a:t>
            </a:r>
            <a:r>
              <a:rPr lang="en-US" dirty="0">
                <a:latin typeface="Times New Roman"/>
                <a:cs typeface="Times New Roman"/>
              </a:rPr>
              <a:t>​</a:t>
            </a:r>
            <a:endParaRPr lang="en-US"/>
          </a:p>
        </p:txBody>
      </p:sp>
      <p:sp>
        <p:nvSpPr>
          <p:cNvPr id="11" name="Rectangle 10">
            <a:extLst>
              <a:ext uri="{FF2B5EF4-FFF2-40B4-BE49-F238E27FC236}">
                <a16:creationId xmlns:a16="http://schemas.microsoft.com/office/drawing/2014/main" id="{036BBD4C-F0BD-9831-BB6F-A747453D89D4}"/>
              </a:ext>
            </a:extLst>
          </p:cNvPr>
          <p:cNvSpPr/>
          <p:nvPr/>
        </p:nvSpPr>
        <p:spPr>
          <a:xfrm>
            <a:off x="336884" y="316374"/>
            <a:ext cx="4332307" cy="618435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4" name="Text Placeholder 3">
            <a:extLst>
              <a:ext uri="{FF2B5EF4-FFF2-40B4-BE49-F238E27FC236}">
                <a16:creationId xmlns:a16="http://schemas.microsoft.com/office/drawing/2014/main" id="{9985BDB9-93CB-E382-FF1A-074A15D8A8DC}"/>
              </a:ext>
            </a:extLst>
          </p:cNvPr>
          <p:cNvSpPr>
            <a:spLocks noGrp="1"/>
          </p:cNvSpPr>
          <p:nvPr>
            <p:ph type="subTitle" idx="1"/>
          </p:nvPr>
        </p:nvSpPr>
        <p:spPr>
          <a:xfrm>
            <a:off x="439818" y="172278"/>
            <a:ext cx="4126437" cy="6328451"/>
          </a:xfrm>
        </p:spPr>
        <p:txBody>
          <a:bodyPr vert="horz" lIns="91440" tIns="45720" rIns="91440" bIns="45720" rtlCol="0" anchor="t">
            <a:noAutofit/>
          </a:bodyPr>
          <a:lstStyle/>
          <a:p>
            <a:r>
              <a:rPr lang="en-IN" sz="1800" b="1" dirty="0">
                <a:solidFill>
                  <a:srgbClr val="FFFFFF"/>
                </a:solidFill>
                <a:latin typeface="Times New Roman"/>
                <a:ea typeface="+mn-lt"/>
                <a:cs typeface="+mn-lt"/>
              </a:rPr>
              <a:t>Mitigate conflict </a:t>
            </a:r>
          </a:p>
          <a:p>
            <a:r>
              <a:rPr lang="en-IN" sz="1400" dirty="0">
                <a:solidFill>
                  <a:srgbClr val="FFFFFF"/>
                </a:solidFill>
                <a:latin typeface="Arial" panose="020B0604020202020204" pitchFamily="34" charset="0"/>
                <a:ea typeface="+mn-lt"/>
                <a:cs typeface="Arial" panose="020B0604020202020204" pitchFamily="34" charset="0"/>
              </a:rPr>
              <a:t>Due to work pressure, employees often make mistakes that create conflict with customers or other employees and that impact the work environment. </a:t>
            </a:r>
          </a:p>
          <a:p>
            <a:r>
              <a:rPr lang="en-IN" sz="1400" dirty="0">
                <a:solidFill>
                  <a:srgbClr val="FFFFFF"/>
                </a:solidFill>
                <a:latin typeface="Arial" panose="020B0604020202020204" pitchFamily="34" charset="0"/>
                <a:ea typeface="+mn-lt"/>
                <a:cs typeface="Arial" panose="020B0604020202020204" pitchFamily="34" charset="0"/>
              </a:rPr>
              <a:t>Effective communication can resolve the problem between employees and help to mitigate the conflict between them (Sherman, 2019).  </a:t>
            </a:r>
          </a:p>
          <a:p>
            <a:endParaRPr lang="en-IN" sz="1400" dirty="0">
              <a:solidFill>
                <a:srgbClr val="FFFFFF"/>
              </a:solidFill>
              <a:latin typeface="Arial" panose="020B0604020202020204" pitchFamily="34" charset="0"/>
              <a:ea typeface="+mn-lt"/>
              <a:cs typeface="Arial" panose="020B0604020202020204" pitchFamily="34" charset="0"/>
            </a:endParaRPr>
          </a:p>
          <a:p>
            <a:r>
              <a:rPr lang="en-IN" sz="1800" b="1" dirty="0">
                <a:solidFill>
                  <a:srgbClr val="FFFFFF"/>
                </a:solidFill>
                <a:latin typeface="Times New Roman"/>
                <a:ea typeface="+mn-lt"/>
                <a:cs typeface="+mn-lt"/>
              </a:rPr>
              <a:t>Encourages innovation</a:t>
            </a:r>
          </a:p>
          <a:p>
            <a:r>
              <a:rPr lang="en-IN" sz="1400" b="1" dirty="0">
                <a:solidFill>
                  <a:srgbClr val="FFFFFF"/>
                </a:solidFill>
                <a:latin typeface="Arial" panose="020B0604020202020204" pitchFamily="34" charset="0"/>
                <a:ea typeface="+mn-lt"/>
                <a:cs typeface="Arial" panose="020B0604020202020204" pitchFamily="34" charset="0"/>
              </a:rPr>
              <a:t>Through good communication, Amazon and Tom can find new strategies to solve the issues.</a:t>
            </a:r>
          </a:p>
          <a:p>
            <a:r>
              <a:rPr lang="en-IN" sz="1400" b="1" dirty="0">
                <a:solidFill>
                  <a:srgbClr val="FFFFFF"/>
                </a:solidFill>
                <a:latin typeface="Arial" panose="020B0604020202020204" pitchFamily="34" charset="0"/>
                <a:ea typeface="+mn-lt"/>
                <a:cs typeface="Arial" panose="020B0604020202020204" pitchFamily="34" charset="0"/>
              </a:rPr>
              <a:t>While conveying messages people come up with new ideas that can help the Amazon to resolve the issues. </a:t>
            </a:r>
          </a:p>
          <a:p>
            <a:endParaRPr lang="en-IN" sz="1400" b="1" dirty="0">
              <a:solidFill>
                <a:srgbClr val="FFFFFF"/>
              </a:solidFill>
              <a:latin typeface="Times New Roman"/>
              <a:ea typeface="+mn-lt"/>
              <a:cs typeface="+mn-lt"/>
            </a:endParaRPr>
          </a:p>
          <a:p>
            <a:r>
              <a:rPr lang="en-IN" sz="1800" b="1" dirty="0">
                <a:solidFill>
                  <a:srgbClr val="FFFFFF"/>
                </a:solidFill>
                <a:latin typeface="Times New Roman"/>
                <a:ea typeface="+mn-lt"/>
                <a:cs typeface="+mn-lt"/>
              </a:rPr>
              <a:t>Motivating employees </a:t>
            </a:r>
          </a:p>
          <a:p>
            <a:r>
              <a:rPr lang="en-IN" sz="1400" b="1" dirty="0">
                <a:solidFill>
                  <a:srgbClr val="FFFFFF"/>
                </a:solidFill>
                <a:latin typeface="Arial" panose="020B0604020202020204" pitchFamily="34" charset="0"/>
                <a:ea typeface="+mn-lt"/>
                <a:cs typeface="Arial" panose="020B0604020202020204" pitchFamily="34" charset="0"/>
              </a:rPr>
              <a:t>A good HR manager can talk them through to motivate them and help them focus on the work. </a:t>
            </a:r>
          </a:p>
          <a:p>
            <a:r>
              <a:rPr lang="en-IN" sz="1400" b="1" dirty="0">
                <a:solidFill>
                  <a:srgbClr val="FFFFFF"/>
                </a:solidFill>
                <a:latin typeface="Arial" panose="020B0604020202020204" pitchFamily="34" charset="0"/>
                <a:ea typeface="+mn-lt"/>
                <a:cs typeface="Arial" panose="020B0604020202020204" pitchFamily="34" charset="0"/>
              </a:rPr>
              <a:t>Through good communication, managers can understand the unique talents of their employees that they can use to improve their business (Vogel, 2022). </a:t>
            </a:r>
          </a:p>
          <a:p>
            <a:endParaRPr lang="en-IN" sz="1400" b="1" dirty="0">
              <a:solidFill>
                <a:srgbClr val="FFFFFF"/>
              </a:solidFill>
              <a:latin typeface="Times New Roman"/>
              <a:ea typeface="+mn-lt"/>
              <a:cs typeface="+mn-lt"/>
            </a:endParaRPr>
          </a:p>
        </p:txBody>
      </p:sp>
    </p:spTree>
    <p:extLst>
      <p:ext uri="{BB962C8B-B14F-4D97-AF65-F5344CB8AC3E}">
        <p14:creationId xmlns:p14="http://schemas.microsoft.com/office/powerpoint/2010/main" val="3446797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a:xfrm>
            <a:off x="1057425" y="220133"/>
            <a:ext cx="9779183" cy="673629"/>
          </a:xfrm>
        </p:spPr>
        <p:txBody>
          <a:bodyPr/>
          <a:lstStyle/>
          <a:p>
            <a:r>
              <a:rPr lang="en-IN" sz="4400" b="1" dirty="0">
                <a:latin typeface="Times New Roman"/>
                <a:cs typeface="Times New Roman"/>
              </a:rPr>
              <a:t>Effective communication theories </a:t>
            </a:r>
            <a:endParaRPr lang="en-US" sz="4400" dirty="0">
              <a:latin typeface="Times New Roman"/>
              <a:cs typeface="Times New Roman"/>
            </a:endParaRPr>
          </a:p>
        </p:txBody>
      </p:sp>
      <p:sp>
        <p:nvSpPr>
          <p:cNvPr id="6" name="Slide Number Placeholder 5">
            <a:extLst>
              <a:ext uri="{FF2B5EF4-FFF2-40B4-BE49-F238E27FC236}">
                <a16:creationId xmlns:a16="http://schemas.microsoft.com/office/drawing/2014/main" id="{50B6C709-8794-DF4E-A15C-6E648F09DD12}"/>
              </a:ext>
            </a:extLst>
          </p:cNvPr>
          <p:cNvSpPr>
            <a:spLocks noGrp="1"/>
          </p:cNvSpPr>
          <p:nvPr>
            <p:ph type="sldNum" sz="quarter" idx="4"/>
          </p:nvPr>
        </p:nvSpPr>
        <p:spPr/>
        <p:txBody>
          <a:bodyPr/>
          <a:lstStyle/>
          <a:p>
            <a:fld id="{294A09A9-5501-47C1-A89A-A340965A2BE2}" type="slidenum">
              <a:rPr lang="en-US" smtClean="0"/>
              <a:pPr/>
              <a:t>5</a:t>
            </a:fld>
            <a:endParaRPr lang="en-US" dirty="0"/>
          </a:p>
        </p:txBody>
      </p:sp>
      <p:graphicFrame>
        <p:nvGraphicFramePr>
          <p:cNvPr id="11" name="Content Placeholder 6">
            <a:extLst>
              <a:ext uri="{FF2B5EF4-FFF2-40B4-BE49-F238E27FC236}">
                <a16:creationId xmlns:a16="http://schemas.microsoft.com/office/drawing/2014/main" id="{3C8E9B52-3276-10F4-4A8E-929573076BA4}"/>
              </a:ext>
            </a:extLst>
          </p:cNvPr>
          <p:cNvGraphicFramePr>
            <a:graphicFrameLocks noGrp="1"/>
          </p:cNvGraphicFramePr>
          <p:nvPr>
            <p:ph idx="1"/>
          </p:nvPr>
        </p:nvGraphicFramePr>
        <p:xfrm>
          <a:off x="871160" y="1156230"/>
          <a:ext cx="10210982" cy="33668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2917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35">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1" y="-2"/>
            <a:ext cx="4069936"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199771" y="640080"/>
            <a:ext cx="3819844" cy="5613236"/>
          </a:xfrm>
        </p:spPr>
        <p:txBody>
          <a:bodyPr vert="horz" lIns="91440" tIns="45720" rIns="91440" bIns="45720" rtlCol="0" anchor="ctr">
            <a:normAutofit/>
          </a:bodyPr>
          <a:lstStyle/>
          <a:p>
            <a:r>
              <a:rPr lang="en-US" sz="4000" kern="1200" dirty="0">
                <a:solidFill>
                  <a:srgbClr val="FFFFFF"/>
                </a:solidFill>
                <a:latin typeface="Times New Roman"/>
                <a:cs typeface="Times New Roman"/>
              </a:rPr>
              <a:t>Barriers in communication  </a:t>
            </a:r>
          </a:p>
        </p:txBody>
      </p:sp>
      <p:sp>
        <p:nvSpPr>
          <p:cNvPr id="29" name="TextBox 28">
            <a:extLst>
              <a:ext uri="{FF2B5EF4-FFF2-40B4-BE49-F238E27FC236}">
                <a16:creationId xmlns:a16="http://schemas.microsoft.com/office/drawing/2014/main" id="{D49C6724-617A-CC2D-0CF3-7A7C5F67ACA0}"/>
              </a:ext>
            </a:extLst>
          </p:cNvPr>
          <p:cNvSpPr txBox="1"/>
          <p:nvPr/>
        </p:nvSpPr>
        <p:spPr>
          <a:xfrm>
            <a:off x="4217540" y="640082"/>
            <a:ext cx="7330993" cy="2484884"/>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1600" b="1" dirty="0">
                <a:latin typeface="Times New Roman"/>
                <a:cs typeface="Times New Roman"/>
              </a:rPr>
              <a:t>Language barrier</a:t>
            </a: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Language barriers are one of the biggest issues that negatively impact the </a:t>
            </a:r>
            <a:r>
              <a:rPr lang="en-US" sz="1600" dirty="0" err="1">
                <a:latin typeface="Times New Roman"/>
                <a:cs typeface="Times New Roman"/>
              </a:rPr>
              <a:t>organisation</a:t>
            </a:r>
            <a:r>
              <a:rPr lang="en-US" sz="1600" dirty="0">
                <a:latin typeface="Times New Roman"/>
                <a:cs typeface="Times New Roman"/>
              </a:rPr>
              <a:t> and slow the production process. </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They often face problems while taking orders or passing information to other employees at the office. </a:t>
            </a:r>
          </a:p>
          <a:p>
            <a:pPr indent="-228600">
              <a:lnSpc>
                <a:spcPct val="90000"/>
              </a:lnSpc>
              <a:spcAft>
                <a:spcPts val="600"/>
              </a:spcAft>
              <a:buFont typeface="Arial" panose="020B0604020202020204" pitchFamily="34" charset="0"/>
              <a:buChar char="•"/>
            </a:pP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b="1" dirty="0">
                <a:latin typeface="Times New Roman"/>
                <a:cs typeface="Times New Roman"/>
              </a:rPr>
              <a:t>Physical barriers </a:t>
            </a: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Physical barriers are most of the time because of the distance between the receivers and the speaker. </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This problem comes during remote working as the network varies from place to place (Pehar, 2022).   </a:t>
            </a:r>
          </a:p>
        </p:txBody>
      </p:sp>
      <p:pic>
        <p:nvPicPr>
          <p:cNvPr id="31" name="Picture 31" descr="Graphical user interface, text, application, chat or text message&#10;&#10;Description automatically generated">
            <a:extLst>
              <a:ext uri="{FF2B5EF4-FFF2-40B4-BE49-F238E27FC236}">
                <a16:creationId xmlns:a16="http://schemas.microsoft.com/office/drawing/2014/main" id="{670DAAEF-AF47-CBD1-6CFF-0E230A4C0F16}"/>
              </a:ext>
            </a:extLst>
          </p:cNvPr>
          <p:cNvPicPr>
            <a:picLocks noChangeAspect="1"/>
          </p:cNvPicPr>
          <p:nvPr/>
        </p:nvPicPr>
        <p:blipFill>
          <a:blip r:embed="rId3"/>
          <a:stretch>
            <a:fillRect/>
          </a:stretch>
        </p:blipFill>
        <p:spPr>
          <a:xfrm>
            <a:off x="5818539" y="3446698"/>
            <a:ext cx="4565752" cy="2488335"/>
          </a:xfrm>
          <a:prstGeom prst="rect">
            <a:avLst/>
          </a:prstGeom>
        </p:spPr>
      </p:pic>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a:xfrm>
            <a:off x="10534650" y="6356350"/>
            <a:ext cx="819150" cy="365125"/>
          </a:xfrm>
        </p:spPr>
        <p:txBody>
          <a:bodyPr vert="horz" lIns="91440" tIns="45720" rIns="91440" bIns="45720" rtlCol="0" anchor="ctr">
            <a:normAutofit/>
          </a:bodyPr>
          <a:lstStyle/>
          <a:p>
            <a:pPr>
              <a:spcAft>
                <a:spcPts val="600"/>
              </a:spcAft>
            </a:pPr>
            <a:fld id="{294A09A9-5501-47C1-A89A-A340965A2BE2}" type="slidenum">
              <a:rPr lang="en-US">
                <a:solidFill>
                  <a:prstClr val="black">
                    <a:tint val="75000"/>
                  </a:prstClr>
                </a:solidFill>
              </a:rPr>
              <a:pPr>
                <a:spcAft>
                  <a:spcPts val="600"/>
                </a:spcAft>
              </a:pPr>
              <a:t>6</a:t>
            </a:fld>
            <a:endParaRPr lang="en-US">
              <a:solidFill>
                <a:prstClr val="black">
                  <a:tint val="75000"/>
                </a:prstClr>
              </a:solidFill>
            </a:endParaRPr>
          </a:p>
        </p:txBody>
      </p:sp>
      <p:sp>
        <p:nvSpPr>
          <p:cNvPr id="30" name="TextBox 29">
            <a:extLst>
              <a:ext uri="{FF2B5EF4-FFF2-40B4-BE49-F238E27FC236}">
                <a16:creationId xmlns:a16="http://schemas.microsoft.com/office/drawing/2014/main" id="{6F5CD764-97D6-7412-0E26-7BB164E9D81F}"/>
              </a:ext>
            </a:extLst>
          </p:cNvPr>
          <p:cNvSpPr txBox="1"/>
          <p:nvPr/>
        </p:nvSpPr>
        <p:spPr>
          <a:xfrm>
            <a:off x="4021668" y="4563534"/>
            <a:ext cx="5714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endParaRPr lang="en-IN" b="1" dirty="0">
              <a:latin typeface="Times New Roman"/>
              <a:cs typeface="Times New Roman"/>
            </a:endParaRPr>
          </a:p>
        </p:txBody>
      </p:sp>
      <p:sp>
        <p:nvSpPr>
          <p:cNvPr id="32" name="TextBox 31">
            <a:extLst>
              <a:ext uri="{FF2B5EF4-FFF2-40B4-BE49-F238E27FC236}">
                <a16:creationId xmlns:a16="http://schemas.microsoft.com/office/drawing/2014/main" id="{669CFA9B-8C0A-F76E-81EA-E1FBDD366589}"/>
              </a:ext>
            </a:extLst>
          </p:cNvPr>
          <p:cNvSpPr txBox="1"/>
          <p:nvPr/>
        </p:nvSpPr>
        <p:spPr>
          <a:xfrm>
            <a:off x="6692096" y="5891514"/>
            <a:ext cx="311937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Times New Roman"/>
                <a:cs typeface="Times New Roman"/>
              </a:rPr>
              <a:t>Source: (</a:t>
            </a:r>
            <a:r>
              <a:rPr lang="en-US" sz="1600" dirty="0" err="1">
                <a:latin typeface="Times New Roman"/>
                <a:cs typeface="Times New Roman"/>
              </a:rPr>
              <a:t>businessjargons</a:t>
            </a:r>
            <a:r>
              <a:rPr lang="en-US" sz="1600" dirty="0">
                <a:latin typeface="Times New Roman"/>
                <a:cs typeface="Times New Roman"/>
              </a:rPr>
              <a:t>, 2022)</a:t>
            </a:r>
            <a:r>
              <a:rPr lang="en-IN" sz="1600" dirty="0">
                <a:latin typeface="Times New Roman"/>
                <a:cs typeface="Times New Roman"/>
              </a:rPr>
              <a:t>.</a:t>
            </a:r>
            <a:r>
              <a:rPr lang="en-IN" dirty="0">
                <a:latin typeface="Calibri"/>
              </a:rPr>
              <a:t> </a:t>
            </a:r>
            <a:r>
              <a:rPr lang="en-US" dirty="0">
                <a:latin typeface="Calibri"/>
                <a:cs typeface="Calibri"/>
              </a:rPr>
              <a:t>​</a:t>
            </a:r>
            <a:endParaRPr lang="en-US" dirty="0"/>
          </a:p>
        </p:txBody>
      </p:sp>
    </p:spTree>
    <p:extLst>
      <p:ext uri="{BB962C8B-B14F-4D97-AF65-F5344CB8AC3E}">
        <p14:creationId xmlns:p14="http://schemas.microsoft.com/office/powerpoint/2010/main" val="3335690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a:extLst>
              <a:ext uri="{FF2B5EF4-FFF2-40B4-BE49-F238E27FC236}">
                <a16:creationId xmlns:a16="http://schemas.microsoft.com/office/drawing/2014/main" id="{3785248A-20EC-6321-EEB1-91AF3BD2E40D}"/>
              </a:ext>
            </a:extLst>
          </p:cNvPr>
          <p:cNvSpPr txBox="1"/>
          <p:nvPr/>
        </p:nvSpPr>
        <p:spPr>
          <a:xfrm>
            <a:off x="4776788" y="379169"/>
            <a:ext cx="6780213" cy="212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just">
              <a:lnSpc>
                <a:spcPct val="90000"/>
              </a:lnSpc>
              <a:spcAft>
                <a:spcPts val="600"/>
              </a:spcAft>
            </a:pPr>
            <a:r>
              <a:rPr lang="en-IN" sz="2200" b="1" dirty="0">
                <a:latin typeface="Times New Roman" panose="02020603050405020304" pitchFamily="18" charset="0"/>
                <a:cs typeface="Times New Roman" panose="02020603050405020304" pitchFamily="18" charset="0"/>
              </a:rPr>
              <a:t>Technological barriers </a:t>
            </a:r>
            <a:endParaRPr lang="en-US" sz="2200" dirty="0">
              <a:latin typeface="Times New Roman" panose="02020603050405020304" pitchFamily="18" charset="0"/>
              <a:cs typeface="Times New Roman" panose="02020603050405020304" pitchFamily="18" charset="0"/>
            </a:endParaRPr>
          </a:p>
          <a:p>
            <a:pPr marL="285750" indent="-285750" algn="just">
              <a:lnSpc>
                <a:spcPct val="90000"/>
              </a:lnSpc>
              <a:spcAft>
                <a:spcPts val="600"/>
              </a:spcAft>
              <a:buFont typeface="Arial"/>
              <a:buChar char="•"/>
            </a:pPr>
            <a:r>
              <a:rPr lang="en-IN" sz="2200" dirty="0">
                <a:latin typeface="Times New Roman" panose="02020603050405020304" pitchFamily="18" charset="0"/>
                <a:ea typeface="+mn-lt"/>
                <a:cs typeface="Times New Roman" panose="02020603050405020304" pitchFamily="18" charset="0"/>
              </a:rPr>
              <a:t>Often organisations do not invest in the technology needed for the work, thus it creates a barrier between the work and the employees. </a:t>
            </a:r>
          </a:p>
          <a:p>
            <a:pPr marL="285750" indent="-285750" algn="just">
              <a:lnSpc>
                <a:spcPct val="90000"/>
              </a:lnSpc>
              <a:spcAft>
                <a:spcPts val="600"/>
              </a:spcAft>
              <a:buFont typeface="Arial"/>
              <a:buChar char="•"/>
            </a:pPr>
            <a:r>
              <a:rPr lang="en-IN" sz="2200" dirty="0">
                <a:latin typeface="Times New Roman" panose="02020603050405020304" pitchFamily="18" charset="0"/>
                <a:ea typeface="+mn-lt"/>
                <a:cs typeface="Times New Roman" panose="02020603050405020304" pitchFamily="18" charset="0"/>
              </a:rPr>
              <a:t>Failure in technology can disrupt communication and slow down production. Amazon and Tom must take this into account and the improvement of technology must be something necessary.</a:t>
            </a:r>
            <a:endParaRPr lang="en-IN" sz="2200"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F4225570-68F2-B9EA-DAAC-AA089115C45A}"/>
              </a:ext>
            </a:extLst>
          </p:cNvPr>
          <p:cNvSpPr txBox="1"/>
          <p:nvPr/>
        </p:nvSpPr>
        <p:spPr>
          <a:xfrm>
            <a:off x="4776788" y="3491646"/>
            <a:ext cx="6780213" cy="33750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spcAft>
                <a:spcPts val="600"/>
              </a:spcAft>
            </a:pPr>
            <a:r>
              <a:rPr lang="en-IN" sz="2200" b="1" dirty="0">
                <a:latin typeface="Times New Roman"/>
                <a:cs typeface="Times New Roman"/>
              </a:rPr>
              <a:t>Organisational barriers </a:t>
            </a:r>
          </a:p>
          <a:p>
            <a:pPr marL="342900" indent="-342900">
              <a:spcAft>
                <a:spcPts val="600"/>
              </a:spcAft>
              <a:buFont typeface="Arial" panose="020B0604020202020204" pitchFamily="34" charset="0"/>
              <a:buChar char="•"/>
            </a:pPr>
            <a:r>
              <a:rPr lang="en-IN" sz="2200" dirty="0">
                <a:latin typeface="Times New Roman"/>
                <a:cs typeface="Times New Roman"/>
              </a:rPr>
              <a:t>This barrier arises when the employees of Amazon do not have a good understanding of the business and they are not able to process the information passed on to them. </a:t>
            </a:r>
          </a:p>
          <a:p>
            <a:pPr marL="342900" indent="-342900">
              <a:spcAft>
                <a:spcPts val="600"/>
              </a:spcAft>
              <a:buFont typeface="Arial" panose="020B0604020202020204" pitchFamily="34" charset="0"/>
              <a:buChar char="•"/>
            </a:pPr>
            <a:r>
              <a:rPr lang="en-IN" sz="2200" dirty="0">
                <a:latin typeface="Times New Roman"/>
                <a:cs typeface="Times New Roman"/>
              </a:rPr>
              <a:t>They are not able to work efficiently which impacts business operations. This also happens when there is a miscommunication between the management and the employees (</a:t>
            </a:r>
            <a:r>
              <a:rPr lang="en-IN" sz="2200" dirty="0" err="1">
                <a:latin typeface="Times New Roman"/>
                <a:cs typeface="Times New Roman"/>
              </a:rPr>
              <a:t>grammarly</a:t>
            </a:r>
            <a:r>
              <a:rPr lang="en-IN" sz="2200" dirty="0">
                <a:latin typeface="Times New Roman"/>
                <a:cs typeface="Times New Roman"/>
              </a:rPr>
              <a:t>, 2021). </a:t>
            </a:r>
          </a:p>
        </p:txBody>
      </p:sp>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Contd...</a:t>
            </a:r>
          </a:p>
        </p:txBody>
      </p:sp>
      <p:sp>
        <p:nvSpPr>
          <p:cNvPr id="5" name="Slide Number Placeholder 4">
            <a:extLst>
              <a:ext uri="{FF2B5EF4-FFF2-40B4-BE49-F238E27FC236}">
                <a16:creationId xmlns:a16="http://schemas.microsoft.com/office/drawing/2014/main" id="{352A2850-23AF-A249-8907-5DAF2E2D2269}"/>
              </a:ext>
            </a:extLst>
          </p:cNvPr>
          <p:cNvSpPr>
            <a:spLocks noGrp="1"/>
          </p:cNvSpPr>
          <p:nvPr>
            <p:ph type="sldNum" sz="quarter" idx="27"/>
          </p:nvPr>
        </p:nvSpPr>
        <p:spPr>
          <a:xfrm>
            <a:off x="11034184" y="6356350"/>
            <a:ext cx="514349" cy="365125"/>
          </a:xfrm>
        </p:spPr>
        <p:txBody>
          <a:bodyPr vert="horz" lIns="91440" tIns="45720" rIns="91440" bIns="45720" rtlCol="0" anchor="ctr">
            <a:normAutofit/>
          </a:bodyPr>
          <a:lstStyle/>
          <a:p>
            <a:pPr>
              <a:spcAft>
                <a:spcPts val="600"/>
              </a:spcAft>
            </a:pPr>
            <a:fld id="{294A09A9-5501-47C1-A89A-A340965A2BE2}" type="slidenum">
              <a:rPr lang="en-US">
                <a:solidFill>
                  <a:schemeClr val="tx1">
                    <a:alpha val="80000"/>
                  </a:schemeClr>
                </a:solidFill>
              </a:rPr>
              <a:pPr>
                <a:spcAft>
                  <a:spcPts val="600"/>
                </a:spcAft>
              </a:pPr>
              <a:t>7</a:t>
            </a:fld>
            <a:endParaRPr lang="en-US">
              <a:solidFill>
                <a:schemeClr val="tx1">
                  <a:alpha val="80000"/>
                </a:schemeClr>
              </a:solidFill>
            </a:endParaRPr>
          </a:p>
        </p:txBody>
      </p:sp>
    </p:spTree>
    <p:extLst>
      <p:ext uri="{BB962C8B-B14F-4D97-AF65-F5344CB8AC3E}">
        <p14:creationId xmlns:p14="http://schemas.microsoft.com/office/powerpoint/2010/main" val="3396266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C55E2E3E-148D-4BE4-88A4-447C4BC35E68}"/>
              </a:ext>
            </a:extLst>
          </p:cNvPr>
          <p:cNvSpPr>
            <a:spLocks noGrp="1"/>
          </p:cNvSpPr>
          <p:nvPr>
            <p:ph type="title"/>
          </p:nvPr>
        </p:nvSpPr>
        <p:spPr>
          <a:xfrm>
            <a:off x="599206" y="914053"/>
            <a:ext cx="8225899" cy="1128068"/>
          </a:xfrm>
        </p:spPr>
        <p:txBody>
          <a:bodyPr vert="horz" lIns="91440" tIns="45720" rIns="91440" bIns="45720" rtlCol="0" anchor="ctr">
            <a:noAutofit/>
          </a:bodyPr>
          <a:lstStyle/>
          <a:p>
            <a:r>
              <a:rPr lang="en-US" sz="4400">
                <a:solidFill>
                  <a:schemeClr val="tx1"/>
                </a:solidFill>
                <a:latin typeface="Times New Roman"/>
                <a:cs typeface="Times New Roman"/>
              </a:rPr>
              <a:t>Channels of </a:t>
            </a:r>
            <a:br>
              <a:rPr lang="en-US" sz="4400" dirty="0">
                <a:solidFill>
                  <a:schemeClr val="tx1"/>
                </a:solidFill>
                <a:latin typeface="Times New Roman"/>
                <a:cs typeface="Times New Roman"/>
              </a:rPr>
            </a:br>
            <a:r>
              <a:rPr lang="en-US" sz="4400">
                <a:solidFill>
                  <a:schemeClr val="tx1"/>
                </a:solidFill>
                <a:latin typeface="Times New Roman"/>
                <a:cs typeface="Times New Roman"/>
              </a:rPr>
              <a:t>communication   </a:t>
            </a:r>
          </a:p>
        </p:txBody>
      </p:sp>
      <p:grpSp>
        <p:nvGrpSpPr>
          <p:cNvPr id="79" name="Group 7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80" name="Rectangle 7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3" name="Rectangle 8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a:extLst>
              <a:ext uri="{FF2B5EF4-FFF2-40B4-BE49-F238E27FC236}">
                <a16:creationId xmlns:a16="http://schemas.microsoft.com/office/drawing/2014/main" id="{E4C1ABE1-144D-9508-7C8B-1BD9A32049FC}"/>
              </a:ext>
            </a:extLst>
          </p:cNvPr>
          <p:cNvSpPr txBox="1"/>
          <p:nvPr/>
        </p:nvSpPr>
        <p:spPr>
          <a:xfrm>
            <a:off x="272416" y="2330505"/>
            <a:ext cx="5121416" cy="397958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90000"/>
              </a:lnSpc>
              <a:spcAft>
                <a:spcPts val="600"/>
              </a:spcAft>
            </a:pPr>
            <a:r>
              <a:rPr lang="en-US" sz="1600" b="1" dirty="0">
                <a:latin typeface="Times New Roman"/>
                <a:cs typeface="Times New Roman"/>
              </a:rPr>
              <a:t>Electronic communication </a:t>
            </a:r>
            <a:endParaRPr lang="en-US" dirty="0"/>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It is a process of communicating with the help of emails, messages, the internet or intranet to pass on the information to the employees. </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Electronic communication is a formal method as well as the most effective way of communication that can be modified for individuals working in the organization. </a:t>
            </a:r>
          </a:p>
          <a:p>
            <a:pPr marL="285750" indent="-228600">
              <a:lnSpc>
                <a:spcPct val="90000"/>
              </a:lnSpc>
              <a:spcAft>
                <a:spcPts val="600"/>
              </a:spcAft>
              <a:buFont typeface="Arial" panose="020B0604020202020204" pitchFamily="34" charset="0"/>
              <a:buChar char="•"/>
            </a:pPr>
            <a:endParaRPr lang="en-US" sz="1600" dirty="0">
              <a:latin typeface="Times New Roman"/>
              <a:cs typeface="Times New Roman"/>
            </a:endParaRPr>
          </a:p>
          <a:p>
            <a:pPr>
              <a:lnSpc>
                <a:spcPct val="90000"/>
              </a:lnSpc>
              <a:spcAft>
                <a:spcPts val="600"/>
              </a:spcAft>
            </a:pPr>
            <a:r>
              <a:rPr lang="en-US" sz="1600" b="1" dirty="0">
                <a:latin typeface="Times New Roman"/>
                <a:cs typeface="Times New Roman"/>
              </a:rPr>
              <a:t>Written communication </a:t>
            </a: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Although this is an old way of transferring information, it is still the most formal approach to conveying information.</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Notes, memos, and notices are some examples of written communication that can be shared with multiple people at the same time (Williams, 2019).  </a:t>
            </a:r>
          </a:p>
        </p:txBody>
      </p:sp>
      <p:sp>
        <p:nvSpPr>
          <p:cNvPr id="85" name="Rectangle 8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2" name="Picture 72" descr="A picture containing vector graphics&#10;&#10;Description automatically generated">
            <a:extLst>
              <a:ext uri="{FF2B5EF4-FFF2-40B4-BE49-F238E27FC236}">
                <a16:creationId xmlns:a16="http://schemas.microsoft.com/office/drawing/2014/main" id="{B6A6E21D-7039-8ABE-DD63-42862CF405DE}"/>
              </a:ext>
            </a:extLst>
          </p:cNvPr>
          <p:cNvPicPr>
            <a:picLocks noChangeAspect="1"/>
          </p:cNvPicPr>
          <p:nvPr/>
        </p:nvPicPr>
        <p:blipFill rotWithShape="1">
          <a:blip r:embed="rId3"/>
          <a:srcRect l="22484" r="23616"/>
          <a:stretch/>
        </p:blipFill>
        <p:spPr>
          <a:xfrm>
            <a:off x="5977788" y="799352"/>
            <a:ext cx="5425410" cy="5259296"/>
          </a:xfrm>
          <a:prstGeom prst="rect">
            <a:avLst/>
          </a:prstGeom>
        </p:spPr>
      </p:pic>
      <p:sp>
        <p:nvSpPr>
          <p:cNvPr id="6" name="Slide Number Placeholder 5">
            <a:extLst>
              <a:ext uri="{FF2B5EF4-FFF2-40B4-BE49-F238E27FC236}">
                <a16:creationId xmlns:a16="http://schemas.microsoft.com/office/drawing/2014/main" id="{280037C3-0E79-CD4B-92A9-5B5F9E74A60B}"/>
              </a:ext>
            </a:extLst>
          </p:cNvPr>
          <p:cNvSpPr>
            <a:spLocks noGrp="1"/>
          </p:cNvSpPr>
          <p:nvPr>
            <p:ph type="sldNum" sz="quarter" idx="4"/>
          </p:nvPr>
        </p:nvSpPr>
        <p:spPr>
          <a:xfrm>
            <a:off x="9385070" y="6492240"/>
            <a:ext cx="1055716" cy="365125"/>
          </a:xfrm>
        </p:spPr>
        <p:txBody>
          <a:bodyPr vert="horz" lIns="91440" tIns="45720" rIns="91440" bIns="45720" rtlCol="0" anchor="ctr">
            <a:normAutofit/>
          </a:bodyPr>
          <a:lstStyle/>
          <a:p>
            <a:pPr>
              <a:spcAft>
                <a:spcPts val="600"/>
              </a:spcAft>
              <a:defRPr/>
            </a:pPr>
            <a:fld id="{294A09A9-5501-47C1-A89A-A340965A2BE2}" type="slidenum">
              <a:rPr lang="en-US" smtClean="0">
                <a:solidFill>
                  <a:prstClr val="black">
                    <a:tint val="75000"/>
                  </a:prstClr>
                </a:solidFill>
                <a:latin typeface="Calibri" panose="020F0502020204030204"/>
              </a:rPr>
              <a:pPr>
                <a:spcAft>
                  <a:spcPts val="600"/>
                </a:spcAft>
                <a:defRPr/>
              </a:pPr>
              <a:t>8</a:t>
            </a:fld>
            <a:endParaRPr lang="en-US">
              <a:solidFill>
                <a:prstClr val="black">
                  <a:tint val="75000"/>
                </a:prstClr>
              </a:solidFill>
              <a:latin typeface="Calibri" panose="020F0502020204030204"/>
            </a:endParaRPr>
          </a:p>
        </p:txBody>
      </p:sp>
      <p:sp>
        <p:nvSpPr>
          <p:cNvPr id="71" name="TextBox 70">
            <a:extLst>
              <a:ext uri="{FF2B5EF4-FFF2-40B4-BE49-F238E27FC236}">
                <a16:creationId xmlns:a16="http://schemas.microsoft.com/office/drawing/2014/main" id="{8C783F96-4AF4-B950-2665-52F7802F19C4}"/>
              </a:ext>
            </a:extLst>
          </p:cNvPr>
          <p:cNvSpPr txBox="1"/>
          <p:nvPr/>
        </p:nvSpPr>
        <p:spPr>
          <a:xfrm>
            <a:off x="804334" y="3496734"/>
            <a:ext cx="64177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IN" sz="1600" b="1" dirty="0">
              <a:solidFill>
                <a:schemeClr val="bg1"/>
              </a:solidFill>
              <a:latin typeface="Times New Roman"/>
              <a:cs typeface="Times New Roman"/>
            </a:endParaRPr>
          </a:p>
        </p:txBody>
      </p:sp>
      <p:sp>
        <p:nvSpPr>
          <p:cNvPr id="73" name="TextBox 72">
            <a:extLst>
              <a:ext uri="{FF2B5EF4-FFF2-40B4-BE49-F238E27FC236}">
                <a16:creationId xmlns:a16="http://schemas.microsoft.com/office/drawing/2014/main" id="{FBC36196-1C09-2D54-1956-D6F2C985AA16}"/>
              </a:ext>
            </a:extLst>
          </p:cNvPr>
          <p:cNvSpPr txBox="1"/>
          <p:nvPr/>
        </p:nvSpPr>
        <p:spPr>
          <a:xfrm>
            <a:off x="7174375" y="63834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rPr>
              <a:t>Source: (Williams, 2019).  </a:t>
            </a:r>
            <a:endParaRPr lang="en-US" dirty="0"/>
          </a:p>
        </p:txBody>
      </p:sp>
    </p:spTree>
    <p:extLst>
      <p:ext uri="{BB962C8B-B14F-4D97-AF65-F5344CB8AC3E}">
        <p14:creationId xmlns:p14="http://schemas.microsoft.com/office/powerpoint/2010/main" val="932498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6" descr="A picture containing toy&#10;&#10;Description automatically generated">
            <a:extLst>
              <a:ext uri="{FF2B5EF4-FFF2-40B4-BE49-F238E27FC236}">
                <a16:creationId xmlns:a16="http://schemas.microsoft.com/office/drawing/2014/main" id="{4EFFD65C-7B74-D2CA-21DB-5C9B437F2D66}"/>
              </a:ext>
            </a:extLst>
          </p:cNvPr>
          <p:cNvPicPr>
            <a:picLocks noChangeAspect="1"/>
          </p:cNvPicPr>
          <p:nvPr/>
        </p:nvPicPr>
        <p:blipFill rotWithShape="1">
          <a:blip r:embed="rId3"/>
          <a:srcRect r="15556" b="1"/>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a:xfrm>
            <a:off x="594804" y="640263"/>
            <a:ext cx="6619811" cy="1344975"/>
          </a:xfrm>
        </p:spPr>
        <p:txBody>
          <a:bodyPr vert="horz" lIns="91440" tIns="45720" rIns="91440" bIns="45720" rtlCol="0" anchor="ctr">
            <a:normAutofit/>
          </a:bodyPr>
          <a:lstStyle/>
          <a:p>
            <a:r>
              <a:rPr lang="en-US" sz="4000"/>
              <a:t>Conclusion  </a:t>
            </a:r>
          </a:p>
        </p:txBody>
      </p:sp>
      <p:sp>
        <p:nvSpPr>
          <p:cNvPr id="3" name="Content Placeholder 2">
            <a:extLst>
              <a:ext uri="{FF2B5EF4-FFF2-40B4-BE49-F238E27FC236}">
                <a16:creationId xmlns:a16="http://schemas.microsoft.com/office/drawing/2014/main" id="{7B943E7C-A74D-4CB3-844B-51917C88C95F}"/>
              </a:ext>
            </a:extLst>
          </p:cNvPr>
          <p:cNvSpPr>
            <a:spLocks noGrp="1"/>
          </p:cNvSpPr>
          <p:nvPr>
            <p:ph type="body" idx="1"/>
          </p:nvPr>
        </p:nvSpPr>
        <p:spPr>
          <a:xfrm>
            <a:off x="594109" y="2121763"/>
            <a:ext cx="6620505" cy="3773010"/>
          </a:xfrm>
        </p:spPr>
        <p:txBody>
          <a:bodyPr vert="horz" lIns="91440" tIns="45720" rIns="91440" bIns="45720" rtlCol="0" anchor="t">
            <a:normAutofit/>
          </a:bodyPr>
          <a:lstStyle/>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The above presentation has discussed the communication methods that can be used by Tom in the </a:t>
            </a:r>
            <a:r>
              <a:rPr lang="en-US" sz="1600" dirty="0" err="1">
                <a:solidFill>
                  <a:schemeClr val="tx1"/>
                </a:solidFill>
                <a:latin typeface="Times New Roman"/>
                <a:cs typeface="Times New Roman"/>
              </a:rPr>
              <a:t>organisation</a:t>
            </a:r>
            <a:r>
              <a:rPr lang="en-US" sz="1600" dirty="0">
                <a:solidFill>
                  <a:schemeClr val="tx1"/>
                </a:solidFill>
                <a:latin typeface="Times New Roman"/>
                <a:cs typeface="Times New Roman"/>
              </a:rPr>
              <a:t> for making it more effective and efficient.</a:t>
            </a:r>
          </a:p>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the presentation has explained the communicational model that Tom can adopt for the </a:t>
            </a:r>
            <a:r>
              <a:rPr lang="en-US" sz="1600" dirty="0" err="1">
                <a:solidFill>
                  <a:schemeClr val="tx1"/>
                </a:solidFill>
                <a:latin typeface="Times New Roman"/>
                <a:cs typeface="Times New Roman"/>
              </a:rPr>
              <a:t>organisation</a:t>
            </a:r>
            <a:r>
              <a:rPr lang="en-US" sz="1600" dirty="0">
                <a:solidFill>
                  <a:schemeClr val="tx1"/>
                </a:solidFill>
                <a:latin typeface="Times New Roman"/>
                <a:cs typeface="Times New Roman"/>
              </a:rPr>
              <a:t> making conveying information more effective. </a:t>
            </a:r>
          </a:p>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There are some barriers while communicating that also have been mentioned in the presentation.</a:t>
            </a:r>
          </a:p>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Lastly, it described the communication channel that can be used by Tom for communicating with the employees.  </a:t>
            </a:r>
          </a:p>
        </p:txBody>
      </p:sp>
      <p:sp>
        <p:nvSpPr>
          <p:cNvPr id="6" name="Slide Number Placeholder 5">
            <a:extLst>
              <a:ext uri="{FF2B5EF4-FFF2-40B4-BE49-F238E27FC236}">
                <a16:creationId xmlns:a16="http://schemas.microsoft.com/office/drawing/2014/main" id="{B25B7362-01DC-0E4C-9B34-0DF3FD449CA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294A09A9-5501-47C1-A89A-A340965A2BE2}" type="slidenum">
              <a:rPr lang="en-US">
                <a:solidFill>
                  <a:srgbClr val="FFFFFF"/>
                </a:solidFill>
                <a:latin typeface="Calibri" panose="020F0502020204030204"/>
              </a:rPr>
              <a:pPr>
                <a:spcAft>
                  <a:spcPts val="600"/>
                </a:spcAft>
                <a:defRPr/>
              </a:pPr>
              <a:t>9</a:t>
            </a:fld>
            <a:endParaRPr lang="en-US">
              <a:solidFill>
                <a:srgbClr val="FFFFFF"/>
              </a:solidFill>
              <a:latin typeface="Calibri" panose="020F0502020204030204"/>
            </a:endParaRPr>
          </a:p>
        </p:txBody>
      </p:sp>
      <p:sp>
        <p:nvSpPr>
          <p:cNvPr id="7" name="TextBox 6">
            <a:extLst>
              <a:ext uri="{FF2B5EF4-FFF2-40B4-BE49-F238E27FC236}">
                <a16:creationId xmlns:a16="http://schemas.microsoft.com/office/drawing/2014/main" id="{1936B0BB-21A4-60CE-A0EF-F429010C1FE8}"/>
              </a:ext>
            </a:extLst>
          </p:cNvPr>
          <p:cNvSpPr txBox="1"/>
          <p:nvPr/>
        </p:nvSpPr>
        <p:spPr>
          <a:xfrm>
            <a:off x="8949160" y="617123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rPr>
              <a:t>Source: (Pehar, 2022). </a:t>
            </a:r>
            <a:endParaRPr lang="en-US" dirty="0"/>
          </a:p>
        </p:txBody>
      </p:sp>
    </p:spTree>
    <p:extLst>
      <p:ext uri="{BB962C8B-B14F-4D97-AF65-F5344CB8AC3E}">
        <p14:creationId xmlns:p14="http://schemas.microsoft.com/office/powerpoint/2010/main" val="445070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B6268-6A00-1AEA-5861-6A504D6F00BD}"/>
              </a:ext>
            </a:extLst>
          </p:cNvPr>
          <p:cNvSpPr>
            <a:spLocks noGrp="1"/>
          </p:cNvSpPr>
          <p:nvPr>
            <p:ph type="title"/>
          </p:nvPr>
        </p:nvSpPr>
        <p:spPr/>
        <p:txBody>
          <a:bodyPr/>
          <a:lstStyle/>
          <a:p>
            <a:r>
              <a:rPr lang="en-IN" dirty="0"/>
              <a:t>References </a:t>
            </a:r>
            <a:endParaRPr lang="en-US" dirty="0"/>
          </a:p>
        </p:txBody>
      </p:sp>
      <p:sp>
        <p:nvSpPr>
          <p:cNvPr id="3" name="Text Placeholder 2">
            <a:extLst>
              <a:ext uri="{FF2B5EF4-FFF2-40B4-BE49-F238E27FC236}">
                <a16:creationId xmlns:a16="http://schemas.microsoft.com/office/drawing/2014/main" id="{2C3174B8-6412-168F-2801-A783F2D534D0}"/>
              </a:ext>
            </a:extLst>
          </p:cNvPr>
          <p:cNvSpPr>
            <a:spLocks noGrp="1"/>
          </p:cNvSpPr>
          <p:nvPr>
            <p:ph type="body" idx="1"/>
          </p:nvPr>
        </p:nvSpPr>
        <p:spPr>
          <a:xfrm>
            <a:off x="583292" y="2314500"/>
            <a:ext cx="9779183" cy="3436483"/>
          </a:xfrm>
        </p:spPr>
        <p:txBody>
          <a:bodyPr vert="horz" lIns="91440" tIns="45720" rIns="91440" bIns="45720" rtlCol="0" anchor="t">
            <a:noAutofit/>
          </a:bodyPr>
          <a:lstStyle/>
          <a:p>
            <a:r>
              <a:rPr lang="en-IN" sz="1200" dirty="0" err="1">
                <a:solidFill>
                  <a:schemeClr val="tx1"/>
                </a:solidFill>
                <a:ea typeface="+mn-lt"/>
                <a:cs typeface="+mn-lt"/>
              </a:rPr>
              <a:t>businessjargons</a:t>
            </a:r>
            <a:r>
              <a:rPr lang="en-IN" sz="1200" dirty="0">
                <a:solidFill>
                  <a:schemeClr val="tx1"/>
                </a:solidFill>
                <a:ea typeface="+mn-lt"/>
                <a:cs typeface="+mn-lt"/>
              </a:rPr>
              <a:t>, (2022). Classical Theory. [Online] Available at: </a:t>
            </a:r>
            <a:r>
              <a:rPr lang="en-IN" sz="1200" dirty="0">
                <a:solidFill>
                  <a:schemeClr val="tx1"/>
                </a:solidFill>
                <a:ea typeface="+mn-lt"/>
                <a:cs typeface="+mn-lt"/>
                <a:hlinkClick r:id="rId3">
                  <a:extLst>
                    <a:ext uri="{A12FA001-AC4F-418D-AE19-62706E023703}">
                      <ahyp:hlinkClr xmlns:ahyp="http://schemas.microsoft.com/office/drawing/2018/hyperlinkcolor" val="tx"/>
                    </a:ext>
                  </a:extLst>
                </a:hlinkClick>
              </a:rPr>
              <a:t>https://businessjargons.com/classical-theory.html</a:t>
            </a:r>
            <a:r>
              <a:rPr lang="en-US" sz="1200" dirty="0">
                <a:solidFill>
                  <a:schemeClr val="tx1"/>
                </a:solidFill>
                <a:ea typeface="+mn-lt"/>
                <a:cs typeface="+mn-lt"/>
              </a:rPr>
              <a:t> </a:t>
            </a:r>
            <a:endParaRPr lang="en-US" sz="1200">
              <a:solidFill>
                <a:schemeClr val="tx1"/>
              </a:solidFill>
            </a:endParaRPr>
          </a:p>
          <a:p>
            <a:r>
              <a:rPr lang="en-IN" sz="1200" dirty="0" err="1">
                <a:solidFill>
                  <a:schemeClr val="tx1"/>
                </a:solidFill>
                <a:ea typeface="+mn-lt"/>
                <a:cs typeface="+mn-lt"/>
              </a:rPr>
              <a:t>grammarly</a:t>
            </a:r>
            <a:r>
              <a:rPr lang="en-IN" sz="1200" dirty="0">
                <a:solidFill>
                  <a:schemeClr val="tx1"/>
                </a:solidFill>
                <a:ea typeface="+mn-lt"/>
                <a:cs typeface="+mn-lt"/>
              </a:rPr>
              <a:t>, (2021). barriers to effective communication in the workplace. [Online] Available at: </a:t>
            </a:r>
            <a:r>
              <a:rPr lang="en-IN" sz="1200" dirty="0">
                <a:solidFill>
                  <a:schemeClr val="tx1"/>
                </a:solidFill>
                <a:ea typeface="+mn-lt"/>
                <a:cs typeface="+mn-lt"/>
                <a:hlinkClick r:id="rId4">
                  <a:extLst>
                    <a:ext uri="{A12FA001-AC4F-418D-AE19-62706E023703}">
                      <ahyp:hlinkClr xmlns:ahyp="http://schemas.microsoft.com/office/drawing/2018/hyperlinkcolor" val="tx"/>
                    </a:ext>
                  </a:extLst>
                </a:hlinkClick>
              </a:rPr>
              <a:t>https://www.grammarly.com/business/learn/barriers-to-effective-communication/</a:t>
            </a:r>
            <a:r>
              <a:rPr lang="en-US" sz="1200" dirty="0">
                <a:solidFill>
                  <a:schemeClr val="tx1"/>
                </a:solidFill>
                <a:ea typeface="+mn-lt"/>
                <a:cs typeface="+mn-lt"/>
              </a:rPr>
              <a:t> </a:t>
            </a:r>
            <a:endParaRPr lang="en-US" sz="1200">
              <a:solidFill>
                <a:schemeClr val="tx1"/>
              </a:solidFill>
            </a:endParaRPr>
          </a:p>
          <a:p>
            <a:r>
              <a:rPr lang="en-IN" sz="1200" dirty="0">
                <a:solidFill>
                  <a:schemeClr val="tx1"/>
                </a:solidFill>
                <a:ea typeface="+mn-lt"/>
                <a:cs typeface="+mn-lt"/>
              </a:rPr>
              <a:t>Pehar, P., (2022). Five Communication Barriers In Business And How To Fix Them. [Online] Available at: </a:t>
            </a:r>
            <a:r>
              <a:rPr lang="en-IN" sz="1200" dirty="0">
                <a:solidFill>
                  <a:srgbClr val="FF0000"/>
                </a:solidFill>
                <a:ea typeface="+mn-lt"/>
                <a:cs typeface="+mn-lt"/>
                <a:hlinkClick r:id="rId5">
                  <a:extLst>
                    <a:ext uri="{A12FA001-AC4F-418D-AE19-62706E023703}">
                      <ahyp:hlinkClr xmlns:ahyp="http://schemas.microsoft.com/office/drawing/2018/hyperlinkcolor" val="tx"/>
                    </a:ext>
                  </a:extLst>
                </a:hlinkClick>
              </a:rPr>
              <a:t>https://www.forbes.com/sites/forbescommunicationscouncil/2022/04/05/five-communication-barriers-in-business-and-how-to-fix-them/?sh=629b5352780f</a:t>
            </a:r>
            <a:r>
              <a:rPr lang="en-US" sz="1200" dirty="0">
                <a:solidFill>
                  <a:srgbClr val="FF0000"/>
                </a:solidFill>
                <a:ea typeface="+mn-lt"/>
                <a:cs typeface="+mn-lt"/>
              </a:rPr>
              <a:t> </a:t>
            </a:r>
            <a:endParaRPr lang="en-US" sz="1200">
              <a:solidFill>
                <a:srgbClr val="FF0000"/>
              </a:solidFill>
            </a:endParaRPr>
          </a:p>
          <a:p>
            <a:r>
              <a:rPr lang="en-IN" sz="1200" dirty="0">
                <a:solidFill>
                  <a:schemeClr val="tx1"/>
                </a:solidFill>
                <a:ea typeface="+mn-lt"/>
                <a:cs typeface="+mn-lt"/>
              </a:rPr>
              <a:t>Sherman, F., (2019). What Are the Benefits of Effective Communication in the Workplace?. [Online] Available at: </a:t>
            </a:r>
            <a:r>
              <a:rPr lang="en-IN" sz="1200" dirty="0">
                <a:solidFill>
                  <a:schemeClr val="tx1"/>
                </a:solidFill>
                <a:ea typeface="+mn-lt"/>
                <a:cs typeface="+mn-lt"/>
                <a:hlinkClick r:id="rId6">
                  <a:extLst>
                    <a:ext uri="{A12FA001-AC4F-418D-AE19-62706E023703}">
                      <ahyp:hlinkClr xmlns:ahyp="http://schemas.microsoft.com/office/drawing/2018/hyperlinkcolor" val="tx"/>
                    </a:ext>
                  </a:extLst>
                </a:hlinkClick>
              </a:rPr>
              <a:t>https://smallbusiness.chron.com/benefits-effective-communication-workplace-20198.html</a:t>
            </a:r>
            <a:r>
              <a:rPr lang="en-US" sz="1200" dirty="0">
                <a:solidFill>
                  <a:schemeClr val="tx1"/>
                </a:solidFill>
                <a:ea typeface="+mn-lt"/>
                <a:cs typeface="+mn-lt"/>
              </a:rPr>
              <a:t> </a:t>
            </a:r>
            <a:endParaRPr lang="en-US" sz="1200">
              <a:solidFill>
                <a:schemeClr val="tx1"/>
              </a:solidFill>
            </a:endParaRPr>
          </a:p>
          <a:p>
            <a:r>
              <a:rPr lang="en-IN" sz="1200" dirty="0">
                <a:solidFill>
                  <a:schemeClr val="tx1"/>
                </a:solidFill>
                <a:ea typeface="+mn-lt"/>
                <a:cs typeface="+mn-lt"/>
              </a:rPr>
              <a:t>Vogel, K., (2022). What are the benefits of workplace communication?. [Online] Available at: </a:t>
            </a:r>
            <a:r>
              <a:rPr lang="en-IN" sz="1200" dirty="0">
                <a:solidFill>
                  <a:schemeClr val="tx1"/>
                </a:solidFill>
                <a:ea typeface="+mn-lt"/>
                <a:cs typeface="+mn-lt"/>
                <a:hlinkClick r:id="rId7">
                  <a:extLst>
                    <a:ext uri="{A12FA001-AC4F-418D-AE19-62706E023703}">
                      <ahyp:hlinkClr xmlns:ahyp="http://schemas.microsoft.com/office/drawing/2018/hyperlinkcolor" val="tx"/>
                    </a:ext>
                  </a:extLst>
                </a:hlinkClick>
              </a:rPr>
              <a:t>https://www.ringcentral.com/us/en/blog/top-7-benefits-of-workplace-communication/</a:t>
            </a:r>
            <a:r>
              <a:rPr lang="en-US" sz="1200" dirty="0">
                <a:solidFill>
                  <a:schemeClr val="tx1"/>
                </a:solidFill>
                <a:ea typeface="+mn-lt"/>
                <a:cs typeface="+mn-lt"/>
              </a:rPr>
              <a:t> </a:t>
            </a:r>
            <a:endParaRPr lang="en-US" sz="1200">
              <a:solidFill>
                <a:schemeClr val="tx1"/>
              </a:solidFill>
            </a:endParaRPr>
          </a:p>
          <a:p>
            <a:r>
              <a:rPr lang="en-IN" sz="1200" dirty="0">
                <a:solidFill>
                  <a:schemeClr val="tx1"/>
                </a:solidFill>
                <a:ea typeface="+mn-lt"/>
                <a:cs typeface="+mn-lt"/>
              </a:rPr>
              <a:t>Williams, O., (2019). What Are Communication Channels Within an Organization?. [Online] Available at: https://smallbusiness.chron.com/communication-channels-within-organization-61447.html</a:t>
            </a:r>
            <a:r>
              <a:rPr lang="en-US" sz="1200" dirty="0">
                <a:solidFill>
                  <a:schemeClr val="tx1"/>
                </a:solidFill>
                <a:ea typeface="+mn-lt"/>
                <a:cs typeface="+mn-lt"/>
              </a:rPr>
              <a:t> </a:t>
            </a:r>
            <a:endParaRPr lang="en-US" sz="1200">
              <a:solidFill>
                <a:schemeClr val="tx1"/>
              </a:solidFill>
            </a:endParaRPr>
          </a:p>
        </p:txBody>
      </p:sp>
      <p:sp>
        <p:nvSpPr>
          <p:cNvPr id="5" name="Slide Number Placeholder 4">
            <a:extLst>
              <a:ext uri="{FF2B5EF4-FFF2-40B4-BE49-F238E27FC236}">
                <a16:creationId xmlns:a16="http://schemas.microsoft.com/office/drawing/2014/main" id="{44BA2DBF-F802-35C5-77F2-909DDDF8CC0A}"/>
              </a:ext>
            </a:extLst>
          </p:cNvPr>
          <p:cNvSpPr>
            <a:spLocks noGrp="1"/>
          </p:cNvSpPr>
          <p:nvPr>
            <p:ph type="sldNum" sz="quarter" idx="12"/>
          </p:nvPr>
        </p:nvSpPr>
        <p:spPr/>
        <p:txBody>
          <a:bodyPr/>
          <a:lstStyle/>
          <a:p>
            <a:fld id="{294A09A9-5501-47C1-A89A-A340965A2BE2}" type="slidenum">
              <a:rPr lang="en-US" smtClean="0"/>
              <a:pPr/>
              <a:t>10</a:t>
            </a:fld>
            <a:endParaRPr lang="en-US" dirty="0"/>
          </a:p>
        </p:txBody>
      </p:sp>
    </p:spTree>
    <p:extLst>
      <p:ext uri="{BB962C8B-B14F-4D97-AF65-F5344CB8AC3E}">
        <p14:creationId xmlns:p14="http://schemas.microsoft.com/office/powerpoint/2010/main" val="2649450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125FB-FED3-A6C8-EAB3-0C6EEB7DBC6B}"/>
              </a:ext>
            </a:extLst>
          </p:cNvPr>
          <p:cNvSpPr>
            <a:spLocks noGrp="1"/>
          </p:cNvSpPr>
          <p:nvPr>
            <p:ph type="title"/>
          </p:nvPr>
        </p:nvSpPr>
        <p:spPr>
          <a:xfrm>
            <a:off x="1167492" y="381000"/>
            <a:ext cx="9779183" cy="771939"/>
          </a:xfrm>
        </p:spPr>
        <p:txBody>
          <a:bodyPr/>
          <a:lstStyle/>
          <a:p>
            <a:r>
              <a:rPr lang="en-GB" dirty="0"/>
              <a:t>Teamwork Evaluation</a:t>
            </a:r>
          </a:p>
        </p:txBody>
      </p:sp>
      <p:sp>
        <p:nvSpPr>
          <p:cNvPr id="3" name="Text Placeholder 2">
            <a:extLst>
              <a:ext uri="{FF2B5EF4-FFF2-40B4-BE49-F238E27FC236}">
                <a16:creationId xmlns:a16="http://schemas.microsoft.com/office/drawing/2014/main" id="{06DA7C86-8652-73F0-BA62-368B4C2FCF96}"/>
              </a:ext>
            </a:extLst>
          </p:cNvPr>
          <p:cNvSpPr>
            <a:spLocks noGrp="1"/>
          </p:cNvSpPr>
          <p:nvPr>
            <p:ph type="body" idx="1"/>
          </p:nvPr>
        </p:nvSpPr>
        <p:spPr/>
        <p:txBody>
          <a:bodyPr/>
          <a:lstStyle/>
          <a:p>
            <a:endParaRPr lang="en-GB"/>
          </a:p>
        </p:txBody>
      </p:sp>
      <p:sp>
        <p:nvSpPr>
          <p:cNvPr id="4" name="Footer Placeholder 3">
            <a:extLst>
              <a:ext uri="{FF2B5EF4-FFF2-40B4-BE49-F238E27FC236}">
                <a16:creationId xmlns:a16="http://schemas.microsoft.com/office/drawing/2014/main" id="{377CB052-C1A9-C9B0-AD3C-F9424B3941B5}"/>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9878511-5D7D-DDA7-A7C9-06EB74F1456D}"/>
              </a:ext>
            </a:extLst>
          </p:cNvPr>
          <p:cNvSpPr>
            <a:spLocks noGrp="1"/>
          </p:cNvSpPr>
          <p:nvPr>
            <p:ph type="sldNum" sz="quarter" idx="12"/>
          </p:nvPr>
        </p:nvSpPr>
        <p:spPr/>
        <p:txBody>
          <a:bodyPr/>
          <a:lstStyle/>
          <a:p>
            <a:fld id="{294A09A9-5501-47C1-A89A-A340965A2BE2}" type="slidenum">
              <a:rPr lang="en-US" smtClean="0"/>
              <a:pPr/>
              <a:t>11</a:t>
            </a:fld>
            <a:endParaRPr lang="en-US" dirty="0"/>
          </a:p>
        </p:txBody>
      </p:sp>
      <p:graphicFrame>
        <p:nvGraphicFramePr>
          <p:cNvPr id="6" name="Table 6">
            <a:extLst>
              <a:ext uri="{FF2B5EF4-FFF2-40B4-BE49-F238E27FC236}">
                <a16:creationId xmlns:a16="http://schemas.microsoft.com/office/drawing/2014/main" id="{71D8B276-11D4-EF63-E9DC-AB2FD08058C3}"/>
              </a:ext>
            </a:extLst>
          </p:cNvPr>
          <p:cNvGraphicFramePr>
            <a:graphicFrameLocks noGrp="1"/>
          </p:cNvGraphicFramePr>
          <p:nvPr>
            <p:extLst>
              <p:ext uri="{D42A27DB-BD31-4B8C-83A1-F6EECF244321}">
                <p14:modId xmlns:p14="http://schemas.microsoft.com/office/powerpoint/2010/main" val="1150156810"/>
              </p:ext>
            </p:extLst>
          </p:nvPr>
        </p:nvGraphicFramePr>
        <p:xfrm>
          <a:off x="589657" y="1430143"/>
          <a:ext cx="9391374" cy="5427857"/>
        </p:xfrm>
        <a:graphic>
          <a:graphicData uri="http://schemas.openxmlformats.org/drawingml/2006/table">
            <a:tbl>
              <a:tblPr firstRow="1" bandRow="1">
                <a:tableStyleId>{5C22544A-7EE6-4342-B048-85BDC9FD1C3A}</a:tableStyleId>
              </a:tblPr>
              <a:tblGrid>
                <a:gridCol w="2305878">
                  <a:extLst>
                    <a:ext uri="{9D8B030D-6E8A-4147-A177-3AD203B41FA5}">
                      <a16:colId xmlns:a16="http://schemas.microsoft.com/office/drawing/2014/main" val="2848408100"/>
                    </a:ext>
                  </a:extLst>
                </a:gridCol>
                <a:gridCol w="7085496">
                  <a:extLst>
                    <a:ext uri="{9D8B030D-6E8A-4147-A177-3AD203B41FA5}">
                      <a16:colId xmlns:a16="http://schemas.microsoft.com/office/drawing/2014/main" val="137406564"/>
                    </a:ext>
                  </a:extLst>
                </a:gridCol>
              </a:tblGrid>
              <a:tr h="672977">
                <a:tc>
                  <a:txBody>
                    <a:bodyPr/>
                    <a:lstStyle/>
                    <a:p>
                      <a:pPr algn="ctr"/>
                      <a:r>
                        <a:rPr lang="en-GB" sz="2400" dirty="0"/>
                        <a:t>Teamwork Evaluation </a:t>
                      </a:r>
                    </a:p>
                  </a:txBody>
                  <a:tcPr/>
                </a:tc>
                <a:tc>
                  <a:txBody>
                    <a:bodyPr/>
                    <a:lstStyle/>
                    <a:p>
                      <a:pPr algn="ctr"/>
                      <a:r>
                        <a:rPr lang="en-GB" sz="2400" dirty="0"/>
                        <a:t>Team responses. </a:t>
                      </a:r>
                    </a:p>
                  </a:txBody>
                  <a:tcPr/>
                </a:tc>
                <a:extLst>
                  <a:ext uri="{0D108BD9-81ED-4DB2-BD59-A6C34878D82A}">
                    <a16:rowId xmlns:a16="http://schemas.microsoft.com/office/drawing/2014/main" val="3244592508"/>
                  </a:ext>
                </a:extLst>
              </a:tr>
              <a:tr h="672977">
                <a:tc>
                  <a:txBody>
                    <a:bodyPr/>
                    <a:lstStyle/>
                    <a:p>
                      <a:r>
                        <a:rPr lang="en-GB" dirty="0"/>
                        <a:t>Who was in your team? </a:t>
                      </a:r>
                    </a:p>
                  </a:txBody>
                  <a:tcPr/>
                </a:tc>
                <a:tc>
                  <a:txBody>
                    <a:bodyPr/>
                    <a:lstStyle/>
                    <a:p>
                      <a:r>
                        <a:rPr lang="en-GB" dirty="0"/>
                        <a:t>Ana Maria Ioana   </a:t>
                      </a:r>
                      <a:r>
                        <a:rPr lang="en-GB"/>
                        <a:t>Irina Roxana </a:t>
                      </a:r>
                      <a:r>
                        <a:rPr lang="ro-RO"/>
                        <a:t>Ioana    </a:t>
                      </a:r>
                      <a:r>
                        <a:rPr lang="ro-RO" dirty="0"/>
                        <a:t>Florentin Daniel Ciobanu</a:t>
                      </a:r>
                      <a:endParaRPr lang="en-GB" dirty="0"/>
                    </a:p>
                  </a:txBody>
                  <a:tcPr/>
                </a:tc>
                <a:extLst>
                  <a:ext uri="{0D108BD9-81ED-4DB2-BD59-A6C34878D82A}">
                    <a16:rowId xmlns:a16="http://schemas.microsoft.com/office/drawing/2014/main" val="2966139890"/>
                  </a:ext>
                </a:extLst>
              </a:tr>
              <a:tr h="6729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txBody>
                  <a:tcPr/>
                </a:tc>
                <a:tc>
                  <a:txBody>
                    <a:bodyPr/>
                    <a:lstStyle/>
                    <a:p>
                      <a:r>
                        <a:rPr lang="ro-RO" dirty="0"/>
                        <a:t>The </a:t>
                      </a:r>
                      <a:r>
                        <a:rPr lang="en-GB" dirty="0"/>
                        <a:t>communication </a:t>
                      </a:r>
                    </a:p>
                  </a:txBody>
                  <a:tcPr/>
                </a:tc>
                <a:extLst>
                  <a:ext uri="{0D108BD9-81ED-4DB2-BD59-A6C34878D82A}">
                    <a16:rowId xmlns:a16="http://schemas.microsoft.com/office/drawing/2014/main" val="2339303092"/>
                  </a:ext>
                </a:extLst>
              </a:tr>
              <a:tr h="6729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txBody>
                  <a:tcPr/>
                </a:tc>
                <a:tc>
                  <a:txBody>
                    <a:bodyPr/>
                    <a:lstStyle/>
                    <a:p>
                      <a:r>
                        <a:rPr lang="en-GB" dirty="0"/>
                        <a:t>Everyone has a different kind of opinion </a:t>
                      </a:r>
                    </a:p>
                  </a:txBody>
                  <a:tcPr/>
                </a:tc>
                <a:extLst>
                  <a:ext uri="{0D108BD9-81ED-4DB2-BD59-A6C34878D82A}">
                    <a16:rowId xmlns:a16="http://schemas.microsoft.com/office/drawing/2014/main" val="1273509375"/>
                  </a:ext>
                </a:extLst>
              </a:tr>
              <a:tr h="6729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txBody>
                  <a:tcPr/>
                </a:tc>
                <a:tc>
                  <a:txBody>
                    <a:bodyPr/>
                    <a:lstStyle/>
                    <a:p>
                      <a:r>
                        <a:rPr lang="en-GB" dirty="0"/>
                        <a:t>Nothing, it was a pleasure to work with them because everybody has communicated and we all agreed one with another.</a:t>
                      </a:r>
                    </a:p>
                  </a:txBody>
                  <a:tcPr/>
                </a:tc>
                <a:extLst>
                  <a:ext uri="{0D108BD9-81ED-4DB2-BD59-A6C34878D82A}">
                    <a16:rowId xmlns:a16="http://schemas.microsoft.com/office/drawing/2014/main" val="1998317427"/>
                  </a:ext>
                </a:extLst>
              </a:tr>
              <a:tr h="672977">
                <a:tc>
                  <a:txBody>
                    <a:bodyPr/>
                    <a:lstStyle/>
                    <a:p>
                      <a:r>
                        <a:rPr lang="en-GB" dirty="0"/>
                        <a:t>How would you rate your team working? Out of 10? </a:t>
                      </a:r>
                    </a:p>
                  </a:txBody>
                  <a:tcPr/>
                </a:tc>
                <a:tc>
                  <a:txBody>
                    <a:bodyPr/>
                    <a:lstStyle/>
                    <a:p>
                      <a:r>
                        <a:rPr lang="en-GB" dirty="0"/>
                        <a:t> Yes 10/10</a:t>
                      </a:r>
                    </a:p>
                  </a:txBody>
                  <a:tcPr/>
                </a:tc>
                <a:extLst>
                  <a:ext uri="{0D108BD9-81ED-4DB2-BD59-A6C34878D82A}">
                    <a16:rowId xmlns:a16="http://schemas.microsoft.com/office/drawing/2014/main" val="1436298476"/>
                  </a:ext>
                </a:extLst>
              </a:tr>
            </a:tbl>
          </a:graphicData>
        </a:graphic>
      </p:graphicFrame>
    </p:spTree>
    <p:extLst>
      <p:ext uri="{BB962C8B-B14F-4D97-AF65-F5344CB8AC3E}">
        <p14:creationId xmlns:p14="http://schemas.microsoft.com/office/powerpoint/2010/main" val="723979897"/>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2F1176D5-513E-4E73-98C9-4CEA832F57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076B5C-85B0-4D30-852D-5E5312EEA93B}">
  <ds:schemaRefs>
    <ds:schemaRef ds:uri="http://schemas.microsoft.com/sharepoint/v3/contenttype/forms"/>
  </ds:schemaRefs>
</ds:datastoreItem>
</file>

<file path=customXml/itemProps3.xml><?xml version="1.0" encoding="utf-8"?>
<ds:datastoreItem xmlns:ds="http://schemas.openxmlformats.org/officeDocument/2006/customXml" ds:itemID="{1342FAFE-88B4-49B4-9588-86CB0E564E50}">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TM45331398</Template>
  <TotalTime>0</TotalTime>
  <Words>2457</Words>
  <Application>Microsoft Office PowerPoint</Application>
  <PresentationFormat>Widescreen</PresentationFormat>
  <Paragraphs>156</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Tenorite</vt:lpstr>
      <vt:lpstr>Times New Roman</vt:lpstr>
      <vt:lpstr>Wingdings</vt:lpstr>
      <vt:lpstr>Office Theme</vt:lpstr>
      <vt:lpstr>Strategies for Effective Communication in a Business Setting</vt:lpstr>
      <vt:lpstr>Table of contains </vt:lpstr>
      <vt:lpstr>Introduction</vt:lpstr>
      <vt:lpstr>Benefits of communication  </vt:lpstr>
      <vt:lpstr>Effective communication theories </vt:lpstr>
      <vt:lpstr>Barriers in communication  </vt:lpstr>
      <vt:lpstr>Contd...</vt:lpstr>
      <vt:lpstr>Channels of  communication   </vt:lpstr>
      <vt:lpstr>Conclusion  </vt:lpstr>
      <vt:lpstr>References </vt:lpstr>
      <vt:lpstr>Teamwork Evaluation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Ana Maria Ioana</dc:creator>
  <cp:lastModifiedBy>Ana Maria Ioana</cp:lastModifiedBy>
  <cp:revision>287</cp:revision>
  <dcterms:created xsi:type="dcterms:W3CDTF">2022-11-07T16:05:02Z</dcterms:created>
  <dcterms:modified xsi:type="dcterms:W3CDTF">2022-11-14T02:27:45Z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