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7" r:id="rId2"/>
    <p:sldId id="256" r:id="rId3"/>
    <p:sldId id="284" r:id="rId4"/>
    <p:sldId id="302" r:id="rId5"/>
    <p:sldId id="304" r:id="rId6"/>
    <p:sldId id="301" r:id="rId7"/>
    <p:sldId id="306" r:id="rId8"/>
    <p:sldId id="334" r:id="rId9"/>
    <p:sldId id="321" r:id="rId10"/>
    <p:sldId id="322" r:id="rId11"/>
    <p:sldId id="312" r:id="rId12"/>
    <p:sldId id="313" r:id="rId13"/>
    <p:sldId id="331" r:id="rId14"/>
    <p:sldId id="333" r:id="rId15"/>
    <p:sldId id="332" r:id="rId16"/>
    <p:sldId id="314" r:id="rId17"/>
    <p:sldId id="324" r:id="rId18"/>
    <p:sldId id="325" r:id="rId19"/>
    <p:sldId id="328" r:id="rId20"/>
    <p:sldId id="327" r:id="rId21"/>
    <p:sldId id="309" r:id="rId22"/>
    <p:sldId id="323" r:id="rId23"/>
    <p:sldId id="329" r:id="rId24"/>
    <p:sldId id="30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959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1" Type="http://schemas.openxmlformats.org/officeDocument/2006/relationships/hyperlink" Target="chatgpt://generic-entity/?number=3"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chatgpt://generic-entity/?number=3"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59D9C2-D704-46BB-B43F-B114F2EFCE7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34E56EE-CA8C-4C9F-B6A1-E826A7AFF8D5}">
      <dgm:prSet/>
      <dgm:spPr/>
      <dgm:t>
        <a:bodyPr/>
        <a:lstStyle/>
        <a:p>
          <a:r>
            <a:rPr lang="en-GB"/>
            <a:t>1. Introduction </a:t>
          </a:r>
          <a:endParaRPr lang="en-US"/>
        </a:p>
      </dgm:t>
    </dgm:pt>
    <dgm:pt modelId="{F720C12A-9292-4BC8-9925-23EB78BBDE2E}" type="parTrans" cxnId="{FE74BBB9-E343-4163-B216-6D6D5F315397}">
      <dgm:prSet/>
      <dgm:spPr/>
      <dgm:t>
        <a:bodyPr/>
        <a:lstStyle/>
        <a:p>
          <a:endParaRPr lang="en-US"/>
        </a:p>
      </dgm:t>
    </dgm:pt>
    <dgm:pt modelId="{1EA6401E-D43C-4459-B361-7C4E27A92D00}" type="sibTrans" cxnId="{FE74BBB9-E343-4163-B216-6D6D5F315397}">
      <dgm:prSet/>
      <dgm:spPr/>
      <dgm:t>
        <a:bodyPr/>
        <a:lstStyle/>
        <a:p>
          <a:endParaRPr lang="en-US"/>
        </a:p>
      </dgm:t>
    </dgm:pt>
    <dgm:pt modelId="{F4B6079D-3848-4EF0-97C2-BE4E7D97F52B}">
      <dgm:prSet/>
      <dgm:spPr/>
      <dgm:t>
        <a:bodyPr/>
        <a:lstStyle/>
        <a:p>
          <a:r>
            <a:rPr lang="en-GB"/>
            <a:t>What is meningitis</a:t>
          </a:r>
          <a:endParaRPr lang="en-US"/>
        </a:p>
      </dgm:t>
    </dgm:pt>
    <dgm:pt modelId="{6F086385-EA4E-443A-B38C-DF69C9EDB3E2}" type="parTrans" cxnId="{B9B8AF3B-221C-4446-9548-7ED04FC30F57}">
      <dgm:prSet/>
      <dgm:spPr/>
      <dgm:t>
        <a:bodyPr/>
        <a:lstStyle/>
        <a:p>
          <a:endParaRPr lang="en-US"/>
        </a:p>
      </dgm:t>
    </dgm:pt>
    <dgm:pt modelId="{71AAB9C1-ED66-4E58-9797-3B636A8F3F21}" type="sibTrans" cxnId="{B9B8AF3B-221C-4446-9548-7ED04FC30F57}">
      <dgm:prSet/>
      <dgm:spPr/>
      <dgm:t>
        <a:bodyPr/>
        <a:lstStyle/>
        <a:p>
          <a:endParaRPr lang="en-US"/>
        </a:p>
      </dgm:t>
    </dgm:pt>
    <dgm:pt modelId="{611EB1EB-C470-4D90-AC99-1BD9438D572A}">
      <dgm:prSet/>
      <dgm:spPr/>
      <dgm:t>
        <a:bodyPr/>
        <a:lstStyle/>
        <a:p>
          <a:r>
            <a:rPr lang="en-GB"/>
            <a:t>Level of incidence in the uk</a:t>
          </a:r>
          <a:endParaRPr lang="en-US"/>
        </a:p>
      </dgm:t>
    </dgm:pt>
    <dgm:pt modelId="{A1804FE5-7805-4007-B350-7D42C4575FD6}" type="parTrans" cxnId="{FE3143CF-6F6C-4BDC-831F-872F15CF35EF}">
      <dgm:prSet/>
      <dgm:spPr/>
      <dgm:t>
        <a:bodyPr/>
        <a:lstStyle/>
        <a:p>
          <a:endParaRPr lang="en-US"/>
        </a:p>
      </dgm:t>
    </dgm:pt>
    <dgm:pt modelId="{8721BB01-4B90-4F9C-9275-11CD24B62D23}" type="sibTrans" cxnId="{FE3143CF-6F6C-4BDC-831F-872F15CF35EF}">
      <dgm:prSet/>
      <dgm:spPr/>
      <dgm:t>
        <a:bodyPr/>
        <a:lstStyle/>
        <a:p>
          <a:endParaRPr lang="en-US"/>
        </a:p>
      </dgm:t>
    </dgm:pt>
    <dgm:pt modelId="{45545330-766B-4CAC-90CD-7FA39144C217}">
      <dgm:prSet/>
      <dgm:spPr/>
      <dgm:t>
        <a:bodyPr/>
        <a:lstStyle/>
        <a:p>
          <a:r>
            <a:rPr lang="en-GB"/>
            <a:t>2. Case study and measuring the outbreak</a:t>
          </a:r>
          <a:endParaRPr lang="en-US"/>
        </a:p>
      </dgm:t>
    </dgm:pt>
    <dgm:pt modelId="{A7414516-5959-450B-96C3-D59C606C41FB}" type="parTrans" cxnId="{FFA912C8-1CD0-4493-8C39-22C211287F46}">
      <dgm:prSet/>
      <dgm:spPr/>
      <dgm:t>
        <a:bodyPr/>
        <a:lstStyle/>
        <a:p>
          <a:endParaRPr lang="en-US"/>
        </a:p>
      </dgm:t>
    </dgm:pt>
    <dgm:pt modelId="{C4ED76AA-3188-4658-AA47-16224E3BA2B6}" type="sibTrans" cxnId="{FFA912C8-1CD0-4493-8C39-22C211287F46}">
      <dgm:prSet/>
      <dgm:spPr/>
      <dgm:t>
        <a:bodyPr/>
        <a:lstStyle/>
        <a:p>
          <a:endParaRPr lang="en-US"/>
        </a:p>
      </dgm:t>
    </dgm:pt>
    <dgm:pt modelId="{A4C4BDE4-1D6D-4FB6-8334-AA8F89C24D66}">
      <dgm:prSet/>
      <dgm:spPr/>
      <dgm:t>
        <a:bodyPr/>
        <a:lstStyle/>
        <a:p>
          <a:r>
            <a:rPr lang="en-GB"/>
            <a:t>Case study summary [James]</a:t>
          </a:r>
          <a:endParaRPr lang="en-US"/>
        </a:p>
      </dgm:t>
    </dgm:pt>
    <dgm:pt modelId="{73611EB6-AB92-4193-B2EA-5D34C3C021A9}" type="parTrans" cxnId="{F22E9FFA-8F7E-4DAF-B732-70895B3DEC7A}">
      <dgm:prSet/>
      <dgm:spPr/>
      <dgm:t>
        <a:bodyPr/>
        <a:lstStyle/>
        <a:p>
          <a:endParaRPr lang="en-US"/>
        </a:p>
      </dgm:t>
    </dgm:pt>
    <dgm:pt modelId="{642946E9-0D96-41FC-8F9B-9CA88A6B446F}" type="sibTrans" cxnId="{F22E9FFA-8F7E-4DAF-B732-70895B3DEC7A}">
      <dgm:prSet/>
      <dgm:spPr/>
      <dgm:t>
        <a:bodyPr/>
        <a:lstStyle/>
        <a:p>
          <a:endParaRPr lang="en-US"/>
        </a:p>
      </dgm:t>
    </dgm:pt>
    <dgm:pt modelId="{CC727856-C3C9-4D67-AC92-35751DDD98AD}">
      <dgm:prSet/>
      <dgm:spPr/>
      <dgm:t>
        <a:bodyPr/>
        <a:lstStyle/>
        <a:p>
          <a:r>
            <a:rPr lang="en-GB"/>
            <a:t>Measuring and infection diseases outbreak</a:t>
          </a:r>
          <a:endParaRPr lang="en-US"/>
        </a:p>
      </dgm:t>
    </dgm:pt>
    <dgm:pt modelId="{2A06EB93-3858-4539-AE7E-6F907742D928}" type="parTrans" cxnId="{A3D00102-FCC8-4A73-BBC1-82672D261A91}">
      <dgm:prSet/>
      <dgm:spPr/>
      <dgm:t>
        <a:bodyPr/>
        <a:lstStyle/>
        <a:p>
          <a:endParaRPr lang="en-US"/>
        </a:p>
      </dgm:t>
    </dgm:pt>
    <dgm:pt modelId="{E5E5BCB2-5640-47E6-B95C-E84134F8C494}" type="sibTrans" cxnId="{A3D00102-FCC8-4A73-BBC1-82672D261A91}">
      <dgm:prSet/>
      <dgm:spPr/>
      <dgm:t>
        <a:bodyPr/>
        <a:lstStyle/>
        <a:p>
          <a:endParaRPr lang="en-US"/>
        </a:p>
      </dgm:t>
    </dgm:pt>
    <dgm:pt modelId="{94088A98-2C67-401E-9BA7-6A0D2FCAFFEF}">
      <dgm:prSet/>
      <dgm:spPr/>
      <dgm:t>
        <a:bodyPr/>
        <a:lstStyle/>
        <a:p>
          <a:r>
            <a:rPr lang="en-GB"/>
            <a:t>3 Monitoring  and controlling the outbreak </a:t>
          </a:r>
          <a:endParaRPr lang="en-US"/>
        </a:p>
      </dgm:t>
    </dgm:pt>
    <dgm:pt modelId="{F05855DB-E4DB-4C85-859D-C126F2A2ADF3}" type="parTrans" cxnId="{5F8066EB-8DF4-404B-9563-3FB1FC94A1E5}">
      <dgm:prSet/>
      <dgm:spPr/>
      <dgm:t>
        <a:bodyPr/>
        <a:lstStyle/>
        <a:p>
          <a:endParaRPr lang="en-US"/>
        </a:p>
      </dgm:t>
    </dgm:pt>
    <dgm:pt modelId="{0E611A5E-321A-4A8B-9218-FD092D8908E3}" type="sibTrans" cxnId="{5F8066EB-8DF4-404B-9563-3FB1FC94A1E5}">
      <dgm:prSet/>
      <dgm:spPr/>
      <dgm:t>
        <a:bodyPr/>
        <a:lstStyle/>
        <a:p>
          <a:endParaRPr lang="en-US"/>
        </a:p>
      </dgm:t>
    </dgm:pt>
    <dgm:pt modelId="{E9E05B75-20BC-413D-97CF-38FFD165CD8D}">
      <dgm:prSet/>
      <dgm:spPr/>
      <dgm:t>
        <a:bodyPr/>
        <a:lstStyle/>
        <a:p>
          <a:r>
            <a:rPr lang="en-GB"/>
            <a:t>Monitoring the disease </a:t>
          </a:r>
          <a:endParaRPr lang="en-US"/>
        </a:p>
      </dgm:t>
    </dgm:pt>
    <dgm:pt modelId="{1549898D-A963-4904-A6A8-268F5207A4A6}" type="parTrans" cxnId="{EAAEC7F1-74A2-4CE2-B43E-41CF211404D9}">
      <dgm:prSet/>
      <dgm:spPr/>
      <dgm:t>
        <a:bodyPr/>
        <a:lstStyle/>
        <a:p>
          <a:endParaRPr lang="en-US"/>
        </a:p>
      </dgm:t>
    </dgm:pt>
    <dgm:pt modelId="{333F5B2C-E31C-44AB-9E73-7F5FC4670AED}" type="sibTrans" cxnId="{EAAEC7F1-74A2-4CE2-B43E-41CF211404D9}">
      <dgm:prSet/>
      <dgm:spPr/>
      <dgm:t>
        <a:bodyPr/>
        <a:lstStyle/>
        <a:p>
          <a:endParaRPr lang="en-US"/>
        </a:p>
      </dgm:t>
    </dgm:pt>
    <dgm:pt modelId="{FAD50E63-D0D2-4C13-8C04-11399044E083}">
      <dgm:prSet/>
      <dgm:spPr/>
      <dgm:t>
        <a:bodyPr/>
        <a:lstStyle/>
        <a:p>
          <a:r>
            <a:rPr lang="en-GB"/>
            <a:t>Controll measures </a:t>
          </a:r>
          <a:endParaRPr lang="en-US"/>
        </a:p>
      </dgm:t>
    </dgm:pt>
    <dgm:pt modelId="{2C887509-B526-4C9D-82E4-7B018B3E0435}" type="parTrans" cxnId="{2EF4073C-2320-49F7-9182-C190F687A27C}">
      <dgm:prSet/>
      <dgm:spPr/>
      <dgm:t>
        <a:bodyPr/>
        <a:lstStyle/>
        <a:p>
          <a:endParaRPr lang="en-US"/>
        </a:p>
      </dgm:t>
    </dgm:pt>
    <dgm:pt modelId="{0D1ADC02-1903-460C-A4A1-1439058C8C3D}" type="sibTrans" cxnId="{2EF4073C-2320-49F7-9182-C190F687A27C}">
      <dgm:prSet/>
      <dgm:spPr/>
      <dgm:t>
        <a:bodyPr/>
        <a:lstStyle/>
        <a:p>
          <a:endParaRPr lang="en-US"/>
        </a:p>
      </dgm:t>
    </dgm:pt>
    <dgm:pt modelId="{310763C6-E7CD-4A21-A982-5B33248A3AFA}">
      <dgm:prSet/>
      <dgm:spPr/>
      <dgm:t>
        <a:bodyPr/>
        <a:lstStyle/>
        <a:p>
          <a:r>
            <a:rPr lang="en-GB"/>
            <a:t>4. Government policy and health education </a:t>
          </a:r>
          <a:endParaRPr lang="en-US"/>
        </a:p>
      </dgm:t>
    </dgm:pt>
    <dgm:pt modelId="{6EC44D69-D4BB-46C4-AA42-47AEC9452903}" type="parTrans" cxnId="{139EBFAD-20FE-48E4-B620-86B3158A7663}">
      <dgm:prSet/>
      <dgm:spPr/>
      <dgm:t>
        <a:bodyPr/>
        <a:lstStyle/>
        <a:p>
          <a:endParaRPr lang="en-US"/>
        </a:p>
      </dgm:t>
    </dgm:pt>
    <dgm:pt modelId="{95B15922-A693-4F3F-AAD7-EEC8062797BF}" type="sibTrans" cxnId="{139EBFAD-20FE-48E4-B620-86B3158A7663}">
      <dgm:prSet/>
      <dgm:spPr/>
      <dgm:t>
        <a:bodyPr/>
        <a:lstStyle/>
        <a:p>
          <a:endParaRPr lang="en-US"/>
        </a:p>
      </dgm:t>
    </dgm:pt>
    <dgm:pt modelId="{F98E18FA-22A7-4056-8EBE-6955054AF0E8}">
      <dgm:prSet/>
      <dgm:spPr/>
      <dgm:t>
        <a:bodyPr/>
        <a:lstStyle/>
        <a:p>
          <a:r>
            <a:rPr lang="en-GB"/>
            <a:t>UK government policies</a:t>
          </a:r>
          <a:endParaRPr lang="en-US"/>
        </a:p>
      </dgm:t>
    </dgm:pt>
    <dgm:pt modelId="{ADCBEF87-F230-4CC9-A911-E38A1F97AFAE}" type="parTrans" cxnId="{AFD4D9AF-3127-4866-8A42-3C029C139281}">
      <dgm:prSet/>
      <dgm:spPr/>
      <dgm:t>
        <a:bodyPr/>
        <a:lstStyle/>
        <a:p>
          <a:endParaRPr lang="en-US"/>
        </a:p>
      </dgm:t>
    </dgm:pt>
    <dgm:pt modelId="{6B7065A0-C004-4481-A480-9AF5A3B6C998}" type="sibTrans" cxnId="{AFD4D9AF-3127-4866-8A42-3C029C139281}">
      <dgm:prSet/>
      <dgm:spPr/>
      <dgm:t>
        <a:bodyPr/>
        <a:lstStyle/>
        <a:p>
          <a:endParaRPr lang="en-US"/>
        </a:p>
      </dgm:t>
    </dgm:pt>
    <dgm:pt modelId="{B1506956-AC43-4E12-A645-2B8266A58878}">
      <dgm:prSet/>
      <dgm:spPr/>
      <dgm:t>
        <a:bodyPr/>
        <a:lstStyle/>
        <a:p>
          <a:r>
            <a:rPr lang="en-GB"/>
            <a:t>Health education for school s</a:t>
          </a:r>
          <a:endParaRPr lang="en-US"/>
        </a:p>
      </dgm:t>
    </dgm:pt>
    <dgm:pt modelId="{1DC1A042-446E-4838-A1D5-BDD384138B0C}" type="parTrans" cxnId="{6CE70765-D31B-42F9-BD8F-0050574524FA}">
      <dgm:prSet/>
      <dgm:spPr/>
      <dgm:t>
        <a:bodyPr/>
        <a:lstStyle/>
        <a:p>
          <a:endParaRPr lang="en-US"/>
        </a:p>
      </dgm:t>
    </dgm:pt>
    <dgm:pt modelId="{6F524A60-EA12-4C0E-9388-4C0AF9DE75BA}" type="sibTrans" cxnId="{6CE70765-D31B-42F9-BD8F-0050574524FA}">
      <dgm:prSet/>
      <dgm:spPr/>
      <dgm:t>
        <a:bodyPr/>
        <a:lstStyle/>
        <a:p>
          <a:endParaRPr lang="en-US"/>
        </a:p>
      </dgm:t>
    </dgm:pt>
    <dgm:pt modelId="{41DAFD4A-636A-4734-AE7C-94C1C47C18F8}">
      <dgm:prSet/>
      <dgm:spPr/>
      <dgm:t>
        <a:bodyPr/>
        <a:lstStyle/>
        <a:p>
          <a:r>
            <a:rPr lang="en-GB"/>
            <a:t>Conclusion </a:t>
          </a:r>
          <a:endParaRPr lang="en-US"/>
        </a:p>
      </dgm:t>
    </dgm:pt>
    <dgm:pt modelId="{6A0C7DBC-10A0-42DC-B4A9-76DBBB3B2C78}" type="parTrans" cxnId="{C4749EE8-2B1E-4401-8A6F-A1CF981A133F}">
      <dgm:prSet/>
      <dgm:spPr/>
      <dgm:t>
        <a:bodyPr/>
        <a:lstStyle/>
        <a:p>
          <a:endParaRPr lang="en-US"/>
        </a:p>
      </dgm:t>
    </dgm:pt>
    <dgm:pt modelId="{61F06337-AC2F-4F5C-AA72-DBC8FF796D53}" type="sibTrans" cxnId="{C4749EE8-2B1E-4401-8A6F-A1CF981A133F}">
      <dgm:prSet/>
      <dgm:spPr/>
      <dgm:t>
        <a:bodyPr/>
        <a:lstStyle/>
        <a:p>
          <a:endParaRPr lang="en-US"/>
        </a:p>
      </dgm:t>
    </dgm:pt>
    <dgm:pt modelId="{B7A85EA0-BA12-4C4E-8B2F-6F3BD7BF3E6B}" type="pres">
      <dgm:prSet presAssocID="{E459D9C2-D704-46BB-B43F-B114F2EFCE75}" presName="vert0" presStyleCnt="0">
        <dgm:presLayoutVars>
          <dgm:dir/>
          <dgm:animOne val="branch"/>
          <dgm:animLvl val="lvl"/>
        </dgm:presLayoutVars>
      </dgm:prSet>
      <dgm:spPr/>
    </dgm:pt>
    <dgm:pt modelId="{EC32D06B-C1F2-4123-8996-B9C5AAFA388D}" type="pres">
      <dgm:prSet presAssocID="{134E56EE-CA8C-4C9F-B6A1-E826A7AFF8D5}" presName="thickLine" presStyleLbl="alignNode1" presStyleIdx="0" presStyleCnt="13"/>
      <dgm:spPr/>
    </dgm:pt>
    <dgm:pt modelId="{0917BB78-5A21-40F8-B88D-0DDD8EB83C57}" type="pres">
      <dgm:prSet presAssocID="{134E56EE-CA8C-4C9F-B6A1-E826A7AFF8D5}" presName="horz1" presStyleCnt="0"/>
      <dgm:spPr/>
    </dgm:pt>
    <dgm:pt modelId="{6493171D-1DFE-42AB-87DE-42AAC3EBC8E2}" type="pres">
      <dgm:prSet presAssocID="{134E56EE-CA8C-4C9F-B6A1-E826A7AFF8D5}" presName="tx1" presStyleLbl="revTx" presStyleIdx="0" presStyleCnt="13"/>
      <dgm:spPr/>
    </dgm:pt>
    <dgm:pt modelId="{CB1F02BD-4374-4748-BEF8-0B068A977425}" type="pres">
      <dgm:prSet presAssocID="{134E56EE-CA8C-4C9F-B6A1-E826A7AFF8D5}" presName="vert1" presStyleCnt="0"/>
      <dgm:spPr/>
    </dgm:pt>
    <dgm:pt modelId="{3739C1B9-5DC7-4C13-A842-0726D95CEF65}" type="pres">
      <dgm:prSet presAssocID="{F4B6079D-3848-4EF0-97C2-BE4E7D97F52B}" presName="thickLine" presStyleLbl="alignNode1" presStyleIdx="1" presStyleCnt="13"/>
      <dgm:spPr/>
    </dgm:pt>
    <dgm:pt modelId="{30A2B010-7A4C-469E-B701-D1412580B389}" type="pres">
      <dgm:prSet presAssocID="{F4B6079D-3848-4EF0-97C2-BE4E7D97F52B}" presName="horz1" presStyleCnt="0"/>
      <dgm:spPr/>
    </dgm:pt>
    <dgm:pt modelId="{67D42738-0B31-4A58-A621-864D4BF2A46E}" type="pres">
      <dgm:prSet presAssocID="{F4B6079D-3848-4EF0-97C2-BE4E7D97F52B}" presName="tx1" presStyleLbl="revTx" presStyleIdx="1" presStyleCnt="13"/>
      <dgm:spPr/>
    </dgm:pt>
    <dgm:pt modelId="{D148525F-05F8-4757-A6EC-503498F8AB18}" type="pres">
      <dgm:prSet presAssocID="{F4B6079D-3848-4EF0-97C2-BE4E7D97F52B}" presName="vert1" presStyleCnt="0"/>
      <dgm:spPr/>
    </dgm:pt>
    <dgm:pt modelId="{3F41EC72-98E4-4459-B52A-3E57F1B19652}" type="pres">
      <dgm:prSet presAssocID="{611EB1EB-C470-4D90-AC99-1BD9438D572A}" presName="thickLine" presStyleLbl="alignNode1" presStyleIdx="2" presStyleCnt="13"/>
      <dgm:spPr/>
    </dgm:pt>
    <dgm:pt modelId="{013546C2-2511-43CE-A377-49D324EAF78F}" type="pres">
      <dgm:prSet presAssocID="{611EB1EB-C470-4D90-AC99-1BD9438D572A}" presName="horz1" presStyleCnt="0"/>
      <dgm:spPr/>
    </dgm:pt>
    <dgm:pt modelId="{82F2D203-857C-49C9-A4E2-A68EE6745B8E}" type="pres">
      <dgm:prSet presAssocID="{611EB1EB-C470-4D90-AC99-1BD9438D572A}" presName="tx1" presStyleLbl="revTx" presStyleIdx="2" presStyleCnt="13"/>
      <dgm:spPr/>
    </dgm:pt>
    <dgm:pt modelId="{D46957C4-7E39-4034-B8EC-41CCD985A79E}" type="pres">
      <dgm:prSet presAssocID="{611EB1EB-C470-4D90-AC99-1BD9438D572A}" presName="vert1" presStyleCnt="0"/>
      <dgm:spPr/>
    </dgm:pt>
    <dgm:pt modelId="{E3F6D42E-7FA2-4B92-A2C0-EBA675E93249}" type="pres">
      <dgm:prSet presAssocID="{45545330-766B-4CAC-90CD-7FA39144C217}" presName="thickLine" presStyleLbl="alignNode1" presStyleIdx="3" presStyleCnt="13"/>
      <dgm:spPr/>
    </dgm:pt>
    <dgm:pt modelId="{DB06F996-1D2A-4C4F-AB3F-CED5D54AF11B}" type="pres">
      <dgm:prSet presAssocID="{45545330-766B-4CAC-90CD-7FA39144C217}" presName="horz1" presStyleCnt="0"/>
      <dgm:spPr/>
    </dgm:pt>
    <dgm:pt modelId="{48A7F775-A478-4A62-BD66-370946A2930F}" type="pres">
      <dgm:prSet presAssocID="{45545330-766B-4CAC-90CD-7FA39144C217}" presName="tx1" presStyleLbl="revTx" presStyleIdx="3" presStyleCnt="13"/>
      <dgm:spPr/>
    </dgm:pt>
    <dgm:pt modelId="{DDD86B74-0AFD-4F68-9396-79DF9B6928CB}" type="pres">
      <dgm:prSet presAssocID="{45545330-766B-4CAC-90CD-7FA39144C217}" presName="vert1" presStyleCnt="0"/>
      <dgm:spPr/>
    </dgm:pt>
    <dgm:pt modelId="{555589CA-B3F2-4A8C-824A-F01FD72616CB}" type="pres">
      <dgm:prSet presAssocID="{A4C4BDE4-1D6D-4FB6-8334-AA8F89C24D66}" presName="thickLine" presStyleLbl="alignNode1" presStyleIdx="4" presStyleCnt="13"/>
      <dgm:spPr/>
    </dgm:pt>
    <dgm:pt modelId="{B6A10F98-DB89-48C2-B5A9-204FBBE44244}" type="pres">
      <dgm:prSet presAssocID="{A4C4BDE4-1D6D-4FB6-8334-AA8F89C24D66}" presName="horz1" presStyleCnt="0"/>
      <dgm:spPr/>
    </dgm:pt>
    <dgm:pt modelId="{E0B77A19-52A7-4A4C-A2F1-28ECBC48F086}" type="pres">
      <dgm:prSet presAssocID="{A4C4BDE4-1D6D-4FB6-8334-AA8F89C24D66}" presName="tx1" presStyleLbl="revTx" presStyleIdx="4" presStyleCnt="13"/>
      <dgm:spPr/>
    </dgm:pt>
    <dgm:pt modelId="{9B4FF1A8-BB73-4E40-AF0B-12FD2560684E}" type="pres">
      <dgm:prSet presAssocID="{A4C4BDE4-1D6D-4FB6-8334-AA8F89C24D66}" presName="vert1" presStyleCnt="0"/>
      <dgm:spPr/>
    </dgm:pt>
    <dgm:pt modelId="{EEBC0987-DF95-43E3-BF7F-EBB2CBD7CC6F}" type="pres">
      <dgm:prSet presAssocID="{CC727856-C3C9-4D67-AC92-35751DDD98AD}" presName="thickLine" presStyleLbl="alignNode1" presStyleIdx="5" presStyleCnt="13"/>
      <dgm:spPr/>
    </dgm:pt>
    <dgm:pt modelId="{8EC99CA0-C0E0-4D96-B20D-6756996FFAFE}" type="pres">
      <dgm:prSet presAssocID="{CC727856-C3C9-4D67-AC92-35751DDD98AD}" presName="horz1" presStyleCnt="0"/>
      <dgm:spPr/>
    </dgm:pt>
    <dgm:pt modelId="{4BD77DEE-0861-408D-AA6D-1B1224CFB84B}" type="pres">
      <dgm:prSet presAssocID="{CC727856-C3C9-4D67-AC92-35751DDD98AD}" presName="tx1" presStyleLbl="revTx" presStyleIdx="5" presStyleCnt="13"/>
      <dgm:spPr/>
    </dgm:pt>
    <dgm:pt modelId="{CE2BFE67-05F9-49C4-893A-08CE90F8C63E}" type="pres">
      <dgm:prSet presAssocID="{CC727856-C3C9-4D67-AC92-35751DDD98AD}" presName="vert1" presStyleCnt="0"/>
      <dgm:spPr/>
    </dgm:pt>
    <dgm:pt modelId="{94632F01-4E86-4612-BB6F-E8A5DE17276F}" type="pres">
      <dgm:prSet presAssocID="{94088A98-2C67-401E-9BA7-6A0D2FCAFFEF}" presName="thickLine" presStyleLbl="alignNode1" presStyleIdx="6" presStyleCnt="13"/>
      <dgm:spPr/>
    </dgm:pt>
    <dgm:pt modelId="{FBB005DF-16B6-4144-AD4F-EEE9FB0FD2D8}" type="pres">
      <dgm:prSet presAssocID="{94088A98-2C67-401E-9BA7-6A0D2FCAFFEF}" presName="horz1" presStyleCnt="0"/>
      <dgm:spPr/>
    </dgm:pt>
    <dgm:pt modelId="{CACEADE5-E8A7-4D3B-8175-023A02F38D76}" type="pres">
      <dgm:prSet presAssocID="{94088A98-2C67-401E-9BA7-6A0D2FCAFFEF}" presName="tx1" presStyleLbl="revTx" presStyleIdx="6" presStyleCnt="13"/>
      <dgm:spPr/>
    </dgm:pt>
    <dgm:pt modelId="{2D5AB86B-E52B-463D-876E-7587F8E3694C}" type="pres">
      <dgm:prSet presAssocID="{94088A98-2C67-401E-9BA7-6A0D2FCAFFEF}" presName="vert1" presStyleCnt="0"/>
      <dgm:spPr/>
    </dgm:pt>
    <dgm:pt modelId="{87E8DAB3-058A-4CBB-B5E4-9CD0125DB408}" type="pres">
      <dgm:prSet presAssocID="{E9E05B75-20BC-413D-97CF-38FFD165CD8D}" presName="thickLine" presStyleLbl="alignNode1" presStyleIdx="7" presStyleCnt="13"/>
      <dgm:spPr/>
    </dgm:pt>
    <dgm:pt modelId="{AB89D0D0-DC68-454B-98D9-17D2E12A30D9}" type="pres">
      <dgm:prSet presAssocID="{E9E05B75-20BC-413D-97CF-38FFD165CD8D}" presName="horz1" presStyleCnt="0"/>
      <dgm:spPr/>
    </dgm:pt>
    <dgm:pt modelId="{0AD682E5-E08E-4840-87F5-018F2C1AAF87}" type="pres">
      <dgm:prSet presAssocID="{E9E05B75-20BC-413D-97CF-38FFD165CD8D}" presName="tx1" presStyleLbl="revTx" presStyleIdx="7" presStyleCnt="13"/>
      <dgm:spPr/>
    </dgm:pt>
    <dgm:pt modelId="{E7257131-0CC0-4668-88D1-9A4CE7E96870}" type="pres">
      <dgm:prSet presAssocID="{E9E05B75-20BC-413D-97CF-38FFD165CD8D}" presName="vert1" presStyleCnt="0"/>
      <dgm:spPr/>
    </dgm:pt>
    <dgm:pt modelId="{2330C0E8-5B05-47BC-B763-4E8FD2E58224}" type="pres">
      <dgm:prSet presAssocID="{FAD50E63-D0D2-4C13-8C04-11399044E083}" presName="thickLine" presStyleLbl="alignNode1" presStyleIdx="8" presStyleCnt="13"/>
      <dgm:spPr/>
    </dgm:pt>
    <dgm:pt modelId="{AFD1FD33-D494-467C-A332-54688C9246B8}" type="pres">
      <dgm:prSet presAssocID="{FAD50E63-D0D2-4C13-8C04-11399044E083}" presName="horz1" presStyleCnt="0"/>
      <dgm:spPr/>
    </dgm:pt>
    <dgm:pt modelId="{B59354C4-33F4-49A3-87F7-6676193678D8}" type="pres">
      <dgm:prSet presAssocID="{FAD50E63-D0D2-4C13-8C04-11399044E083}" presName="tx1" presStyleLbl="revTx" presStyleIdx="8" presStyleCnt="13"/>
      <dgm:spPr/>
    </dgm:pt>
    <dgm:pt modelId="{71C4A699-007A-4C51-92AC-B65AE71B8331}" type="pres">
      <dgm:prSet presAssocID="{FAD50E63-D0D2-4C13-8C04-11399044E083}" presName="vert1" presStyleCnt="0"/>
      <dgm:spPr/>
    </dgm:pt>
    <dgm:pt modelId="{42434B11-B2FA-4371-AF64-CF913E6A0797}" type="pres">
      <dgm:prSet presAssocID="{310763C6-E7CD-4A21-A982-5B33248A3AFA}" presName="thickLine" presStyleLbl="alignNode1" presStyleIdx="9" presStyleCnt="13"/>
      <dgm:spPr/>
    </dgm:pt>
    <dgm:pt modelId="{D93F13C8-B74C-4BAF-86B7-2F1819002686}" type="pres">
      <dgm:prSet presAssocID="{310763C6-E7CD-4A21-A982-5B33248A3AFA}" presName="horz1" presStyleCnt="0"/>
      <dgm:spPr/>
    </dgm:pt>
    <dgm:pt modelId="{D887E2D4-2999-44D9-A6E9-EBA392B45401}" type="pres">
      <dgm:prSet presAssocID="{310763C6-E7CD-4A21-A982-5B33248A3AFA}" presName="tx1" presStyleLbl="revTx" presStyleIdx="9" presStyleCnt="13"/>
      <dgm:spPr/>
    </dgm:pt>
    <dgm:pt modelId="{6B99A5B6-278B-4ACE-9DEE-F83621EA3820}" type="pres">
      <dgm:prSet presAssocID="{310763C6-E7CD-4A21-A982-5B33248A3AFA}" presName="vert1" presStyleCnt="0"/>
      <dgm:spPr/>
    </dgm:pt>
    <dgm:pt modelId="{BC28E738-39B4-455A-A56B-0E451D7E71DE}" type="pres">
      <dgm:prSet presAssocID="{F98E18FA-22A7-4056-8EBE-6955054AF0E8}" presName="thickLine" presStyleLbl="alignNode1" presStyleIdx="10" presStyleCnt="13"/>
      <dgm:spPr/>
    </dgm:pt>
    <dgm:pt modelId="{E9F5BFA8-6082-44F5-90F9-36344AE43B30}" type="pres">
      <dgm:prSet presAssocID="{F98E18FA-22A7-4056-8EBE-6955054AF0E8}" presName="horz1" presStyleCnt="0"/>
      <dgm:spPr/>
    </dgm:pt>
    <dgm:pt modelId="{2CCF627C-86D8-453F-8E76-B44DBDF0EE8C}" type="pres">
      <dgm:prSet presAssocID="{F98E18FA-22A7-4056-8EBE-6955054AF0E8}" presName="tx1" presStyleLbl="revTx" presStyleIdx="10" presStyleCnt="13"/>
      <dgm:spPr/>
    </dgm:pt>
    <dgm:pt modelId="{C36952E1-F7C3-418B-98DF-7A3D6443D054}" type="pres">
      <dgm:prSet presAssocID="{F98E18FA-22A7-4056-8EBE-6955054AF0E8}" presName="vert1" presStyleCnt="0"/>
      <dgm:spPr/>
    </dgm:pt>
    <dgm:pt modelId="{0901807C-7E91-4259-98CC-B5325045335E}" type="pres">
      <dgm:prSet presAssocID="{B1506956-AC43-4E12-A645-2B8266A58878}" presName="thickLine" presStyleLbl="alignNode1" presStyleIdx="11" presStyleCnt="13"/>
      <dgm:spPr/>
    </dgm:pt>
    <dgm:pt modelId="{21B43AFB-04D0-41A3-9DD4-5219E8B5297C}" type="pres">
      <dgm:prSet presAssocID="{B1506956-AC43-4E12-A645-2B8266A58878}" presName="horz1" presStyleCnt="0"/>
      <dgm:spPr/>
    </dgm:pt>
    <dgm:pt modelId="{53C6AC0F-C74C-45DD-9FD2-F48F6FFB1EC7}" type="pres">
      <dgm:prSet presAssocID="{B1506956-AC43-4E12-A645-2B8266A58878}" presName="tx1" presStyleLbl="revTx" presStyleIdx="11" presStyleCnt="13"/>
      <dgm:spPr/>
    </dgm:pt>
    <dgm:pt modelId="{41A5E6C8-BD66-400F-8886-9F92201AFC4F}" type="pres">
      <dgm:prSet presAssocID="{B1506956-AC43-4E12-A645-2B8266A58878}" presName="vert1" presStyleCnt="0"/>
      <dgm:spPr/>
    </dgm:pt>
    <dgm:pt modelId="{B96E39BC-95D4-4739-81B9-B757B3C5142F}" type="pres">
      <dgm:prSet presAssocID="{41DAFD4A-636A-4734-AE7C-94C1C47C18F8}" presName="thickLine" presStyleLbl="alignNode1" presStyleIdx="12" presStyleCnt="13"/>
      <dgm:spPr/>
    </dgm:pt>
    <dgm:pt modelId="{E4D7BBE5-8E4A-4523-B5A4-EED8CBDBBE3C}" type="pres">
      <dgm:prSet presAssocID="{41DAFD4A-636A-4734-AE7C-94C1C47C18F8}" presName="horz1" presStyleCnt="0"/>
      <dgm:spPr/>
    </dgm:pt>
    <dgm:pt modelId="{8F565283-DBC8-42D0-A8EB-615978C45D8D}" type="pres">
      <dgm:prSet presAssocID="{41DAFD4A-636A-4734-AE7C-94C1C47C18F8}" presName="tx1" presStyleLbl="revTx" presStyleIdx="12" presStyleCnt="13"/>
      <dgm:spPr/>
    </dgm:pt>
    <dgm:pt modelId="{D47A325A-173F-4398-92F9-B5AF1CBB4EC4}" type="pres">
      <dgm:prSet presAssocID="{41DAFD4A-636A-4734-AE7C-94C1C47C18F8}" presName="vert1" presStyleCnt="0"/>
      <dgm:spPr/>
    </dgm:pt>
  </dgm:ptLst>
  <dgm:cxnLst>
    <dgm:cxn modelId="{7CB08D01-AC9A-4D82-836E-8B9515B8CE8B}" type="presOf" srcId="{94088A98-2C67-401E-9BA7-6A0D2FCAFFEF}" destId="{CACEADE5-E8A7-4D3B-8175-023A02F38D76}" srcOrd="0" destOrd="0" presId="urn:microsoft.com/office/officeart/2008/layout/LinedList"/>
    <dgm:cxn modelId="{A3D00102-FCC8-4A73-BBC1-82672D261A91}" srcId="{E459D9C2-D704-46BB-B43F-B114F2EFCE75}" destId="{CC727856-C3C9-4D67-AC92-35751DDD98AD}" srcOrd="5" destOrd="0" parTransId="{2A06EB93-3858-4539-AE7E-6F907742D928}" sibTransId="{E5E5BCB2-5640-47E6-B95C-E84134F8C494}"/>
    <dgm:cxn modelId="{22ED1520-FCA1-44D7-BA4B-F566EEAF301D}" type="presOf" srcId="{CC727856-C3C9-4D67-AC92-35751DDD98AD}" destId="{4BD77DEE-0861-408D-AA6D-1B1224CFB84B}" srcOrd="0" destOrd="0" presId="urn:microsoft.com/office/officeart/2008/layout/LinedList"/>
    <dgm:cxn modelId="{B9B8AF3B-221C-4446-9548-7ED04FC30F57}" srcId="{E459D9C2-D704-46BB-B43F-B114F2EFCE75}" destId="{F4B6079D-3848-4EF0-97C2-BE4E7D97F52B}" srcOrd="1" destOrd="0" parTransId="{6F086385-EA4E-443A-B38C-DF69C9EDB3E2}" sibTransId="{71AAB9C1-ED66-4E58-9797-3B636A8F3F21}"/>
    <dgm:cxn modelId="{2EF4073C-2320-49F7-9182-C190F687A27C}" srcId="{E459D9C2-D704-46BB-B43F-B114F2EFCE75}" destId="{FAD50E63-D0D2-4C13-8C04-11399044E083}" srcOrd="8" destOrd="0" parTransId="{2C887509-B526-4C9D-82E4-7B018B3E0435}" sibTransId="{0D1ADC02-1903-460C-A4A1-1439058C8C3D}"/>
    <dgm:cxn modelId="{E304905A-D874-4C80-B030-1E20322385E6}" type="presOf" srcId="{E459D9C2-D704-46BB-B43F-B114F2EFCE75}" destId="{B7A85EA0-BA12-4C4E-8B2F-6F3BD7BF3E6B}" srcOrd="0" destOrd="0" presId="urn:microsoft.com/office/officeart/2008/layout/LinedList"/>
    <dgm:cxn modelId="{1B1CD75E-2FE4-4ED8-9C01-0B763862A04D}" type="presOf" srcId="{310763C6-E7CD-4A21-A982-5B33248A3AFA}" destId="{D887E2D4-2999-44D9-A6E9-EBA392B45401}" srcOrd="0" destOrd="0" presId="urn:microsoft.com/office/officeart/2008/layout/LinedList"/>
    <dgm:cxn modelId="{6CE70765-D31B-42F9-BD8F-0050574524FA}" srcId="{E459D9C2-D704-46BB-B43F-B114F2EFCE75}" destId="{B1506956-AC43-4E12-A645-2B8266A58878}" srcOrd="11" destOrd="0" parTransId="{1DC1A042-446E-4838-A1D5-BDD384138B0C}" sibTransId="{6F524A60-EA12-4C0E-9388-4C0AF9DE75BA}"/>
    <dgm:cxn modelId="{F7BC0088-ADAB-4A28-83E9-C0C6C341343C}" type="presOf" srcId="{F4B6079D-3848-4EF0-97C2-BE4E7D97F52B}" destId="{67D42738-0B31-4A58-A621-864D4BF2A46E}" srcOrd="0" destOrd="0" presId="urn:microsoft.com/office/officeart/2008/layout/LinedList"/>
    <dgm:cxn modelId="{20EF7E8E-4369-4171-937E-51772A397A1E}" type="presOf" srcId="{134E56EE-CA8C-4C9F-B6A1-E826A7AFF8D5}" destId="{6493171D-1DFE-42AB-87DE-42AAC3EBC8E2}" srcOrd="0" destOrd="0" presId="urn:microsoft.com/office/officeart/2008/layout/LinedList"/>
    <dgm:cxn modelId="{E7449193-3A9A-425D-8990-E789A0E4322C}" type="presOf" srcId="{41DAFD4A-636A-4734-AE7C-94C1C47C18F8}" destId="{8F565283-DBC8-42D0-A8EB-615978C45D8D}" srcOrd="0" destOrd="0" presId="urn:microsoft.com/office/officeart/2008/layout/LinedList"/>
    <dgm:cxn modelId="{24D2629B-45A3-4804-AA83-B2EACBA91579}" type="presOf" srcId="{611EB1EB-C470-4D90-AC99-1BD9438D572A}" destId="{82F2D203-857C-49C9-A4E2-A68EE6745B8E}" srcOrd="0" destOrd="0" presId="urn:microsoft.com/office/officeart/2008/layout/LinedList"/>
    <dgm:cxn modelId="{DD2DC79C-B70E-4F8B-8582-EF0DCEA30054}" type="presOf" srcId="{F98E18FA-22A7-4056-8EBE-6955054AF0E8}" destId="{2CCF627C-86D8-453F-8E76-B44DBDF0EE8C}" srcOrd="0" destOrd="0" presId="urn:microsoft.com/office/officeart/2008/layout/LinedList"/>
    <dgm:cxn modelId="{259A64A2-5530-4A06-BB03-4EA831DCA373}" type="presOf" srcId="{B1506956-AC43-4E12-A645-2B8266A58878}" destId="{53C6AC0F-C74C-45DD-9FD2-F48F6FFB1EC7}" srcOrd="0" destOrd="0" presId="urn:microsoft.com/office/officeart/2008/layout/LinedList"/>
    <dgm:cxn modelId="{547CD0A6-D8D7-4F89-A6BE-B17E6F012EA2}" type="presOf" srcId="{FAD50E63-D0D2-4C13-8C04-11399044E083}" destId="{B59354C4-33F4-49A3-87F7-6676193678D8}" srcOrd="0" destOrd="0" presId="urn:microsoft.com/office/officeart/2008/layout/LinedList"/>
    <dgm:cxn modelId="{139EBFAD-20FE-48E4-B620-86B3158A7663}" srcId="{E459D9C2-D704-46BB-B43F-B114F2EFCE75}" destId="{310763C6-E7CD-4A21-A982-5B33248A3AFA}" srcOrd="9" destOrd="0" parTransId="{6EC44D69-D4BB-46C4-AA42-47AEC9452903}" sibTransId="{95B15922-A693-4F3F-AAD7-EEC8062797BF}"/>
    <dgm:cxn modelId="{AFD4D9AF-3127-4866-8A42-3C029C139281}" srcId="{E459D9C2-D704-46BB-B43F-B114F2EFCE75}" destId="{F98E18FA-22A7-4056-8EBE-6955054AF0E8}" srcOrd="10" destOrd="0" parTransId="{ADCBEF87-F230-4CC9-A911-E38A1F97AFAE}" sibTransId="{6B7065A0-C004-4481-A480-9AF5A3B6C998}"/>
    <dgm:cxn modelId="{FE74BBB9-E343-4163-B216-6D6D5F315397}" srcId="{E459D9C2-D704-46BB-B43F-B114F2EFCE75}" destId="{134E56EE-CA8C-4C9F-B6A1-E826A7AFF8D5}" srcOrd="0" destOrd="0" parTransId="{F720C12A-9292-4BC8-9925-23EB78BBDE2E}" sibTransId="{1EA6401E-D43C-4459-B361-7C4E27A92D00}"/>
    <dgm:cxn modelId="{DE8C3FBA-6B3A-4FA1-8F2D-2F6495E66260}" type="presOf" srcId="{A4C4BDE4-1D6D-4FB6-8334-AA8F89C24D66}" destId="{E0B77A19-52A7-4A4C-A2F1-28ECBC48F086}" srcOrd="0" destOrd="0" presId="urn:microsoft.com/office/officeart/2008/layout/LinedList"/>
    <dgm:cxn modelId="{842FA2C3-D5F7-45DA-A9B8-E6236EAA215D}" type="presOf" srcId="{45545330-766B-4CAC-90CD-7FA39144C217}" destId="{48A7F775-A478-4A62-BD66-370946A2930F}" srcOrd="0" destOrd="0" presId="urn:microsoft.com/office/officeart/2008/layout/LinedList"/>
    <dgm:cxn modelId="{FFA912C8-1CD0-4493-8C39-22C211287F46}" srcId="{E459D9C2-D704-46BB-B43F-B114F2EFCE75}" destId="{45545330-766B-4CAC-90CD-7FA39144C217}" srcOrd="3" destOrd="0" parTransId="{A7414516-5959-450B-96C3-D59C606C41FB}" sibTransId="{C4ED76AA-3188-4658-AA47-16224E3BA2B6}"/>
    <dgm:cxn modelId="{FE3143CF-6F6C-4BDC-831F-872F15CF35EF}" srcId="{E459D9C2-D704-46BB-B43F-B114F2EFCE75}" destId="{611EB1EB-C470-4D90-AC99-1BD9438D572A}" srcOrd="2" destOrd="0" parTransId="{A1804FE5-7805-4007-B350-7D42C4575FD6}" sibTransId="{8721BB01-4B90-4F9C-9275-11CD24B62D23}"/>
    <dgm:cxn modelId="{8B84DFE2-740E-48AC-9266-A38D6DC452AD}" type="presOf" srcId="{E9E05B75-20BC-413D-97CF-38FFD165CD8D}" destId="{0AD682E5-E08E-4840-87F5-018F2C1AAF87}" srcOrd="0" destOrd="0" presId="urn:microsoft.com/office/officeart/2008/layout/LinedList"/>
    <dgm:cxn modelId="{C4749EE8-2B1E-4401-8A6F-A1CF981A133F}" srcId="{E459D9C2-D704-46BB-B43F-B114F2EFCE75}" destId="{41DAFD4A-636A-4734-AE7C-94C1C47C18F8}" srcOrd="12" destOrd="0" parTransId="{6A0C7DBC-10A0-42DC-B4A9-76DBBB3B2C78}" sibTransId="{61F06337-AC2F-4F5C-AA72-DBC8FF796D53}"/>
    <dgm:cxn modelId="{5F8066EB-8DF4-404B-9563-3FB1FC94A1E5}" srcId="{E459D9C2-D704-46BB-B43F-B114F2EFCE75}" destId="{94088A98-2C67-401E-9BA7-6A0D2FCAFFEF}" srcOrd="6" destOrd="0" parTransId="{F05855DB-E4DB-4C85-859D-C126F2A2ADF3}" sibTransId="{0E611A5E-321A-4A8B-9218-FD092D8908E3}"/>
    <dgm:cxn modelId="{EAAEC7F1-74A2-4CE2-B43E-41CF211404D9}" srcId="{E459D9C2-D704-46BB-B43F-B114F2EFCE75}" destId="{E9E05B75-20BC-413D-97CF-38FFD165CD8D}" srcOrd="7" destOrd="0" parTransId="{1549898D-A963-4904-A6A8-268F5207A4A6}" sibTransId="{333F5B2C-E31C-44AB-9E73-7F5FC4670AED}"/>
    <dgm:cxn modelId="{F22E9FFA-8F7E-4DAF-B732-70895B3DEC7A}" srcId="{E459D9C2-D704-46BB-B43F-B114F2EFCE75}" destId="{A4C4BDE4-1D6D-4FB6-8334-AA8F89C24D66}" srcOrd="4" destOrd="0" parTransId="{73611EB6-AB92-4193-B2EA-5D34C3C021A9}" sibTransId="{642946E9-0D96-41FC-8F9B-9CA88A6B446F}"/>
    <dgm:cxn modelId="{C3071F2B-48B2-45EB-8181-B3846FE1ED33}" type="presParOf" srcId="{B7A85EA0-BA12-4C4E-8B2F-6F3BD7BF3E6B}" destId="{EC32D06B-C1F2-4123-8996-B9C5AAFA388D}" srcOrd="0" destOrd="0" presId="urn:microsoft.com/office/officeart/2008/layout/LinedList"/>
    <dgm:cxn modelId="{5A35D314-868C-4F6E-A670-2D5706AD00E8}" type="presParOf" srcId="{B7A85EA0-BA12-4C4E-8B2F-6F3BD7BF3E6B}" destId="{0917BB78-5A21-40F8-B88D-0DDD8EB83C57}" srcOrd="1" destOrd="0" presId="urn:microsoft.com/office/officeart/2008/layout/LinedList"/>
    <dgm:cxn modelId="{18E54305-C2E1-4785-9577-114947DA47B1}" type="presParOf" srcId="{0917BB78-5A21-40F8-B88D-0DDD8EB83C57}" destId="{6493171D-1DFE-42AB-87DE-42AAC3EBC8E2}" srcOrd="0" destOrd="0" presId="urn:microsoft.com/office/officeart/2008/layout/LinedList"/>
    <dgm:cxn modelId="{3FD51AFA-100B-43C4-B635-EEC95CD6561C}" type="presParOf" srcId="{0917BB78-5A21-40F8-B88D-0DDD8EB83C57}" destId="{CB1F02BD-4374-4748-BEF8-0B068A977425}" srcOrd="1" destOrd="0" presId="urn:microsoft.com/office/officeart/2008/layout/LinedList"/>
    <dgm:cxn modelId="{40C52A28-3851-422D-9703-4B41E0ACBAD7}" type="presParOf" srcId="{B7A85EA0-BA12-4C4E-8B2F-6F3BD7BF3E6B}" destId="{3739C1B9-5DC7-4C13-A842-0726D95CEF65}" srcOrd="2" destOrd="0" presId="urn:microsoft.com/office/officeart/2008/layout/LinedList"/>
    <dgm:cxn modelId="{48E3E5F7-377B-443B-B631-42CCA1F3F0AB}" type="presParOf" srcId="{B7A85EA0-BA12-4C4E-8B2F-6F3BD7BF3E6B}" destId="{30A2B010-7A4C-469E-B701-D1412580B389}" srcOrd="3" destOrd="0" presId="urn:microsoft.com/office/officeart/2008/layout/LinedList"/>
    <dgm:cxn modelId="{358D7D0E-0CF4-4547-A54F-FFABA0A993FC}" type="presParOf" srcId="{30A2B010-7A4C-469E-B701-D1412580B389}" destId="{67D42738-0B31-4A58-A621-864D4BF2A46E}" srcOrd="0" destOrd="0" presId="urn:microsoft.com/office/officeart/2008/layout/LinedList"/>
    <dgm:cxn modelId="{41E228E4-75BE-4419-BC80-6BB2A9BFC4E2}" type="presParOf" srcId="{30A2B010-7A4C-469E-B701-D1412580B389}" destId="{D148525F-05F8-4757-A6EC-503498F8AB18}" srcOrd="1" destOrd="0" presId="urn:microsoft.com/office/officeart/2008/layout/LinedList"/>
    <dgm:cxn modelId="{8D88322E-1388-41F0-B73C-EC7BF9FB04E6}" type="presParOf" srcId="{B7A85EA0-BA12-4C4E-8B2F-6F3BD7BF3E6B}" destId="{3F41EC72-98E4-4459-B52A-3E57F1B19652}" srcOrd="4" destOrd="0" presId="urn:microsoft.com/office/officeart/2008/layout/LinedList"/>
    <dgm:cxn modelId="{984AD634-C27D-49F9-9867-2A84BCC59701}" type="presParOf" srcId="{B7A85EA0-BA12-4C4E-8B2F-6F3BD7BF3E6B}" destId="{013546C2-2511-43CE-A377-49D324EAF78F}" srcOrd="5" destOrd="0" presId="urn:microsoft.com/office/officeart/2008/layout/LinedList"/>
    <dgm:cxn modelId="{913BB5F8-92E1-47F5-B1BE-BD31F2D34625}" type="presParOf" srcId="{013546C2-2511-43CE-A377-49D324EAF78F}" destId="{82F2D203-857C-49C9-A4E2-A68EE6745B8E}" srcOrd="0" destOrd="0" presId="urn:microsoft.com/office/officeart/2008/layout/LinedList"/>
    <dgm:cxn modelId="{D0EFAD3D-55EF-43F3-8773-AC8E93D38EF3}" type="presParOf" srcId="{013546C2-2511-43CE-A377-49D324EAF78F}" destId="{D46957C4-7E39-4034-B8EC-41CCD985A79E}" srcOrd="1" destOrd="0" presId="urn:microsoft.com/office/officeart/2008/layout/LinedList"/>
    <dgm:cxn modelId="{0352BDC5-6A71-4065-B935-ED11A8DD2AD8}" type="presParOf" srcId="{B7A85EA0-BA12-4C4E-8B2F-6F3BD7BF3E6B}" destId="{E3F6D42E-7FA2-4B92-A2C0-EBA675E93249}" srcOrd="6" destOrd="0" presId="urn:microsoft.com/office/officeart/2008/layout/LinedList"/>
    <dgm:cxn modelId="{071FB818-61AC-40B1-BBDD-8E1270AEA531}" type="presParOf" srcId="{B7A85EA0-BA12-4C4E-8B2F-6F3BD7BF3E6B}" destId="{DB06F996-1D2A-4C4F-AB3F-CED5D54AF11B}" srcOrd="7" destOrd="0" presId="urn:microsoft.com/office/officeart/2008/layout/LinedList"/>
    <dgm:cxn modelId="{B5DD919C-19EC-44B5-BC73-5A42085BC32A}" type="presParOf" srcId="{DB06F996-1D2A-4C4F-AB3F-CED5D54AF11B}" destId="{48A7F775-A478-4A62-BD66-370946A2930F}" srcOrd="0" destOrd="0" presId="urn:microsoft.com/office/officeart/2008/layout/LinedList"/>
    <dgm:cxn modelId="{396BFBBB-C267-4152-B7E2-3ECB5DEA5AE9}" type="presParOf" srcId="{DB06F996-1D2A-4C4F-AB3F-CED5D54AF11B}" destId="{DDD86B74-0AFD-4F68-9396-79DF9B6928CB}" srcOrd="1" destOrd="0" presId="urn:microsoft.com/office/officeart/2008/layout/LinedList"/>
    <dgm:cxn modelId="{8BD9482C-A853-44C2-8E77-A652D876644B}" type="presParOf" srcId="{B7A85EA0-BA12-4C4E-8B2F-6F3BD7BF3E6B}" destId="{555589CA-B3F2-4A8C-824A-F01FD72616CB}" srcOrd="8" destOrd="0" presId="urn:microsoft.com/office/officeart/2008/layout/LinedList"/>
    <dgm:cxn modelId="{47FA9EDA-547B-42B5-9BB2-EFC86A3BDB42}" type="presParOf" srcId="{B7A85EA0-BA12-4C4E-8B2F-6F3BD7BF3E6B}" destId="{B6A10F98-DB89-48C2-B5A9-204FBBE44244}" srcOrd="9" destOrd="0" presId="urn:microsoft.com/office/officeart/2008/layout/LinedList"/>
    <dgm:cxn modelId="{F5B12D10-C487-4F2F-A718-BBB747D68AF4}" type="presParOf" srcId="{B6A10F98-DB89-48C2-B5A9-204FBBE44244}" destId="{E0B77A19-52A7-4A4C-A2F1-28ECBC48F086}" srcOrd="0" destOrd="0" presId="urn:microsoft.com/office/officeart/2008/layout/LinedList"/>
    <dgm:cxn modelId="{26519FD2-DAA1-4B57-B532-C662A70BAF01}" type="presParOf" srcId="{B6A10F98-DB89-48C2-B5A9-204FBBE44244}" destId="{9B4FF1A8-BB73-4E40-AF0B-12FD2560684E}" srcOrd="1" destOrd="0" presId="urn:microsoft.com/office/officeart/2008/layout/LinedList"/>
    <dgm:cxn modelId="{D1430A1C-A0FC-43FE-A611-D4FFAC3D1C04}" type="presParOf" srcId="{B7A85EA0-BA12-4C4E-8B2F-6F3BD7BF3E6B}" destId="{EEBC0987-DF95-43E3-BF7F-EBB2CBD7CC6F}" srcOrd="10" destOrd="0" presId="urn:microsoft.com/office/officeart/2008/layout/LinedList"/>
    <dgm:cxn modelId="{73599352-EBE9-4264-8899-A0983921729D}" type="presParOf" srcId="{B7A85EA0-BA12-4C4E-8B2F-6F3BD7BF3E6B}" destId="{8EC99CA0-C0E0-4D96-B20D-6756996FFAFE}" srcOrd="11" destOrd="0" presId="urn:microsoft.com/office/officeart/2008/layout/LinedList"/>
    <dgm:cxn modelId="{805871A8-E983-49B5-B32E-E0CFCC51C7B4}" type="presParOf" srcId="{8EC99CA0-C0E0-4D96-B20D-6756996FFAFE}" destId="{4BD77DEE-0861-408D-AA6D-1B1224CFB84B}" srcOrd="0" destOrd="0" presId="urn:microsoft.com/office/officeart/2008/layout/LinedList"/>
    <dgm:cxn modelId="{543BE930-23B0-473E-AD0D-18A368A7F098}" type="presParOf" srcId="{8EC99CA0-C0E0-4D96-B20D-6756996FFAFE}" destId="{CE2BFE67-05F9-49C4-893A-08CE90F8C63E}" srcOrd="1" destOrd="0" presId="urn:microsoft.com/office/officeart/2008/layout/LinedList"/>
    <dgm:cxn modelId="{78C3B651-DDDA-4D2C-950D-22B471CC085C}" type="presParOf" srcId="{B7A85EA0-BA12-4C4E-8B2F-6F3BD7BF3E6B}" destId="{94632F01-4E86-4612-BB6F-E8A5DE17276F}" srcOrd="12" destOrd="0" presId="urn:microsoft.com/office/officeart/2008/layout/LinedList"/>
    <dgm:cxn modelId="{26957F01-AED9-4B10-80A3-C4CC4D2586A8}" type="presParOf" srcId="{B7A85EA0-BA12-4C4E-8B2F-6F3BD7BF3E6B}" destId="{FBB005DF-16B6-4144-AD4F-EEE9FB0FD2D8}" srcOrd="13" destOrd="0" presId="urn:microsoft.com/office/officeart/2008/layout/LinedList"/>
    <dgm:cxn modelId="{F52753B2-152C-4074-85A5-A6118437DCF6}" type="presParOf" srcId="{FBB005DF-16B6-4144-AD4F-EEE9FB0FD2D8}" destId="{CACEADE5-E8A7-4D3B-8175-023A02F38D76}" srcOrd="0" destOrd="0" presId="urn:microsoft.com/office/officeart/2008/layout/LinedList"/>
    <dgm:cxn modelId="{5C72A27B-E8DF-4ED1-A99D-876A20537140}" type="presParOf" srcId="{FBB005DF-16B6-4144-AD4F-EEE9FB0FD2D8}" destId="{2D5AB86B-E52B-463D-876E-7587F8E3694C}" srcOrd="1" destOrd="0" presId="urn:microsoft.com/office/officeart/2008/layout/LinedList"/>
    <dgm:cxn modelId="{CD39A1ED-EE6D-42C5-9E41-381885AA7007}" type="presParOf" srcId="{B7A85EA0-BA12-4C4E-8B2F-6F3BD7BF3E6B}" destId="{87E8DAB3-058A-4CBB-B5E4-9CD0125DB408}" srcOrd="14" destOrd="0" presId="urn:microsoft.com/office/officeart/2008/layout/LinedList"/>
    <dgm:cxn modelId="{3933808A-5B71-464C-8A91-47E32125D387}" type="presParOf" srcId="{B7A85EA0-BA12-4C4E-8B2F-6F3BD7BF3E6B}" destId="{AB89D0D0-DC68-454B-98D9-17D2E12A30D9}" srcOrd="15" destOrd="0" presId="urn:microsoft.com/office/officeart/2008/layout/LinedList"/>
    <dgm:cxn modelId="{BA1ACA5A-1843-4571-B468-F30091DD919E}" type="presParOf" srcId="{AB89D0D0-DC68-454B-98D9-17D2E12A30D9}" destId="{0AD682E5-E08E-4840-87F5-018F2C1AAF87}" srcOrd="0" destOrd="0" presId="urn:microsoft.com/office/officeart/2008/layout/LinedList"/>
    <dgm:cxn modelId="{D9681B1D-0011-4996-874B-9495590B9015}" type="presParOf" srcId="{AB89D0D0-DC68-454B-98D9-17D2E12A30D9}" destId="{E7257131-0CC0-4668-88D1-9A4CE7E96870}" srcOrd="1" destOrd="0" presId="urn:microsoft.com/office/officeart/2008/layout/LinedList"/>
    <dgm:cxn modelId="{8DCF041B-42CE-4B16-BC8B-60A85F776495}" type="presParOf" srcId="{B7A85EA0-BA12-4C4E-8B2F-6F3BD7BF3E6B}" destId="{2330C0E8-5B05-47BC-B763-4E8FD2E58224}" srcOrd="16" destOrd="0" presId="urn:microsoft.com/office/officeart/2008/layout/LinedList"/>
    <dgm:cxn modelId="{FD1EC7C8-CB5A-44C6-83D3-F506148D034A}" type="presParOf" srcId="{B7A85EA0-BA12-4C4E-8B2F-6F3BD7BF3E6B}" destId="{AFD1FD33-D494-467C-A332-54688C9246B8}" srcOrd="17" destOrd="0" presId="urn:microsoft.com/office/officeart/2008/layout/LinedList"/>
    <dgm:cxn modelId="{48A66D18-AB31-4AEE-87C6-974A19E9D039}" type="presParOf" srcId="{AFD1FD33-D494-467C-A332-54688C9246B8}" destId="{B59354C4-33F4-49A3-87F7-6676193678D8}" srcOrd="0" destOrd="0" presId="urn:microsoft.com/office/officeart/2008/layout/LinedList"/>
    <dgm:cxn modelId="{2D4E101E-5282-4F27-8DD6-5B6D766F89F7}" type="presParOf" srcId="{AFD1FD33-D494-467C-A332-54688C9246B8}" destId="{71C4A699-007A-4C51-92AC-B65AE71B8331}" srcOrd="1" destOrd="0" presId="urn:microsoft.com/office/officeart/2008/layout/LinedList"/>
    <dgm:cxn modelId="{739CD565-DE90-4082-9AC5-1F86AF269623}" type="presParOf" srcId="{B7A85EA0-BA12-4C4E-8B2F-6F3BD7BF3E6B}" destId="{42434B11-B2FA-4371-AF64-CF913E6A0797}" srcOrd="18" destOrd="0" presId="urn:microsoft.com/office/officeart/2008/layout/LinedList"/>
    <dgm:cxn modelId="{A1D4A922-67BB-40DF-9B02-3904A30D2EF4}" type="presParOf" srcId="{B7A85EA0-BA12-4C4E-8B2F-6F3BD7BF3E6B}" destId="{D93F13C8-B74C-4BAF-86B7-2F1819002686}" srcOrd="19" destOrd="0" presId="urn:microsoft.com/office/officeart/2008/layout/LinedList"/>
    <dgm:cxn modelId="{2CAB1109-FCB6-4A53-AF94-18BF32CBACE6}" type="presParOf" srcId="{D93F13C8-B74C-4BAF-86B7-2F1819002686}" destId="{D887E2D4-2999-44D9-A6E9-EBA392B45401}" srcOrd="0" destOrd="0" presId="urn:microsoft.com/office/officeart/2008/layout/LinedList"/>
    <dgm:cxn modelId="{2C6D41FF-6B69-4A75-B26F-AAD35F9D708B}" type="presParOf" srcId="{D93F13C8-B74C-4BAF-86B7-2F1819002686}" destId="{6B99A5B6-278B-4ACE-9DEE-F83621EA3820}" srcOrd="1" destOrd="0" presId="urn:microsoft.com/office/officeart/2008/layout/LinedList"/>
    <dgm:cxn modelId="{801DF10F-A3B3-4005-862C-5FB2C67EE87D}" type="presParOf" srcId="{B7A85EA0-BA12-4C4E-8B2F-6F3BD7BF3E6B}" destId="{BC28E738-39B4-455A-A56B-0E451D7E71DE}" srcOrd="20" destOrd="0" presId="urn:microsoft.com/office/officeart/2008/layout/LinedList"/>
    <dgm:cxn modelId="{CEB7BB12-775E-45E6-B0B2-F9943A806900}" type="presParOf" srcId="{B7A85EA0-BA12-4C4E-8B2F-6F3BD7BF3E6B}" destId="{E9F5BFA8-6082-44F5-90F9-36344AE43B30}" srcOrd="21" destOrd="0" presId="urn:microsoft.com/office/officeart/2008/layout/LinedList"/>
    <dgm:cxn modelId="{CF141031-20FF-4DFD-8B73-2F6582D3CE6C}" type="presParOf" srcId="{E9F5BFA8-6082-44F5-90F9-36344AE43B30}" destId="{2CCF627C-86D8-453F-8E76-B44DBDF0EE8C}" srcOrd="0" destOrd="0" presId="urn:microsoft.com/office/officeart/2008/layout/LinedList"/>
    <dgm:cxn modelId="{7913A1DD-BC99-4FCE-BD24-E15A70B0F149}" type="presParOf" srcId="{E9F5BFA8-6082-44F5-90F9-36344AE43B30}" destId="{C36952E1-F7C3-418B-98DF-7A3D6443D054}" srcOrd="1" destOrd="0" presId="urn:microsoft.com/office/officeart/2008/layout/LinedList"/>
    <dgm:cxn modelId="{8F57B764-2E56-4C13-9E36-FD4206A4426C}" type="presParOf" srcId="{B7A85EA0-BA12-4C4E-8B2F-6F3BD7BF3E6B}" destId="{0901807C-7E91-4259-98CC-B5325045335E}" srcOrd="22" destOrd="0" presId="urn:microsoft.com/office/officeart/2008/layout/LinedList"/>
    <dgm:cxn modelId="{1653BB3E-F904-4F4F-90D0-29502C7BA3CF}" type="presParOf" srcId="{B7A85EA0-BA12-4C4E-8B2F-6F3BD7BF3E6B}" destId="{21B43AFB-04D0-41A3-9DD4-5219E8B5297C}" srcOrd="23" destOrd="0" presId="urn:microsoft.com/office/officeart/2008/layout/LinedList"/>
    <dgm:cxn modelId="{18156282-4808-4859-B498-493159FBAE71}" type="presParOf" srcId="{21B43AFB-04D0-41A3-9DD4-5219E8B5297C}" destId="{53C6AC0F-C74C-45DD-9FD2-F48F6FFB1EC7}" srcOrd="0" destOrd="0" presId="urn:microsoft.com/office/officeart/2008/layout/LinedList"/>
    <dgm:cxn modelId="{5006D9FD-00C3-447D-9444-239C1AE75976}" type="presParOf" srcId="{21B43AFB-04D0-41A3-9DD4-5219E8B5297C}" destId="{41A5E6C8-BD66-400F-8886-9F92201AFC4F}" srcOrd="1" destOrd="0" presId="urn:microsoft.com/office/officeart/2008/layout/LinedList"/>
    <dgm:cxn modelId="{599923E9-C84A-48B7-9345-C876CF57807F}" type="presParOf" srcId="{B7A85EA0-BA12-4C4E-8B2F-6F3BD7BF3E6B}" destId="{B96E39BC-95D4-4739-81B9-B757B3C5142F}" srcOrd="24" destOrd="0" presId="urn:microsoft.com/office/officeart/2008/layout/LinedList"/>
    <dgm:cxn modelId="{A3867915-AF03-41CF-81A6-A9B19241E2F1}" type="presParOf" srcId="{B7A85EA0-BA12-4C4E-8B2F-6F3BD7BF3E6B}" destId="{E4D7BBE5-8E4A-4523-B5A4-EED8CBDBBE3C}" srcOrd="25" destOrd="0" presId="urn:microsoft.com/office/officeart/2008/layout/LinedList"/>
    <dgm:cxn modelId="{9AB6679A-EFD7-4CEC-8A00-709DFEBE3E60}" type="presParOf" srcId="{E4D7BBE5-8E4A-4523-B5A4-EED8CBDBBE3C}" destId="{8F565283-DBC8-42D0-A8EB-615978C45D8D}" srcOrd="0" destOrd="0" presId="urn:microsoft.com/office/officeart/2008/layout/LinedList"/>
    <dgm:cxn modelId="{8DA7A8C7-C0AF-45A4-9E6A-4974581AA23F}" type="presParOf" srcId="{E4D7BBE5-8E4A-4523-B5A4-EED8CBDBBE3C}" destId="{D47A325A-173F-4398-92F9-B5AF1CBB4EC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C54D10-3F5E-49CA-B985-A920C6F87748}"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58EBECEA-F4F4-4F51-B75B-500236A67F23}">
      <dgm:prSet/>
      <dgm:spPr/>
      <dgm:t>
        <a:bodyPr/>
        <a:lstStyle/>
        <a:p>
          <a:r>
            <a:rPr lang="en-GB"/>
            <a:t>The NHS vaccination programme is one of the most important protections against meningitis</a:t>
          </a:r>
          <a:endParaRPr lang="en-US"/>
        </a:p>
      </dgm:t>
    </dgm:pt>
    <dgm:pt modelId="{E961EAC2-B9DA-4BC2-B022-839263A2C3CC}" type="parTrans" cxnId="{13666F3F-3369-4ECF-A9B8-3CB2E6120223}">
      <dgm:prSet/>
      <dgm:spPr/>
      <dgm:t>
        <a:bodyPr/>
        <a:lstStyle/>
        <a:p>
          <a:endParaRPr lang="en-US"/>
        </a:p>
      </dgm:t>
    </dgm:pt>
    <dgm:pt modelId="{CC50C044-314D-4236-8FB8-876E7806FD67}" type="sibTrans" cxnId="{13666F3F-3369-4ECF-A9B8-3CB2E6120223}">
      <dgm:prSet/>
      <dgm:spPr/>
      <dgm:t>
        <a:bodyPr/>
        <a:lstStyle/>
        <a:p>
          <a:endParaRPr lang="en-US"/>
        </a:p>
      </dgm:t>
    </dgm:pt>
    <dgm:pt modelId="{CE34DD30-37C1-4A1B-BCDC-C2B785A39EDB}">
      <dgm:prSet/>
      <dgm:spPr/>
      <dgm:t>
        <a:bodyPr/>
        <a:lstStyle/>
        <a:p>
          <a:r>
            <a:rPr lang="en-GB"/>
            <a:t>Key vaccines include:</a:t>
          </a:r>
          <a:endParaRPr lang="en-US"/>
        </a:p>
      </dgm:t>
    </dgm:pt>
    <dgm:pt modelId="{107C6E07-D16B-40BA-B44C-F771D80A26C4}" type="parTrans" cxnId="{C282C3F9-D928-4F11-A8DF-0285069DE992}">
      <dgm:prSet/>
      <dgm:spPr/>
      <dgm:t>
        <a:bodyPr/>
        <a:lstStyle/>
        <a:p>
          <a:endParaRPr lang="en-US"/>
        </a:p>
      </dgm:t>
    </dgm:pt>
    <dgm:pt modelId="{F6650670-2702-4A48-8337-8F11E8C5F111}" type="sibTrans" cxnId="{C282C3F9-D928-4F11-A8DF-0285069DE992}">
      <dgm:prSet/>
      <dgm:spPr/>
      <dgm:t>
        <a:bodyPr/>
        <a:lstStyle/>
        <a:p>
          <a:endParaRPr lang="en-US"/>
        </a:p>
      </dgm:t>
    </dgm:pt>
    <dgm:pt modelId="{5C0150FC-8211-4131-AA10-5FED61752487}">
      <dgm:prSet/>
      <dgm:spPr/>
      <dgm:t>
        <a:bodyPr/>
        <a:lstStyle/>
        <a:p>
          <a:r>
            <a:rPr lang="en-GB"/>
            <a:t>Men ACWY vaccine – protects against meningococcal groups A, C, W, and Y</a:t>
          </a:r>
          <a:endParaRPr lang="en-US"/>
        </a:p>
      </dgm:t>
    </dgm:pt>
    <dgm:pt modelId="{45CD1CBD-0CC2-4265-87F8-B3DD728DD6C3}" type="parTrans" cxnId="{1ACBC16C-10C7-4815-9431-F3402E831723}">
      <dgm:prSet/>
      <dgm:spPr/>
      <dgm:t>
        <a:bodyPr/>
        <a:lstStyle/>
        <a:p>
          <a:endParaRPr lang="en-US"/>
        </a:p>
      </dgm:t>
    </dgm:pt>
    <dgm:pt modelId="{9EC22E6B-4E8C-443F-8C07-224CD55A6A6F}" type="sibTrans" cxnId="{1ACBC16C-10C7-4815-9431-F3402E831723}">
      <dgm:prSet/>
      <dgm:spPr/>
      <dgm:t>
        <a:bodyPr/>
        <a:lstStyle/>
        <a:p>
          <a:endParaRPr lang="en-US"/>
        </a:p>
      </dgm:t>
    </dgm:pt>
    <dgm:pt modelId="{C9BD601B-FDE8-4EF3-95A7-D3ADFCADAA86}">
      <dgm:prSet/>
      <dgm:spPr/>
      <dgm:t>
        <a:bodyPr/>
        <a:lstStyle/>
        <a:p>
          <a:r>
            <a:rPr lang="en-GB"/>
            <a:t>Men B vaccine – protects against meningococcal group B</a:t>
          </a:r>
          <a:endParaRPr lang="en-US"/>
        </a:p>
      </dgm:t>
    </dgm:pt>
    <dgm:pt modelId="{7A8D0B93-F9BA-41A2-B130-6FF3C522AF09}" type="parTrans" cxnId="{72EA5350-5A10-4F51-B8E9-EDE2C39993B0}">
      <dgm:prSet/>
      <dgm:spPr/>
      <dgm:t>
        <a:bodyPr/>
        <a:lstStyle/>
        <a:p>
          <a:endParaRPr lang="en-US"/>
        </a:p>
      </dgm:t>
    </dgm:pt>
    <dgm:pt modelId="{5A63D864-FC0D-424E-BBD3-8EECC2A50200}" type="sibTrans" cxnId="{72EA5350-5A10-4F51-B8E9-EDE2C39993B0}">
      <dgm:prSet/>
      <dgm:spPr/>
      <dgm:t>
        <a:bodyPr/>
        <a:lstStyle/>
        <a:p>
          <a:endParaRPr lang="en-US"/>
        </a:p>
      </dgm:t>
    </dgm:pt>
    <dgm:pt modelId="{CB8D87C2-8A04-4DB8-B836-D96FD7998461}">
      <dgm:prSet/>
      <dgm:spPr/>
      <dgm:t>
        <a:bodyPr/>
        <a:lstStyle/>
        <a:p>
          <a:r>
            <a:rPr lang="en-GB"/>
            <a:t>Hib vaccine – protects against Haemophilus influenzae type b</a:t>
          </a:r>
          <a:endParaRPr lang="en-US"/>
        </a:p>
      </dgm:t>
    </dgm:pt>
    <dgm:pt modelId="{72FEA83F-08E3-4042-957D-E1755686E801}" type="parTrans" cxnId="{42F7137D-AF59-49B9-BB20-B81B8A61559A}">
      <dgm:prSet/>
      <dgm:spPr/>
      <dgm:t>
        <a:bodyPr/>
        <a:lstStyle/>
        <a:p>
          <a:endParaRPr lang="en-US"/>
        </a:p>
      </dgm:t>
    </dgm:pt>
    <dgm:pt modelId="{17225E58-FF39-4A22-B837-61C891AF16A5}" type="sibTrans" cxnId="{42F7137D-AF59-49B9-BB20-B81B8A61559A}">
      <dgm:prSet/>
      <dgm:spPr/>
      <dgm:t>
        <a:bodyPr/>
        <a:lstStyle/>
        <a:p>
          <a:endParaRPr lang="en-US"/>
        </a:p>
      </dgm:t>
    </dgm:pt>
    <dgm:pt modelId="{1445CA9D-DAB9-4228-8950-F52631C0E30D}">
      <dgm:prSet/>
      <dgm:spPr/>
      <dgm:t>
        <a:bodyPr/>
        <a:lstStyle/>
        <a:p>
          <a:r>
            <a:rPr lang="en-GB"/>
            <a:t>Pneumococcal vaccine</a:t>
          </a:r>
          <a:endParaRPr lang="en-US"/>
        </a:p>
      </dgm:t>
    </dgm:pt>
    <dgm:pt modelId="{5BA0F409-E3BA-43C9-ACFD-DD2CC9B31474}" type="parTrans" cxnId="{625B6748-3631-48D3-B0DE-B3EE784BAB6A}">
      <dgm:prSet/>
      <dgm:spPr/>
      <dgm:t>
        <a:bodyPr/>
        <a:lstStyle/>
        <a:p>
          <a:endParaRPr lang="en-US"/>
        </a:p>
      </dgm:t>
    </dgm:pt>
    <dgm:pt modelId="{30677B0E-FED4-486C-8C9A-74DDBA15BBA6}" type="sibTrans" cxnId="{625B6748-3631-48D3-B0DE-B3EE784BAB6A}">
      <dgm:prSet/>
      <dgm:spPr/>
      <dgm:t>
        <a:bodyPr/>
        <a:lstStyle/>
        <a:p>
          <a:endParaRPr lang="en-US"/>
        </a:p>
      </dgm:t>
    </dgm:pt>
    <dgm:pt modelId="{74F20AB3-EA56-407F-95C4-D4DC581BA05E}">
      <dgm:prSet/>
      <dgm:spPr/>
      <dgm:t>
        <a:bodyPr/>
        <a:lstStyle/>
        <a:p>
          <a:r>
            <a:rPr lang="en-GB"/>
            <a:t>Who receives them:</a:t>
          </a:r>
          <a:endParaRPr lang="en-US"/>
        </a:p>
      </dgm:t>
    </dgm:pt>
    <dgm:pt modelId="{D1010797-4B67-4BE8-8134-A32D3891A5DD}" type="parTrans" cxnId="{81AED9FC-26C6-464B-8CCB-60545588B689}">
      <dgm:prSet/>
      <dgm:spPr/>
      <dgm:t>
        <a:bodyPr/>
        <a:lstStyle/>
        <a:p>
          <a:endParaRPr lang="en-US"/>
        </a:p>
      </dgm:t>
    </dgm:pt>
    <dgm:pt modelId="{3263F99F-6F9F-4FC7-9219-0069967F5003}" type="sibTrans" cxnId="{81AED9FC-26C6-464B-8CCB-60545588B689}">
      <dgm:prSet/>
      <dgm:spPr/>
      <dgm:t>
        <a:bodyPr/>
        <a:lstStyle/>
        <a:p>
          <a:endParaRPr lang="en-US"/>
        </a:p>
      </dgm:t>
    </dgm:pt>
    <dgm:pt modelId="{EFE3DBEA-DFAE-4938-BB4E-DFA06CB6F1F8}">
      <dgm:prSet/>
      <dgm:spPr/>
      <dgm:t>
        <a:bodyPr/>
        <a:lstStyle/>
        <a:p>
          <a:r>
            <a:rPr lang="en-GB"/>
            <a:t>Babies and children</a:t>
          </a:r>
          <a:endParaRPr lang="en-US"/>
        </a:p>
      </dgm:t>
    </dgm:pt>
    <dgm:pt modelId="{DA520964-5D87-4F17-9BAC-60E816B920CE}" type="parTrans" cxnId="{9F3F52A7-C000-4A8C-850F-166E32C148B6}">
      <dgm:prSet/>
      <dgm:spPr/>
      <dgm:t>
        <a:bodyPr/>
        <a:lstStyle/>
        <a:p>
          <a:endParaRPr lang="en-US"/>
        </a:p>
      </dgm:t>
    </dgm:pt>
    <dgm:pt modelId="{92A40570-E1ED-4CCF-85EF-B90104EE890A}" type="sibTrans" cxnId="{9F3F52A7-C000-4A8C-850F-166E32C148B6}">
      <dgm:prSet/>
      <dgm:spPr/>
      <dgm:t>
        <a:bodyPr/>
        <a:lstStyle/>
        <a:p>
          <a:endParaRPr lang="en-US"/>
        </a:p>
      </dgm:t>
    </dgm:pt>
    <dgm:pt modelId="{C0386CEC-3142-4636-B542-7035CC91F7E3}">
      <dgm:prSet/>
      <dgm:spPr/>
      <dgm:t>
        <a:bodyPr/>
        <a:lstStyle/>
        <a:p>
          <a:r>
            <a:rPr lang="en-GB"/>
            <a:t>Teenagers</a:t>
          </a:r>
          <a:endParaRPr lang="en-US"/>
        </a:p>
      </dgm:t>
    </dgm:pt>
    <dgm:pt modelId="{365B3C83-0673-4481-80A3-D471F77C119B}" type="parTrans" cxnId="{63FB8033-830B-45EA-B8B8-AFD1E5FAC2CE}">
      <dgm:prSet/>
      <dgm:spPr/>
      <dgm:t>
        <a:bodyPr/>
        <a:lstStyle/>
        <a:p>
          <a:endParaRPr lang="en-US"/>
        </a:p>
      </dgm:t>
    </dgm:pt>
    <dgm:pt modelId="{FFFDB607-CE44-4030-8CBE-68A95FE5D7AB}" type="sibTrans" cxnId="{63FB8033-830B-45EA-B8B8-AFD1E5FAC2CE}">
      <dgm:prSet/>
      <dgm:spPr/>
      <dgm:t>
        <a:bodyPr/>
        <a:lstStyle/>
        <a:p>
          <a:endParaRPr lang="en-US"/>
        </a:p>
      </dgm:t>
    </dgm:pt>
    <dgm:pt modelId="{5C9DBA52-8A44-493C-B663-314E8C89DA85}">
      <dgm:prSet/>
      <dgm:spPr/>
      <dgm:t>
        <a:bodyPr/>
        <a:lstStyle/>
        <a:p>
          <a:r>
            <a:rPr lang="en-GB"/>
            <a:t>Some high-risk groups</a:t>
          </a:r>
          <a:br>
            <a:rPr lang="en-GB"/>
          </a:br>
          <a:endParaRPr lang="en-US"/>
        </a:p>
      </dgm:t>
    </dgm:pt>
    <dgm:pt modelId="{C206C367-A88A-4A77-A98B-49CBE8B85000}" type="parTrans" cxnId="{C245BEED-44FD-4CF9-A0C9-8FC8F4524FC6}">
      <dgm:prSet/>
      <dgm:spPr/>
      <dgm:t>
        <a:bodyPr/>
        <a:lstStyle/>
        <a:p>
          <a:endParaRPr lang="en-US"/>
        </a:p>
      </dgm:t>
    </dgm:pt>
    <dgm:pt modelId="{66A5B7D7-348E-4EC3-ADAC-297F34CFA689}" type="sibTrans" cxnId="{C245BEED-44FD-4CF9-A0C9-8FC8F4524FC6}">
      <dgm:prSet/>
      <dgm:spPr/>
      <dgm:t>
        <a:bodyPr/>
        <a:lstStyle/>
        <a:p>
          <a:endParaRPr lang="en-US"/>
        </a:p>
      </dgm:t>
    </dgm:pt>
    <dgm:pt modelId="{85945CE3-BE85-4982-8C97-BB691F0976B3}">
      <dgm:prSet/>
      <dgm:spPr/>
      <dgm:t>
        <a:bodyPr/>
        <a:lstStyle/>
        <a:p>
          <a:r>
            <a:rPr lang="en-GB"/>
            <a:t>vaccination has significantly reduced meningitis cases in the UK.</a:t>
          </a:r>
          <a:endParaRPr lang="en-US"/>
        </a:p>
      </dgm:t>
    </dgm:pt>
    <dgm:pt modelId="{096F61FA-F214-4819-A20F-F73B9BDCD5E4}" type="parTrans" cxnId="{7838B953-81A8-4C91-90A8-3D12152474CF}">
      <dgm:prSet/>
      <dgm:spPr/>
      <dgm:t>
        <a:bodyPr/>
        <a:lstStyle/>
        <a:p>
          <a:endParaRPr lang="en-US"/>
        </a:p>
      </dgm:t>
    </dgm:pt>
    <dgm:pt modelId="{3EE2E3F3-62C6-45F9-A9E1-6C12205D36E3}" type="sibTrans" cxnId="{7838B953-81A8-4C91-90A8-3D12152474CF}">
      <dgm:prSet/>
      <dgm:spPr/>
      <dgm:t>
        <a:bodyPr/>
        <a:lstStyle/>
        <a:p>
          <a:endParaRPr lang="en-US"/>
        </a:p>
      </dgm:t>
    </dgm:pt>
    <dgm:pt modelId="{C4705AB5-60E4-493A-99A5-86209347D1A7}" type="pres">
      <dgm:prSet presAssocID="{AEC54D10-3F5E-49CA-B985-A920C6F87748}" presName="diagram" presStyleCnt="0">
        <dgm:presLayoutVars>
          <dgm:dir/>
          <dgm:resizeHandles val="exact"/>
        </dgm:presLayoutVars>
      </dgm:prSet>
      <dgm:spPr/>
    </dgm:pt>
    <dgm:pt modelId="{913A6AB3-A5D8-4394-A740-F6FCE72ABB92}" type="pres">
      <dgm:prSet presAssocID="{58EBECEA-F4F4-4F51-B75B-500236A67F23}" presName="node" presStyleLbl="node1" presStyleIdx="0" presStyleCnt="11">
        <dgm:presLayoutVars>
          <dgm:bulletEnabled val="1"/>
        </dgm:presLayoutVars>
      </dgm:prSet>
      <dgm:spPr/>
    </dgm:pt>
    <dgm:pt modelId="{715A6AB9-1C63-482D-B051-E7329DB4188B}" type="pres">
      <dgm:prSet presAssocID="{CC50C044-314D-4236-8FB8-876E7806FD67}" presName="sibTrans" presStyleCnt="0"/>
      <dgm:spPr/>
    </dgm:pt>
    <dgm:pt modelId="{4223ABDD-12CE-40CF-8823-99F9555079CE}" type="pres">
      <dgm:prSet presAssocID="{CE34DD30-37C1-4A1B-BCDC-C2B785A39EDB}" presName="node" presStyleLbl="node1" presStyleIdx="1" presStyleCnt="11">
        <dgm:presLayoutVars>
          <dgm:bulletEnabled val="1"/>
        </dgm:presLayoutVars>
      </dgm:prSet>
      <dgm:spPr/>
    </dgm:pt>
    <dgm:pt modelId="{69E9526D-942D-4576-9F37-0ED162FC7466}" type="pres">
      <dgm:prSet presAssocID="{F6650670-2702-4A48-8337-8F11E8C5F111}" presName="sibTrans" presStyleCnt="0"/>
      <dgm:spPr/>
    </dgm:pt>
    <dgm:pt modelId="{63BD523E-8E74-4A95-AD5B-BA9CB815FDB7}" type="pres">
      <dgm:prSet presAssocID="{5C0150FC-8211-4131-AA10-5FED61752487}" presName="node" presStyleLbl="node1" presStyleIdx="2" presStyleCnt="11">
        <dgm:presLayoutVars>
          <dgm:bulletEnabled val="1"/>
        </dgm:presLayoutVars>
      </dgm:prSet>
      <dgm:spPr/>
    </dgm:pt>
    <dgm:pt modelId="{4D9195D7-6444-4E88-932A-4884C94D98CE}" type="pres">
      <dgm:prSet presAssocID="{9EC22E6B-4E8C-443F-8C07-224CD55A6A6F}" presName="sibTrans" presStyleCnt="0"/>
      <dgm:spPr/>
    </dgm:pt>
    <dgm:pt modelId="{F4964F91-1014-415F-BE85-83357A686CD4}" type="pres">
      <dgm:prSet presAssocID="{C9BD601B-FDE8-4EF3-95A7-D3ADFCADAA86}" presName="node" presStyleLbl="node1" presStyleIdx="3" presStyleCnt="11">
        <dgm:presLayoutVars>
          <dgm:bulletEnabled val="1"/>
        </dgm:presLayoutVars>
      </dgm:prSet>
      <dgm:spPr/>
    </dgm:pt>
    <dgm:pt modelId="{B5F6A7DD-1F0B-4E7C-9ADF-61132C78B019}" type="pres">
      <dgm:prSet presAssocID="{5A63D864-FC0D-424E-BBD3-8EECC2A50200}" presName="sibTrans" presStyleCnt="0"/>
      <dgm:spPr/>
    </dgm:pt>
    <dgm:pt modelId="{B2E42543-6729-4F98-B0CA-7A650DCB3A3A}" type="pres">
      <dgm:prSet presAssocID="{CB8D87C2-8A04-4DB8-B836-D96FD7998461}" presName="node" presStyleLbl="node1" presStyleIdx="4" presStyleCnt="11">
        <dgm:presLayoutVars>
          <dgm:bulletEnabled val="1"/>
        </dgm:presLayoutVars>
      </dgm:prSet>
      <dgm:spPr/>
    </dgm:pt>
    <dgm:pt modelId="{A5636792-EB0F-4D13-8B7C-C54EE6B1B71A}" type="pres">
      <dgm:prSet presAssocID="{17225E58-FF39-4A22-B837-61C891AF16A5}" presName="sibTrans" presStyleCnt="0"/>
      <dgm:spPr/>
    </dgm:pt>
    <dgm:pt modelId="{EBCBC88F-1600-4F6B-B24D-D5CF7FF278CB}" type="pres">
      <dgm:prSet presAssocID="{1445CA9D-DAB9-4228-8950-F52631C0E30D}" presName="node" presStyleLbl="node1" presStyleIdx="5" presStyleCnt="11">
        <dgm:presLayoutVars>
          <dgm:bulletEnabled val="1"/>
        </dgm:presLayoutVars>
      </dgm:prSet>
      <dgm:spPr/>
    </dgm:pt>
    <dgm:pt modelId="{1E939AFD-D64C-40C3-B1E1-5D706E826B89}" type="pres">
      <dgm:prSet presAssocID="{30677B0E-FED4-486C-8C9A-74DDBA15BBA6}" presName="sibTrans" presStyleCnt="0"/>
      <dgm:spPr/>
    </dgm:pt>
    <dgm:pt modelId="{A66165A5-F412-4282-B2B3-C331DAF3D5F0}" type="pres">
      <dgm:prSet presAssocID="{74F20AB3-EA56-407F-95C4-D4DC581BA05E}" presName="node" presStyleLbl="node1" presStyleIdx="6" presStyleCnt="11">
        <dgm:presLayoutVars>
          <dgm:bulletEnabled val="1"/>
        </dgm:presLayoutVars>
      </dgm:prSet>
      <dgm:spPr/>
    </dgm:pt>
    <dgm:pt modelId="{2D2B9B4B-0825-4519-9E63-FDE4F77E4205}" type="pres">
      <dgm:prSet presAssocID="{3263F99F-6F9F-4FC7-9219-0069967F5003}" presName="sibTrans" presStyleCnt="0"/>
      <dgm:spPr/>
    </dgm:pt>
    <dgm:pt modelId="{0619F7B1-A23E-4227-8A06-E0172A3048AE}" type="pres">
      <dgm:prSet presAssocID="{EFE3DBEA-DFAE-4938-BB4E-DFA06CB6F1F8}" presName="node" presStyleLbl="node1" presStyleIdx="7" presStyleCnt="11">
        <dgm:presLayoutVars>
          <dgm:bulletEnabled val="1"/>
        </dgm:presLayoutVars>
      </dgm:prSet>
      <dgm:spPr/>
    </dgm:pt>
    <dgm:pt modelId="{BA06D851-C1D1-4FBC-87B7-0DEBC3C09DE6}" type="pres">
      <dgm:prSet presAssocID="{92A40570-E1ED-4CCF-85EF-B90104EE890A}" presName="sibTrans" presStyleCnt="0"/>
      <dgm:spPr/>
    </dgm:pt>
    <dgm:pt modelId="{CCB4B307-69D7-43FC-8FA6-3653B60E2AA6}" type="pres">
      <dgm:prSet presAssocID="{C0386CEC-3142-4636-B542-7035CC91F7E3}" presName="node" presStyleLbl="node1" presStyleIdx="8" presStyleCnt="11">
        <dgm:presLayoutVars>
          <dgm:bulletEnabled val="1"/>
        </dgm:presLayoutVars>
      </dgm:prSet>
      <dgm:spPr/>
    </dgm:pt>
    <dgm:pt modelId="{6726118C-1454-4058-807D-67D56B7F0AD9}" type="pres">
      <dgm:prSet presAssocID="{FFFDB607-CE44-4030-8CBE-68A95FE5D7AB}" presName="sibTrans" presStyleCnt="0"/>
      <dgm:spPr/>
    </dgm:pt>
    <dgm:pt modelId="{01BA4C1F-E1EC-49CD-A912-80651C5BEA77}" type="pres">
      <dgm:prSet presAssocID="{5C9DBA52-8A44-493C-B663-314E8C89DA85}" presName="node" presStyleLbl="node1" presStyleIdx="9" presStyleCnt="11">
        <dgm:presLayoutVars>
          <dgm:bulletEnabled val="1"/>
        </dgm:presLayoutVars>
      </dgm:prSet>
      <dgm:spPr/>
    </dgm:pt>
    <dgm:pt modelId="{07BF91EF-F25B-4E26-8FFC-5A8A130A3797}" type="pres">
      <dgm:prSet presAssocID="{66A5B7D7-348E-4EC3-ADAC-297F34CFA689}" presName="sibTrans" presStyleCnt="0"/>
      <dgm:spPr/>
    </dgm:pt>
    <dgm:pt modelId="{7E238FAF-DF38-4FDE-BD58-5B66A611CCE3}" type="pres">
      <dgm:prSet presAssocID="{85945CE3-BE85-4982-8C97-BB691F0976B3}" presName="node" presStyleLbl="node1" presStyleIdx="10" presStyleCnt="11">
        <dgm:presLayoutVars>
          <dgm:bulletEnabled val="1"/>
        </dgm:presLayoutVars>
      </dgm:prSet>
      <dgm:spPr/>
    </dgm:pt>
  </dgm:ptLst>
  <dgm:cxnLst>
    <dgm:cxn modelId="{BE6AE21D-8F93-4B79-AFA9-2E0D9C3A2C95}" type="presOf" srcId="{85945CE3-BE85-4982-8C97-BB691F0976B3}" destId="{7E238FAF-DF38-4FDE-BD58-5B66A611CCE3}" srcOrd="0" destOrd="0" presId="urn:microsoft.com/office/officeart/2005/8/layout/default"/>
    <dgm:cxn modelId="{F804F524-A25C-4F7E-A475-208C70186A56}" type="presOf" srcId="{C0386CEC-3142-4636-B542-7035CC91F7E3}" destId="{CCB4B307-69D7-43FC-8FA6-3653B60E2AA6}" srcOrd="0" destOrd="0" presId="urn:microsoft.com/office/officeart/2005/8/layout/default"/>
    <dgm:cxn modelId="{63FB8033-830B-45EA-B8B8-AFD1E5FAC2CE}" srcId="{AEC54D10-3F5E-49CA-B985-A920C6F87748}" destId="{C0386CEC-3142-4636-B542-7035CC91F7E3}" srcOrd="8" destOrd="0" parTransId="{365B3C83-0673-4481-80A3-D471F77C119B}" sibTransId="{FFFDB607-CE44-4030-8CBE-68A95FE5D7AB}"/>
    <dgm:cxn modelId="{6555023D-A5E5-4B41-8D98-0E7B951F7BFF}" type="presOf" srcId="{5C9DBA52-8A44-493C-B663-314E8C89DA85}" destId="{01BA4C1F-E1EC-49CD-A912-80651C5BEA77}" srcOrd="0" destOrd="0" presId="urn:microsoft.com/office/officeart/2005/8/layout/default"/>
    <dgm:cxn modelId="{13666F3F-3369-4ECF-A9B8-3CB2E6120223}" srcId="{AEC54D10-3F5E-49CA-B985-A920C6F87748}" destId="{58EBECEA-F4F4-4F51-B75B-500236A67F23}" srcOrd="0" destOrd="0" parTransId="{E961EAC2-B9DA-4BC2-B022-839263A2C3CC}" sibTransId="{CC50C044-314D-4236-8FB8-876E7806FD67}"/>
    <dgm:cxn modelId="{625B6748-3631-48D3-B0DE-B3EE784BAB6A}" srcId="{AEC54D10-3F5E-49CA-B985-A920C6F87748}" destId="{1445CA9D-DAB9-4228-8950-F52631C0E30D}" srcOrd="5" destOrd="0" parTransId="{5BA0F409-E3BA-43C9-ACFD-DD2CC9B31474}" sibTransId="{30677B0E-FED4-486C-8C9A-74DDBA15BBA6}"/>
    <dgm:cxn modelId="{72EA5350-5A10-4F51-B8E9-EDE2C39993B0}" srcId="{AEC54D10-3F5E-49CA-B985-A920C6F87748}" destId="{C9BD601B-FDE8-4EF3-95A7-D3ADFCADAA86}" srcOrd="3" destOrd="0" parTransId="{7A8D0B93-F9BA-41A2-B130-6FF3C522AF09}" sibTransId="{5A63D864-FC0D-424E-BBD3-8EECC2A50200}"/>
    <dgm:cxn modelId="{7838B953-81A8-4C91-90A8-3D12152474CF}" srcId="{AEC54D10-3F5E-49CA-B985-A920C6F87748}" destId="{85945CE3-BE85-4982-8C97-BB691F0976B3}" srcOrd="10" destOrd="0" parTransId="{096F61FA-F214-4819-A20F-F73B9BDCD5E4}" sibTransId="{3EE2E3F3-62C6-45F9-A9E1-6C12205D36E3}"/>
    <dgm:cxn modelId="{1ACBC16C-10C7-4815-9431-F3402E831723}" srcId="{AEC54D10-3F5E-49CA-B985-A920C6F87748}" destId="{5C0150FC-8211-4131-AA10-5FED61752487}" srcOrd="2" destOrd="0" parTransId="{45CD1CBD-0CC2-4265-87F8-B3DD728DD6C3}" sibTransId="{9EC22E6B-4E8C-443F-8C07-224CD55A6A6F}"/>
    <dgm:cxn modelId="{DC61C076-F91A-43D4-A766-AEDBFD0367A6}" type="presOf" srcId="{EFE3DBEA-DFAE-4938-BB4E-DFA06CB6F1F8}" destId="{0619F7B1-A23E-4227-8A06-E0172A3048AE}" srcOrd="0" destOrd="0" presId="urn:microsoft.com/office/officeart/2005/8/layout/default"/>
    <dgm:cxn modelId="{42F7137D-AF59-49B9-BB20-B81B8A61559A}" srcId="{AEC54D10-3F5E-49CA-B985-A920C6F87748}" destId="{CB8D87C2-8A04-4DB8-B836-D96FD7998461}" srcOrd="4" destOrd="0" parTransId="{72FEA83F-08E3-4042-957D-E1755686E801}" sibTransId="{17225E58-FF39-4A22-B837-61C891AF16A5}"/>
    <dgm:cxn modelId="{0B1B548D-C464-4231-B4F8-2E6DBA21F571}" type="presOf" srcId="{74F20AB3-EA56-407F-95C4-D4DC581BA05E}" destId="{A66165A5-F412-4282-B2B3-C331DAF3D5F0}" srcOrd="0" destOrd="0" presId="urn:microsoft.com/office/officeart/2005/8/layout/default"/>
    <dgm:cxn modelId="{DE83C99E-0596-4BCF-B389-E33C50F83C4E}" type="presOf" srcId="{58EBECEA-F4F4-4F51-B75B-500236A67F23}" destId="{913A6AB3-A5D8-4394-A740-F6FCE72ABB92}" srcOrd="0" destOrd="0" presId="urn:microsoft.com/office/officeart/2005/8/layout/default"/>
    <dgm:cxn modelId="{9F3F52A7-C000-4A8C-850F-166E32C148B6}" srcId="{AEC54D10-3F5E-49CA-B985-A920C6F87748}" destId="{EFE3DBEA-DFAE-4938-BB4E-DFA06CB6F1F8}" srcOrd="7" destOrd="0" parTransId="{DA520964-5D87-4F17-9BAC-60E816B920CE}" sibTransId="{92A40570-E1ED-4CCF-85EF-B90104EE890A}"/>
    <dgm:cxn modelId="{9BD588B7-586E-4DD9-BFF7-092951AA7C8C}" type="presOf" srcId="{1445CA9D-DAB9-4228-8950-F52631C0E30D}" destId="{EBCBC88F-1600-4F6B-B24D-D5CF7FF278CB}" srcOrd="0" destOrd="0" presId="urn:microsoft.com/office/officeart/2005/8/layout/default"/>
    <dgm:cxn modelId="{482BB4B8-EDAC-4E59-81F4-53532AC62730}" type="presOf" srcId="{AEC54D10-3F5E-49CA-B985-A920C6F87748}" destId="{C4705AB5-60E4-493A-99A5-86209347D1A7}" srcOrd="0" destOrd="0" presId="urn:microsoft.com/office/officeart/2005/8/layout/default"/>
    <dgm:cxn modelId="{9E693DC3-467E-4AAD-B3B4-F2C029397C98}" type="presOf" srcId="{CB8D87C2-8A04-4DB8-B836-D96FD7998461}" destId="{B2E42543-6729-4F98-B0CA-7A650DCB3A3A}" srcOrd="0" destOrd="0" presId="urn:microsoft.com/office/officeart/2005/8/layout/default"/>
    <dgm:cxn modelId="{20309CD0-24AB-4441-A7DC-08E0027069D6}" type="presOf" srcId="{5C0150FC-8211-4131-AA10-5FED61752487}" destId="{63BD523E-8E74-4A95-AD5B-BA9CB815FDB7}" srcOrd="0" destOrd="0" presId="urn:microsoft.com/office/officeart/2005/8/layout/default"/>
    <dgm:cxn modelId="{ECEBACD8-BFB2-4C52-AE39-1BA9403AA321}" type="presOf" srcId="{C9BD601B-FDE8-4EF3-95A7-D3ADFCADAA86}" destId="{F4964F91-1014-415F-BE85-83357A686CD4}" srcOrd="0" destOrd="0" presId="urn:microsoft.com/office/officeart/2005/8/layout/default"/>
    <dgm:cxn modelId="{C245BEED-44FD-4CF9-A0C9-8FC8F4524FC6}" srcId="{AEC54D10-3F5E-49CA-B985-A920C6F87748}" destId="{5C9DBA52-8A44-493C-B663-314E8C89DA85}" srcOrd="9" destOrd="0" parTransId="{C206C367-A88A-4A77-A98B-49CBE8B85000}" sibTransId="{66A5B7D7-348E-4EC3-ADAC-297F34CFA689}"/>
    <dgm:cxn modelId="{544248F9-FB70-4DB0-AEBD-52C95F634289}" type="presOf" srcId="{CE34DD30-37C1-4A1B-BCDC-C2B785A39EDB}" destId="{4223ABDD-12CE-40CF-8823-99F9555079CE}" srcOrd="0" destOrd="0" presId="urn:microsoft.com/office/officeart/2005/8/layout/default"/>
    <dgm:cxn modelId="{C282C3F9-D928-4F11-A8DF-0285069DE992}" srcId="{AEC54D10-3F5E-49CA-B985-A920C6F87748}" destId="{CE34DD30-37C1-4A1B-BCDC-C2B785A39EDB}" srcOrd="1" destOrd="0" parTransId="{107C6E07-D16B-40BA-B44C-F771D80A26C4}" sibTransId="{F6650670-2702-4A48-8337-8F11E8C5F111}"/>
    <dgm:cxn modelId="{81AED9FC-26C6-464B-8CCB-60545588B689}" srcId="{AEC54D10-3F5E-49CA-B985-A920C6F87748}" destId="{74F20AB3-EA56-407F-95C4-D4DC581BA05E}" srcOrd="6" destOrd="0" parTransId="{D1010797-4B67-4BE8-8134-A32D3891A5DD}" sibTransId="{3263F99F-6F9F-4FC7-9219-0069967F5003}"/>
    <dgm:cxn modelId="{044A2AD9-A4EB-4D6D-B280-5C3EC90DCBA9}" type="presParOf" srcId="{C4705AB5-60E4-493A-99A5-86209347D1A7}" destId="{913A6AB3-A5D8-4394-A740-F6FCE72ABB92}" srcOrd="0" destOrd="0" presId="urn:microsoft.com/office/officeart/2005/8/layout/default"/>
    <dgm:cxn modelId="{7ACF3201-DAB4-46D7-BB06-044F728AD70F}" type="presParOf" srcId="{C4705AB5-60E4-493A-99A5-86209347D1A7}" destId="{715A6AB9-1C63-482D-B051-E7329DB4188B}" srcOrd="1" destOrd="0" presId="urn:microsoft.com/office/officeart/2005/8/layout/default"/>
    <dgm:cxn modelId="{F83FA23F-4AAE-40D6-977F-8EEE59BE60D5}" type="presParOf" srcId="{C4705AB5-60E4-493A-99A5-86209347D1A7}" destId="{4223ABDD-12CE-40CF-8823-99F9555079CE}" srcOrd="2" destOrd="0" presId="urn:microsoft.com/office/officeart/2005/8/layout/default"/>
    <dgm:cxn modelId="{8165E4E5-FF18-4CAF-91E9-BF7887EECF09}" type="presParOf" srcId="{C4705AB5-60E4-493A-99A5-86209347D1A7}" destId="{69E9526D-942D-4576-9F37-0ED162FC7466}" srcOrd="3" destOrd="0" presId="urn:microsoft.com/office/officeart/2005/8/layout/default"/>
    <dgm:cxn modelId="{C1A05263-D70C-47C0-8F30-0C94DD1AB3C2}" type="presParOf" srcId="{C4705AB5-60E4-493A-99A5-86209347D1A7}" destId="{63BD523E-8E74-4A95-AD5B-BA9CB815FDB7}" srcOrd="4" destOrd="0" presId="urn:microsoft.com/office/officeart/2005/8/layout/default"/>
    <dgm:cxn modelId="{7FD76891-60C9-4C37-B8C0-60E884E70DA7}" type="presParOf" srcId="{C4705AB5-60E4-493A-99A5-86209347D1A7}" destId="{4D9195D7-6444-4E88-932A-4884C94D98CE}" srcOrd="5" destOrd="0" presId="urn:microsoft.com/office/officeart/2005/8/layout/default"/>
    <dgm:cxn modelId="{CB77A6E8-E389-449B-A1D1-51023F319518}" type="presParOf" srcId="{C4705AB5-60E4-493A-99A5-86209347D1A7}" destId="{F4964F91-1014-415F-BE85-83357A686CD4}" srcOrd="6" destOrd="0" presId="urn:microsoft.com/office/officeart/2005/8/layout/default"/>
    <dgm:cxn modelId="{EE071BCF-C3D7-4D26-BBC8-FD77CE8E85CD}" type="presParOf" srcId="{C4705AB5-60E4-493A-99A5-86209347D1A7}" destId="{B5F6A7DD-1F0B-4E7C-9ADF-61132C78B019}" srcOrd="7" destOrd="0" presId="urn:microsoft.com/office/officeart/2005/8/layout/default"/>
    <dgm:cxn modelId="{8A00C7C0-FF5C-48E5-A72B-C1CFDF7E8B86}" type="presParOf" srcId="{C4705AB5-60E4-493A-99A5-86209347D1A7}" destId="{B2E42543-6729-4F98-B0CA-7A650DCB3A3A}" srcOrd="8" destOrd="0" presId="urn:microsoft.com/office/officeart/2005/8/layout/default"/>
    <dgm:cxn modelId="{2022BDC0-2DFD-411D-844E-C909F7C290C0}" type="presParOf" srcId="{C4705AB5-60E4-493A-99A5-86209347D1A7}" destId="{A5636792-EB0F-4D13-8B7C-C54EE6B1B71A}" srcOrd="9" destOrd="0" presId="urn:microsoft.com/office/officeart/2005/8/layout/default"/>
    <dgm:cxn modelId="{EE9CDF2F-5D0E-4D10-BCFE-7BF0787BF612}" type="presParOf" srcId="{C4705AB5-60E4-493A-99A5-86209347D1A7}" destId="{EBCBC88F-1600-4F6B-B24D-D5CF7FF278CB}" srcOrd="10" destOrd="0" presId="urn:microsoft.com/office/officeart/2005/8/layout/default"/>
    <dgm:cxn modelId="{C6857DA7-D823-4466-8663-2332B62B136C}" type="presParOf" srcId="{C4705AB5-60E4-493A-99A5-86209347D1A7}" destId="{1E939AFD-D64C-40C3-B1E1-5D706E826B89}" srcOrd="11" destOrd="0" presId="urn:microsoft.com/office/officeart/2005/8/layout/default"/>
    <dgm:cxn modelId="{E57B0B8C-9BA9-4039-980D-7ACB2E07D848}" type="presParOf" srcId="{C4705AB5-60E4-493A-99A5-86209347D1A7}" destId="{A66165A5-F412-4282-B2B3-C331DAF3D5F0}" srcOrd="12" destOrd="0" presId="urn:microsoft.com/office/officeart/2005/8/layout/default"/>
    <dgm:cxn modelId="{94942C61-32FB-4F82-8F57-CBCFAFCA8BAB}" type="presParOf" srcId="{C4705AB5-60E4-493A-99A5-86209347D1A7}" destId="{2D2B9B4B-0825-4519-9E63-FDE4F77E4205}" srcOrd="13" destOrd="0" presId="urn:microsoft.com/office/officeart/2005/8/layout/default"/>
    <dgm:cxn modelId="{4E7520F3-933C-4DC4-8210-6ADEAE5B8E9D}" type="presParOf" srcId="{C4705AB5-60E4-493A-99A5-86209347D1A7}" destId="{0619F7B1-A23E-4227-8A06-E0172A3048AE}" srcOrd="14" destOrd="0" presId="urn:microsoft.com/office/officeart/2005/8/layout/default"/>
    <dgm:cxn modelId="{92DD5308-E255-4D38-9014-1ADE4B0E05D2}" type="presParOf" srcId="{C4705AB5-60E4-493A-99A5-86209347D1A7}" destId="{BA06D851-C1D1-4FBC-87B7-0DEBC3C09DE6}" srcOrd="15" destOrd="0" presId="urn:microsoft.com/office/officeart/2005/8/layout/default"/>
    <dgm:cxn modelId="{A495F4C7-9E0F-4713-AF44-C6F2444866A9}" type="presParOf" srcId="{C4705AB5-60E4-493A-99A5-86209347D1A7}" destId="{CCB4B307-69D7-43FC-8FA6-3653B60E2AA6}" srcOrd="16" destOrd="0" presId="urn:microsoft.com/office/officeart/2005/8/layout/default"/>
    <dgm:cxn modelId="{3BD3026C-E20F-491F-8F42-D3B7A389BDE9}" type="presParOf" srcId="{C4705AB5-60E4-493A-99A5-86209347D1A7}" destId="{6726118C-1454-4058-807D-67D56B7F0AD9}" srcOrd="17" destOrd="0" presId="urn:microsoft.com/office/officeart/2005/8/layout/default"/>
    <dgm:cxn modelId="{AF175D64-AA9D-4DD3-A95F-9E8175DE71A0}" type="presParOf" srcId="{C4705AB5-60E4-493A-99A5-86209347D1A7}" destId="{01BA4C1F-E1EC-49CD-A912-80651C5BEA77}" srcOrd="18" destOrd="0" presId="urn:microsoft.com/office/officeart/2005/8/layout/default"/>
    <dgm:cxn modelId="{934BCF77-BB1A-427C-BD1F-5FCA8C729AC2}" type="presParOf" srcId="{C4705AB5-60E4-493A-99A5-86209347D1A7}" destId="{07BF91EF-F25B-4E26-8FFC-5A8A130A3797}" srcOrd="19" destOrd="0" presId="urn:microsoft.com/office/officeart/2005/8/layout/default"/>
    <dgm:cxn modelId="{21C3B9E8-C674-4737-9C0F-C699ADA6C357}" type="presParOf" srcId="{C4705AB5-60E4-493A-99A5-86209347D1A7}" destId="{7E238FAF-DF38-4FDE-BD58-5B66A611CCE3}" srcOrd="2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21266E-4D90-4EA5-BD9B-16CCD71315E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A2E1E9D3-A99D-4847-AE1B-F4FCDE15E126}">
      <dgm:prSet/>
      <dgm:spPr/>
      <dgm:t>
        <a:bodyPr/>
        <a:lstStyle/>
        <a:p>
          <a:r>
            <a:rPr lang="en-GB"/>
            <a:t>Public health guidelines focus on reducing the spread of infection.</a:t>
          </a:r>
          <a:endParaRPr lang="en-US"/>
        </a:p>
      </dgm:t>
    </dgm:pt>
    <dgm:pt modelId="{30873D73-C9BD-4FA9-A103-54DB244A7227}" type="parTrans" cxnId="{3CD9125B-8F01-4161-A661-FB17E3A00523}">
      <dgm:prSet/>
      <dgm:spPr/>
      <dgm:t>
        <a:bodyPr/>
        <a:lstStyle/>
        <a:p>
          <a:endParaRPr lang="en-US"/>
        </a:p>
      </dgm:t>
    </dgm:pt>
    <dgm:pt modelId="{0BD7E33B-4579-4D7D-8C17-2E916301759A}" type="sibTrans" cxnId="{3CD9125B-8F01-4161-A661-FB17E3A00523}">
      <dgm:prSet/>
      <dgm:spPr/>
      <dgm:t>
        <a:bodyPr/>
        <a:lstStyle/>
        <a:p>
          <a:endParaRPr lang="en-US"/>
        </a:p>
      </dgm:t>
    </dgm:pt>
    <dgm:pt modelId="{DA4EF417-83C7-4EFA-AC71-1BF70256C43B}">
      <dgm:prSet/>
      <dgm:spPr/>
      <dgm:t>
        <a:bodyPr/>
        <a:lstStyle/>
        <a:p>
          <a:r>
            <a:rPr lang="en-GB"/>
            <a:t>Common measures include:</a:t>
          </a:r>
          <a:endParaRPr lang="en-US"/>
        </a:p>
      </dgm:t>
    </dgm:pt>
    <dgm:pt modelId="{FDE20EC2-6418-4213-A00C-D438E915FFF8}" type="parTrans" cxnId="{0DDB2A65-EF36-40CD-8A8D-49A6DF8E4960}">
      <dgm:prSet/>
      <dgm:spPr/>
      <dgm:t>
        <a:bodyPr/>
        <a:lstStyle/>
        <a:p>
          <a:endParaRPr lang="en-US"/>
        </a:p>
      </dgm:t>
    </dgm:pt>
    <dgm:pt modelId="{AFDD2393-1222-40E3-9955-2FD85018D5B4}" type="sibTrans" cxnId="{0DDB2A65-EF36-40CD-8A8D-49A6DF8E4960}">
      <dgm:prSet/>
      <dgm:spPr/>
      <dgm:t>
        <a:bodyPr/>
        <a:lstStyle/>
        <a:p>
          <a:endParaRPr lang="en-US"/>
        </a:p>
      </dgm:t>
    </dgm:pt>
    <dgm:pt modelId="{BC79272D-6E63-43C0-87B7-7635C2E3E48C}">
      <dgm:prSet/>
      <dgm:spPr/>
      <dgm:t>
        <a:bodyPr/>
        <a:lstStyle/>
        <a:p>
          <a:r>
            <a:rPr lang="en-GB"/>
            <a:t>Good hand hygiene</a:t>
          </a:r>
          <a:endParaRPr lang="en-US"/>
        </a:p>
      </dgm:t>
    </dgm:pt>
    <dgm:pt modelId="{4A3A9DC4-C564-49D6-8101-D278A2491EDF}" type="parTrans" cxnId="{7A10C96C-6A56-4476-87E6-349D204AEFB6}">
      <dgm:prSet/>
      <dgm:spPr/>
      <dgm:t>
        <a:bodyPr/>
        <a:lstStyle/>
        <a:p>
          <a:endParaRPr lang="en-US"/>
        </a:p>
      </dgm:t>
    </dgm:pt>
    <dgm:pt modelId="{3B9BAFF3-0944-4909-97C3-75E7289297CE}" type="sibTrans" cxnId="{7A10C96C-6A56-4476-87E6-349D204AEFB6}">
      <dgm:prSet/>
      <dgm:spPr/>
      <dgm:t>
        <a:bodyPr/>
        <a:lstStyle/>
        <a:p>
          <a:endParaRPr lang="en-US"/>
        </a:p>
      </dgm:t>
    </dgm:pt>
    <dgm:pt modelId="{3F779634-FC4F-43BA-B17C-0F2D15CF4AC9}">
      <dgm:prSet/>
      <dgm:spPr/>
      <dgm:t>
        <a:bodyPr/>
        <a:lstStyle/>
        <a:p>
          <a:r>
            <a:rPr lang="en-GB"/>
            <a:t>Respiratory hygiene (covering coughs/sneezes)</a:t>
          </a:r>
          <a:endParaRPr lang="en-US"/>
        </a:p>
      </dgm:t>
    </dgm:pt>
    <dgm:pt modelId="{2C25DFFF-AB02-4A6C-BBDC-9B6ACD3DAF36}" type="parTrans" cxnId="{DC9038E0-BAE4-48C1-BF81-F371C9119F0F}">
      <dgm:prSet/>
      <dgm:spPr/>
      <dgm:t>
        <a:bodyPr/>
        <a:lstStyle/>
        <a:p>
          <a:endParaRPr lang="en-US"/>
        </a:p>
      </dgm:t>
    </dgm:pt>
    <dgm:pt modelId="{E24D8B5E-90DE-4489-A754-047D8713F7A8}" type="sibTrans" cxnId="{DC9038E0-BAE4-48C1-BF81-F371C9119F0F}">
      <dgm:prSet/>
      <dgm:spPr/>
      <dgm:t>
        <a:bodyPr/>
        <a:lstStyle/>
        <a:p>
          <a:endParaRPr lang="en-US"/>
        </a:p>
      </dgm:t>
    </dgm:pt>
    <dgm:pt modelId="{99C04117-A0E7-4A3E-8BE8-875853693BA2}">
      <dgm:prSet/>
      <dgm:spPr/>
      <dgm:t>
        <a:bodyPr/>
        <a:lstStyle/>
        <a:p>
          <a:r>
            <a:rPr lang="en-GB"/>
            <a:t>Rapid antibiotic treatment for close contacts of meningitis patients</a:t>
          </a:r>
          <a:endParaRPr lang="en-US"/>
        </a:p>
      </dgm:t>
    </dgm:pt>
    <dgm:pt modelId="{F70F195E-37C9-49C0-8862-430D35FE1636}" type="parTrans" cxnId="{964FC91F-C2A9-4B90-B95A-5C05F81B7719}">
      <dgm:prSet/>
      <dgm:spPr/>
      <dgm:t>
        <a:bodyPr/>
        <a:lstStyle/>
        <a:p>
          <a:endParaRPr lang="en-US"/>
        </a:p>
      </dgm:t>
    </dgm:pt>
    <dgm:pt modelId="{EAB0A9ED-2021-4919-AA39-A77834BE4233}" type="sibTrans" cxnId="{964FC91F-C2A9-4B90-B95A-5C05F81B7719}">
      <dgm:prSet/>
      <dgm:spPr/>
      <dgm:t>
        <a:bodyPr/>
        <a:lstStyle/>
        <a:p>
          <a:endParaRPr lang="en-US"/>
        </a:p>
      </dgm:t>
    </dgm:pt>
    <dgm:pt modelId="{683D337B-93B5-4D22-9CB3-47C289866BAF}">
      <dgm:prSet/>
      <dgm:spPr/>
      <dgm:t>
        <a:bodyPr/>
        <a:lstStyle/>
        <a:p>
          <a:r>
            <a:rPr lang="en-GB"/>
            <a:t>Infection control procedures in hospitals</a:t>
          </a:r>
          <a:endParaRPr lang="en-US"/>
        </a:p>
      </dgm:t>
    </dgm:pt>
    <dgm:pt modelId="{A1A7E397-BD81-4D7E-A42D-DD87F7A818CF}" type="parTrans" cxnId="{0FA58A57-8156-4EE0-9761-DC80B81288C4}">
      <dgm:prSet/>
      <dgm:spPr/>
      <dgm:t>
        <a:bodyPr/>
        <a:lstStyle/>
        <a:p>
          <a:endParaRPr lang="en-US"/>
        </a:p>
      </dgm:t>
    </dgm:pt>
    <dgm:pt modelId="{FD2AEF4E-9D05-40C6-B4E5-BDCDA061BCC6}" type="sibTrans" cxnId="{0FA58A57-8156-4EE0-9761-DC80B81288C4}">
      <dgm:prSet/>
      <dgm:spPr/>
      <dgm:t>
        <a:bodyPr/>
        <a:lstStyle/>
        <a:p>
          <a:endParaRPr lang="en-US"/>
        </a:p>
      </dgm:t>
    </dgm:pt>
    <dgm:pt modelId="{CAE100C3-924D-4002-A9D5-79558B018575}">
      <dgm:prSet/>
      <dgm:spPr/>
      <dgm:t>
        <a:bodyPr/>
        <a:lstStyle/>
        <a:p>
          <a:r>
            <a:rPr lang="en-GB"/>
            <a:t>These guidelines are issued by organisations such as the </a:t>
          </a:r>
          <a:r>
            <a:rPr lang="en-GB">
              <a:hlinkClick xmlns:r="http://schemas.openxmlformats.org/officeDocument/2006/relationships" r:id="rId1"/>
            </a:rPr>
            <a:t>UK Health Security Agency</a:t>
          </a:r>
          <a:r>
            <a:rPr lang="en-GB"/>
            <a:t>.</a:t>
          </a:r>
          <a:endParaRPr lang="en-US"/>
        </a:p>
      </dgm:t>
    </dgm:pt>
    <dgm:pt modelId="{475DF2ED-0C27-42A7-BDCB-68F739AF777C}" type="parTrans" cxnId="{90D4F6E8-EC6F-4EC0-8B34-5F1D868CCF9E}">
      <dgm:prSet/>
      <dgm:spPr/>
      <dgm:t>
        <a:bodyPr/>
        <a:lstStyle/>
        <a:p>
          <a:endParaRPr lang="en-US"/>
        </a:p>
      </dgm:t>
    </dgm:pt>
    <dgm:pt modelId="{7F31712D-1B59-4779-8BBB-521E3367C6A1}" type="sibTrans" cxnId="{90D4F6E8-EC6F-4EC0-8B34-5F1D868CCF9E}">
      <dgm:prSet/>
      <dgm:spPr/>
      <dgm:t>
        <a:bodyPr/>
        <a:lstStyle/>
        <a:p>
          <a:endParaRPr lang="en-US"/>
        </a:p>
      </dgm:t>
    </dgm:pt>
    <dgm:pt modelId="{7A76BBE5-C40A-42E8-AD0F-9B8AA83EAD29}" type="pres">
      <dgm:prSet presAssocID="{CC21266E-4D90-4EA5-BD9B-16CCD71315E0}" presName="Name0" presStyleCnt="0">
        <dgm:presLayoutVars>
          <dgm:dir/>
          <dgm:resizeHandles val="exact"/>
        </dgm:presLayoutVars>
      </dgm:prSet>
      <dgm:spPr/>
    </dgm:pt>
    <dgm:pt modelId="{15A6621A-135E-4CD9-B80F-D934E70260CF}" type="pres">
      <dgm:prSet presAssocID="{A2E1E9D3-A99D-4847-AE1B-F4FCDE15E126}" presName="node" presStyleLbl="node1" presStyleIdx="0" presStyleCnt="7">
        <dgm:presLayoutVars>
          <dgm:bulletEnabled val="1"/>
        </dgm:presLayoutVars>
      </dgm:prSet>
      <dgm:spPr/>
    </dgm:pt>
    <dgm:pt modelId="{39F35728-B909-4F6E-96BD-710D76DC837F}" type="pres">
      <dgm:prSet presAssocID="{0BD7E33B-4579-4D7D-8C17-2E916301759A}" presName="sibTrans" presStyleLbl="sibTrans1D1" presStyleIdx="0" presStyleCnt="6"/>
      <dgm:spPr/>
    </dgm:pt>
    <dgm:pt modelId="{E8DAF383-4FF4-4DB0-8950-6A756F6B27E4}" type="pres">
      <dgm:prSet presAssocID="{0BD7E33B-4579-4D7D-8C17-2E916301759A}" presName="connectorText" presStyleLbl="sibTrans1D1" presStyleIdx="0" presStyleCnt="6"/>
      <dgm:spPr/>
    </dgm:pt>
    <dgm:pt modelId="{030702E4-D29A-4652-97A7-526AA48513E9}" type="pres">
      <dgm:prSet presAssocID="{DA4EF417-83C7-4EFA-AC71-1BF70256C43B}" presName="node" presStyleLbl="node1" presStyleIdx="1" presStyleCnt="7">
        <dgm:presLayoutVars>
          <dgm:bulletEnabled val="1"/>
        </dgm:presLayoutVars>
      </dgm:prSet>
      <dgm:spPr/>
    </dgm:pt>
    <dgm:pt modelId="{EACF0C10-F3AF-4072-A530-9336E8A996BC}" type="pres">
      <dgm:prSet presAssocID="{AFDD2393-1222-40E3-9955-2FD85018D5B4}" presName="sibTrans" presStyleLbl="sibTrans1D1" presStyleIdx="1" presStyleCnt="6"/>
      <dgm:spPr/>
    </dgm:pt>
    <dgm:pt modelId="{5F31BD1C-F9CC-4C55-8D4E-888934E30136}" type="pres">
      <dgm:prSet presAssocID="{AFDD2393-1222-40E3-9955-2FD85018D5B4}" presName="connectorText" presStyleLbl="sibTrans1D1" presStyleIdx="1" presStyleCnt="6"/>
      <dgm:spPr/>
    </dgm:pt>
    <dgm:pt modelId="{15E018D5-1355-4EC6-8806-8DFC6B666B68}" type="pres">
      <dgm:prSet presAssocID="{BC79272D-6E63-43C0-87B7-7635C2E3E48C}" presName="node" presStyleLbl="node1" presStyleIdx="2" presStyleCnt="7">
        <dgm:presLayoutVars>
          <dgm:bulletEnabled val="1"/>
        </dgm:presLayoutVars>
      </dgm:prSet>
      <dgm:spPr/>
    </dgm:pt>
    <dgm:pt modelId="{BD78B147-6318-42CC-B326-07B66EC454B6}" type="pres">
      <dgm:prSet presAssocID="{3B9BAFF3-0944-4909-97C3-75E7289297CE}" presName="sibTrans" presStyleLbl="sibTrans1D1" presStyleIdx="2" presStyleCnt="6"/>
      <dgm:spPr/>
    </dgm:pt>
    <dgm:pt modelId="{C09698DA-B0F0-4944-9D15-AF0622421998}" type="pres">
      <dgm:prSet presAssocID="{3B9BAFF3-0944-4909-97C3-75E7289297CE}" presName="connectorText" presStyleLbl="sibTrans1D1" presStyleIdx="2" presStyleCnt="6"/>
      <dgm:spPr/>
    </dgm:pt>
    <dgm:pt modelId="{2BD2C1E0-2866-407B-B630-0AEC56B6DD6A}" type="pres">
      <dgm:prSet presAssocID="{3F779634-FC4F-43BA-B17C-0F2D15CF4AC9}" presName="node" presStyleLbl="node1" presStyleIdx="3" presStyleCnt="7">
        <dgm:presLayoutVars>
          <dgm:bulletEnabled val="1"/>
        </dgm:presLayoutVars>
      </dgm:prSet>
      <dgm:spPr/>
    </dgm:pt>
    <dgm:pt modelId="{03A06862-BA54-41F2-B98D-E5C7446F4426}" type="pres">
      <dgm:prSet presAssocID="{E24D8B5E-90DE-4489-A754-047D8713F7A8}" presName="sibTrans" presStyleLbl="sibTrans1D1" presStyleIdx="3" presStyleCnt="6"/>
      <dgm:spPr/>
    </dgm:pt>
    <dgm:pt modelId="{EE9D604B-7D72-46E2-B64C-F47090FE2AB3}" type="pres">
      <dgm:prSet presAssocID="{E24D8B5E-90DE-4489-A754-047D8713F7A8}" presName="connectorText" presStyleLbl="sibTrans1D1" presStyleIdx="3" presStyleCnt="6"/>
      <dgm:spPr/>
    </dgm:pt>
    <dgm:pt modelId="{F5AEA8C6-8B3B-4098-ADA3-4E271E6370BE}" type="pres">
      <dgm:prSet presAssocID="{99C04117-A0E7-4A3E-8BE8-875853693BA2}" presName="node" presStyleLbl="node1" presStyleIdx="4" presStyleCnt="7">
        <dgm:presLayoutVars>
          <dgm:bulletEnabled val="1"/>
        </dgm:presLayoutVars>
      </dgm:prSet>
      <dgm:spPr/>
    </dgm:pt>
    <dgm:pt modelId="{B8F6D107-9384-4931-A72D-A6AC53B08ADF}" type="pres">
      <dgm:prSet presAssocID="{EAB0A9ED-2021-4919-AA39-A77834BE4233}" presName="sibTrans" presStyleLbl="sibTrans1D1" presStyleIdx="4" presStyleCnt="6"/>
      <dgm:spPr/>
    </dgm:pt>
    <dgm:pt modelId="{D73A23F5-ED4C-4DC1-929E-48EC3B06A6F8}" type="pres">
      <dgm:prSet presAssocID="{EAB0A9ED-2021-4919-AA39-A77834BE4233}" presName="connectorText" presStyleLbl="sibTrans1D1" presStyleIdx="4" presStyleCnt="6"/>
      <dgm:spPr/>
    </dgm:pt>
    <dgm:pt modelId="{8BE0034B-6FC3-4908-AB21-760DFC0DFED7}" type="pres">
      <dgm:prSet presAssocID="{683D337B-93B5-4D22-9CB3-47C289866BAF}" presName="node" presStyleLbl="node1" presStyleIdx="5" presStyleCnt="7">
        <dgm:presLayoutVars>
          <dgm:bulletEnabled val="1"/>
        </dgm:presLayoutVars>
      </dgm:prSet>
      <dgm:spPr/>
    </dgm:pt>
    <dgm:pt modelId="{78EC0EE7-3EC0-49AB-93E0-09CA2094E354}" type="pres">
      <dgm:prSet presAssocID="{FD2AEF4E-9D05-40C6-B4E5-BDCDA061BCC6}" presName="sibTrans" presStyleLbl="sibTrans1D1" presStyleIdx="5" presStyleCnt="6"/>
      <dgm:spPr/>
    </dgm:pt>
    <dgm:pt modelId="{7F0C723C-EC36-4F01-8F0C-C82B4D1F2B5E}" type="pres">
      <dgm:prSet presAssocID="{FD2AEF4E-9D05-40C6-B4E5-BDCDA061BCC6}" presName="connectorText" presStyleLbl="sibTrans1D1" presStyleIdx="5" presStyleCnt="6"/>
      <dgm:spPr/>
    </dgm:pt>
    <dgm:pt modelId="{A3E81C19-FE39-4FEB-B973-C6FFD19A299E}" type="pres">
      <dgm:prSet presAssocID="{CAE100C3-924D-4002-A9D5-79558B018575}" presName="node" presStyleLbl="node1" presStyleIdx="6" presStyleCnt="7">
        <dgm:presLayoutVars>
          <dgm:bulletEnabled val="1"/>
        </dgm:presLayoutVars>
      </dgm:prSet>
      <dgm:spPr/>
    </dgm:pt>
  </dgm:ptLst>
  <dgm:cxnLst>
    <dgm:cxn modelId="{AD151E13-9A50-46C4-923E-E5C354A5F3AD}" type="presOf" srcId="{3B9BAFF3-0944-4909-97C3-75E7289297CE}" destId="{BD78B147-6318-42CC-B326-07B66EC454B6}" srcOrd="0" destOrd="0" presId="urn:microsoft.com/office/officeart/2016/7/layout/RepeatingBendingProcessNew"/>
    <dgm:cxn modelId="{6B6C0C14-D4BB-449F-A18E-175353302E5F}" type="presOf" srcId="{0BD7E33B-4579-4D7D-8C17-2E916301759A}" destId="{39F35728-B909-4F6E-96BD-710D76DC837F}" srcOrd="0" destOrd="0" presId="urn:microsoft.com/office/officeart/2016/7/layout/RepeatingBendingProcessNew"/>
    <dgm:cxn modelId="{964FC91F-C2A9-4B90-B95A-5C05F81B7719}" srcId="{CC21266E-4D90-4EA5-BD9B-16CCD71315E0}" destId="{99C04117-A0E7-4A3E-8BE8-875853693BA2}" srcOrd="4" destOrd="0" parTransId="{F70F195E-37C9-49C0-8862-430D35FE1636}" sibTransId="{EAB0A9ED-2021-4919-AA39-A77834BE4233}"/>
    <dgm:cxn modelId="{5190DB21-51D0-4FB8-9EA4-B47035F26F6A}" type="presOf" srcId="{99C04117-A0E7-4A3E-8BE8-875853693BA2}" destId="{F5AEA8C6-8B3B-4098-ADA3-4E271E6370BE}" srcOrd="0" destOrd="0" presId="urn:microsoft.com/office/officeart/2016/7/layout/RepeatingBendingProcessNew"/>
    <dgm:cxn modelId="{AB42A92E-18D5-4F8C-B23E-8B9FA0232843}" type="presOf" srcId="{FD2AEF4E-9D05-40C6-B4E5-BDCDA061BCC6}" destId="{78EC0EE7-3EC0-49AB-93E0-09CA2094E354}" srcOrd="0" destOrd="0" presId="urn:microsoft.com/office/officeart/2016/7/layout/RepeatingBendingProcessNew"/>
    <dgm:cxn modelId="{2A1FC836-0CE0-41CA-88F1-7CD435D9F2EF}" type="presOf" srcId="{0BD7E33B-4579-4D7D-8C17-2E916301759A}" destId="{E8DAF383-4FF4-4DB0-8950-6A756F6B27E4}" srcOrd="1" destOrd="0" presId="urn:microsoft.com/office/officeart/2016/7/layout/RepeatingBendingProcessNew"/>
    <dgm:cxn modelId="{34821F44-5675-4453-BA80-27C60B67065E}" type="presOf" srcId="{A2E1E9D3-A99D-4847-AE1B-F4FCDE15E126}" destId="{15A6621A-135E-4CD9-B80F-D934E70260CF}" srcOrd="0" destOrd="0" presId="urn:microsoft.com/office/officeart/2016/7/layout/RepeatingBendingProcessNew"/>
    <dgm:cxn modelId="{0FA58A57-8156-4EE0-9761-DC80B81288C4}" srcId="{CC21266E-4D90-4EA5-BD9B-16CCD71315E0}" destId="{683D337B-93B5-4D22-9CB3-47C289866BAF}" srcOrd="5" destOrd="0" parTransId="{A1A7E397-BD81-4D7E-A42D-DD87F7A818CF}" sibTransId="{FD2AEF4E-9D05-40C6-B4E5-BDCDA061BCC6}"/>
    <dgm:cxn modelId="{3CD9125B-8F01-4161-A661-FB17E3A00523}" srcId="{CC21266E-4D90-4EA5-BD9B-16CCD71315E0}" destId="{A2E1E9D3-A99D-4847-AE1B-F4FCDE15E126}" srcOrd="0" destOrd="0" parTransId="{30873D73-C9BD-4FA9-A103-54DB244A7227}" sibTransId="{0BD7E33B-4579-4D7D-8C17-2E916301759A}"/>
    <dgm:cxn modelId="{BFD2DB5B-52CE-4C98-85FB-C54877D06FC5}" type="presOf" srcId="{CC21266E-4D90-4EA5-BD9B-16CCD71315E0}" destId="{7A76BBE5-C40A-42E8-AD0F-9B8AA83EAD29}" srcOrd="0" destOrd="0" presId="urn:microsoft.com/office/officeart/2016/7/layout/RepeatingBendingProcessNew"/>
    <dgm:cxn modelId="{0DDB2A65-EF36-40CD-8A8D-49A6DF8E4960}" srcId="{CC21266E-4D90-4EA5-BD9B-16CCD71315E0}" destId="{DA4EF417-83C7-4EFA-AC71-1BF70256C43B}" srcOrd="1" destOrd="0" parTransId="{FDE20EC2-6418-4213-A00C-D438E915FFF8}" sibTransId="{AFDD2393-1222-40E3-9955-2FD85018D5B4}"/>
    <dgm:cxn modelId="{EE3A5E65-3B99-47A0-B442-BFA06D3D8267}" type="presOf" srcId="{AFDD2393-1222-40E3-9955-2FD85018D5B4}" destId="{EACF0C10-F3AF-4072-A530-9336E8A996BC}" srcOrd="0" destOrd="0" presId="urn:microsoft.com/office/officeart/2016/7/layout/RepeatingBendingProcessNew"/>
    <dgm:cxn modelId="{83273A66-06F0-427A-A73C-6E1FBEB42E57}" type="presOf" srcId="{FD2AEF4E-9D05-40C6-B4E5-BDCDA061BCC6}" destId="{7F0C723C-EC36-4F01-8F0C-C82B4D1F2B5E}" srcOrd="1" destOrd="0" presId="urn:microsoft.com/office/officeart/2016/7/layout/RepeatingBendingProcessNew"/>
    <dgm:cxn modelId="{7A10C96C-6A56-4476-87E6-349D204AEFB6}" srcId="{CC21266E-4D90-4EA5-BD9B-16CCD71315E0}" destId="{BC79272D-6E63-43C0-87B7-7635C2E3E48C}" srcOrd="2" destOrd="0" parTransId="{4A3A9DC4-C564-49D6-8101-D278A2491EDF}" sibTransId="{3B9BAFF3-0944-4909-97C3-75E7289297CE}"/>
    <dgm:cxn modelId="{8659666D-B41F-4787-B826-1E996158412E}" type="presOf" srcId="{EAB0A9ED-2021-4919-AA39-A77834BE4233}" destId="{D73A23F5-ED4C-4DC1-929E-48EC3B06A6F8}" srcOrd="1" destOrd="0" presId="urn:microsoft.com/office/officeart/2016/7/layout/RepeatingBendingProcessNew"/>
    <dgm:cxn modelId="{9AC5CD7A-5A76-44C4-9972-1A4E9394A933}" type="presOf" srcId="{683D337B-93B5-4D22-9CB3-47C289866BAF}" destId="{8BE0034B-6FC3-4908-AB21-760DFC0DFED7}" srcOrd="0" destOrd="0" presId="urn:microsoft.com/office/officeart/2016/7/layout/RepeatingBendingProcessNew"/>
    <dgm:cxn modelId="{29F73689-4C79-4087-B64D-1FBECF786CE1}" type="presOf" srcId="{3F779634-FC4F-43BA-B17C-0F2D15CF4AC9}" destId="{2BD2C1E0-2866-407B-B630-0AEC56B6DD6A}" srcOrd="0" destOrd="0" presId="urn:microsoft.com/office/officeart/2016/7/layout/RepeatingBendingProcessNew"/>
    <dgm:cxn modelId="{260EC69A-1D50-49E4-9AD9-975641C15238}" type="presOf" srcId="{CAE100C3-924D-4002-A9D5-79558B018575}" destId="{A3E81C19-FE39-4FEB-B973-C6FFD19A299E}" srcOrd="0" destOrd="0" presId="urn:microsoft.com/office/officeart/2016/7/layout/RepeatingBendingProcessNew"/>
    <dgm:cxn modelId="{0A15F4A7-2D5F-4CEE-9EAA-5CB61154763A}" type="presOf" srcId="{BC79272D-6E63-43C0-87B7-7635C2E3E48C}" destId="{15E018D5-1355-4EC6-8806-8DFC6B666B68}" srcOrd="0" destOrd="0" presId="urn:microsoft.com/office/officeart/2016/7/layout/RepeatingBendingProcessNew"/>
    <dgm:cxn modelId="{0A422AB9-59C4-4464-A460-87862FCD1175}" type="presOf" srcId="{E24D8B5E-90DE-4489-A754-047D8713F7A8}" destId="{03A06862-BA54-41F2-B98D-E5C7446F4426}" srcOrd="0" destOrd="0" presId="urn:microsoft.com/office/officeart/2016/7/layout/RepeatingBendingProcessNew"/>
    <dgm:cxn modelId="{B20929CD-CBEA-4126-93A3-ACE23D111356}" type="presOf" srcId="{DA4EF417-83C7-4EFA-AC71-1BF70256C43B}" destId="{030702E4-D29A-4652-97A7-526AA48513E9}" srcOrd="0" destOrd="0" presId="urn:microsoft.com/office/officeart/2016/7/layout/RepeatingBendingProcessNew"/>
    <dgm:cxn modelId="{7C836FD6-BAC6-44CB-B4A1-4512057B64C0}" type="presOf" srcId="{EAB0A9ED-2021-4919-AA39-A77834BE4233}" destId="{B8F6D107-9384-4931-A72D-A6AC53B08ADF}" srcOrd="0" destOrd="0" presId="urn:microsoft.com/office/officeart/2016/7/layout/RepeatingBendingProcessNew"/>
    <dgm:cxn modelId="{D51529DE-E6B0-41A6-9687-5174087770C1}" type="presOf" srcId="{E24D8B5E-90DE-4489-A754-047D8713F7A8}" destId="{EE9D604B-7D72-46E2-B64C-F47090FE2AB3}" srcOrd="1" destOrd="0" presId="urn:microsoft.com/office/officeart/2016/7/layout/RepeatingBendingProcessNew"/>
    <dgm:cxn modelId="{878ADEDE-6BA6-4B26-AAA2-EC3A5E0113B6}" type="presOf" srcId="{3B9BAFF3-0944-4909-97C3-75E7289297CE}" destId="{C09698DA-B0F0-4944-9D15-AF0622421998}" srcOrd="1" destOrd="0" presId="urn:microsoft.com/office/officeart/2016/7/layout/RepeatingBendingProcessNew"/>
    <dgm:cxn modelId="{DC9038E0-BAE4-48C1-BF81-F371C9119F0F}" srcId="{CC21266E-4D90-4EA5-BD9B-16CCD71315E0}" destId="{3F779634-FC4F-43BA-B17C-0F2D15CF4AC9}" srcOrd="3" destOrd="0" parTransId="{2C25DFFF-AB02-4A6C-BBDC-9B6ACD3DAF36}" sibTransId="{E24D8B5E-90DE-4489-A754-047D8713F7A8}"/>
    <dgm:cxn modelId="{0BE14DE1-1675-446A-B58B-731D5AE5C002}" type="presOf" srcId="{AFDD2393-1222-40E3-9955-2FD85018D5B4}" destId="{5F31BD1C-F9CC-4C55-8D4E-888934E30136}" srcOrd="1" destOrd="0" presId="urn:microsoft.com/office/officeart/2016/7/layout/RepeatingBendingProcessNew"/>
    <dgm:cxn modelId="{90D4F6E8-EC6F-4EC0-8B34-5F1D868CCF9E}" srcId="{CC21266E-4D90-4EA5-BD9B-16CCD71315E0}" destId="{CAE100C3-924D-4002-A9D5-79558B018575}" srcOrd="6" destOrd="0" parTransId="{475DF2ED-0C27-42A7-BDCB-68F739AF777C}" sibTransId="{7F31712D-1B59-4779-8BBB-521E3367C6A1}"/>
    <dgm:cxn modelId="{81593424-A52B-4C8A-A6A3-77CC61F373E5}" type="presParOf" srcId="{7A76BBE5-C40A-42E8-AD0F-9B8AA83EAD29}" destId="{15A6621A-135E-4CD9-B80F-D934E70260CF}" srcOrd="0" destOrd="0" presId="urn:microsoft.com/office/officeart/2016/7/layout/RepeatingBendingProcessNew"/>
    <dgm:cxn modelId="{FE577946-4C33-4045-BFC3-56069E590191}" type="presParOf" srcId="{7A76BBE5-C40A-42E8-AD0F-9B8AA83EAD29}" destId="{39F35728-B909-4F6E-96BD-710D76DC837F}" srcOrd="1" destOrd="0" presId="urn:microsoft.com/office/officeart/2016/7/layout/RepeatingBendingProcessNew"/>
    <dgm:cxn modelId="{F7B683E5-4E9C-4DA3-B95A-64BD3A9888BF}" type="presParOf" srcId="{39F35728-B909-4F6E-96BD-710D76DC837F}" destId="{E8DAF383-4FF4-4DB0-8950-6A756F6B27E4}" srcOrd="0" destOrd="0" presId="urn:microsoft.com/office/officeart/2016/7/layout/RepeatingBendingProcessNew"/>
    <dgm:cxn modelId="{BBDDBA3C-7701-4C3B-9D4C-6C22CEC402E2}" type="presParOf" srcId="{7A76BBE5-C40A-42E8-AD0F-9B8AA83EAD29}" destId="{030702E4-D29A-4652-97A7-526AA48513E9}" srcOrd="2" destOrd="0" presId="urn:microsoft.com/office/officeart/2016/7/layout/RepeatingBendingProcessNew"/>
    <dgm:cxn modelId="{9B717BA8-F32A-4514-BB5A-1072BA38F259}" type="presParOf" srcId="{7A76BBE5-C40A-42E8-AD0F-9B8AA83EAD29}" destId="{EACF0C10-F3AF-4072-A530-9336E8A996BC}" srcOrd="3" destOrd="0" presId="urn:microsoft.com/office/officeart/2016/7/layout/RepeatingBendingProcessNew"/>
    <dgm:cxn modelId="{EFE7C94C-C09B-4637-8F82-9BDB3327B999}" type="presParOf" srcId="{EACF0C10-F3AF-4072-A530-9336E8A996BC}" destId="{5F31BD1C-F9CC-4C55-8D4E-888934E30136}" srcOrd="0" destOrd="0" presId="urn:microsoft.com/office/officeart/2016/7/layout/RepeatingBendingProcessNew"/>
    <dgm:cxn modelId="{359C3A18-6BB1-43F5-BC96-11D52CF74507}" type="presParOf" srcId="{7A76BBE5-C40A-42E8-AD0F-9B8AA83EAD29}" destId="{15E018D5-1355-4EC6-8806-8DFC6B666B68}" srcOrd="4" destOrd="0" presId="urn:microsoft.com/office/officeart/2016/7/layout/RepeatingBendingProcessNew"/>
    <dgm:cxn modelId="{F5334797-FB69-444A-B027-B658207E8FE9}" type="presParOf" srcId="{7A76BBE5-C40A-42E8-AD0F-9B8AA83EAD29}" destId="{BD78B147-6318-42CC-B326-07B66EC454B6}" srcOrd="5" destOrd="0" presId="urn:microsoft.com/office/officeart/2016/7/layout/RepeatingBendingProcessNew"/>
    <dgm:cxn modelId="{BD50C35A-5702-4CD9-B005-F1868EBE8075}" type="presParOf" srcId="{BD78B147-6318-42CC-B326-07B66EC454B6}" destId="{C09698DA-B0F0-4944-9D15-AF0622421998}" srcOrd="0" destOrd="0" presId="urn:microsoft.com/office/officeart/2016/7/layout/RepeatingBendingProcessNew"/>
    <dgm:cxn modelId="{FB43BB8B-4632-4599-B1D0-E14CAF7877F0}" type="presParOf" srcId="{7A76BBE5-C40A-42E8-AD0F-9B8AA83EAD29}" destId="{2BD2C1E0-2866-407B-B630-0AEC56B6DD6A}" srcOrd="6" destOrd="0" presId="urn:microsoft.com/office/officeart/2016/7/layout/RepeatingBendingProcessNew"/>
    <dgm:cxn modelId="{891F747D-DA53-4BBF-86D9-960E70804A56}" type="presParOf" srcId="{7A76BBE5-C40A-42E8-AD0F-9B8AA83EAD29}" destId="{03A06862-BA54-41F2-B98D-E5C7446F4426}" srcOrd="7" destOrd="0" presId="urn:microsoft.com/office/officeart/2016/7/layout/RepeatingBendingProcessNew"/>
    <dgm:cxn modelId="{D02B369F-7085-47D2-8A0A-4E8C4294C2D3}" type="presParOf" srcId="{03A06862-BA54-41F2-B98D-E5C7446F4426}" destId="{EE9D604B-7D72-46E2-B64C-F47090FE2AB3}" srcOrd="0" destOrd="0" presId="urn:microsoft.com/office/officeart/2016/7/layout/RepeatingBendingProcessNew"/>
    <dgm:cxn modelId="{BF890326-09E4-45FB-8E47-DAF62F897F62}" type="presParOf" srcId="{7A76BBE5-C40A-42E8-AD0F-9B8AA83EAD29}" destId="{F5AEA8C6-8B3B-4098-ADA3-4E271E6370BE}" srcOrd="8" destOrd="0" presId="urn:microsoft.com/office/officeart/2016/7/layout/RepeatingBendingProcessNew"/>
    <dgm:cxn modelId="{0F88F73F-3847-4475-BEB7-16C005680ED4}" type="presParOf" srcId="{7A76BBE5-C40A-42E8-AD0F-9B8AA83EAD29}" destId="{B8F6D107-9384-4931-A72D-A6AC53B08ADF}" srcOrd="9" destOrd="0" presId="urn:microsoft.com/office/officeart/2016/7/layout/RepeatingBendingProcessNew"/>
    <dgm:cxn modelId="{AA00AB37-AFD9-454D-B282-0C5A633E4ADB}" type="presParOf" srcId="{B8F6D107-9384-4931-A72D-A6AC53B08ADF}" destId="{D73A23F5-ED4C-4DC1-929E-48EC3B06A6F8}" srcOrd="0" destOrd="0" presId="urn:microsoft.com/office/officeart/2016/7/layout/RepeatingBendingProcessNew"/>
    <dgm:cxn modelId="{DE04F46A-BEA4-4056-B4E0-860ED5E6C465}" type="presParOf" srcId="{7A76BBE5-C40A-42E8-AD0F-9B8AA83EAD29}" destId="{8BE0034B-6FC3-4908-AB21-760DFC0DFED7}" srcOrd="10" destOrd="0" presId="urn:microsoft.com/office/officeart/2016/7/layout/RepeatingBendingProcessNew"/>
    <dgm:cxn modelId="{0C53563E-038A-4755-AFC0-D922B9A182BF}" type="presParOf" srcId="{7A76BBE5-C40A-42E8-AD0F-9B8AA83EAD29}" destId="{78EC0EE7-3EC0-49AB-93E0-09CA2094E354}" srcOrd="11" destOrd="0" presId="urn:microsoft.com/office/officeart/2016/7/layout/RepeatingBendingProcessNew"/>
    <dgm:cxn modelId="{E479E3B9-2673-4748-AB90-3240DD0176A8}" type="presParOf" srcId="{78EC0EE7-3EC0-49AB-93E0-09CA2094E354}" destId="{7F0C723C-EC36-4F01-8F0C-C82B4D1F2B5E}" srcOrd="0" destOrd="0" presId="urn:microsoft.com/office/officeart/2016/7/layout/RepeatingBendingProcessNew"/>
    <dgm:cxn modelId="{2D5DCFEF-C42A-4A94-AC6F-97BCFCF7297E}" type="presParOf" srcId="{7A76BBE5-C40A-42E8-AD0F-9B8AA83EAD29}" destId="{A3E81C19-FE39-4FEB-B973-C6FFD19A299E}"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2D06B-C1F2-4123-8996-B9C5AAFA388D}">
      <dsp:nvSpPr>
        <dsp:cNvPr id="0" name=""/>
        <dsp:cNvSpPr/>
      </dsp:nvSpPr>
      <dsp:spPr>
        <a:xfrm>
          <a:off x="0" y="552"/>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93171D-1DFE-42AB-87DE-42AAC3EBC8E2}">
      <dsp:nvSpPr>
        <dsp:cNvPr id="0" name=""/>
        <dsp:cNvSpPr/>
      </dsp:nvSpPr>
      <dsp:spPr>
        <a:xfrm>
          <a:off x="0" y="552"/>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1. Introduction </a:t>
          </a:r>
          <a:endParaRPr lang="en-US" sz="1600" kern="1200"/>
        </a:p>
      </dsp:txBody>
      <dsp:txXfrm>
        <a:off x="0" y="552"/>
        <a:ext cx="5638800" cy="347939"/>
      </dsp:txXfrm>
    </dsp:sp>
    <dsp:sp modelId="{3739C1B9-5DC7-4C13-A842-0726D95CEF65}">
      <dsp:nvSpPr>
        <dsp:cNvPr id="0" name=""/>
        <dsp:cNvSpPr/>
      </dsp:nvSpPr>
      <dsp:spPr>
        <a:xfrm>
          <a:off x="0" y="348491"/>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D42738-0B31-4A58-A621-864D4BF2A46E}">
      <dsp:nvSpPr>
        <dsp:cNvPr id="0" name=""/>
        <dsp:cNvSpPr/>
      </dsp:nvSpPr>
      <dsp:spPr>
        <a:xfrm>
          <a:off x="0" y="348491"/>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What is meningitis</a:t>
          </a:r>
          <a:endParaRPr lang="en-US" sz="1600" kern="1200"/>
        </a:p>
      </dsp:txBody>
      <dsp:txXfrm>
        <a:off x="0" y="348491"/>
        <a:ext cx="5638800" cy="347939"/>
      </dsp:txXfrm>
    </dsp:sp>
    <dsp:sp modelId="{3F41EC72-98E4-4459-B52A-3E57F1B19652}">
      <dsp:nvSpPr>
        <dsp:cNvPr id="0" name=""/>
        <dsp:cNvSpPr/>
      </dsp:nvSpPr>
      <dsp:spPr>
        <a:xfrm>
          <a:off x="0" y="696430"/>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F2D203-857C-49C9-A4E2-A68EE6745B8E}">
      <dsp:nvSpPr>
        <dsp:cNvPr id="0" name=""/>
        <dsp:cNvSpPr/>
      </dsp:nvSpPr>
      <dsp:spPr>
        <a:xfrm>
          <a:off x="0" y="696430"/>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Level of incidence in the uk</a:t>
          </a:r>
          <a:endParaRPr lang="en-US" sz="1600" kern="1200"/>
        </a:p>
      </dsp:txBody>
      <dsp:txXfrm>
        <a:off x="0" y="696430"/>
        <a:ext cx="5638800" cy="347939"/>
      </dsp:txXfrm>
    </dsp:sp>
    <dsp:sp modelId="{E3F6D42E-7FA2-4B92-A2C0-EBA675E93249}">
      <dsp:nvSpPr>
        <dsp:cNvPr id="0" name=""/>
        <dsp:cNvSpPr/>
      </dsp:nvSpPr>
      <dsp:spPr>
        <a:xfrm>
          <a:off x="0" y="1044370"/>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A7F775-A478-4A62-BD66-370946A2930F}">
      <dsp:nvSpPr>
        <dsp:cNvPr id="0" name=""/>
        <dsp:cNvSpPr/>
      </dsp:nvSpPr>
      <dsp:spPr>
        <a:xfrm>
          <a:off x="0" y="1044370"/>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2. Case study and measuring the outbreak</a:t>
          </a:r>
          <a:endParaRPr lang="en-US" sz="1600" kern="1200"/>
        </a:p>
      </dsp:txBody>
      <dsp:txXfrm>
        <a:off x="0" y="1044370"/>
        <a:ext cx="5638800" cy="347939"/>
      </dsp:txXfrm>
    </dsp:sp>
    <dsp:sp modelId="{555589CA-B3F2-4A8C-824A-F01FD72616CB}">
      <dsp:nvSpPr>
        <dsp:cNvPr id="0" name=""/>
        <dsp:cNvSpPr/>
      </dsp:nvSpPr>
      <dsp:spPr>
        <a:xfrm>
          <a:off x="0" y="1392309"/>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B77A19-52A7-4A4C-A2F1-28ECBC48F086}">
      <dsp:nvSpPr>
        <dsp:cNvPr id="0" name=""/>
        <dsp:cNvSpPr/>
      </dsp:nvSpPr>
      <dsp:spPr>
        <a:xfrm>
          <a:off x="0" y="1392309"/>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Case study summary [James]</a:t>
          </a:r>
          <a:endParaRPr lang="en-US" sz="1600" kern="1200"/>
        </a:p>
      </dsp:txBody>
      <dsp:txXfrm>
        <a:off x="0" y="1392309"/>
        <a:ext cx="5638800" cy="347939"/>
      </dsp:txXfrm>
    </dsp:sp>
    <dsp:sp modelId="{EEBC0987-DF95-43E3-BF7F-EBB2CBD7CC6F}">
      <dsp:nvSpPr>
        <dsp:cNvPr id="0" name=""/>
        <dsp:cNvSpPr/>
      </dsp:nvSpPr>
      <dsp:spPr>
        <a:xfrm>
          <a:off x="0" y="1740248"/>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D77DEE-0861-408D-AA6D-1B1224CFB84B}">
      <dsp:nvSpPr>
        <dsp:cNvPr id="0" name=""/>
        <dsp:cNvSpPr/>
      </dsp:nvSpPr>
      <dsp:spPr>
        <a:xfrm>
          <a:off x="0" y="1740248"/>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Measuring and infection diseases outbreak</a:t>
          </a:r>
          <a:endParaRPr lang="en-US" sz="1600" kern="1200"/>
        </a:p>
      </dsp:txBody>
      <dsp:txXfrm>
        <a:off x="0" y="1740248"/>
        <a:ext cx="5638800" cy="347939"/>
      </dsp:txXfrm>
    </dsp:sp>
    <dsp:sp modelId="{94632F01-4E86-4612-BB6F-E8A5DE17276F}">
      <dsp:nvSpPr>
        <dsp:cNvPr id="0" name=""/>
        <dsp:cNvSpPr/>
      </dsp:nvSpPr>
      <dsp:spPr>
        <a:xfrm>
          <a:off x="0" y="2088187"/>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CEADE5-E8A7-4D3B-8175-023A02F38D76}">
      <dsp:nvSpPr>
        <dsp:cNvPr id="0" name=""/>
        <dsp:cNvSpPr/>
      </dsp:nvSpPr>
      <dsp:spPr>
        <a:xfrm>
          <a:off x="0" y="2088187"/>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3 Monitoring  and controlling the outbreak </a:t>
          </a:r>
          <a:endParaRPr lang="en-US" sz="1600" kern="1200"/>
        </a:p>
      </dsp:txBody>
      <dsp:txXfrm>
        <a:off x="0" y="2088187"/>
        <a:ext cx="5638800" cy="347939"/>
      </dsp:txXfrm>
    </dsp:sp>
    <dsp:sp modelId="{87E8DAB3-058A-4CBB-B5E4-9CD0125DB408}">
      <dsp:nvSpPr>
        <dsp:cNvPr id="0" name=""/>
        <dsp:cNvSpPr/>
      </dsp:nvSpPr>
      <dsp:spPr>
        <a:xfrm>
          <a:off x="0" y="2436127"/>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D682E5-E08E-4840-87F5-018F2C1AAF87}">
      <dsp:nvSpPr>
        <dsp:cNvPr id="0" name=""/>
        <dsp:cNvSpPr/>
      </dsp:nvSpPr>
      <dsp:spPr>
        <a:xfrm>
          <a:off x="0" y="2436127"/>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Monitoring the disease </a:t>
          </a:r>
          <a:endParaRPr lang="en-US" sz="1600" kern="1200"/>
        </a:p>
      </dsp:txBody>
      <dsp:txXfrm>
        <a:off x="0" y="2436127"/>
        <a:ext cx="5638800" cy="347939"/>
      </dsp:txXfrm>
    </dsp:sp>
    <dsp:sp modelId="{2330C0E8-5B05-47BC-B763-4E8FD2E58224}">
      <dsp:nvSpPr>
        <dsp:cNvPr id="0" name=""/>
        <dsp:cNvSpPr/>
      </dsp:nvSpPr>
      <dsp:spPr>
        <a:xfrm>
          <a:off x="0" y="2784066"/>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9354C4-33F4-49A3-87F7-6676193678D8}">
      <dsp:nvSpPr>
        <dsp:cNvPr id="0" name=""/>
        <dsp:cNvSpPr/>
      </dsp:nvSpPr>
      <dsp:spPr>
        <a:xfrm>
          <a:off x="0" y="2784066"/>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Controll measures </a:t>
          </a:r>
          <a:endParaRPr lang="en-US" sz="1600" kern="1200"/>
        </a:p>
      </dsp:txBody>
      <dsp:txXfrm>
        <a:off x="0" y="2784066"/>
        <a:ext cx="5638800" cy="347939"/>
      </dsp:txXfrm>
    </dsp:sp>
    <dsp:sp modelId="{42434B11-B2FA-4371-AF64-CF913E6A0797}">
      <dsp:nvSpPr>
        <dsp:cNvPr id="0" name=""/>
        <dsp:cNvSpPr/>
      </dsp:nvSpPr>
      <dsp:spPr>
        <a:xfrm>
          <a:off x="0" y="3132005"/>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87E2D4-2999-44D9-A6E9-EBA392B45401}">
      <dsp:nvSpPr>
        <dsp:cNvPr id="0" name=""/>
        <dsp:cNvSpPr/>
      </dsp:nvSpPr>
      <dsp:spPr>
        <a:xfrm>
          <a:off x="0" y="3132005"/>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4. Government policy and health education </a:t>
          </a:r>
          <a:endParaRPr lang="en-US" sz="1600" kern="1200"/>
        </a:p>
      </dsp:txBody>
      <dsp:txXfrm>
        <a:off x="0" y="3132005"/>
        <a:ext cx="5638800" cy="347939"/>
      </dsp:txXfrm>
    </dsp:sp>
    <dsp:sp modelId="{BC28E738-39B4-455A-A56B-0E451D7E71DE}">
      <dsp:nvSpPr>
        <dsp:cNvPr id="0" name=""/>
        <dsp:cNvSpPr/>
      </dsp:nvSpPr>
      <dsp:spPr>
        <a:xfrm>
          <a:off x="0" y="3479944"/>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CF627C-86D8-453F-8E76-B44DBDF0EE8C}">
      <dsp:nvSpPr>
        <dsp:cNvPr id="0" name=""/>
        <dsp:cNvSpPr/>
      </dsp:nvSpPr>
      <dsp:spPr>
        <a:xfrm>
          <a:off x="0" y="3479944"/>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UK government policies</a:t>
          </a:r>
          <a:endParaRPr lang="en-US" sz="1600" kern="1200"/>
        </a:p>
      </dsp:txBody>
      <dsp:txXfrm>
        <a:off x="0" y="3479944"/>
        <a:ext cx="5638800" cy="347939"/>
      </dsp:txXfrm>
    </dsp:sp>
    <dsp:sp modelId="{0901807C-7E91-4259-98CC-B5325045335E}">
      <dsp:nvSpPr>
        <dsp:cNvPr id="0" name=""/>
        <dsp:cNvSpPr/>
      </dsp:nvSpPr>
      <dsp:spPr>
        <a:xfrm>
          <a:off x="0" y="3827884"/>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C6AC0F-C74C-45DD-9FD2-F48F6FFB1EC7}">
      <dsp:nvSpPr>
        <dsp:cNvPr id="0" name=""/>
        <dsp:cNvSpPr/>
      </dsp:nvSpPr>
      <dsp:spPr>
        <a:xfrm>
          <a:off x="0" y="3827884"/>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Health education for school s</a:t>
          </a:r>
          <a:endParaRPr lang="en-US" sz="1600" kern="1200"/>
        </a:p>
      </dsp:txBody>
      <dsp:txXfrm>
        <a:off x="0" y="3827884"/>
        <a:ext cx="5638800" cy="347939"/>
      </dsp:txXfrm>
    </dsp:sp>
    <dsp:sp modelId="{B96E39BC-95D4-4739-81B9-B757B3C5142F}">
      <dsp:nvSpPr>
        <dsp:cNvPr id="0" name=""/>
        <dsp:cNvSpPr/>
      </dsp:nvSpPr>
      <dsp:spPr>
        <a:xfrm>
          <a:off x="0" y="4175823"/>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565283-DBC8-42D0-A8EB-615978C45D8D}">
      <dsp:nvSpPr>
        <dsp:cNvPr id="0" name=""/>
        <dsp:cNvSpPr/>
      </dsp:nvSpPr>
      <dsp:spPr>
        <a:xfrm>
          <a:off x="0" y="4175823"/>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Conclusion </a:t>
          </a:r>
          <a:endParaRPr lang="en-US" sz="1600" kern="1200"/>
        </a:p>
      </dsp:txBody>
      <dsp:txXfrm>
        <a:off x="0" y="4175823"/>
        <a:ext cx="5638800" cy="3479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3A6AB3-A5D8-4394-A740-F6FCE72ABB92}">
      <dsp:nvSpPr>
        <dsp:cNvPr id="0" name=""/>
        <dsp:cNvSpPr/>
      </dsp:nvSpPr>
      <dsp:spPr>
        <a:xfrm>
          <a:off x="0" y="1008177"/>
          <a:ext cx="1986054" cy="119163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NHS vaccination programme is one of the most important protections against meningitis</a:t>
          </a:r>
          <a:endParaRPr lang="en-US" sz="1500" kern="1200"/>
        </a:p>
      </dsp:txBody>
      <dsp:txXfrm>
        <a:off x="0" y="1008177"/>
        <a:ext cx="1986054" cy="1191632"/>
      </dsp:txXfrm>
    </dsp:sp>
    <dsp:sp modelId="{4223ABDD-12CE-40CF-8823-99F9555079CE}">
      <dsp:nvSpPr>
        <dsp:cNvPr id="0" name=""/>
        <dsp:cNvSpPr/>
      </dsp:nvSpPr>
      <dsp:spPr>
        <a:xfrm>
          <a:off x="2184659" y="1008177"/>
          <a:ext cx="1986054" cy="119163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Key vaccines include:</a:t>
          </a:r>
          <a:endParaRPr lang="en-US" sz="1500" kern="1200"/>
        </a:p>
      </dsp:txBody>
      <dsp:txXfrm>
        <a:off x="2184659" y="1008177"/>
        <a:ext cx="1986054" cy="1191632"/>
      </dsp:txXfrm>
    </dsp:sp>
    <dsp:sp modelId="{63BD523E-8E74-4A95-AD5B-BA9CB815FDB7}">
      <dsp:nvSpPr>
        <dsp:cNvPr id="0" name=""/>
        <dsp:cNvSpPr/>
      </dsp:nvSpPr>
      <dsp:spPr>
        <a:xfrm>
          <a:off x="4369318" y="1008177"/>
          <a:ext cx="1986054" cy="119163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Men ACWY vaccine – protects against meningococcal groups A, C, W, and Y</a:t>
          </a:r>
          <a:endParaRPr lang="en-US" sz="1500" kern="1200"/>
        </a:p>
      </dsp:txBody>
      <dsp:txXfrm>
        <a:off x="4369318" y="1008177"/>
        <a:ext cx="1986054" cy="1191632"/>
      </dsp:txXfrm>
    </dsp:sp>
    <dsp:sp modelId="{F4964F91-1014-415F-BE85-83357A686CD4}">
      <dsp:nvSpPr>
        <dsp:cNvPr id="0" name=""/>
        <dsp:cNvSpPr/>
      </dsp:nvSpPr>
      <dsp:spPr>
        <a:xfrm>
          <a:off x="0" y="2398414"/>
          <a:ext cx="1986054" cy="119163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Men B vaccine – protects against meningococcal group B</a:t>
          </a:r>
          <a:endParaRPr lang="en-US" sz="1500" kern="1200"/>
        </a:p>
      </dsp:txBody>
      <dsp:txXfrm>
        <a:off x="0" y="2398414"/>
        <a:ext cx="1986054" cy="1191632"/>
      </dsp:txXfrm>
    </dsp:sp>
    <dsp:sp modelId="{B2E42543-6729-4F98-B0CA-7A650DCB3A3A}">
      <dsp:nvSpPr>
        <dsp:cNvPr id="0" name=""/>
        <dsp:cNvSpPr/>
      </dsp:nvSpPr>
      <dsp:spPr>
        <a:xfrm>
          <a:off x="2184659" y="2398414"/>
          <a:ext cx="1986054" cy="119163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Hib vaccine – protects against Haemophilus influenzae type b</a:t>
          </a:r>
          <a:endParaRPr lang="en-US" sz="1500" kern="1200"/>
        </a:p>
      </dsp:txBody>
      <dsp:txXfrm>
        <a:off x="2184659" y="2398414"/>
        <a:ext cx="1986054" cy="1191632"/>
      </dsp:txXfrm>
    </dsp:sp>
    <dsp:sp modelId="{EBCBC88F-1600-4F6B-B24D-D5CF7FF278CB}">
      <dsp:nvSpPr>
        <dsp:cNvPr id="0" name=""/>
        <dsp:cNvSpPr/>
      </dsp:nvSpPr>
      <dsp:spPr>
        <a:xfrm>
          <a:off x="4369318" y="2398414"/>
          <a:ext cx="1986054" cy="119163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Pneumococcal vaccine</a:t>
          </a:r>
          <a:endParaRPr lang="en-US" sz="1500" kern="1200"/>
        </a:p>
      </dsp:txBody>
      <dsp:txXfrm>
        <a:off x="4369318" y="2398414"/>
        <a:ext cx="1986054" cy="1191632"/>
      </dsp:txXfrm>
    </dsp:sp>
    <dsp:sp modelId="{A66165A5-F412-4282-B2B3-C331DAF3D5F0}">
      <dsp:nvSpPr>
        <dsp:cNvPr id="0" name=""/>
        <dsp:cNvSpPr/>
      </dsp:nvSpPr>
      <dsp:spPr>
        <a:xfrm>
          <a:off x="0" y="3788652"/>
          <a:ext cx="1986054" cy="119163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Who receives them:</a:t>
          </a:r>
          <a:endParaRPr lang="en-US" sz="1500" kern="1200"/>
        </a:p>
      </dsp:txBody>
      <dsp:txXfrm>
        <a:off x="0" y="3788652"/>
        <a:ext cx="1986054" cy="1191632"/>
      </dsp:txXfrm>
    </dsp:sp>
    <dsp:sp modelId="{0619F7B1-A23E-4227-8A06-E0172A3048AE}">
      <dsp:nvSpPr>
        <dsp:cNvPr id="0" name=""/>
        <dsp:cNvSpPr/>
      </dsp:nvSpPr>
      <dsp:spPr>
        <a:xfrm>
          <a:off x="2184659" y="3788652"/>
          <a:ext cx="1986054" cy="119163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Babies and children</a:t>
          </a:r>
          <a:endParaRPr lang="en-US" sz="1500" kern="1200"/>
        </a:p>
      </dsp:txBody>
      <dsp:txXfrm>
        <a:off x="2184659" y="3788652"/>
        <a:ext cx="1986054" cy="1191632"/>
      </dsp:txXfrm>
    </dsp:sp>
    <dsp:sp modelId="{CCB4B307-69D7-43FC-8FA6-3653B60E2AA6}">
      <dsp:nvSpPr>
        <dsp:cNvPr id="0" name=""/>
        <dsp:cNvSpPr/>
      </dsp:nvSpPr>
      <dsp:spPr>
        <a:xfrm>
          <a:off x="4369318" y="3788652"/>
          <a:ext cx="1986054" cy="119163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Teenagers</a:t>
          </a:r>
          <a:endParaRPr lang="en-US" sz="1500" kern="1200"/>
        </a:p>
      </dsp:txBody>
      <dsp:txXfrm>
        <a:off x="4369318" y="3788652"/>
        <a:ext cx="1986054" cy="1191632"/>
      </dsp:txXfrm>
    </dsp:sp>
    <dsp:sp modelId="{01BA4C1F-E1EC-49CD-A912-80651C5BEA77}">
      <dsp:nvSpPr>
        <dsp:cNvPr id="0" name=""/>
        <dsp:cNvSpPr/>
      </dsp:nvSpPr>
      <dsp:spPr>
        <a:xfrm>
          <a:off x="1092329" y="5178890"/>
          <a:ext cx="1986054" cy="119163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Some high-risk groups</a:t>
          </a:r>
          <a:br>
            <a:rPr lang="en-GB" sz="1500" kern="1200"/>
          </a:br>
          <a:endParaRPr lang="en-US" sz="1500" kern="1200"/>
        </a:p>
      </dsp:txBody>
      <dsp:txXfrm>
        <a:off x="1092329" y="5178890"/>
        <a:ext cx="1986054" cy="1191632"/>
      </dsp:txXfrm>
    </dsp:sp>
    <dsp:sp modelId="{7E238FAF-DF38-4FDE-BD58-5B66A611CCE3}">
      <dsp:nvSpPr>
        <dsp:cNvPr id="0" name=""/>
        <dsp:cNvSpPr/>
      </dsp:nvSpPr>
      <dsp:spPr>
        <a:xfrm>
          <a:off x="3276989" y="5178890"/>
          <a:ext cx="1986054" cy="119163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vaccination has significantly reduced meningitis cases in the UK.</a:t>
          </a:r>
          <a:endParaRPr lang="en-US" sz="1500" kern="1200"/>
        </a:p>
      </dsp:txBody>
      <dsp:txXfrm>
        <a:off x="3276989" y="5178890"/>
        <a:ext cx="1986054" cy="11916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F35728-B909-4F6E-96BD-710D76DC837F}">
      <dsp:nvSpPr>
        <dsp:cNvPr id="0" name=""/>
        <dsp:cNvSpPr/>
      </dsp:nvSpPr>
      <dsp:spPr>
        <a:xfrm>
          <a:off x="2241532" y="1199834"/>
          <a:ext cx="484885" cy="91440"/>
        </a:xfrm>
        <a:custGeom>
          <a:avLst/>
          <a:gdLst/>
          <a:ahLst/>
          <a:cxnLst/>
          <a:rect l="0" t="0" r="0" b="0"/>
          <a:pathLst>
            <a:path>
              <a:moveTo>
                <a:pt x="0" y="45720"/>
              </a:moveTo>
              <a:lnTo>
                <a:pt x="48488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1242976"/>
        <a:ext cx="25774" cy="5154"/>
      </dsp:txXfrm>
    </dsp:sp>
    <dsp:sp modelId="{15A6621A-135E-4CD9-B80F-D934E70260CF}">
      <dsp:nvSpPr>
        <dsp:cNvPr id="0" name=""/>
        <dsp:cNvSpPr/>
      </dsp:nvSpPr>
      <dsp:spPr>
        <a:xfrm>
          <a:off x="2092" y="573182"/>
          <a:ext cx="2241239" cy="13447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11200">
            <a:lnSpc>
              <a:spcPct val="90000"/>
            </a:lnSpc>
            <a:spcBef>
              <a:spcPct val="0"/>
            </a:spcBef>
            <a:spcAft>
              <a:spcPct val="35000"/>
            </a:spcAft>
            <a:buNone/>
          </a:pPr>
          <a:r>
            <a:rPr lang="en-GB" sz="1600" kern="1200"/>
            <a:t>Public health guidelines focus on reducing the spread of infection.</a:t>
          </a:r>
          <a:endParaRPr lang="en-US" sz="1600" kern="1200"/>
        </a:p>
      </dsp:txBody>
      <dsp:txXfrm>
        <a:off x="2092" y="573182"/>
        <a:ext cx="2241239" cy="1344743"/>
      </dsp:txXfrm>
    </dsp:sp>
    <dsp:sp modelId="{EACF0C10-F3AF-4072-A530-9336E8A996BC}">
      <dsp:nvSpPr>
        <dsp:cNvPr id="0" name=""/>
        <dsp:cNvSpPr/>
      </dsp:nvSpPr>
      <dsp:spPr>
        <a:xfrm>
          <a:off x="4998257" y="1199834"/>
          <a:ext cx="484885" cy="91440"/>
        </a:xfrm>
        <a:custGeom>
          <a:avLst/>
          <a:gdLst/>
          <a:ahLst/>
          <a:cxnLst/>
          <a:rect l="0" t="0" r="0" b="0"/>
          <a:pathLst>
            <a:path>
              <a:moveTo>
                <a:pt x="0" y="45720"/>
              </a:moveTo>
              <a:lnTo>
                <a:pt x="48488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1242976"/>
        <a:ext cx="25774" cy="5154"/>
      </dsp:txXfrm>
    </dsp:sp>
    <dsp:sp modelId="{030702E4-D29A-4652-97A7-526AA48513E9}">
      <dsp:nvSpPr>
        <dsp:cNvPr id="0" name=""/>
        <dsp:cNvSpPr/>
      </dsp:nvSpPr>
      <dsp:spPr>
        <a:xfrm>
          <a:off x="2758817" y="573182"/>
          <a:ext cx="2241239" cy="13447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11200">
            <a:lnSpc>
              <a:spcPct val="90000"/>
            </a:lnSpc>
            <a:spcBef>
              <a:spcPct val="0"/>
            </a:spcBef>
            <a:spcAft>
              <a:spcPct val="35000"/>
            </a:spcAft>
            <a:buNone/>
          </a:pPr>
          <a:r>
            <a:rPr lang="en-GB" sz="1600" kern="1200"/>
            <a:t>Common measures include:</a:t>
          </a:r>
          <a:endParaRPr lang="en-US" sz="1600" kern="1200"/>
        </a:p>
      </dsp:txBody>
      <dsp:txXfrm>
        <a:off x="2758817" y="573182"/>
        <a:ext cx="2241239" cy="1344743"/>
      </dsp:txXfrm>
    </dsp:sp>
    <dsp:sp modelId="{BD78B147-6318-42CC-B326-07B66EC454B6}">
      <dsp:nvSpPr>
        <dsp:cNvPr id="0" name=""/>
        <dsp:cNvSpPr/>
      </dsp:nvSpPr>
      <dsp:spPr>
        <a:xfrm>
          <a:off x="7754982" y="1199834"/>
          <a:ext cx="484885" cy="91440"/>
        </a:xfrm>
        <a:custGeom>
          <a:avLst/>
          <a:gdLst/>
          <a:ahLst/>
          <a:cxnLst/>
          <a:rect l="0" t="0" r="0" b="0"/>
          <a:pathLst>
            <a:path>
              <a:moveTo>
                <a:pt x="0" y="45720"/>
              </a:moveTo>
              <a:lnTo>
                <a:pt x="48488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1242976"/>
        <a:ext cx="25774" cy="5154"/>
      </dsp:txXfrm>
    </dsp:sp>
    <dsp:sp modelId="{15E018D5-1355-4EC6-8806-8DFC6B666B68}">
      <dsp:nvSpPr>
        <dsp:cNvPr id="0" name=""/>
        <dsp:cNvSpPr/>
      </dsp:nvSpPr>
      <dsp:spPr>
        <a:xfrm>
          <a:off x="5515542" y="573182"/>
          <a:ext cx="2241239" cy="13447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11200">
            <a:lnSpc>
              <a:spcPct val="90000"/>
            </a:lnSpc>
            <a:spcBef>
              <a:spcPct val="0"/>
            </a:spcBef>
            <a:spcAft>
              <a:spcPct val="35000"/>
            </a:spcAft>
            <a:buNone/>
          </a:pPr>
          <a:r>
            <a:rPr lang="en-GB" sz="1600" kern="1200"/>
            <a:t>Good hand hygiene</a:t>
          </a:r>
          <a:endParaRPr lang="en-US" sz="1600" kern="1200"/>
        </a:p>
      </dsp:txBody>
      <dsp:txXfrm>
        <a:off x="5515542" y="573182"/>
        <a:ext cx="2241239" cy="1344743"/>
      </dsp:txXfrm>
    </dsp:sp>
    <dsp:sp modelId="{03A06862-BA54-41F2-B98D-E5C7446F4426}">
      <dsp:nvSpPr>
        <dsp:cNvPr id="0" name=""/>
        <dsp:cNvSpPr/>
      </dsp:nvSpPr>
      <dsp:spPr>
        <a:xfrm>
          <a:off x="1122712" y="1916126"/>
          <a:ext cx="8270175" cy="484885"/>
        </a:xfrm>
        <a:custGeom>
          <a:avLst/>
          <a:gdLst/>
          <a:ahLst/>
          <a:cxnLst/>
          <a:rect l="0" t="0" r="0" b="0"/>
          <a:pathLst>
            <a:path>
              <a:moveTo>
                <a:pt x="8270175" y="0"/>
              </a:moveTo>
              <a:lnTo>
                <a:pt x="8270175" y="259542"/>
              </a:lnTo>
              <a:lnTo>
                <a:pt x="0" y="259542"/>
              </a:lnTo>
              <a:lnTo>
                <a:pt x="0" y="484885"/>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644" y="2155991"/>
        <a:ext cx="414311" cy="5154"/>
      </dsp:txXfrm>
    </dsp:sp>
    <dsp:sp modelId="{2BD2C1E0-2866-407B-B630-0AEC56B6DD6A}">
      <dsp:nvSpPr>
        <dsp:cNvPr id="0" name=""/>
        <dsp:cNvSpPr/>
      </dsp:nvSpPr>
      <dsp:spPr>
        <a:xfrm>
          <a:off x="8272267" y="573182"/>
          <a:ext cx="2241239" cy="13447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11200">
            <a:lnSpc>
              <a:spcPct val="90000"/>
            </a:lnSpc>
            <a:spcBef>
              <a:spcPct val="0"/>
            </a:spcBef>
            <a:spcAft>
              <a:spcPct val="35000"/>
            </a:spcAft>
            <a:buNone/>
          </a:pPr>
          <a:r>
            <a:rPr lang="en-GB" sz="1600" kern="1200"/>
            <a:t>Respiratory hygiene (covering coughs/sneezes)</a:t>
          </a:r>
          <a:endParaRPr lang="en-US" sz="1600" kern="1200"/>
        </a:p>
      </dsp:txBody>
      <dsp:txXfrm>
        <a:off x="8272267" y="573182"/>
        <a:ext cx="2241239" cy="1344743"/>
      </dsp:txXfrm>
    </dsp:sp>
    <dsp:sp modelId="{B8F6D107-9384-4931-A72D-A6AC53B08ADF}">
      <dsp:nvSpPr>
        <dsp:cNvPr id="0" name=""/>
        <dsp:cNvSpPr/>
      </dsp:nvSpPr>
      <dsp:spPr>
        <a:xfrm>
          <a:off x="2241532" y="3060063"/>
          <a:ext cx="484885" cy="91440"/>
        </a:xfrm>
        <a:custGeom>
          <a:avLst/>
          <a:gdLst/>
          <a:ahLst/>
          <a:cxnLst/>
          <a:rect l="0" t="0" r="0" b="0"/>
          <a:pathLst>
            <a:path>
              <a:moveTo>
                <a:pt x="0" y="45720"/>
              </a:moveTo>
              <a:lnTo>
                <a:pt x="48488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3103206"/>
        <a:ext cx="25774" cy="5154"/>
      </dsp:txXfrm>
    </dsp:sp>
    <dsp:sp modelId="{F5AEA8C6-8B3B-4098-ADA3-4E271E6370BE}">
      <dsp:nvSpPr>
        <dsp:cNvPr id="0" name=""/>
        <dsp:cNvSpPr/>
      </dsp:nvSpPr>
      <dsp:spPr>
        <a:xfrm>
          <a:off x="2092" y="2433411"/>
          <a:ext cx="2241239" cy="13447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11200">
            <a:lnSpc>
              <a:spcPct val="90000"/>
            </a:lnSpc>
            <a:spcBef>
              <a:spcPct val="0"/>
            </a:spcBef>
            <a:spcAft>
              <a:spcPct val="35000"/>
            </a:spcAft>
            <a:buNone/>
          </a:pPr>
          <a:r>
            <a:rPr lang="en-GB" sz="1600" kern="1200"/>
            <a:t>Rapid antibiotic treatment for close contacts of meningitis patients</a:t>
          </a:r>
          <a:endParaRPr lang="en-US" sz="1600" kern="1200"/>
        </a:p>
      </dsp:txBody>
      <dsp:txXfrm>
        <a:off x="2092" y="2433411"/>
        <a:ext cx="2241239" cy="1344743"/>
      </dsp:txXfrm>
    </dsp:sp>
    <dsp:sp modelId="{78EC0EE7-3EC0-49AB-93E0-09CA2094E354}">
      <dsp:nvSpPr>
        <dsp:cNvPr id="0" name=""/>
        <dsp:cNvSpPr/>
      </dsp:nvSpPr>
      <dsp:spPr>
        <a:xfrm>
          <a:off x="4998257" y="3060063"/>
          <a:ext cx="484885" cy="91440"/>
        </a:xfrm>
        <a:custGeom>
          <a:avLst/>
          <a:gdLst/>
          <a:ahLst/>
          <a:cxnLst/>
          <a:rect l="0" t="0" r="0" b="0"/>
          <a:pathLst>
            <a:path>
              <a:moveTo>
                <a:pt x="0" y="45720"/>
              </a:moveTo>
              <a:lnTo>
                <a:pt x="48488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3103206"/>
        <a:ext cx="25774" cy="5154"/>
      </dsp:txXfrm>
    </dsp:sp>
    <dsp:sp modelId="{8BE0034B-6FC3-4908-AB21-760DFC0DFED7}">
      <dsp:nvSpPr>
        <dsp:cNvPr id="0" name=""/>
        <dsp:cNvSpPr/>
      </dsp:nvSpPr>
      <dsp:spPr>
        <a:xfrm>
          <a:off x="2758817" y="2433411"/>
          <a:ext cx="2241239" cy="13447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11200">
            <a:lnSpc>
              <a:spcPct val="90000"/>
            </a:lnSpc>
            <a:spcBef>
              <a:spcPct val="0"/>
            </a:spcBef>
            <a:spcAft>
              <a:spcPct val="35000"/>
            </a:spcAft>
            <a:buNone/>
          </a:pPr>
          <a:r>
            <a:rPr lang="en-GB" sz="1600" kern="1200"/>
            <a:t>Infection control procedures in hospitals</a:t>
          </a:r>
          <a:endParaRPr lang="en-US" sz="1600" kern="1200"/>
        </a:p>
      </dsp:txBody>
      <dsp:txXfrm>
        <a:off x="2758817" y="2433411"/>
        <a:ext cx="2241239" cy="1344743"/>
      </dsp:txXfrm>
    </dsp:sp>
    <dsp:sp modelId="{A3E81C19-FE39-4FEB-B973-C6FFD19A299E}">
      <dsp:nvSpPr>
        <dsp:cNvPr id="0" name=""/>
        <dsp:cNvSpPr/>
      </dsp:nvSpPr>
      <dsp:spPr>
        <a:xfrm>
          <a:off x="5515542" y="2433411"/>
          <a:ext cx="2241239" cy="13447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11200">
            <a:lnSpc>
              <a:spcPct val="90000"/>
            </a:lnSpc>
            <a:spcBef>
              <a:spcPct val="0"/>
            </a:spcBef>
            <a:spcAft>
              <a:spcPct val="35000"/>
            </a:spcAft>
            <a:buNone/>
          </a:pPr>
          <a:r>
            <a:rPr lang="en-GB" sz="1600" kern="1200"/>
            <a:t>These guidelines are issued by organisations such as the </a:t>
          </a:r>
          <a:r>
            <a:rPr lang="en-GB" sz="1600" kern="1200">
              <a:hlinkClick xmlns:r="http://schemas.openxmlformats.org/officeDocument/2006/relationships" r:id="rId1"/>
            </a:rPr>
            <a:t>UK Health Security Agency</a:t>
          </a:r>
          <a:r>
            <a:rPr lang="en-GB" sz="1600" kern="1200"/>
            <a:t>.</a:t>
          </a:r>
          <a:endParaRPr lang="en-US" sz="1600" kern="1200"/>
        </a:p>
      </dsp:txBody>
      <dsp:txXfrm>
        <a:off x="5515542" y="2433411"/>
        <a:ext cx="2241239" cy="134474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025DF8-241C-4E9A-8919-169C551C76F8}" type="datetimeFigureOut">
              <a:rPr lang="en-GB" smtClean="0"/>
              <a:t>20/03/2026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A34EE2-F307-4825-AFF3-D09D3C59AAE0}" type="slidenum">
              <a:rPr lang="en-GB" smtClean="0"/>
              <a:t>‹#›</a:t>
            </a:fld>
            <a:endParaRPr lang="en-GB"/>
          </a:p>
        </p:txBody>
      </p:sp>
    </p:spTree>
    <p:extLst>
      <p:ext uri="{BB962C8B-B14F-4D97-AF65-F5344CB8AC3E}">
        <p14:creationId xmlns:p14="http://schemas.microsoft.com/office/powerpoint/2010/main" val="30386274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20/03/2026</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20/03/2026</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20/03/2026</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20/03/2026</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20/03/2026</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20/03/2026</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20/03/2026</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20/03/2026</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20/03/2026</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20/03/2026</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20/03/2026</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20/03/2026</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chatgpt://generic-entity?number=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png"/><Relationship Id="rId7" Type="http://schemas.openxmlformats.org/officeDocument/2006/relationships/diagramColors" Target="../diagrams/colors2.xml"/><Relationship Id="rId2" Type="http://schemas.openxmlformats.org/officeDocument/2006/relationships/hyperlink" Target="chatgpt://generic-entity?number=2" TargetMode="Externa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9.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GOV.UK/GOVERNMENT/ORGANISATIONS/UK-HEALTH-SECURITY-AGENCY" TargetMode="External"/><Relationship Id="rId3" Type="http://schemas.openxmlformats.org/officeDocument/2006/relationships/hyperlink" Target="https://www.gov.uk/government/publications/public-health-commissioning-in-the-nhs-2023-to-2024/nhs-public-health-functions-agreement-2023-to-2024" TargetMode="External"/><Relationship Id="rId7" Type="http://schemas.openxmlformats.org/officeDocument/2006/relationships/hyperlink" Target="https://www.nhs.uk/conditions/meningitis/causes/" TargetMode="Externa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hyperlink" Target="https://www.meningitis.org/about-meningitis/" TargetMode="External"/><Relationship Id="rId5" Type="http://schemas.openxmlformats.org/officeDocument/2006/relationships/hyperlink" Target="https://www.meningitisnow.org/meningitis-now-stories/news-centre/news/meningitis-now-concerned-by-sharp-rise-in-meningitis-cases-in-england/" TargetMode="External"/><Relationship Id="rId10" Type="http://schemas.openxmlformats.org/officeDocument/2006/relationships/hyperlink" Target="https://www.who.int/news-room/feature-stories/detail/how-do-vaccines-work#:~:text=How%20vaccines%20help%20fight%20disease,not%20everyone%20can%20be%20vaccinated" TargetMode="External"/><Relationship Id="rId4" Type="http://schemas.openxmlformats.org/officeDocument/2006/relationships/hyperlink" Target="https://ergsy.com/information/how-serious-bacterial-meningitis/orphans/32872/32873" TargetMode="External"/><Relationship Id="rId9" Type="http://schemas.openxmlformats.org/officeDocument/2006/relationships/hyperlink" Target="https://www.who.int/news-room/fact-sheets/detail/meningit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1933577"/>
            <a:ext cx="7663105" cy="782464"/>
          </a:xfrm>
        </p:spPr>
        <p:txBody>
          <a:bodyPr>
            <a:normAutofit fontScale="90000"/>
          </a:bodyPr>
          <a:lstStyle/>
          <a:p>
            <a:r>
              <a:rPr lang="en-GB" sz="4000">
                <a:latin typeface="Arial" panose="020B0604020202020204" pitchFamily="34" charset="0"/>
                <a:cs typeface="Arial" panose="020B0604020202020204" pitchFamily="34" charset="0"/>
              </a:rPr>
              <a:t>Digital Skills and Research Methods</a:t>
            </a:r>
            <a:br>
              <a:rPr lang="en-GB" sz="2800">
                <a:latin typeface="Arial" panose="020B0604020202020204" pitchFamily="34" charset="0"/>
                <a:cs typeface="Arial" panose="020B0604020202020204" pitchFamily="34" charset="0"/>
              </a:rPr>
            </a:br>
            <a:r>
              <a:rPr lang="en-US" sz="2800" b="1" spc="-10">
                <a:effectLst/>
                <a:latin typeface="Arial" panose="020B0604020202020204" pitchFamily="34" charset="0"/>
                <a:ea typeface="Arial" panose="020B0604020202020204" pitchFamily="34" charset="0"/>
                <a:cs typeface="Arial" panose="020B0604020202020204" pitchFamily="34" charset="0"/>
              </a:rPr>
              <a:t>LCHS4007</a:t>
            </a:r>
            <a:br>
              <a:rPr lang="en-US" sz="2800" b="1" spc="-10">
                <a:effectLst/>
                <a:latin typeface="Arial" panose="020B0604020202020204" pitchFamily="34" charset="0"/>
                <a:ea typeface="Arial" panose="020B0604020202020204" pitchFamily="34" charset="0"/>
                <a:cs typeface="Arial" panose="020B0604020202020204" pitchFamily="34" charset="0"/>
              </a:rPr>
            </a:br>
            <a:br>
              <a:rPr lang="en-US" sz="2800" b="1" spc="-10">
                <a:effectLst/>
                <a:latin typeface="Arial" panose="020B0604020202020204" pitchFamily="34" charset="0"/>
                <a:ea typeface="Arial" panose="020B0604020202020204" pitchFamily="34" charset="0"/>
                <a:cs typeface="Arial" panose="020B0604020202020204" pitchFamily="34" charset="0"/>
              </a:rPr>
            </a:br>
            <a:r>
              <a:rPr lang="en-US" sz="2800" b="1" spc="-10">
                <a:effectLst/>
                <a:latin typeface="Arial" panose="020B0604020202020204" pitchFamily="34" charset="0"/>
                <a:ea typeface="Arial" panose="020B0604020202020204" pitchFamily="34" charset="0"/>
                <a:cs typeface="Arial" panose="020B0604020202020204" pitchFamily="34" charset="0"/>
              </a:rPr>
              <a:t>Assessment 1: </a:t>
            </a:r>
            <a:r>
              <a:rPr lang="en-US" sz="2800" b="1" spc="-10">
                <a:latin typeface="Arial" panose="020B0604020202020204" pitchFamily="34" charset="0"/>
                <a:ea typeface="Arial" panose="020B0604020202020204" pitchFamily="34" charset="0"/>
                <a:cs typeface="Arial" panose="020B0604020202020204" pitchFamily="34" charset="0"/>
              </a:rPr>
              <a:t>Group</a:t>
            </a:r>
            <a:r>
              <a:rPr lang="en-US" sz="2800" b="1" spc="-10">
                <a:effectLst/>
                <a:latin typeface="Arial" panose="020B0604020202020204" pitchFamily="34" charset="0"/>
                <a:ea typeface="Arial" panose="020B0604020202020204" pitchFamily="34" charset="0"/>
                <a:cs typeface="Arial" panose="020B0604020202020204" pitchFamily="34" charset="0"/>
              </a:rPr>
              <a:t> 4 </a:t>
            </a:r>
            <a:r>
              <a:rPr lang="en-US" sz="2800" b="1" spc="-10" err="1">
                <a:effectLst/>
                <a:latin typeface="Arial" panose="020B0604020202020204" pitchFamily="34" charset="0"/>
                <a:ea typeface="Arial" panose="020B0604020202020204" pitchFamily="34" charset="0"/>
                <a:cs typeface="Arial" panose="020B0604020202020204" pitchFamily="34" charset="0"/>
              </a:rPr>
              <a:t>Presentat</a:t>
            </a:r>
            <a:r>
              <a:rPr lang="en-GB" sz="2800" b="1" spc="-10">
                <a:effectLst/>
                <a:latin typeface="Arial" panose="020B0604020202020204" pitchFamily="34" charset="0"/>
                <a:ea typeface="Arial" panose="020B0604020202020204" pitchFamily="34" charset="0"/>
                <a:cs typeface="Arial" panose="020B0604020202020204" pitchFamily="34" charset="0"/>
              </a:rPr>
              <a:t>ion </a:t>
            </a:r>
            <a:endParaRPr lang="en-GB" sz="2800">
              <a:solidFill>
                <a:srgbClr val="FF000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vert="horz" lIns="91440" tIns="45720" rIns="91440" bIns="45720" rtlCol="0" anchor="t">
            <a:normAutofit/>
          </a:bodyPr>
          <a:lstStyle/>
          <a:p>
            <a:pPr algn="l"/>
            <a:endParaRPr lang="en-GB"/>
          </a:p>
          <a:p>
            <a:pPr algn="l"/>
            <a:r>
              <a:rPr lang="en-GB"/>
              <a:t>Programme: Certificate of Higher Education in Health and Social Care</a:t>
            </a:r>
          </a:p>
          <a:p>
            <a:pPr algn="l"/>
            <a:r>
              <a:rPr lang="en-GB"/>
              <a:t>				</a:t>
            </a:r>
          </a:p>
          <a:p>
            <a:pPr algn="l"/>
            <a:r>
              <a:rPr lang="en-GB">
                <a:solidFill>
                  <a:srgbClr val="FF0000"/>
                </a:solidFill>
              </a:rPr>
              <a:t>Lecturer  Name - Shepherd Ziko</a:t>
            </a:r>
          </a:p>
          <a:p>
            <a:pPr algn="l"/>
            <a:r>
              <a:rPr lang="en-GB">
                <a:solidFill>
                  <a:srgbClr val="FF0000"/>
                </a:solidFill>
              </a:rPr>
              <a:t>Module Code– LCHS4007</a:t>
            </a:r>
          </a:p>
          <a:p>
            <a:pPr algn="l"/>
            <a:r>
              <a:rPr lang="en-GB">
                <a:solidFill>
                  <a:srgbClr val="FF0000"/>
                </a:solidFill>
              </a:rPr>
              <a:t>Module Name – Introduction to Public Health</a:t>
            </a:r>
          </a:p>
          <a:p>
            <a:endParaRPr lang="en-GB"/>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831227" y="2555544"/>
            <a:ext cx="9144000" cy="873456"/>
          </a:xfrm>
        </p:spPr>
        <p:txBody>
          <a:bodyPr>
            <a:normAutofit fontScale="90000"/>
          </a:bodyPr>
          <a:lstStyle/>
          <a:p>
            <a:r>
              <a:rPr lang="en-GB">
                <a:latin typeface="Algerian" panose="04020705040A02060702" pitchFamily="82" charset="0"/>
              </a:rPr>
              <a:t>Meningitis</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a:p>
          <a:p>
            <a:pPr algn="l"/>
            <a:r>
              <a:rPr lang="en-GB"/>
              <a:t>		</a:t>
            </a:r>
            <a:endParaRPr lang="en-GB">
              <a:solidFill>
                <a:srgbClr val="FF0000"/>
              </a:solidFill>
            </a:endParaRPr>
          </a:p>
        </p:txBody>
      </p:sp>
      <p:pic>
        <p:nvPicPr>
          <p:cNvPr id="1026" name="Picture 2" descr="Free Vector | Diagram showing meningitis on human">
            <a:extLst>
              <a:ext uri="{FF2B5EF4-FFF2-40B4-BE49-F238E27FC236}">
                <a16:creationId xmlns:a16="http://schemas.microsoft.com/office/drawing/2014/main" id="{3B5DBD44-80F7-E1A4-BC45-A8892F37B8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8489" y="78890"/>
            <a:ext cx="4055029" cy="33501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457AF242-D1F7-DA89-B585-843E30C1DCCF}"/>
              </a:ext>
            </a:extLst>
          </p:cNvPr>
          <p:cNvPicPr>
            <a:picLocks noChangeAspect="1"/>
          </p:cNvPicPr>
          <p:nvPr/>
        </p:nvPicPr>
        <p:blipFill>
          <a:blip r:embed="rId3"/>
          <a:stretch>
            <a:fillRect/>
          </a:stretch>
        </p:blipFill>
        <p:spPr>
          <a:xfrm>
            <a:off x="154296" y="78890"/>
            <a:ext cx="3368222" cy="3368222"/>
          </a:xfrm>
          <a:prstGeom prst="rect">
            <a:avLst/>
          </a:prstGeom>
        </p:spPr>
      </p:pic>
      <p:graphicFrame>
        <p:nvGraphicFramePr>
          <p:cNvPr id="5" name="Table 4">
            <a:extLst>
              <a:ext uri="{FF2B5EF4-FFF2-40B4-BE49-F238E27FC236}">
                <a16:creationId xmlns:a16="http://schemas.microsoft.com/office/drawing/2014/main" id="{FBB294C1-7F5D-7787-AE28-4894D609A459}"/>
              </a:ext>
            </a:extLst>
          </p:cNvPr>
          <p:cNvGraphicFramePr>
            <a:graphicFrameLocks noGrp="1"/>
          </p:cNvGraphicFramePr>
          <p:nvPr>
            <p:extLst>
              <p:ext uri="{D42A27DB-BD31-4B8C-83A1-F6EECF244321}">
                <p14:modId xmlns:p14="http://schemas.microsoft.com/office/powerpoint/2010/main" val="1924857701"/>
              </p:ext>
            </p:extLst>
          </p:nvPr>
        </p:nvGraphicFramePr>
        <p:xfrm>
          <a:off x="1677652" y="3770376"/>
          <a:ext cx="8168640" cy="259588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1096584356"/>
                    </a:ext>
                  </a:extLst>
                </a:gridCol>
                <a:gridCol w="4084320">
                  <a:extLst>
                    <a:ext uri="{9D8B030D-6E8A-4147-A177-3AD203B41FA5}">
                      <a16:colId xmlns:a16="http://schemas.microsoft.com/office/drawing/2014/main" val="3997322389"/>
                    </a:ext>
                  </a:extLst>
                </a:gridCol>
              </a:tblGrid>
              <a:tr h="370840">
                <a:tc>
                  <a:txBody>
                    <a:bodyPr/>
                    <a:lstStyle/>
                    <a:p>
                      <a:r>
                        <a:rPr lang="en-US"/>
                        <a:t>STUDENT  NAME </a:t>
                      </a:r>
                    </a:p>
                  </a:txBody>
                  <a:tcPr/>
                </a:tc>
                <a:tc>
                  <a:txBody>
                    <a:bodyPr/>
                    <a:lstStyle/>
                    <a:p>
                      <a:r>
                        <a:rPr lang="en-US"/>
                        <a:t>ID NO</a:t>
                      </a:r>
                    </a:p>
                  </a:txBody>
                  <a:tcPr/>
                </a:tc>
                <a:extLst>
                  <a:ext uri="{0D108BD9-81ED-4DB2-BD59-A6C34878D82A}">
                    <a16:rowId xmlns:a16="http://schemas.microsoft.com/office/drawing/2014/main" val="1360324816"/>
                  </a:ext>
                </a:extLst>
              </a:tr>
              <a:tr h="370840">
                <a:tc>
                  <a:txBody>
                    <a:bodyPr/>
                    <a:lstStyle/>
                    <a:p>
                      <a:r>
                        <a:rPr lang="en-US" dirty="0" err="1"/>
                        <a:t>Muizel</a:t>
                      </a:r>
                      <a:r>
                        <a:rPr lang="en-US" dirty="0"/>
                        <a:t> Rodrigues</a:t>
                      </a:r>
                    </a:p>
                  </a:txBody>
                  <a:tcPr/>
                </a:tc>
                <a:tc>
                  <a:txBody>
                    <a:bodyPr/>
                    <a:lstStyle/>
                    <a:p>
                      <a:r>
                        <a:rPr lang="en-US"/>
                        <a:t>2510706</a:t>
                      </a:r>
                    </a:p>
                  </a:txBody>
                  <a:tcPr/>
                </a:tc>
                <a:extLst>
                  <a:ext uri="{0D108BD9-81ED-4DB2-BD59-A6C34878D82A}">
                    <a16:rowId xmlns:a16="http://schemas.microsoft.com/office/drawing/2014/main" val="4289807511"/>
                  </a:ext>
                </a:extLst>
              </a:tr>
              <a:tr h="370840">
                <a:tc>
                  <a:txBody>
                    <a:bodyPr/>
                    <a:lstStyle/>
                    <a:p>
                      <a:r>
                        <a:rPr lang="en-US" dirty="0"/>
                        <a:t>Shazia </a:t>
                      </a:r>
                      <a:r>
                        <a:rPr lang="en-US" dirty="0" err="1"/>
                        <a:t>Khatum</a:t>
                      </a:r>
                      <a:r>
                        <a:rPr lang="en-US" dirty="0"/>
                        <a:t> Rahman</a:t>
                      </a:r>
                    </a:p>
                  </a:txBody>
                  <a:tcPr/>
                </a:tc>
                <a:tc>
                  <a:txBody>
                    <a:bodyPr/>
                    <a:lstStyle/>
                    <a:p>
                      <a:r>
                        <a:rPr lang="en-US"/>
                        <a:t>2511888</a:t>
                      </a:r>
                    </a:p>
                  </a:txBody>
                  <a:tcPr/>
                </a:tc>
                <a:extLst>
                  <a:ext uri="{0D108BD9-81ED-4DB2-BD59-A6C34878D82A}">
                    <a16:rowId xmlns:a16="http://schemas.microsoft.com/office/drawing/2014/main" val="170221157"/>
                  </a:ext>
                </a:extLst>
              </a:tr>
              <a:tr h="370840">
                <a:tc>
                  <a:txBody>
                    <a:bodyPr/>
                    <a:lstStyle/>
                    <a:p>
                      <a:r>
                        <a:rPr lang="en-US" dirty="0"/>
                        <a:t>Sonya </a:t>
                      </a:r>
                      <a:r>
                        <a:rPr lang="en-US" dirty="0" err="1"/>
                        <a:t>kaur</a:t>
                      </a:r>
                    </a:p>
                  </a:txBody>
                  <a:tcPr/>
                </a:tc>
                <a:tc>
                  <a:txBody>
                    <a:bodyPr/>
                    <a:lstStyle/>
                    <a:p>
                      <a:r>
                        <a:rPr lang="en-US"/>
                        <a:t>2436902</a:t>
                      </a:r>
                    </a:p>
                  </a:txBody>
                  <a:tcPr/>
                </a:tc>
                <a:extLst>
                  <a:ext uri="{0D108BD9-81ED-4DB2-BD59-A6C34878D82A}">
                    <a16:rowId xmlns:a16="http://schemas.microsoft.com/office/drawing/2014/main" val="1237519377"/>
                  </a:ext>
                </a:extLst>
              </a:tr>
              <a:tr h="370840">
                <a:tc>
                  <a:txBody>
                    <a:bodyPr/>
                    <a:lstStyle/>
                    <a:p>
                      <a:r>
                        <a:rPr lang="en-US"/>
                        <a:t>Iara Baio</a:t>
                      </a:r>
                    </a:p>
                  </a:txBody>
                  <a:tcPr/>
                </a:tc>
                <a:tc>
                  <a:txBody>
                    <a:bodyPr/>
                    <a:lstStyle/>
                    <a:p>
                      <a:r>
                        <a:rPr lang="en-US"/>
                        <a:t>2415600</a:t>
                      </a:r>
                    </a:p>
                  </a:txBody>
                  <a:tcPr/>
                </a:tc>
                <a:extLst>
                  <a:ext uri="{0D108BD9-81ED-4DB2-BD59-A6C34878D82A}">
                    <a16:rowId xmlns:a16="http://schemas.microsoft.com/office/drawing/2014/main" val="1965477671"/>
                  </a:ext>
                </a:extLst>
              </a:tr>
              <a:tr h="370840">
                <a:tc>
                  <a:txBody>
                    <a:bodyPr/>
                    <a:lstStyle/>
                    <a:p>
                      <a:r>
                        <a:rPr lang="en-US"/>
                        <a:t>Imrich Makula</a:t>
                      </a:r>
                    </a:p>
                  </a:txBody>
                  <a:tcPr/>
                </a:tc>
                <a:tc>
                  <a:txBody>
                    <a:bodyPr/>
                    <a:lstStyle/>
                    <a:p>
                      <a:r>
                        <a:rPr lang="en-US"/>
                        <a:t>216455</a:t>
                      </a:r>
                    </a:p>
                  </a:txBody>
                  <a:tcPr/>
                </a:tc>
                <a:extLst>
                  <a:ext uri="{0D108BD9-81ED-4DB2-BD59-A6C34878D82A}">
                    <a16:rowId xmlns:a16="http://schemas.microsoft.com/office/drawing/2014/main" val="3165947039"/>
                  </a:ext>
                </a:extLst>
              </a:tr>
              <a:tr h="370840">
                <a:tc>
                  <a:txBody>
                    <a:bodyPr/>
                    <a:lstStyle/>
                    <a:p>
                      <a:r>
                        <a:rPr lang="en-US"/>
                        <a:t>Hamza Ali</a:t>
                      </a:r>
                    </a:p>
                  </a:txBody>
                  <a:tcPr/>
                </a:tc>
                <a:tc>
                  <a:txBody>
                    <a:bodyPr/>
                    <a:lstStyle/>
                    <a:p>
                      <a:r>
                        <a:rPr lang="en-US"/>
                        <a:t>2435216</a:t>
                      </a:r>
                    </a:p>
                  </a:txBody>
                  <a:tcPr/>
                </a:tc>
                <a:extLst>
                  <a:ext uri="{0D108BD9-81ED-4DB2-BD59-A6C34878D82A}">
                    <a16:rowId xmlns:a16="http://schemas.microsoft.com/office/drawing/2014/main" val="2618305150"/>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Content</a:t>
            </a:r>
          </a:p>
        </p:txBody>
      </p:sp>
      <p:sp>
        <p:nvSpPr>
          <p:cNvPr id="3" name="Content Placeholder 2"/>
          <p:cNvSpPr>
            <a:spLocks noGrp="1"/>
          </p:cNvSpPr>
          <p:nvPr>
            <p:ph idx="1"/>
          </p:nvPr>
        </p:nvSpPr>
        <p:spPr>
          <a:xfrm>
            <a:off x="838200" y="1347953"/>
            <a:ext cx="11049000" cy="4351338"/>
          </a:xfrm>
        </p:spPr>
        <p:txBody>
          <a:bodyPr>
            <a:normAutofit/>
          </a:bodyPr>
          <a:lstStyle/>
          <a:p>
            <a:pPr marL="0" indent="0">
              <a:buNone/>
            </a:pPr>
            <a:endParaRPr lang="en-US"/>
          </a:p>
          <a:p>
            <a:pPr marL="0" indent="0">
              <a:buNone/>
            </a:pPr>
            <a:endParaRPr lang="en-GB"/>
          </a:p>
          <a:p>
            <a:endParaRPr lang="en-GB"/>
          </a:p>
          <a:p>
            <a:endParaRPr lang="en-GB"/>
          </a:p>
        </p:txBody>
      </p:sp>
      <p:sp>
        <p:nvSpPr>
          <p:cNvPr id="4" name="TextBox 3">
            <a:extLst>
              <a:ext uri="{FF2B5EF4-FFF2-40B4-BE49-F238E27FC236}">
                <a16:creationId xmlns:a16="http://schemas.microsoft.com/office/drawing/2014/main" id="{AFEF91B0-4C62-EC7B-BA9C-71317DE5A984}"/>
              </a:ext>
            </a:extLst>
          </p:cNvPr>
          <p:cNvSpPr txBox="1"/>
          <p:nvPr/>
        </p:nvSpPr>
        <p:spPr>
          <a:xfrm>
            <a:off x="5640456" y="2971800"/>
            <a:ext cx="914400" cy="914400"/>
          </a:xfrm>
          <a:prstGeom prst="rect">
            <a:avLst/>
          </a:prstGeom>
          <a:noFill/>
        </p:spPr>
        <p:txBody>
          <a:bodyPr wrap="square" rtlCol="0">
            <a:spAutoFit/>
          </a:bodyPr>
          <a:lstStyle/>
          <a:p>
            <a:endParaRPr lang="en-GB"/>
          </a:p>
        </p:txBody>
      </p:sp>
      <p:pic>
        <p:nvPicPr>
          <p:cNvPr id="2052" name="Picture 4" descr="Defeating meningitis by 2030: a global road map">
            <a:extLst>
              <a:ext uri="{FF2B5EF4-FFF2-40B4-BE49-F238E27FC236}">
                <a16:creationId xmlns:a16="http://schemas.microsoft.com/office/drawing/2014/main" id="{BE81C59D-B677-94A0-D7A2-ACCD9BB29F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0447" y="234347"/>
            <a:ext cx="2966039" cy="290070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4" name="TextBox 4">
            <a:extLst>
              <a:ext uri="{FF2B5EF4-FFF2-40B4-BE49-F238E27FC236}">
                <a16:creationId xmlns:a16="http://schemas.microsoft.com/office/drawing/2014/main" id="{54E2C70C-F9A5-1C0F-621E-74E5DA83C2CB}"/>
              </a:ext>
            </a:extLst>
          </p:cNvPr>
          <p:cNvGraphicFramePr/>
          <p:nvPr>
            <p:extLst>
              <p:ext uri="{D42A27DB-BD31-4B8C-83A1-F6EECF244321}">
                <p14:modId xmlns:p14="http://schemas.microsoft.com/office/powerpoint/2010/main" val="1091605501"/>
              </p:ext>
            </p:extLst>
          </p:nvPr>
        </p:nvGraphicFramePr>
        <p:xfrm>
          <a:off x="457200" y="1898374"/>
          <a:ext cx="5638800" cy="4524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6" descr="Vigilance urged on meningitis | HSC Public Health Agency">
            <a:extLst>
              <a:ext uri="{FF2B5EF4-FFF2-40B4-BE49-F238E27FC236}">
                <a16:creationId xmlns:a16="http://schemas.microsoft.com/office/drawing/2014/main" id="{FB3BD82D-CD11-4596-5289-467355E5F2C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31085" y="3265833"/>
            <a:ext cx="3547064" cy="3547064"/>
          </a:xfrm>
          <a:prstGeom prst="rect">
            <a:avLst/>
          </a:prstGeom>
          <a:noFill/>
          <a:extLst>
            <a:ext uri="{909E8E84-426E-40DD-AFC4-6F175D3DCCD1}">
              <a14:hiddenFill xmlns:a14="http://schemas.microsoft.com/office/drawing/2010/main">
                <a:solidFill>
                  <a:srgbClr val="FFFFFF"/>
                </a:solidFill>
              </a14:hiddenFill>
            </a:ext>
          </a:extLst>
        </p:spPr>
      </p:pic>
      <p:sp>
        <p:nvSpPr>
          <p:cNvPr id="2127" name="TextBox 2126">
            <a:extLst>
              <a:ext uri="{FF2B5EF4-FFF2-40B4-BE49-F238E27FC236}">
                <a16:creationId xmlns:a16="http://schemas.microsoft.com/office/drawing/2014/main" id="{CD7D114B-5F6E-7AE7-83B4-0C3E621B3B81}"/>
              </a:ext>
            </a:extLst>
          </p:cNvPr>
          <p:cNvSpPr txBox="1"/>
          <p:nvPr/>
        </p:nvSpPr>
        <p:spPr>
          <a:xfrm>
            <a:off x="9584173" y="6485165"/>
            <a:ext cx="24939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Muizel rodrigues</a:t>
            </a:r>
          </a:p>
        </p:txBody>
      </p:sp>
    </p:spTree>
    <p:extLst>
      <p:ext uri="{BB962C8B-B14F-4D97-AF65-F5344CB8AC3E}">
        <p14:creationId xmlns:p14="http://schemas.microsoft.com/office/powerpoint/2010/main" val="2166306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lack background with bubbles&#10;&#10;AI-generated content may be incorrect.">
            <a:extLst>
              <a:ext uri="{FF2B5EF4-FFF2-40B4-BE49-F238E27FC236}">
                <a16:creationId xmlns:a16="http://schemas.microsoft.com/office/drawing/2014/main" id="{614C003C-4346-528F-6C76-F3731DFAC695}"/>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1FDCEFB2-9992-4D5D-9A8E-DD9DBEA6F6A7}"/>
              </a:ext>
            </a:extLst>
          </p:cNvPr>
          <p:cNvGraphicFramePr>
            <a:graphicFrameLocks noGrp="1"/>
          </p:cNvGraphicFramePr>
          <p:nvPr>
            <p:extLst>
              <p:ext uri="{D42A27DB-BD31-4B8C-83A1-F6EECF244321}">
                <p14:modId xmlns:p14="http://schemas.microsoft.com/office/powerpoint/2010/main" val="328687372"/>
              </p:ext>
            </p:extLst>
          </p:nvPr>
        </p:nvGraphicFramePr>
        <p:xfrm>
          <a:off x="1020792" y="1581509"/>
          <a:ext cx="5789412" cy="3854576"/>
        </p:xfrm>
        <a:graphic>
          <a:graphicData uri="http://schemas.openxmlformats.org/drawingml/2006/table">
            <a:tbl>
              <a:tblPr bandRow="1">
                <a:tableStyleId>{5C22544A-7EE6-4342-B048-85BDC9FD1C3A}</a:tableStyleId>
              </a:tblPr>
              <a:tblGrid>
                <a:gridCol w="1929804">
                  <a:extLst>
                    <a:ext uri="{9D8B030D-6E8A-4147-A177-3AD203B41FA5}">
                      <a16:colId xmlns:a16="http://schemas.microsoft.com/office/drawing/2014/main" val="2399551537"/>
                    </a:ext>
                  </a:extLst>
                </a:gridCol>
                <a:gridCol w="1929804">
                  <a:extLst>
                    <a:ext uri="{9D8B030D-6E8A-4147-A177-3AD203B41FA5}">
                      <a16:colId xmlns:a16="http://schemas.microsoft.com/office/drawing/2014/main" val="3472395976"/>
                    </a:ext>
                  </a:extLst>
                </a:gridCol>
                <a:gridCol w="1929804">
                  <a:extLst>
                    <a:ext uri="{9D8B030D-6E8A-4147-A177-3AD203B41FA5}">
                      <a16:colId xmlns:a16="http://schemas.microsoft.com/office/drawing/2014/main" val="2522979244"/>
                    </a:ext>
                  </a:extLst>
                </a:gridCol>
              </a:tblGrid>
              <a:tr h="334136">
                <a:tc>
                  <a:txBody>
                    <a:bodyPr/>
                    <a:lstStyle/>
                    <a:p>
                      <a:pPr rtl="0" fontAlgn="t">
                        <a:buNone/>
                      </a:pPr>
                      <a:r>
                        <a:rPr lang="en-GB" sz="1600" b="1">
                          <a:solidFill>
                            <a:srgbClr val="FFFFFF"/>
                          </a:solidFill>
                          <a:effectLst/>
                          <a:latin typeface="Tw Cen MT" panose="020B0602020104020603" pitchFamily="34" charset="0"/>
                        </a:rPr>
                        <a:t>Bacteria Meningitis </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2FA3EE"/>
                    </a:solidFill>
                  </a:tcPr>
                </a:tc>
                <a:tc>
                  <a:txBody>
                    <a:bodyPr/>
                    <a:lstStyle/>
                    <a:p>
                      <a:pPr rtl="0" fontAlgn="t">
                        <a:buNone/>
                      </a:pPr>
                      <a:r>
                        <a:rPr lang="en-GB" sz="1600" b="1">
                          <a:solidFill>
                            <a:srgbClr val="FFFFFF"/>
                          </a:solidFill>
                          <a:effectLst/>
                          <a:latin typeface="Tw Cen MT" panose="020B0602020104020603" pitchFamily="34" charset="0"/>
                        </a:rPr>
                        <a:t>Symptoms </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2FA3EE"/>
                    </a:solidFill>
                  </a:tcPr>
                </a:tc>
                <a:tc>
                  <a:txBody>
                    <a:bodyPr/>
                    <a:lstStyle/>
                    <a:p>
                      <a:pPr rtl="0" fontAlgn="t">
                        <a:buNone/>
                      </a:pPr>
                      <a:r>
                        <a:rPr lang="en-GB" sz="1600" b="1">
                          <a:solidFill>
                            <a:srgbClr val="FFFFFF"/>
                          </a:solidFill>
                          <a:effectLst/>
                          <a:latin typeface="Tw Cen MT" panose="020B0602020104020603" pitchFamily="34" charset="0"/>
                        </a:rPr>
                        <a:t>Transmission </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2FA3EE"/>
                    </a:solidFill>
                  </a:tcPr>
                </a:tc>
                <a:extLst>
                  <a:ext uri="{0D108BD9-81ED-4DB2-BD59-A6C34878D82A}">
                    <a16:rowId xmlns:a16="http://schemas.microsoft.com/office/drawing/2014/main" val="1575760061"/>
                  </a:ext>
                </a:extLst>
              </a:tr>
              <a:tr h="1516461">
                <a:tc>
                  <a:txBody>
                    <a:bodyPr/>
                    <a:lstStyle/>
                    <a:p>
                      <a:pPr rtl="0" fontAlgn="t">
                        <a:buNone/>
                      </a:pPr>
                      <a:r>
                        <a:rPr lang="en-GB" sz="1200">
                          <a:effectLst/>
                          <a:latin typeface="Tw Cen MT" panose="020B0602020104020603" pitchFamily="34" charset="0"/>
                        </a:rPr>
                        <a:t>Viral Meningitis </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CCE0F8"/>
                    </a:solidFill>
                  </a:tcPr>
                </a:tc>
                <a:tc>
                  <a:txBody>
                    <a:bodyPr/>
                    <a:lstStyle/>
                    <a:p>
                      <a:pPr rtl="0" fontAlgn="t">
                        <a:buNone/>
                      </a:pPr>
                      <a:r>
                        <a:rPr lang="en-GB" sz="1200">
                          <a:effectLst/>
                          <a:latin typeface="Tw Cen MT" panose="020B0602020104020603" pitchFamily="34" charset="0"/>
                        </a:rPr>
                        <a:t>Fever, headaches, confusion, stiff neck, low appetite, sensitive to light, nausea and vomiting </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CCE0F8"/>
                    </a:solidFill>
                  </a:tcPr>
                </a:tc>
                <a:tc>
                  <a:txBody>
                    <a:bodyPr/>
                    <a:lstStyle/>
                    <a:p>
                      <a:pPr rtl="0" fontAlgn="t">
                        <a:buNone/>
                      </a:pPr>
                      <a:r>
                        <a:rPr lang="en-GB" sz="1200">
                          <a:effectLst/>
                          <a:latin typeface="Tw Cen MT" panose="020B0602020104020603" pitchFamily="34" charset="0"/>
                        </a:rPr>
                        <a:t>Close contact with other people, sneezing, coughing, kissing, person to person contact, contaminated surfaces, Poor hygiene and insect bites </a:t>
                      </a:r>
                      <a:endParaRPr lang="en-GB">
                        <a:effectLst/>
                      </a:endParaRPr>
                    </a:p>
                    <a:p>
                      <a:pPr fontAlgn="t">
                        <a:buNone/>
                      </a:pPr>
                      <a:br>
                        <a:rPr lang="en-GB">
                          <a:effectLst/>
                        </a:rPr>
                      </a:b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CCE0F8"/>
                    </a:solidFill>
                  </a:tcPr>
                </a:tc>
                <a:extLst>
                  <a:ext uri="{0D108BD9-81ED-4DB2-BD59-A6C34878D82A}">
                    <a16:rowId xmlns:a16="http://schemas.microsoft.com/office/drawing/2014/main" val="2834094378"/>
                  </a:ext>
                </a:extLst>
              </a:tr>
              <a:tr h="616867">
                <a:tc>
                  <a:txBody>
                    <a:bodyPr/>
                    <a:lstStyle/>
                    <a:p>
                      <a:pPr rtl="0" fontAlgn="t">
                        <a:buNone/>
                      </a:pPr>
                      <a:r>
                        <a:rPr lang="en-GB" sz="1200">
                          <a:effectLst/>
                          <a:latin typeface="Tw Cen MT" panose="020B0602020104020603" pitchFamily="34" charset="0"/>
                        </a:rPr>
                        <a:t>Bacterial Meningitis</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E7F0FC"/>
                    </a:solidFill>
                  </a:tcPr>
                </a:tc>
                <a:tc>
                  <a:txBody>
                    <a:bodyPr/>
                    <a:lstStyle/>
                    <a:p>
                      <a:pPr rtl="0" fontAlgn="t">
                        <a:buNone/>
                      </a:pPr>
                      <a:r>
                        <a:rPr lang="en-GB" sz="1200">
                          <a:effectLst/>
                          <a:latin typeface="Tw Cen MT" panose="020B0602020104020603" pitchFamily="34" charset="0"/>
                        </a:rPr>
                        <a:t>Confusion, stiff neck, sensitive to light, fever, headaches</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E7F0FC"/>
                    </a:solidFill>
                  </a:tcPr>
                </a:tc>
                <a:tc>
                  <a:txBody>
                    <a:bodyPr/>
                    <a:lstStyle/>
                    <a:p>
                      <a:pPr rtl="0" fontAlgn="t">
                        <a:buNone/>
                      </a:pPr>
                      <a:r>
                        <a:rPr lang="en-GB" sz="1200">
                          <a:effectLst/>
                          <a:latin typeface="Tw Cen MT" panose="020B0602020104020603" pitchFamily="34" charset="0"/>
                        </a:rPr>
                        <a:t>Close contact with other people </a:t>
                      </a:r>
                      <a:endParaRPr lang="en-GB">
                        <a:effectLst/>
                      </a:endParaRPr>
                    </a:p>
                    <a:p>
                      <a:pPr rtl="0" fontAlgn="t">
                        <a:buNone/>
                      </a:pPr>
                      <a:r>
                        <a:rPr lang="en-GB" sz="1200">
                          <a:effectLst/>
                          <a:latin typeface="Tw Cen MT" panose="020B0602020104020603" pitchFamily="34" charset="0"/>
                        </a:rPr>
                        <a:t>Sneezing, coughing and kissing </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E7F0FC"/>
                    </a:solidFill>
                  </a:tcPr>
                </a:tc>
                <a:extLst>
                  <a:ext uri="{0D108BD9-81ED-4DB2-BD59-A6C34878D82A}">
                    <a16:rowId xmlns:a16="http://schemas.microsoft.com/office/drawing/2014/main" val="1619145240"/>
                  </a:ext>
                </a:extLst>
              </a:tr>
              <a:tr h="976706">
                <a:tc>
                  <a:txBody>
                    <a:bodyPr/>
                    <a:lstStyle/>
                    <a:p>
                      <a:pPr rtl="0" fontAlgn="t">
                        <a:buNone/>
                      </a:pPr>
                      <a:r>
                        <a:rPr lang="en-GB" sz="1200">
                          <a:effectLst/>
                          <a:latin typeface="Tw Cen MT" panose="020B0602020104020603" pitchFamily="34" charset="0"/>
                        </a:rPr>
                        <a:t>Fungal Meningitis</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CCE0F8"/>
                    </a:solidFill>
                  </a:tcPr>
                </a:tc>
                <a:tc>
                  <a:txBody>
                    <a:bodyPr/>
                    <a:lstStyle/>
                    <a:p>
                      <a:pPr rtl="0" fontAlgn="t">
                        <a:buNone/>
                      </a:pPr>
                      <a:r>
                        <a:rPr lang="en-GB" sz="1200">
                          <a:effectLst/>
                          <a:latin typeface="Tw Cen MT" panose="020B0602020104020603" pitchFamily="34" charset="0"/>
                        </a:rPr>
                        <a:t>Same as viral Meningitis </a:t>
                      </a:r>
                      <a:endParaRPr lang="en-GB">
                        <a:effectLst/>
                      </a:endParaRPr>
                    </a:p>
                    <a:p>
                      <a:pPr rtl="0" fontAlgn="t">
                        <a:buNone/>
                      </a:pPr>
                      <a:r>
                        <a:rPr lang="en-GB" sz="1200">
                          <a:effectLst/>
                          <a:latin typeface="Tw Cen MT" panose="020B0602020104020603" pitchFamily="34" charset="0"/>
                        </a:rPr>
                        <a:t>But with  hallucinations </a:t>
                      </a:r>
                      <a:endParaRPr lang="en-GB">
                        <a:effectLst/>
                      </a:endParaRPr>
                    </a:p>
                    <a:p>
                      <a:pPr fontAlgn="t">
                        <a:buNone/>
                      </a:pPr>
                      <a:br>
                        <a:rPr lang="en-GB">
                          <a:effectLst/>
                        </a:rPr>
                      </a:b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CCE0F8"/>
                    </a:solidFill>
                  </a:tcPr>
                </a:tc>
                <a:tc>
                  <a:txBody>
                    <a:bodyPr/>
                    <a:lstStyle/>
                    <a:p>
                      <a:pPr rtl="0" fontAlgn="t">
                        <a:buNone/>
                      </a:pPr>
                      <a:r>
                        <a:rPr lang="en-GB" sz="1200">
                          <a:effectLst/>
                          <a:latin typeface="Tw Cen MT" panose="020B0602020104020603" pitchFamily="34" charset="0"/>
                        </a:rPr>
                        <a:t>Low immunity from an underlying health condition and  inhaling dust spores in the environment</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CCE0F8"/>
                    </a:solidFill>
                  </a:tcPr>
                </a:tc>
                <a:extLst>
                  <a:ext uri="{0D108BD9-81ED-4DB2-BD59-A6C34878D82A}">
                    <a16:rowId xmlns:a16="http://schemas.microsoft.com/office/drawing/2014/main" val="2233174717"/>
                  </a:ext>
                </a:extLst>
              </a:tr>
            </a:tbl>
          </a:graphicData>
        </a:graphic>
      </p:graphicFrame>
      <p:sp>
        <p:nvSpPr>
          <p:cNvPr id="7" name="TextBox 6">
            <a:extLst>
              <a:ext uri="{FF2B5EF4-FFF2-40B4-BE49-F238E27FC236}">
                <a16:creationId xmlns:a16="http://schemas.microsoft.com/office/drawing/2014/main" id="{71B1E1E2-4620-A50C-8841-5AD6EE9821C4}"/>
              </a:ext>
            </a:extLst>
          </p:cNvPr>
          <p:cNvSpPr txBox="1"/>
          <p:nvPr/>
        </p:nvSpPr>
        <p:spPr>
          <a:xfrm>
            <a:off x="7433094" y="194094"/>
            <a:ext cx="4155057"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Twentieth Century"/>
                <a:ea typeface="Twentieth Century"/>
                <a:cs typeface="Twentieth Century"/>
              </a:rPr>
              <a:t>MENINGITIS DEFINITION – INFLAMMATION OF THE TISSUES SURROUNDING THE BRAIN AND SPINAL CORD (MENINGITIS NOW, 2024)</a:t>
            </a:r>
            <a:br>
              <a:rPr lang="en-US" sz="2400">
                <a:latin typeface="Twentieth Century"/>
                <a:ea typeface="Twentieth Century"/>
                <a:cs typeface="Twentieth Century"/>
              </a:rPr>
            </a:br>
            <a:br>
              <a:rPr lang="en-US" sz="2400">
                <a:latin typeface="Twentieth Century"/>
                <a:ea typeface="Twentieth Century"/>
                <a:cs typeface="Twentieth Century"/>
              </a:rPr>
            </a:br>
            <a:br>
              <a:rPr lang="en-US" sz="2400">
                <a:latin typeface="Twentieth Century"/>
                <a:ea typeface="Twentieth Century"/>
                <a:cs typeface="Twentieth Century"/>
              </a:rPr>
            </a:br>
            <a:endParaRPr lang="en-US" sz="2400"/>
          </a:p>
          <a:p>
            <a:pPr algn="ctr"/>
            <a:endParaRPr lang="en-GB"/>
          </a:p>
        </p:txBody>
      </p:sp>
      <p:sp>
        <p:nvSpPr>
          <p:cNvPr id="8" name="TextBox 7">
            <a:extLst>
              <a:ext uri="{FF2B5EF4-FFF2-40B4-BE49-F238E27FC236}">
                <a16:creationId xmlns:a16="http://schemas.microsoft.com/office/drawing/2014/main" id="{35D98CA2-71D2-03C7-E06B-96C67B4208AC}"/>
              </a:ext>
            </a:extLst>
          </p:cNvPr>
          <p:cNvSpPr txBox="1"/>
          <p:nvPr/>
        </p:nvSpPr>
        <p:spPr>
          <a:xfrm>
            <a:off x="7102415" y="2623868"/>
            <a:ext cx="4816416"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1">
                <a:latin typeface="Twentieth Century"/>
                <a:ea typeface="Twentieth Century"/>
                <a:cs typeface="Twentieth Century"/>
              </a:rPr>
              <a:t>Why is Bacterial meningitis a medical emergency?  </a:t>
            </a:r>
            <a:endParaRPr lang="en-US" b="1">
              <a:latin typeface="Aptos" panose="02110004020202020204"/>
              <a:ea typeface="Twentieth Century"/>
              <a:cs typeface="Twentieth Century"/>
            </a:endParaRPr>
          </a:p>
          <a:p>
            <a:r>
              <a:rPr lang="en-US" sz="1800">
                <a:latin typeface="Twentieth Century"/>
                <a:ea typeface="Twentieth Century"/>
                <a:cs typeface="Twentieth Century"/>
              </a:rPr>
              <a:t>According to (Ergys N.D)   </a:t>
            </a:r>
          </a:p>
          <a:p>
            <a:r>
              <a:rPr lang="en-US" sz="1800">
                <a:latin typeface="Twentieth Century"/>
                <a:ea typeface="Twentieth Century"/>
                <a:cs typeface="Twentieth Century"/>
              </a:rPr>
              <a:t> meningitis is the most threatening type of meningitis this is because it enters the bloodstream and crosses into the protective lining around the brain and spinal cord, it's live in the throat and neck and spreads rapidly attacking the brain. If left untreated can cause learning disabilities, hearing loss, brain damage and death.</a:t>
            </a:r>
            <a:endParaRPr lang="en-US"/>
          </a:p>
          <a:p>
            <a:pPr algn="ctr"/>
            <a:endParaRPr lang="en-GB"/>
          </a:p>
        </p:txBody>
      </p:sp>
      <p:sp>
        <p:nvSpPr>
          <p:cNvPr id="10" name="TextBox 9">
            <a:extLst>
              <a:ext uri="{FF2B5EF4-FFF2-40B4-BE49-F238E27FC236}">
                <a16:creationId xmlns:a16="http://schemas.microsoft.com/office/drawing/2014/main" id="{8E003585-07E9-DA4C-1829-CA8B234F3B2A}"/>
              </a:ext>
            </a:extLst>
          </p:cNvPr>
          <p:cNvSpPr txBox="1"/>
          <p:nvPr/>
        </p:nvSpPr>
        <p:spPr>
          <a:xfrm>
            <a:off x="9399631" y="6492059"/>
            <a:ext cx="30745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Sonya Kaur</a:t>
            </a:r>
          </a:p>
        </p:txBody>
      </p:sp>
    </p:spTree>
    <p:extLst>
      <p:ext uri="{BB962C8B-B14F-4D97-AF65-F5344CB8AC3E}">
        <p14:creationId xmlns:p14="http://schemas.microsoft.com/office/powerpoint/2010/main" val="440063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6A62AF2-E68A-1083-2A1C-DB577AAEDEAB}"/>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C933620D-F825-AF80-7EA2-5ACF8267DE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43D04DA-7403-5F5B-6827-3E0F3202E0BE}"/>
              </a:ext>
            </a:extLst>
          </p:cNvPr>
          <p:cNvSpPr txBox="1"/>
          <p:nvPr/>
        </p:nvSpPr>
        <p:spPr>
          <a:xfrm>
            <a:off x="1236452" y="697302"/>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a:latin typeface="Twentieth Century"/>
                <a:ea typeface="Twentieth Century"/>
                <a:cs typeface="Twentieth Century"/>
              </a:rPr>
              <a:t> Prevention, protection and the role of the NHS and UKSHA </a:t>
            </a:r>
            <a:endParaRPr lang="en-US"/>
          </a:p>
          <a:p>
            <a:pPr algn="ctr"/>
            <a:endParaRPr lang="en-GB"/>
          </a:p>
        </p:txBody>
      </p:sp>
      <p:sp>
        <p:nvSpPr>
          <p:cNvPr id="3" name="TextBox 2">
            <a:extLst>
              <a:ext uri="{FF2B5EF4-FFF2-40B4-BE49-F238E27FC236}">
                <a16:creationId xmlns:a16="http://schemas.microsoft.com/office/drawing/2014/main" id="{A3E51DC4-E91D-BEDC-506D-6DB6A3C0AE67}"/>
              </a:ext>
            </a:extLst>
          </p:cNvPr>
          <p:cNvSpPr txBox="1"/>
          <p:nvPr/>
        </p:nvSpPr>
        <p:spPr>
          <a:xfrm>
            <a:off x="1250829" y="1430547"/>
            <a:ext cx="22284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1">
                <a:latin typeface="Twentieth Century"/>
                <a:ea typeface="Twentieth Century"/>
                <a:cs typeface="Twentieth Century"/>
              </a:rPr>
              <a:t>Vaccinations</a:t>
            </a:r>
            <a:endParaRPr lang="en-US" b="1"/>
          </a:p>
          <a:p>
            <a:pPr algn="ctr"/>
            <a:endParaRPr lang="en-GB"/>
          </a:p>
        </p:txBody>
      </p:sp>
      <p:sp>
        <p:nvSpPr>
          <p:cNvPr id="5" name="TextBox 4">
            <a:extLst>
              <a:ext uri="{FF2B5EF4-FFF2-40B4-BE49-F238E27FC236}">
                <a16:creationId xmlns:a16="http://schemas.microsoft.com/office/drawing/2014/main" id="{A1B896FA-0890-68F4-F700-E58A4847FFA0}"/>
              </a:ext>
            </a:extLst>
          </p:cNvPr>
          <p:cNvSpPr txBox="1"/>
          <p:nvPr/>
        </p:nvSpPr>
        <p:spPr>
          <a:xfrm>
            <a:off x="1250830" y="1861868"/>
            <a:ext cx="3033623" cy="35702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Twentieth Century"/>
                <a:ea typeface="Twentieth Century"/>
                <a:cs typeface="Twentieth Century"/>
              </a:rPr>
              <a:t>According to the World health, organization, (2024) Vaccinations train the immune system in a way that helps the white blood cells recognize the bacterial or viral infection and help to fight it off quicker. Due to the memory cells remembering the bacterial or viral infection. So, the body is immune to it and can fight it off quicker. To prevent it from spreading to individuals and stop people from  getting severely ill from it.</a:t>
            </a:r>
            <a:endParaRPr lang="en-US"/>
          </a:p>
          <a:p>
            <a:pPr algn="ctr"/>
            <a:endParaRPr lang="en-GB"/>
          </a:p>
        </p:txBody>
      </p:sp>
      <p:sp>
        <p:nvSpPr>
          <p:cNvPr id="6" name="TextBox 5">
            <a:extLst>
              <a:ext uri="{FF2B5EF4-FFF2-40B4-BE49-F238E27FC236}">
                <a16:creationId xmlns:a16="http://schemas.microsoft.com/office/drawing/2014/main" id="{42EEC12B-8A59-B7E0-FBE3-94FAD601ACAA}"/>
              </a:ext>
            </a:extLst>
          </p:cNvPr>
          <p:cNvSpPr txBox="1"/>
          <p:nvPr/>
        </p:nvSpPr>
        <p:spPr>
          <a:xfrm>
            <a:off x="4528869" y="1416170"/>
            <a:ext cx="3810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1">
                <a:latin typeface="Twentieth Century"/>
                <a:ea typeface="Twentieth Century"/>
                <a:cs typeface="Twentieth Century"/>
              </a:rPr>
              <a:t>NHS( national health services)</a:t>
            </a:r>
            <a:endParaRPr lang="en-US" b="1"/>
          </a:p>
          <a:p>
            <a:pPr algn="ctr"/>
            <a:endParaRPr lang="en-GB"/>
          </a:p>
        </p:txBody>
      </p:sp>
      <p:sp>
        <p:nvSpPr>
          <p:cNvPr id="7" name="TextBox 6">
            <a:extLst>
              <a:ext uri="{FF2B5EF4-FFF2-40B4-BE49-F238E27FC236}">
                <a16:creationId xmlns:a16="http://schemas.microsoft.com/office/drawing/2014/main" id="{138D1C0D-7F64-1676-7F84-3BC79F24BFB6}"/>
              </a:ext>
            </a:extLst>
          </p:cNvPr>
          <p:cNvSpPr txBox="1"/>
          <p:nvPr/>
        </p:nvSpPr>
        <p:spPr>
          <a:xfrm>
            <a:off x="4528868" y="1861869"/>
            <a:ext cx="2904227" cy="31478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Twentieth Century"/>
                <a:ea typeface="Twentieth Century"/>
                <a:cs typeface="Twentieth Century"/>
              </a:rPr>
              <a:t> According to the world health organization, (2024) The NHS plays a crucial role in treating, diagnosing and preventing meningitis. The NHS provides 24/7 urgent cares and care centers for treatment, access symptoms quickly, performs test to get diagnosis and delivers vaccines to maintain community prevention and protection. </a:t>
            </a:r>
            <a:endParaRPr lang="en-US"/>
          </a:p>
          <a:p>
            <a:pPr algn="ctr"/>
            <a:endParaRPr lang="en-GB"/>
          </a:p>
        </p:txBody>
      </p:sp>
      <p:sp>
        <p:nvSpPr>
          <p:cNvPr id="8" name="TextBox 7">
            <a:extLst>
              <a:ext uri="{FF2B5EF4-FFF2-40B4-BE49-F238E27FC236}">
                <a16:creationId xmlns:a16="http://schemas.microsoft.com/office/drawing/2014/main" id="{3940EB89-D255-0B0F-984C-114D75E32E1A}"/>
              </a:ext>
            </a:extLst>
          </p:cNvPr>
          <p:cNvSpPr txBox="1"/>
          <p:nvPr/>
        </p:nvSpPr>
        <p:spPr>
          <a:xfrm>
            <a:off x="8123207" y="1401792"/>
            <a:ext cx="40687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1">
                <a:latin typeface="Twentieth Century"/>
                <a:ea typeface="Twentieth Century"/>
                <a:cs typeface="Twentieth Century"/>
              </a:rPr>
              <a:t>UKSHA( Uk health security agency)</a:t>
            </a:r>
            <a:endParaRPr lang="en-US" b="1"/>
          </a:p>
          <a:p>
            <a:pPr algn="ctr"/>
            <a:endParaRPr lang="en-GB"/>
          </a:p>
        </p:txBody>
      </p:sp>
      <p:sp>
        <p:nvSpPr>
          <p:cNvPr id="9" name="TextBox 8">
            <a:extLst>
              <a:ext uri="{FF2B5EF4-FFF2-40B4-BE49-F238E27FC236}">
                <a16:creationId xmlns:a16="http://schemas.microsoft.com/office/drawing/2014/main" id="{D8099EE1-E585-DF1A-36E9-201A205F76DA}"/>
              </a:ext>
            </a:extLst>
          </p:cNvPr>
          <p:cNvSpPr txBox="1"/>
          <p:nvPr/>
        </p:nvSpPr>
        <p:spPr>
          <a:xfrm>
            <a:off x="8123208" y="1746849"/>
            <a:ext cx="326366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Twentieth Century"/>
                <a:ea typeface="Twentieth Century"/>
                <a:cs typeface="Twentieth Century"/>
              </a:rPr>
              <a:t>According to the UK health security agency, (2026)  UKSHA work alongside the NHS to prevent meningitis they do this through immunization programmed. These programmers ensure immunity to all, helps monitor and control outbreaks, ensures vaccine safety and effectiveness, reduces the pressure on the NHS. The UKSHA monitors vaccination rates and disease levels. Immunity comes from vaccinations if vaccination rates drop then </a:t>
            </a:r>
          </a:p>
          <a:p>
            <a:r>
              <a:rPr lang="en-US" sz="1600">
                <a:latin typeface="Twentieth Century"/>
              </a:rPr>
              <a:t>.Outbreaks can happen</a:t>
            </a:r>
          </a:p>
          <a:p>
            <a:r>
              <a:rPr lang="en-US" sz="1600">
                <a:latin typeface="Twentieth Century"/>
              </a:rPr>
              <a:t>.Vulnerable people are more at risk</a:t>
            </a:r>
          </a:p>
          <a:p>
            <a:r>
              <a:rPr lang="en-US" sz="1600">
                <a:latin typeface="Twentieth Century"/>
              </a:rPr>
              <a:t>Hospitals see more serious cases</a:t>
            </a:r>
          </a:p>
          <a:p>
            <a:endParaRPr lang="en-US" sz="1600">
              <a:latin typeface="Twentieth Century"/>
            </a:endParaRPr>
          </a:p>
          <a:p>
            <a:pPr algn="ctr"/>
            <a:endParaRPr lang="en-GB"/>
          </a:p>
        </p:txBody>
      </p:sp>
      <p:sp>
        <p:nvSpPr>
          <p:cNvPr id="12" name="TextBox 11">
            <a:extLst>
              <a:ext uri="{FF2B5EF4-FFF2-40B4-BE49-F238E27FC236}">
                <a16:creationId xmlns:a16="http://schemas.microsoft.com/office/drawing/2014/main" id="{24BEC0BA-45A8-1BD0-51BE-303C5DFC3BBB}"/>
              </a:ext>
            </a:extLst>
          </p:cNvPr>
          <p:cNvSpPr txBox="1"/>
          <p:nvPr/>
        </p:nvSpPr>
        <p:spPr>
          <a:xfrm>
            <a:off x="1649241" y="5698050"/>
            <a:ext cx="608993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a:solidFill>
                  <a:srgbClr val="FF0000"/>
                </a:solidFill>
                <a:latin typeface="Arial"/>
                <a:cs typeface="Arial"/>
              </a:rPr>
              <a:t> Meningitis cases Globally affects 2.3 people. </a:t>
            </a:r>
            <a:endParaRPr lang="en-US" sz="1400"/>
          </a:p>
          <a:p>
            <a:pPr marL="285750" indent="-285750">
              <a:buFont typeface="Arial"/>
              <a:buChar char="•"/>
            </a:pPr>
            <a:r>
              <a:rPr lang="en-GB" sz="1400">
                <a:solidFill>
                  <a:srgbClr val="FF0000"/>
                </a:solidFill>
                <a:latin typeface="Arial"/>
                <a:cs typeface="Arial"/>
              </a:rPr>
              <a:t>There is a deeply worrying rise of cases of meningitis </a:t>
            </a:r>
            <a:endParaRPr lang="en-GB" sz="1400"/>
          </a:p>
          <a:p>
            <a:pPr marL="285750" indent="-285750">
              <a:buFont typeface="Arial"/>
              <a:buChar char="•"/>
            </a:pPr>
            <a:r>
              <a:rPr lang="en-GB" sz="1400">
                <a:solidFill>
                  <a:srgbClr val="FF0000"/>
                </a:solidFill>
                <a:latin typeface="Arial"/>
                <a:cs typeface="Arial"/>
              </a:rPr>
              <a:t>1/10 – Die from bacterial meningitis.  research foundation  (2024)</a:t>
            </a:r>
            <a:endParaRPr lang="en-GB" sz="1400"/>
          </a:p>
          <a:p>
            <a:pPr algn="l"/>
            <a:endParaRPr lang="en-GB"/>
          </a:p>
        </p:txBody>
      </p:sp>
      <p:sp>
        <p:nvSpPr>
          <p:cNvPr id="14" name="TextBox 13">
            <a:extLst>
              <a:ext uri="{FF2B5EF4-FFF2-40B4-BE49-F238E27FC236}">
                <a16:creationId xmlns:a16="http://schemas.microsoft.com/office/drawing/2014/main" id="{7D805C90-7078-19E5-368E-A3F1C4177FB3}"/>
              </a:ext>
            </a:extLst>
          </p:cNvPr>
          <p:cNvSpPr txBox="1"/>
          <p:nvPr/>
        </p:nvSpPr>
        <p:spPr>
          <a:xfrm>
            <a:off x="9820515" y="6495408"/>
            <a:ext cx="15702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Sonya Kaur</a:t>
            </a:r>
          </a:p>
        </p:txBody>
      </p:sp>
    </p:spTree>
    <p:extLst>
      <p:ext uri="{BB962C8B-B14F-4D97-AF65-F5344CB8AC3E}">
        <p14:creationId xmlns:p14="http://schemas.microsoft.com/office/powerpoint/2010/main" val="1461676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F93B529-AB57-551A-D7E1-22A9368C057D}"/>
              </a:ext>
            </a:extLst>
          </p:cNvPr>
          <p:cNvSpPr txBox="1"/>
          <p:nvPr/>
        </p:nvSpPr>
        <p:spPr>
          <a:xfrm>
            <a:off x="618226" y="337868"/>
            <a:ext cx="6800489"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baseline="0">
                <a:solidFill>
                  <a:srgbClr val="0B78A2"/>
                </a:solidFill>
                <a:latin typeface="Calibri"/>
                <a:ea typeface="Segoe UI"/>
                <a:cs typeface="Segoe UI"/>
              </a:rPr>
              <a:t>Case Study: James </a:t>
            </a:r>
            <a:r>
              <a:rPr lang="en-GB" sz="2800" b="1">
                <a:solidFill>
                  <a:srgbClr val="0B78A2"/>
                </a:solidFill>
                <a:latin typeface="Calibri"/>
                <a:ea typeface="Segoe UI"/>
                <a:cs typeface="Segoe UI"/>
              </a:rPr>
              <a:t>suspected meningitis</a:t>
            </a:r>
            <a:r>
              <a:rPr sz="2800">
                <a:latin typeface="Calibri"/>
                <a:ea typeface="Calibri"/>
                <a:cs typeface="Calibri"/>
              </a:rPr>
              <a:t>​</a:t>
            </a:r>
            <a:endParaRPr lang="en-GB" sz="2800"/>
          </a:p>
          <a:p>
            <a:pPr algn="ctr"/>
            <a:endParaRPr lang="en-GB"/>
          </a:p>
        </p:txBody>
      </p:sp>
      <p:sp>
        <p:nvSpPr>
          <p:cNvPr id="4" name="TextBox 3">
            <a:extLst>
              <a:ext uri="{FF2B5EF4-FFF2-40B4-BE49-F238E27FC236}">
                <a16:creationId xmlns:a16="http://schemas.microsoft.com/office/drawing/2014/main" id="{E8F0E1D0-1C39-0D0F-6C1B-B0E31EA9F1AB}"/>
              </a:ext>
            </a:extLst>
          </p:cNvPr>
          <p:cNvSpPr txBox="1"/>
          <p:nvPr/>
        </p:nvSpPr>
        <p:spPr>
          <a:xfrm>
            <a:off x="618226" y="1128623"/>
            <a:ext cx="306237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800" b="1" baseline="0">
                <a:latin typeface="Calibri"/>
                <a:ea typeface="Arial"/>
                <a:cs typeface="Arial"/>
              </a:rPr>
              <a:t>James' Symptoms</a:t>
            </a:r>
            <a:r>
              <a:rPr lang="en-US" sz="1800">
                <a:latin typeface="Calibri"/>
                <a:ea typeface="Arial"/>
                <a:cs typeface="Arial"/>
              </a:rPr>
              <a:t>​</a:t>
            </a:r>
          </a:p>
          <a:p>
            <a:pPr rtl="0"/>
            <a:r>
              <a:rPr lang="en-GB" sz="1800">
                <a:latin typeface="Calibri"/>
                <a:ea typeface="Arial"/>
                <a:cs typeface="Arial"/>
              </a:rPr>
              <a:t>​</a:t>
            </a:r>
          </a:p>
          <a:p>
            <a:pPr marL="285750" lvl="0" indent="-285750" rtl="0">
              <a:buFont typeface="Arial,Sans-Serif"/>
              <a:buChar char="•"/>
            </a:pPr>
            <a:r>
              <a:rPr lang="en-GB" sz="1800" b="1" baseline="0">
                <a:latin typeface="Calibri"/>
                <a:ea typeface="Arial"/>
                <a:cs typeface="Arial"/>
              </a:rPr>
              <a:t>High fever</a:t>
            </a:r>
            <a:r>
              <a:rPr lang="en-US" sz="1800">
                <a:latin typeface="Calibri"/>
                <a:ea typeface="Arial"/>
                <a:cs typeface="Arial"/>
              </a:rPr>
              <a:t>​</a:t>
            </a:r>
          </a:p>
          <a:p>
            <a:pPr marL="285750" lvl="0" indent="-285750" rtl="0">
              <a:buFont typeface="Arial,Sans-Serif"/>
              <a:buChar char="•"/>
            </a:pPr>
            <a:r>
              <a:rPr lang="en-GB" sz="1800" b="1" baseline="0">
                <a:latin typeface="Calibri"/>
                <a:ea typeface="Arial"/>
                <a:cs typeface="Arial"/>
              </a:rPr>
              <a:t>Severe headache</a:t>
            </a:r>
            <a:r>
              <a:rPr lang="en-US" sz="1800">
                <a:latin typeface="Calibri"/>
                <a:ea typeface="Arial"/>
                <a:cs typeface="Arial"/>
              </a:rPr>
              <a:t>​</a:t>
            </a:r>
          </a:p>
          <a:p>
            <a:pPr marL="285750" lvl="0" indent="-285750" rtl="0">
              <a:buFont typeface="Arial,Sans-Serif"/>
              <a:buChar char="•"/>
            </a:pPr>
            <a:r>
              <a:rPr lang="en-GB" sz="1800" b="1" baseline="0">
                <a:latin typeface="Calibri"/>
                <a:ea typeface="Arial"/>
                <a:cs typeface="Arial"/>
              </a:rPr>
              <a:t>Neck stiffness</a:t>
            </a:r>
            <a:r>
              <a:rPr lang="en-US" sz="1800">
                <a:latin typeface="Calibri"/>
                <a:ea typeface="Arial"/>
                <a:cs typeface="Arial"/>
              </a:rPr>
              <a:t>​</a:t>
            </a:r>
          </a:p>
          <a:p>
            <a:pPr marL="285750" lvl="0" indent="-285750" rtl="0">
              <a:buFont typeface="Arial,Sans-Serif"/>
              <a:buChar char="•"/>
            </a:pPr>
            <a:r>
              <a:rPr lang="en-GB" sz="1800" baseline="0">
                <a:latin typeface="Calibri"/>
                <a:ea typeface="Arial"/>
                <a:cs typeface="Arial"/>
              </a:rPr>
              <a:t>Sensitivity to light</a:t>
            </a:r>
            <a:r>
              <a:rPr lang="en-US" sz="1800">
                <a:latin typeface="Calibri"/>
                <a:ea typeface="Arial"/>
                <a:cs typeface="Arial"/>
              </a:rPr>
              <a:t>​</a:t>
            </a:r>
          </a:p>
          <a:p>
            <a:pPr marL="285750" lvl="0" indent="-285750" rtl="0">
              <a:buFont typeface="Arial,Sans-Serif"/>
              <a:buChar char="•"/>
            </a:pPr>
            <a:r>
              <a:rPr lang="en-GB" sz="1800" baseline="0">
                <a:latin typeface="Calibri"/>
                <a:ea typeface="Arial"/>
                <a:cs typeface="Arial"/>
              </a:rPr>
              <a:t>Unusually tiredness</a:t>
            </a:r>
            <a:r>
              <a:rPr lang="en-US" sz="1800">
                <a:latin typeface="Calibri"/>
                <a:ea typeface="Arial"/>
                <a:cs typeface="Arial"/>
              </a:rPr>
              <a:t>​</a:t>
            </a:r>
          </a:p>
          <a:p>
            <a:pPr algn="ctr"/>
            <a:endParaRPr lang="en-GB"/>
          </a:p>
        </p:txBody>
      </p:sp>
      <p:sp>
        <p:nvSpPr>
          <p:cNvPr id="5" name="TextBox 4">
            <a:extLst>
              <a:ext uri="{FF2B5EF4-FFF2-40B4-BE49-F238E27FC236}">
                <a16:creationId xmlns:a16="http://schemas.microsoft.com/office/drawing/2014/main" id="{D070D833-3262-A27F-6913-AC1E9BCD3D51}"/>
              </a:ext>
            </a:extLst>
          </p:cNvPr>
          <p:cNvSpPr txBox="1"/>
          <p:nvPr/>
        </p:nvSpPr>
        <p:spPr>
          <a:xfrm>
            <a:off x="3191774" y="1128623"/>
            <a:ext cx="474452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aseline="0">
                <a:latin typeface="Calibri"/>
                <a:ea typeface="Segoe UI"/>
                <a:cs typeface="Segoe UI"/>
              </a:rPr>
              <a:t>James began to show symptoms in this case study</a:t>
            </a:r>
            <a:r>
              <a:rPr lang="en-GB">
                <a:latin typeface="Calibri"/>
                <a:ea typeface="Segoe UI"/>
                <a:cs typeface="Segoe UI"/>
              </a:rPr>
              <a:t> </a:t>
            </a:r>
            <a:r>
              <a:rPr lang="en-GB" sz="1800" baseline="0">
                <a:latin typeface="Calibri"/>
                <a:ea typeface="Segoe UI"/>
                <a:cs typeface="Segoe UI"/>
              </a:rPr>
              <a:t>,including.</a:t>
            </a:r>
            <a:r>
              <a:rPr sz="1800">
                <a:latin typeface="Calibri"/>
                <a:ea typeface="Calibri"/>
                <a:cs typeface="Calibri"/>
              </a:rPr>
              <a:t>​</a:t>
            </a:r>
            <a:endParaRPr lang="en-GB"/>
          </a:p>
          <a:p>
            <a:pPr algn="ctr"/>
            <a:endParaRPr lang="en-GB"/>
          </a:p>
        </p:txBody>
      </p:sp>
      <p:sp>
        <p:nvSpPr>
          <p:cNvPr id="6" name="TextBox 5">
            <a:extLst>
              <a:ext uri="{FF2B5EF4-FFF2-40B4-BE49-F238E27FC236}">
                <a16:creationId xmlns:a16="http://schemas.microsoft.com/office/drawing/2014/main" id="{F5E98904-F23C-521D-EF3C-1BFB179FD07A}"/>
              </a:ext>
            </a:extLst>
          </p:cNvPr>
          <p:cNvSpPr txBox="1"/>
          <p:nvPr/>
        </p:nvSpPr>
        <p:spPr>
          <a:xfrm>
            <a:off x="3191774" y="1876245"/>
            <a:ext cx="4471359"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rtl="0">
              <a:buFont typeface="Arial,Sans-Serif"/>
              <a:buChar char="•"/>
            </a:pPr>
            <a:endParaRPr lang="en-GB">
              <a:latin typeface="Arial"/>
              <a:ea typeface="Arial"/>
              <a:cs typeface="Arial"/>
            </a:endParaRPr>
          </a:p>
          <a:p>
            <a:pPr rtl="0"/>
            <a:r>
              <a:rPr lang="en-GB" sz="1400" b="1" baseline="0">
                <a:latin typeface="Calibri"/>
                <a:ea typeface="Arial"/>
                <a:cs typeface="Arial"/>
              </a:rPr>
              <a:t>Why the symptoms were concerning</a:t>
            </a:r>
            <a:r>
              <a:rPr lang="en-US" sz="1400">
                <a:latin typeface="Calibri"/>
                <a:ea typeface="Arial"/>
                <a:cs typeface="Arial"/>
              </a:rPr>
              <a:t>​</a:t>
            </a:r>
          </a:p>
          <a:p>
            <a:pPr marL="285750" lvl="0" indent="-285750" rtl="0">
              <a:buFont typeface="Arial,Sans-Serif"/>
              <a:buChar char="•"/>
            </a:pPr>
            <a:r>
              <a:rPr lang="en-GB" sz="1400" baseline="0">
                <a:latin typeface="Calibri"/>
                <a:ea typeface="Arial"/>
                <a:cs typeface="Arial"/>
              </a:rPr>
              <a:t>Typical warning signs of meningitis</a:t>
            </a:r>
            <a:r>
              <a:rPr lang="en-US" sz="1400">
                <a:latin typeface="Calibri"/>
                <a:ea typeface="Arial"/>
                <a:cs typeface="Arial"/>
              </a:rPr>
              <a:t>​</a:t>
            </a:r>
          </a:p>
          <a:p>
            <a:pPr marL="285750" indent="-285750">
              <a:buFont typeface="Arial,Sans-Serif"/>
              <a:buChar char="•"/>
            </a:pPr>
            <a:r>
              <a:rPr lang="en-GB" sz="1400" baseline="0">
                <a:latin typeface="Calibri"/>
                <a:ea typeface="Arial"/>
                <a:cs typeface="Arial"/>
              </a:rPr>
              <a:t>Infection can progress quickly to brain damage or death </a:t>
            </a:r>
            <a:r>
              <a:rPr lang="en-GB" sz="1400">
                <a:latin typeface="Calibri"/>
                <a:ea typeface="Arial"/>
                <a:cs typeface="Arial"/>
              </a:rPr>
              <a:t>if untreated</a:t>
            </a:r>
            <a:r>
              <a:rPr lang="en-US" sz="1400">
                <a:latin typeface="Calibri"/>
                <a:ea typeface="Arial"/>
                <a:cs typeface="Arial"/>
              </a:rPr>
              <a:t>​</a:t>
            </a:r>
          </a:p>
          <a:p>
            <a:pPr marL="285750" lvl="0" indent="-285750" rtl="0">
              <a:buFont typeface="Arial,Sans-Serif"/>
              <a:buChar char="•"/>
            </a:pPr>
            <a:r>
              <a:rPr lang="en-GB" sz="1400" baseline="0">
                <a:latin typeface="Calibri"/>
                <a:ea typeface="Arial"/>
                <a:cs typeface="Arial"/>
              </a:rPr>
              <a:t>Requires urgent medical attention</a:t>
            </a:r>
            <a:r>
              <a:rPr lang="en-US" sz="1400">
                <a:latin typeface="Calibri"/>
                <a:ea typeface="Arial"/>
                <a:cs typeface="Arial"/>
              </a:rPr>
              <a:t>​</a:t>
            </a:r>
          </a:p>
          <a:p>
            <a:pPr rtl="0"/>
            <a:r>
              <a:rPr lang="en-GB" sz="1400" baseline="0">
                <a:latin typeface="Calibri"/>
                <a:ea typeface="Arial"/>
                <a:cs typeface="Arial"/>
              </a:rPr>
              <a:t>(</a:t>
            </a:r>
            <a:r>
              <a:rPr lang="en-GB" sz="1400" i="1" baseline="0">
                <a:latin typeface="Calibri"/>
                <a:ea typeface="Arial"/>
                <a:cs typeface="Arial"/>
              </a:rPr>
              <a:t>WHO,2024</a:t>
            </a:r>
            <a:r>
              <a:rPr lang="en-GB" sz="1400" baseline="0">
                <a:latin typeface="Calibri"/>
                <a:ea typeface="Arial"/>
                <a:cs typeface="Arial"/>
              </a:rPr>
              <a:t>)</a:t>
            </a:r>
            <a:r>
              <a:rPr lang="en-US" sz="1400">
                <a:latin typeface="Calibri"/>
                <a:ea typeface="Arial"/>
                <a:cs typeface="Arial"/>
              </a:rPr>
              <a:t>​</a:t>
            </a:r>
          </a:p>
          <a:p>
            <a:pPr rtl="0"/>
            <a:r>
              <a:rPr lang="en-GB" sz="1400" b="1" baseline="0">
                <a:latin typeface="Calibri"/>
                <a:ea typeface="Arial"/>
                <a:cs typeface="Arial"/>
              </a:rPr>
              <a:t>Hospital tests and </a:t>
            </a:r>
            <a:r>
              <a:rPr lang="en-GB" sz="1400" b="1">
                <a:latin typeface="Calibri"/>
                <a:ea typeface="Arial"/>
                <a:cs typeface="Arial"/>
              </a:rPr>
              <a:t>Diagnosis</a:t>
            </a:r>
            <a:r>
              <a:rPr lang="en-GB" sz="1400">
                <a:latin typeface="Calibri"/>
                <a:ea typeface="Arial"/>
                <a:cs typeface="Arial"/>
              </a:rPr>
              <a:t>​</a:t>
            </a:r>
          </a:p>
          <a:p>
            <a:pPr marL="285750" lvl="0" indent="-285750" rtl="0">
              <a:buFont typeface="Arial,Sans-Serif"/>
              <a:buChar char="•"/>
            </a:pPr>
            <a:r>
              <a:rPr lang="en-GB" sz="1400" baseline="0">
                <a:latin typeface="Calibri"/>
                <a:ea typeface="Arial"/>
                <a:cs typeface="Arial"/>
              </a:rPr>
              <a:t>Doctors performed a lumbar puncture</a:t>
            </a:r>
            <a:r>
              <a:rPr lang="en-US" sz="1400">
                <a:latin typeface="Calibri"/>
                <a:ea typeface="Arial"/>
                <a:cs typeface="Arial"/>
              </a:rPr>
              <a:t>​</a:t>
            </a:r>
          </a:p>
          <a:p>
            <a:pPr rtl="0"/>
            <a:r>
              <a:rPr lang="en-GB" sz="1400" baseline="0">
                <a:latin typeface="Calibri"/>
                <a:ea typeface="Arial"/>
                <a:cs typeface="Arial"/>
              </a:rPr>
              <a:t>(taking cerebrospinal fluid from the spine) to look for bacteria.</a:t>
            </a:r>
            <a:r>
              <a:rPr lang="en-US" sz="1400">
                <a:latin typeface="Calibri"/>
                <a:ea typeface="Arial"/>
                <a:cs typeface="Arial"/>
              </a:rPr>
              <a:t>​</a:t>
            </a:r>
          </a:p>
          <a:p>
            <a:pPr rtl="0"/>
            <a:r>
              <a:rPr lang="en-GB" sz="1400" baseline="0">
                <a:latin typeface="Calibri"/>
                <a:ea typeface="Arial"/>
                <a:cs typeface="Arial"/>
              </a:rPr>
              <a:t>(</a:t>
            </a:r>
            <a:r>
              <a:rPr lang="en-GB" sz="1400" i="1" baseline="0">
                <a:latin typeface="Calibri"/>
                <a:ea typeface="Arial"/>
                <a:cs typeface="Arial"/>
              </a:rPr>
              <a:t>WHO,2024;CDC,2025)</a:t>
            </a:r>
            <a:r>
              <a:rPr lang="en-US" sz="1400">
                <a:latin typeface="Calibri"/>
                <a:ea typeface="Arial"/>
                <a:cs typeface="Arial"/>
              </a:rPr>
              <a:t>​</a:t>
            </a:r>
          </a:p>
          <a:p>
            <a:pPr rtl="0"/>
            <a:r>
              <a:rPr lang="en-GB" sz="1400">
                <a:latin typeface="Calibri"/>
                <a:ea typeface="Arial"/>
                <a:cs typeface="Arial"/>
              </a:rPr>
              <a:t>​</a:t>
            </a:r>
          </a:p>
          <a:p>
            <a:pPr marL="285750" indent="-285750">
              <a:buFont typeface="Arial,Sans-Serif"/>
              <a:buChar char="•"/>
            </a:pPr>
            <a:r>
              <a:rPr lang="en-GB" sz="1400" baseline="0">
                <a:latin typeface="Calibri"/>
                <a:ea typeface="Arial"/>
                <a:cs typeface="Arial"/>
              </a:rPr>
              <a:t>The results confirmed bacterial Meningitis, which is the </a:t>
            </a:r>
            <a:r>
              <a:rPr lang="en-GB" sz="1400">
                <a:latin typeface="Calibri"/>
                <a:ea typeface="Arial"/>
                <a:cs typeface="Arial"/>
              </a:rPr>
              <a:t>most severe</a:t>
            </a:r>
            <a:r>
              <a:rPr lang="en-GB" sz="1400" baseline="0">
                <a:latin typeface="Calibri"/>
                <a:ea typeface="Arial"/>
                <a:cs typeface="Arial"/>
              </a:rPr>
              <a:t> type.</a:t>
            </a:r>
            <a:r>
              <a:rPr lang="en-US" sz="1400">
                <a:latin typeface="Calibri"/>
                <a:ea typeface="Arial"/>
                <a:cs typeface="Arial"/>
              </a:rPr>
              <a:t>​</a:t>
            </a:r>
          </a:p>
          <a:p>
            <a:pPr rtl="0"/>
            <a:r>
              <a:rPr lang="en-GB" sz="1400">
                <a:latin typeface="Calibri"/>
                <a:ea typeface="Arial"/>
                <a:cs typeface="Arial"/>
              </a:rPr>
              <a:t>​</a:t>
            </a:r>
          </a:p>
          <a:p>
            <a:pPr rtl="0"/>
            <a:r>
              <a:rPr lang="en-GB" sz="1400" b="1" baseline="0">
                <a:latin typeface="Calibri"/>
                <a:ea typeface="Arial"/>
                <a:cs typeface="Arial"/>
              </a:rPr>
              <a:t>Importance of early intervention</a:t>
            </a:r>
            <a:r>
              <a:rPr lang="en-GB" sz="1400">
                <a:latin typeface="Calibri"/>
                <a:ea typeface="Arial"/>
                <a:cs typeface="Arial"/>
              </a:rPr>
              <a:t>​</a:t>
            </a:r>
          </a:p>
          <a:p>
            <a:pPr marL="285750" indent="-285750">
              <a:buFont typeface="Arial,Sans-Serif"/>
              <a:buChar char="•"/>
            </a:pPr>
            <a:r>
              <a:rPr lang="en-GB" sz="1400" baseline="0">
                <a:latin typeface="Calibri"/>
                <a:ea typeface="Arial"/>
                <a:cs typeface="Arial"/>
              </a:rPr>
              <a:t>Early intervention is essential  because quick  </a:t>
            </a:r>
            <a:r>
              <a:rPr lang="en-GB" sz="1400">
                <a:latin typeface="Calibri"/>
                <a:ea typeface="Arial"/>
                <a:cs typeface="Arial"/>
              </a:rPr>
              <a:t>antibiotic treatment</a:t>
            </a:r>
            <a:r>
              <a:rPr lang="en-GB" sz="1400" baseline="0">
                <a:latin typeface="Calibri"/>
                <a:ea typeface="Arial"/>
                <a:cs typeface="Arial"/>
              </a:rPr>
              <a:t> can increase survival and prevent </a:t>
            </a:r>
            <a:r>
              <a:rPr lang="en-GB" sz="1400">
                <a:latin typeface="Calibri"/>
                <a:ea typeface="Arial"/>
                <a:cs typeface="Arial"/>
              </a:rPr>
              <a:t>serious complications</a:t>
            </a:r>
            <a:r>
              <a:rPr lang="en-GB" sz="1400" baseline="0">
                <a:latin typeface="Calibri"/>
                <a:ea typeface="Arial"/>
                <a:cs typeface="Arial"/>
              </a:rPr>
              <a:t>.</a:t>
            </a:r>
          </a:p>
          <a:p>
            <a:pPr algn="ctr"/>
            <a:endParaRPr lang="en-GB"/>
          </a:p>
        </p:txBody>
      </p:sp>
      <p:pic>
        <p:nvPicPr>
          <p:cNvPr id="7" name="Picture 6" descr="A diagram of a person&amp;#39;s brain&#10;&#10;AI-generated content may be incorrect.">
            <a:extLst>
              <a:ext uri="{FF2B5EF4-FFF2-40B4-BE49-F238E27FC236}">
                <a16:creationId xmlns:a16="http://schemas.microsoft.com/office/drawing/2014/main" id="{DE6ED51E-590A-33BB-CC05-8B623C8EE917}"/>
              </a:ext>
            </a:extLst>
          </p:cNvPr>
          <p:cNvPicPr>
            <a:picLocks noChangeAspect="1"/>
          </p:cNvPicPr>
          <p:nvPr/>
        </p:nvPicPr>
        <p:blipFill>
          <a:blip r:embed="rId2"/>
          <a:stretch>
            <a:fillRect/>
          </a:stretch>
        </p:blipFill>
        <p:spPr>
          <a:xfrm>
            <a:off x="621372" y="3680604"/>
            <a:ext cx="2524125" cy="2286000"/>
          </a:xfrm>
          <a:prstGeom prst="rect">
            <a:avLst/>
          </a:prstGeom>
        </p:spPr>
      </p:pic>
      <p:pic>
        <p:nvPicPr>
          <p:cNvPr id="8" name="Picture 7" descr="A poster of a symptoms of meningitis&#10;&#10;AI-generated content may be incorrect.">
            <a:extLst>
              <a:ext uri="{FF2B5EF4-FFF2-40B4-BE49-F238E27FC236}">
                <a16:creationId xmlns:a16="http://schemas.microsoft.com/office/drawing/2014/main" id="{C10ED72B-8CDE-6C93-88E1-9F18C5E9A10C}"/>
              </a:ext>
            </a:extLst>
          </p:cNvPr>
          <p:cNvPicPr>
            <a:picLocks noChangeAspect="1"/>
          </p:cNvPicPr>
          <p:nvPr/>
        </p:nvPicPr>
        <p:blipFill>
          <a:blip r:embed="rId3"/>
          <a:stretch>
            <a:fillRect/>
          </a:stretch>
        </p:blipFill>
        <p:spPr>
          <a:xfrm>
            <a:off x="9005438" y="71258"/>
            <a:ext cx="3181350" cy="3609975"/>
          </a:xfrm>
          <a:prstGeom prst="rect">
            <a:avLst/>
          </a:prstGeom>
        </p:spPr>
      </p:pic>
      <p:pic>
        <p:nvPicPr>
          <p:cNvPr id="9" name="Picture 8" descr="A poster of a person&amp;#39;s body&#10;&#10;AI-generated content may be incorrect.">
            <a:extLst>
              <a:ext uri="{FF2B5EF4-FFF2-40B4-BE49-F238E27FC236}">
                <a16:creationId xmlns:a16="http://schemas.microsoft.com/office/drawing/2014/main" id="{D597047F-3A93-7655-BD64-54A9E2ABF48C}"/>
              </a:ext>
            </a:extLst>
          </p:cNvPr>
          <p:cNvPicPr>
            <a:picLocks noChangeAspect="1"/>
          </p:cNvPicPr>
          <p:nvPr/>
        </p:nvPicPr>
        <p:blipFill>
          <a:blip r:embed="rId4"/>
          <a:stretch>
            <a:fillRect/>
          </a:stretch>
        </p:blipFill>
        <p:spPr>
          <a:xfrm>
            <a:off x="9005438" y="3247486"/>
            <a:ext cx="3181350" cy="3238500"/>
          </a:xfrm>
          <a:prstGeom prst="rect">
            <a:avLst/>
          </a:prstGeom>
        </p:spPr>
      </p:pic>
      <p:sp>
        <p:nvSpPr>
          <p:cNvPr id="10" name="TextBox 9">
            <a:extLst>
              <a:ext uri="{FF2B5EF4-FFF2-40B4-BE49-F238E27FC236}">
                <a16:creationId xmlns:a16="http://schemas.microsoft.com/office/drawing/2014/main" id="{3AC8AA9E-D894-6912-B067-B6F1D9869FA5}"/>
              </a:ext>
            </a:extLst>
          </p:cNvPr>
          <p:cNvSpPr txBox="1"/>
          <p:nvPr/>
        </p:nvSpPr>
        <p:spPr>
          <a:xfrm>
            <a:off x="10306390" y="6482605"/>
            <a:ext cx="13987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Iara Baio</a:t>
            </a:r>
          </a:p>
        </p:txBody>
      </p:sp>
    </p:spTree>
    <p:extLst>
      <p:ext uri="{BB962C8B-B14F-4D97-AF65-F5344CB8AC3E}">
        <p14:creationId xmlns:p14="http://schemas.microsoft.com/office/powerpoint/2010/main" val="2652078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D85B7D-0056-4079-9EF4-BC861377C6D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9E79FD4-5226-FF84-BC3C-18A20EBC7639}"/>
              </a:ext>
            </a:extLst>
          </p:cNvPr>
          <p:cNvSpPr txBox="1"/>
          <p:nvPr/>
        </p:nvSpPr>
        <p:spPr>
          <a:xfrm>
            <a:off x="388189" y="309113"/>
            <a:ext cx="428445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baseline="0">
                <a:solidFill>
                  <a:srgbClr val="0B78A2"/>
                </a:solidFill>
                <a:latin typeface="Aptos Display"/>
              </a:rPr>
              <a:t>Measuring an infectious disease outbreaks </a:t>
            </a:r>
            <a:r>
              <a:rPr sz="2400">
                <a:latin typeface="Aptos Display"/>
                <a:ea typeface="Aptos Display"/>
                <a:cs typeface="Aptos Display"/>
              </a:rPr>
              <a:t>​</a:t>
            </a:r>
            <a:br>
              <a:rPr sz="2400">
                <a:latin typeface="Aptos Display"/>
                <a:ea typeface="Aptos Display"/>
                <a:cs typeface="Aptos Display"/>
              </a:rPr>
            </a:br>
            <a:r>
              <a:rPr sz="2400">
                <a:latin typeface="Aptos Display"/>
                <a:ea typeface="Aptos Display"/>
                <a:cs typeface="Aptos Display"/>
              </a:rPr>
              <a:t>​</a:t>
            </a:r>
            <a:endParaRPr lang="en-GB"/>
          </a:p>
          <a:p>
            <a:pPr algn="ctr"/>
            <a:endParaRPr lang="en-GB"/>
          </a:p>
        </p:txBody>
      </p:sp>
      <p:pic>
        <p:nvPicPr>
          <p:cNvPr id="4" name="Picture 3" descr="A diagram of a cloud with icons&#10;&#10;AI-generated content may be incorrect.">
            <a:extLst>
              <a:ext uri="{FF2B5EF4-FFF2-40B4-BE49-F238E27FC236}">
                <a16:creationId xmlns:a16="http://schemas.microsoft.com/office/drawing/2014/main" id="{9BCA33F1-81B3-D56C-DF57-9196856091B5}"/>
              </a:ext>
            </a:extLst>
          </p:cNvPr>
          <p:cNvPicPr>
            <a:picLocks noChangeAspect="1"/>
          </p:cNvPicPr>
          <p:nvPr/>
        </p:nvPicPr>
        <p:blipFill>
          <a:blip r:embed="rId2"/>
          <a:stretch>
            <a:fillRect/>
          </a:stretch>
        </p:blipFill>
        <p:spPr>
          <a:xfrm>
            <a:off x="386956" y="1169224"/>
            <a:ext cx="3625971" cy="3397551"/>
          </a:xfrm>
          <a:prstGeom prst="rect">
            <a:avLst/>
          </a:prstGeom>
        </p:spPr>
      </p:pic>
      <p:sp>
        <p:nvSpPr>
          <p:cNvPr id="5" name="TextBox 4">
            <a:extLst>
              <a:ext uri="{FF2B5EF4-FFF2-40B4-BE49-F238E27FC236}">
                <a16:creationId xmlns:a16="http://schemas.microsoft.com/office/drawing/2014/main" id="{9F4CC275-540F-F597-C4F9-CCB237453B8C}"/>
              </a:ext>
            </a:extLst>
          </p:cNvPr>
          <p:cNvSpPr txBox="1"/>
          <p:nvPr/>
        </p:nvSpPr>
        <p:spPr>
          <a:xfrm>
            <a:off x="388189" y="4780472"/>
            <a:ext cx="3623095" cy="19005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algn="l" rtl="0">
              <a:buFont typeface="Wingdings,Sans-Serif"/>
              <a:buChar char="Ø"/>
            </a:pPr>
            <a:r>
              <a:rPr lang="en-GB" sz="1600" b="1" i="0" u="none" strike="noStrike" baseline="0">
                <a:solidFill>
                  <a:srgbClr val="0B78A2"/>
                </a:solidFill>
                <a:latin typeface="Aptos"/>
                <a:ea typeface="Arial"/>
                <a:cs typeface="Arial"/>
              </a:rPr>
              <a:t>Why does it </a:t>
            </a:r>
            <a:r>
              <a:rPr lang="en-GB" sz="1600" b="1">
                <a:solidFill>
                  <a:srgbClr val="0B78A2"/>
                </a:solidFill>
                <a:latin typeface="Aptos"/>
                <a:ea typeface="Arial"/>
                <a:cs typeface="Arial"/>
              </a:rPr>
              <a:t>matter?</a:t>
            </a:r>
            <a:endParaRPr lang="en-US" sz="1600" b="0" i="0">
              <a:solidFill>
                <a:srgbClr val="000000"/>
              </a:solidFill>
              <a:latin typeface="Aptos"/>
              <a:ea typeface="Arial"/>
              <a:cs typeface="Arial"/>
            </a:endParaRPr>
          </a:p>
          <a:p>
            <a:pPr algn="l" rtl="0"/>
            <a:r>
              <a:rPr lang="en-GB" sz="1600" b="0" i="0" u="none" strike="noStrike" baseline="0">
                <a:solidFill>
                  <a:srgbClr val="0B78A2"/>
                </a:solidFill>
                <a:latin typeface="Aptos"/>
                <a:ea typeface="Arial"/>
                <a:cs typeface="Arial"/>
              </a:rPr>
              <a:t>Because it helps </a:t>
            </a:r>
            <a:r>
              <a:rPr lang="en-GB" sz="1600">
                <a:solidFill>
                  <a:srgbClr val="0B78A2"/>
                </a:solidFill>
                <a:latin typeface="Aptos"/>
                <a:ea typeface="Arial"/>
                <a:cs typeface="Arial"/>
              </a:rPr>
              <a:t>find</a:t>
            </a:r>
            <a:r>
              <a:rPr lang="en-GB" sz="1600" b="0" i="0" u="none" strike="noStrike" baseline="0">
                <a:solidFill>
                  <a:srgbClr val="0B78A2"/>
                </a:solidFill>
                <a:latin typeface="Aptos"/>
                <a:ea typeface="Arial"/>
                <a:cs typeface="Arial"/>
              </a:rPr>
              <a:t> outbreaks early, monitor the spread of diseases, and inform preventative measures, measuring infectious disease outbreaks is crucial for public health.</a:t>
            </a:r>
          </a:p>
          <a:p>
            <a:pPr algn="ctr"/>
            <a:endParaRPr lang="en-GB"/>
          </a:p>
        </p:txBody>
      </p:sp>
      <p:sp>
        <p:nvSpPr>
          <p:cNvPr id="6" name="TextBox 5">
            <a:extLst>
              <a:ext uri="{FF2B5EF4-FFF2-40B4-BE49-F238E27FC236}">
                <a16:creationId xmlns:a16="http://schemas.microsoft.com/office/drawing/2014/main" id="{947A94B9-59E2-DF54-9262-30E50EDC155B}"/>
              </a:ext>
            </a:extLst>
          </p:cNvPr>
          <p:cNvSpPr txBox="1"/>
          <p:nvPr/>
        </p:nvSpPr>
        <p:spPr>
          <a:xfrm>
            <a:off x="4572001" y="208472"/>
            <a:ext cx="7619999" cy="66479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rtl="0">
              <a:buFont typeface="Arial,Sans-Serif"/>
              <a:buChar char="•"/>
            </a:pPr>
            <a:r>
              <a:rPr lang="en-GB" sz="1800" b="1" baseline="0">
                <a:latin typeface="Calibri"/>
                <a:ea typeface="Arial"/>
                <a:cs typeface="Arial"/>
              </a:rPr>
              <a:t>Surveillance systems</a:t>
            </a:r>
            <a:r>
              <a:rPr lang="en-US" sz="1800">
                <a:latin typeface="Calibri"/>
                <a:ea typeface="Arial"/>
                <a:cs typeface="Arial"/>
              </a:rPr>
              <a:t>​</a:t>
            </a:r>
          </a:p>
          <a:p>
            <a:pPr rtl="0"/>
            <a:r>
              <a:rPr lang="en-GB" sz="1400" baseline="0">
                <a:latin typeface="Calibri"/>
                <a:ea typeface="Arial"/>
                <a:cs typeface="Arial"/>
              </a:rPr>
              <a:t>Are used by public health organisations to continuously collect and monitor data on infectious diseases. In the UK, UK Health Security Agency collects reports of diseases such as Meningitis from hospitals and laboratories. This helps detect outbreak early and allow  health authorities to respond quickly. </a:t>
            </a:r>
            <a:r>
              <a:rPr lang="en-US" sz="1400">
                <a:latin typeface="Calibri"/>
                <a:ea typeface="Arial"/>
                <a:cs typeface="Arial"/>
              </a:rPr>
              <a:t>​</a:t>
            </a:r>
          </a:p>
          <a:p>
            <a:pPr rtl="0"/>
            <a:r>
              <a:rPr lang="en-GB" sz="1400" i="1" baseline="0">
                <a:latin typeface="Calibri"/>
                <a:ea typeface="Arial"/>
                <a:cs typeface="Arial"/>
              </a:rPr>
              <a:t>(WHO, 2025)</a:t>
            </a:r>
            <a:r>
              <a:rPr lang="en-US" sz="1400">
                <a:latin typeface="Calibri"/>
                <a:ea typeface="Arial"/>
                <a:cs typeface="Arial"/>
              </a:rPr>
              <a:t>​</a:t>
            </a:r>
          </a:p>
          <a:p>
            <a:pPr marL="285750" lvl="0" indent="-285750" rtl="0">
              <a:buFont typeface="Arial,Sans-Serif"/>
              <a:buChar char="•"/>
            </a:pPr>
            <a:r>
              <a:rPr lang="en-GB" sz="1800" b="1" baseline="0">
                <a:latin typeface="Calibri"/>
                <a:ea typeface="Arial"/>
                <a:cs typeface="Arial"/>
              </a:rPr>
              <a:t>Incidence</a:t>
            </a:r>
            <a:r>
              <a:rPr lang="en-US" sz="1800">
                <a:latin typeface="Calibri"/>
                <a:ea typeface="Arial"/>
                <a:cs typeface="Arial"/>
              </a:rPr>
              <a:t>​</a:t>
            </a:r>
          </a:p>
          <a:p>
            <a:pPr rtl="0"/>
            <a:r>
              <a:rPr lang="en-GB" sz="1400" b="1" baseline="0">
                <a:latin typeface="Calibri"/>
                <a:ea typeface="Arial"/>
                <a:cs typeface="Arial"/>
              </a:rPr>
              <a:t>R</a:t>
            </a:r>
            <a:r>
              <a:rPr lang="en-GB" sz="1400" baseline="0">
                <a:latin typeface="Calibri"/>
                <a:ea typeface="Arial"/>
                <a:cs typeface="Arial"/>
              </a:rPr>
              <a:t>efers to number of new cases of a disease that occur in a population over a specific period of time. Which helps monitoring diseases like meningitis, are increasing or decreasing in certain communities.</a:t>
            </a:r>
            <a:r>
              <a:rPr lang="en-US" sz="1400">
                <a:latin typeface="Calibri"/>
                <a:ea typeface="Arial"/>
                <a:cs typeface="Arial"/>
              </a:rPr>
              <a:t>​</a:t>
            </a:r>
          </a:p>
          <a:p>
            <a:pPr rtl="0"/>
            <a:r>
              <a:rPr lang="en-GB" sz="1400" baseline="0">
                <a:latin typeface="Calibri"/>
                <a:ea typeface="Arial"/>
                <a:cs typeface="Arial"/>
              </a:rPr>
              <a:t>(</a:t>
            </a:r>
            <a:r>
              <a:rPr lang="en-GB" sz="1400" i="1" baseline="0">
                <a:latin typeface="Calibri"/>
                <a:ea typeface="Arial"/>
                <a:cs typeface="Arial"/>
              </a:rPr>
              <a:t>CDC, 2022)</a:t>
            </a:r>
            <a:r>
              <a:rPr lang="en-US" sz="1400">
                <a:latin typeface="Calibri"/>
                <a:ea typeface="Arial"/>
                <a:cs typeface="Arial"/>
              </a:rPr>
              <a:t>​</a:t>
            </a:r>
          </a:p>
          <a:p>
            <a:pPr marL="285750" lvl="0" indent="-285750" rtl="0">
              <a:buFont typeface="Arial,Sans-Serif"/>
              <a:buChar char="•"/>
            </a:pPr>
            <a:r>
              <a:rPr lang="en-GB" sz="1800" b="1" baseline="0">
                <a:latin typeface="Calibri"/>
                <a:ea typeface="Arial"/>
                <a:cs typeface="Arial"/>
              </a:rPr>
              <a:t>Prevalence</a:t>
            </a:r>
            <a:r>
              <a:rPr lang="en-US" sz="1800">
                <a:latin typeface="Calibri"/>
                <a:ea typeface="Arial"/>
                <a:cs typeface="Arial"/>
              </a:rPr>
              <a:t>​</a:t>
            </a:r>
          </a:p>
          <a:p>
            <a:pPr rtl="0"/>
            <a:r>
              <a:rPr lang="en-GB" sz="1800" baseline="0">
                <a:latin typeface="Calibri"/>
                <a:ea typeface="Arial"/>
                <a:cs typeface="Arial"/>
              </a:rPr>
              <a:t>T</a:t>
            </a:r>
            <a:r>
              <a:rPr lang="en-GB" sz="1400" baseline="0">
                <a:latin typeface="Calibri"/>
                <a:ea typeface="Arial"/>
                <a:cs typeface="Arial"/>
              </a:rPr>
              <a:t>he total number of cases both new and old in a population at a specific point in time. This aids health officials in determining the extent of diseases in a community or area.</a:t>
            </a:r>
            <a:r>
              <a:rPr lang="en-US" sz="1400">
                <a:latin typeface="Calibri"/>
                <a:ea typeface="Arial"/>
                <a:cs typeface="Arial"/>
              </a:rPr>
              <a:t>​</a:t>
            </a:r>
          </a:p>
          <a:p>
            <a:pPr rtl="0"/>
            <a:r>
              <a:rPr lang="en-GB" sz="1400" i="1" baseline="0">
                <a:latin typeface="Calibri"/>
                <a:ea typeface="Arial"/>
                <a:cs typeface="Arial"/>
              </a:rPr>
              <a:t>(CDC, 2022)</a:t>
            </a:r>
            <a:r>
              <a:rPr lang="en-US" sz="1400">
                <a:latin typeface="Calibri"/>
                <a:ea typeface="Arial"/>
                <a:cs typeface="Arial"/>
              </a:rPr>
              <a:t>​</a:t>
            </a:r>
          </a:p>
          <a:p>
            <a:pPr marL="285750" lvl="0" indent="-285750" rtl="0">
              <a:buFont typeface="Arial,Sans-Serif"/>
              <a:buChar char="•"/>
            </a:pPr>
            <a:r>
              <a:rPr lang="en-GB" sz="1800" b="1" baseline="0">
                <a:latin typeface="Calibri"/>
                <a:ea typeface="Arial"/>
                <a:cs typeface="Arial"/>
              </a:rPr>
              <a:t>Laboratory confirmation</a:t>
            </a:r>
            <a:r>
              <a:rPr lang="en-US" sz="1800">
                <a:latin typeface="Calibri"/>
                <a:ea typeface="Arial"/>
                <a:cs typeface="Arial"/>
              </a:rPr>
              <a:t>​</a:t>
            </a:r>
          </a:p>
          <a:p>
            <a:pPr rtl="0"/>
            <a:r>
              <a:rPr lang="en-GB" sz="1400" baseline="0">
                <a:latin typeface="Calibri"/>
                <a:ea typeface="Arial"/>
                <a:cs typeface="Arial"/>
              </a:rPr>
              <a:t>Tests such as analysing cerebrospinal fluid from a lumbar </a:t>
            </a:r>
            <a:r>
              <a:rPr lang="en-GB" sz="1400">
                <a:latin typeface="Calibri"/>
                <a:ea typeface="Arial"/>
                <a:cs typeface="Arial"/>
              </a:rPr>
              <a:t>puncture</a:t>
            </a:r>
            <a:r>
              <a:rPr lang="en-GB" sz="1400" baseline="0">
                <a:latin typeface="Calibri"/>
                <a:ea typeface="Arial"/>
                <a:cs typeface="Arial"/>
              </a:rPr>
              <a:t> confirms the infection and help guide appropriate treatment.</a:t>
            </a:r>
            <a:r>
              <a:rPr lang="en-US" sz="1400">
                <a:latin typeface="Calibri"/>
                <a:ea typeface="Arial"/>
                <a:cs typeface="Arial"/>
              </a:rPr>
              <a:t>​</a:t>
            </a:r>
          </a:p>
          <a:p>
            <a:pPr rtl="0"/>
            <a:r>
              <a:rPr lang="en-GB" sz="1400" i="1" baseline="0">
                <a:latin typeface="Calibri"/>
                <a:ea typeface="Arial"/>
                <a:cs typeface="Arial"/>
              </a:rPr>
              <a:t>(WHO, 2025</a:t>
            </a:r>
            <a:r>
              <a:rPr lang="en-GB" sz="1800" baseline="0">
                <a:latin typeface="Calibri"/>
                <a:ea typeface="Arial"/>
                <a:cs typeface="Arial"/>
              </a:rPr>
              <a:t>)</a:t>
            </a:r>
            <a:r>
              <a:rPr lang="en-US" sz="1800">
                <a:latin typeface="Calibri"/>
                <a:ea typeface="Arial"/>
                <a:cs typeface="Arial"/>
              </a:rPr>
              <a:t>​</a:t>
            </a:r>
          </a:p>
          <a:p>
            <a:pPr marL="285750" lvl="0" indent="-285750" rtl="0">
              <a:buFont typeface="Arial,Sans-Serif"/>
              <a:buChar char="•"/>
            </a:pPr>
            <a:r>
              <a:rPr lang="en-GB" sz="1800" b="1" baseline="0">
                <a:latin typeface="Calibri"/>
                <a:ea typeface="Arial"/>
                <a:cs typeface="Arial"/>
              </a:rPr>
              <a:t>Attack rate</a:t>
            </a:r>
            <a:r>
              <a:rPr lang="en-US" sz="1800">
                <a:latin typeface="Calibri"/>
                <a:ea typeface="Arial"/>
                <a:cs typeface="Arial"/>
              </a:rPr>
              <a:t>​</a:t>
            </a:r>
          </a:p>
          <a:p>
            <a:pPr rtl="0"/>
            <a:r>
              <a:rPr lang="en-GB" sz="1400" baseline="0">
                <a:latin typeface="Calibri"/>
                <a:ea typeface="Arial"/>
                <a:cs typeface="Arial"/>
              </a:rPr>
              <a:t>This measures how quickly a disease spreads among a group of people who have been exposed to the infec</a:t>
            </a:r>
            <a:r>
              <a:rPr lang="en-GB" sz="1800" baseline="0">
                <a:latin typeface="Calibri"/>
                <a:ea typeface="Arial"/>
                <a:cs typeface="Arial"/>
              </a:rPr>
              <a:t>tion.</a:t>
            </a:r>
            <a:r>
              <a:rPr lang="en-US" sz="1800">
                <a:latin typeface="Calibri"/>
                <a:ea typeface="Arial"/>
                <a:cs typeface="Arial"/>
              </a:rPr>
              <a:t>​</a:t>
            </a:r>
          </a:p>
          <a:p>
            <a:pPr rtl="0"/>
            <a:r>
              <a:rPr lang="en-GB" sz="1400" i="1" baseline="0">
                <a:latin typeface="Calibri"/>
                <a:ea typeface="Arial"/>
                <a:cs typeface="Arial"/>
              </a:rPr>
              <a:t>(CDC,2023)</a:t>
            </a:r>
            <a:r>
              <a:rPr lang="en-US" sz="1400">
                <a:latin typeface="Calibri"/>
                <a:ea typeface="Arial"/>
                <a:cs typeface="Arial"/>
              </a:rPr>
              <a:t>​</a:t>
            </a:r>
          </a:p>
          <a:p>
            <a:pPr marL="285750" lvl="0" indent="-285750" rtl="0">
              <a:buFont typeface="Arial,Sans-Serif"/>
              <a:buChar char="•"/>
            </a:pPr>
            <a:endParaRPr lang="en-GB">
              <a:latin typeface="Arial"/>
              <a:ea typeface="Arial"/>
              <a:cs typeface="Arial"/>
            </a:endParaRPr>
          </a:p>
          <a:p>
            <a:pPr marL="285750" lvl="0" indent="-285750" rtl="0">
              <a:buFont typeface="Arial,Sans-Serif"/>
              <a:buChar char="•"/>
            </a:pPr>
            <a:r>
              <a:rPr lang="en-GB" sz="1800" b="1" baseline="0">
                <a:latin typeface="Calibri"/>
                <a:ea typeface="Arial"/>
                <a:cs typeface="Arial"/>
              </a:rPr>
              <a:t>Epidemiological data collection</a:t>
            </a:r>
            <a:r>
              <a:rPr lang="en-US" sz="1800">
                <a:latin typeface="Calibri"/>
                <a:ea typeface="Arial"/>
                <a:cs typeface="Arial"/>
              </a:rPr>
              <a:t>​</a:t>
            </a:r>
          </a:p>
          <a:p>
            <a:pPr rtl="0"/>
            <a:r>
              <a:rPr lang="en-GB" sz="1400" baseline="0">
                <a:latin typeface="Calibri"/>
                <a:ea typeface="Arial"/>
                <a:cs typeface="Arial"/>
              </a:rPr>
              <a:t>Collecting and analysing information on disease patterns, risk factors and help prevent further spread.</a:t>
            </a:r>
            <a:r>
              <a:rPr lang="en-US" sz="1400">
                <a:latin typeface="Calibri"/>
                <a:ea typeface="Arial"/>
                <a:cs typeface="Arial"/>
              </a:rPr>
              <a:t>​</a:t>
            </a:r>
          </a:p>
          <a:p>
            <a:pPr rtl="0"/>
            <a:r>
              <a:rPr lang="en-GB" sz="1800" i="1" baseline="0">
                <a:latin typeface="Aptos"/>
                <a:ea typeface="Arial"/>
                <a:cs typeface="Arial"/>
              </a:rPr>
              <a:t>(UKHSA, 2023)</a:t>
            </a:r>
          </a:p>
          <a:p>
            <a:pPr algn="ctr"/>
            <a:endParaRPr lang="en-GB"/>
          </a:p>
        </p:txBody>
      </p:sp>
      <p:sp>
        <p:nvSpPr>
          <p:cNvPr id="7" name="TextBox 6">
            <a:extLst>
              <a:ext uri="{FF2B5EF4-FFF2-40B4-BE49-F238E27FC236}">
                <a16:creationId xmlns:a16="http://schemas.microsoft.com/office/drawing/2014/main" id="{27B5550C-F15B-0A5C-D37C-2CAF8213CC8D}"/>
              </a:ext>
            </a:extLst>
          </p:cNvPr>
          <p:cNvSpPr txBox="1"/>
          <p:nvPr/>
        </p:nvSpPr>
        <p:spPr>
          <a:xfrm>
            <a:off x="10062421" y="6475247"/>
            <a:ext cx="1654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Iara Baio</a:t>
            </a:r>
          </a:p>
        </p:txBody>
      </p:sp>
    </p:spTree>
    <p:extLst>
      <p:ext uri="{BB962C8B-B14F-4D97-AF65-F5344CB8AC3E}">
        <p14:creationId xmlns:p14="http://schemas.microsoft.com/office/powerpoint/2010/main" val="4207208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AFA0F-1F50-EC4B-28EF-3BFD74C73440}"/>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kern="1200">
                <a:latin typeface="+mj-lt"/>
                <a:ea typeface="+mj-ea"/>
                <a:cs typeface="+mj-cs"/>
              </a:rPr>
              <a:t>How does meningitis spread</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47CFFA-BA09-F654-A710-AE078F777050}"/>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700" dirty="0"/>
              <a:t>Kissing coughing sharing vapes and drinks are always that meningitis bacteria can spread from person to person via spit and saliva lots of people have this bacteria without knowing but it's young people who carry more of it than any other age group but this isn't like COVID where people were told to wear masks and social distance this bacteria only spreads through very close contact with </a:t>
            </a:r>
            <a:r>
              <a:rPr lang="en-GB" sz="1700" dirty="0"/>
              <a:t>person</a:t>
            </a:r>
            <a:r>
              <a:rPr lang="en-US" sz="1700" dirty="0"/>
              <a:t> </a:t>
            </a:r>
            <a:r>
              <a:rPr lang="en-GB" sz="1700"/>
              <a:t>which </a:t>
            </a:r>
            <a:r>
              <a:rPr lang="en-US" sz="1700"/>
              <a:t>was </a:t>
            </a:r>
            <a:r>
              <a:rPr lang="en-US" sz="1700" dirty="0"/>
              <a:t>carrying it in their throat or nose and that's why students living in union halls sharing kitchens and going out together in large numbers are most at risk it's not known how the infection was spread in this outbreak which has killed two young people the government has announced the meningitis B vaccine will be offered to some students at the University of Kent in a targeted program to tackle the outbreak it's also giving antibiotics people in close contact with those who are ill.   </a:t>
            </a:r>
          </a:p>
        </p:txBody>
      </p:sp>
      <p:pic>
        <p:nvPicPr>
          <p:cNvPr id="5" name="Picture 4" descr="Can sharing vapes and drinks spread meningitis? | Health News - News9live">
            <a:extLst>
              <a:ext uri="{FF2B5EF4-FFF2-40B4-BE49-F238E27FC236}">
                <a16:creationId xmlns:a16="http://schemas.microsoft.com/office/drawing/2014/main" id="{6EE6EF3E-F6A2-B1F6-07CF-A8C63EA94F17}"/>
              </a:ext>
            </a:extLst>
          </p:cNvPr>
          <p:cNvPicPr>
            <a:picLocks noChangeAspect="1"/>
          </p:cNvPicPr>
          <p:nvPr/>
        </p:nvPicPr>
        <p:blipFill>
          <a:blip r:embed="rId2"/>
          <a:srcRect l="12101" r="23683"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080894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2CFC46-42F2-4428-256D-EDCF5835132B}"/>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a:t>Monitoring </a:t>
            </a:r>
            <a:br>
              <a:rPr lang="en-US"/>
            </a:br>
            <a:r>
              <a:rPr lang="en-US"/>
              <a:t>the Outbreak</a:t>
            </a:r>
          </a:p>
        </p:txBody>
      </p:sp>
      <p:pic>
        <p:nvPicPr>
          <p:cNvPr id="3" name="Picture 2" descr="Graphic. Text: “Those at risk for fungal meningitis in the current outbreak: Had epidural anesthesia in Matamoros, Mexico at River Side Surgical Center or Clinica K-3 between January 1 and May 13, 2023. Go to the emergency room. You may not have symptoms.">
            <a:extLst>
              <a:ext uri="{FF2B5EF4-FFF2-40B4-BE49-F238E27FC236}">
                <a16:creationId xmlns:a16="http://schemas.microsoft.com/office/drawing/2014/main" id="{D842856B-3482-198D-861C-D20EAA976C3E}"/>
              </a:ext>
            </a:extLst>
          </p:cNvPr>
          <p:cNvPicPr>
            <a:picLocks noChangeAspect="1"/>
          </p:cNvPicPr>
          <p:nvPr/>
        </p:nvPicPr>
        <p:blipFill>
          <a:blip r:embed="rId2"/>
          <a:srcRect r="10219" b="-1"/>
          <a:stretch>
            <a:fillRect/>
          </a:stretch>
        </p:blipFill>
        <p:spPr>
          <a:xfrm>
            <a:off x="1" y="3105151"/>
            <a:ext cx="5652807"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4" name="TextBox 3">
            <a:extLst>
              <a:ext uri="{FF2B5EF4-FFF2-40B4-BE49-F238E27FC236}">
                <a16:creationId xmlns:a16="http://schemas.microsoft.com/office/drawing/2014/main" id="{B1E72885-1575-F1F6-9793-DBF21F0E03EE}"/>
              </a:ext>
            </a:extLst>
          </p:cNvPr>
          <p:cNvSpPr txBox="1"/>
          <p:nvPr/>
        </p:nvSpPr>
        <p:spPr>
          <a:xfrm>
            <a:off x="5654005" y="143882"/>
            <a:ext cx="5743605" cy="515372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700" b="1"/>
              <a:t>Mandatory Reporting (GOV UK)</a:t>
            </a:r>
          </a:p>
          <a:p>
            <a:pPr indent="-228600">
              <a:lnSpc>
                <a:spcPct val="90000"/>
              </a:lnSpc>
              <a:spcAft>
                <a:spcPts val="600"/>
              </a:spcAft>
              <a:buFont typeface="Arial" panose="020B0604020202020204" pitchFamily="34" charset="0"/>
              <a:buChar char="•"/>
            </a:pPr>
            <a:r>
              <a:rPr lang="en-US" sz="1700"/>
              <a:t>All forms of meningitis are </a:t>
            </a:r>
            <a:r>
              <a:rPr lang="en-US" sz="1700" b="1"/>
              <a:t>notifiable diseases</a:t>
            </a:r>
            <a:r>
              <a:rPr lang="en-US" sz="1700"/>
              <a:t> – it’s a legal requirement for registered practitioners to report cases</a:t>
            </a:r>
          </a:p>
          <a:p>
            <a:pPr indent="-228600">
              <a:lnSpc>
                <a:spcPct val="90000"/>
              </a:lnSpc>
              <a:spcAft>
                <a:spcPts val="600"/>
              </a:spcAft>
              <a:buFont typeface="Arial" panose="020B0604020202020204" pitchFamily="34" charset="0"/>
              <a:buChar char="•"/>
            </a:pPr>
            <a:r>
              <a:rPr lang="en-US" sz="1700" b="1"/>
              <a:t>Continuous Surveillance (WHO)</a:t>
            </a:r>
            <a:endParaRPr lang="en-US" sz="1700"/>
          </a:p>
          <a:p>
            <a:pPr indent="-228600">
              <a:lnSpc>
                <a:spcPct val="90000"/>
              </a:lnSpc>
              <a:spcAft>
                <a:spcPts val="600"/>
              </a:spcAft>
              <a:buFont typeface="Arial" panose="020B0604020202020204" pitchFamily="34" charset="0"/>
              <a:buChar char="•"/>
            </a:pPr>
            <a:r>
              <a:rPr lang="en-US" sz="1700"/>
              <a:t>.Helps detect outbreaks quickly</a:t>
            </a:r>
          </a:p>
          <a:p>
            <a:pPr indent="-228600">
              <a:lnSpc>
                <a:spcPct val="90000"/>
              </a:lnSpc>
              <a:spcAft>
                <a:spcPts val="600"/>
              </a:spcAft>
              <a:buFont typeface="Arial" panose="020B0604020202020204" pitchFamily="34" charset="0"/>
              <a:buChar char="•"/>
            </a:pPr>
            <a:r>
              <a:rPr lang="en-US" sz="1700"/>
              <a:t>.Tracks how common meningitis is and which types are spreading</a:t>
            </a:r>
          </a:p>
          <a:p>
            <a:pPr indent="-228600">
              <a:lnSpc>
                <a:spcPct val="90000"/>
              </a:lnSpc>
              <a:spcAft>
                <a:spcPts val="600"/>
              </a:spcAft>
              <a:buFont typeface="Arial" panose="020B0604020202020204" pitchFamily="34" charset="0"/>
              <a:buChar char="•"/>
            </a:pPr>
            <a:r>
              <a:rPr lang="en-US" sz="1700"/>
              <a:t>.Monitor antibiotic resistance – if bacteria is getting resistant to antibiotic</a:t>
            </a:r>
          </a:p>
          <a:p>
            <a:pPr indent="-228600">
              <a:lnSpc>
                <a:spcPct val="90000"/>
              </a:lnSpc>
              <a:spcAft>
                <a:spcPts val="600"/>
              </a:spcAft>
              <a:buFont typeface="Arial" panose="020B0604020202020204" pitchFamily="34" charset="0"/>
              <a:buChar char="•"/>
            </a:pPr>
            <a:r>
              <a:rPr lang="en-US" sz="1700"/>
              <a:t>Understand how many people are affected </a:t>
            </a:r>
            <a:r>
              <a:rPr lang="en-US" sz="1700" b="1"/>
              <a:t>(disease burden)</a:t>
            </a:r>
          </a:p>
          <a:p>
            <a:pPr indent="-228600">
              <a:lnSpc>
                <a:spcPct val="90000"/>
              </a:lnSpc>
              <a:spcAft>
                <a:spcPts val="600"/>
              </a:spcAft>
              <a:buFont typeface="Arial" panose="020B0604020202020204" pitchFamily="34" charset="0"/>
              <a:buChar char="•"/>
            </a:pPr>
            <a:r>
              <a:rPr lang="en-US" sz="1700"/>
              <a:t>.Track how meningitis strains change over time</a:t>
            </a:r>
          </a:p>
          <a:p>
            <a:pPr indent="-228600">
              <a:lnSpc>
                <a:spcPct val="90000"/>
              </a:lnSpc>
              <a:spcAft>
                <a:spcPts val="600"/>
              </a:spcAft>
              <a:buFont typeface="Arial" panose="020B0604020202020204" pitchFamily="34" charset="0"/>
              <a:buChar char="•"/>
            </a:pPr>
            <a:r>
              <a:rPr lang="en-US" sz="1700"/>
              <a:t>.Measure how well prevention methods like vaccination programmes are working.</a:t>
            </a:r>
          </a:p>
          <a:p>
            <a:pPr indent="-228600">
              <a:lnSpc>
                <a:spcPct val="90000"/>
              </a:lnSpc>
              <a:spcAft>
                <a:spcPts val="600"/>
              </a:spcAft>
              <a:buFont typeface="Arial" panose="020B0604020202020204" pitchFamily="34" charset="0"/>
              <a:buChar char="•"/>
            </a:pPr>
            <a:r>
              <a:rPr lang="en-US" sz="1700" b="1"/>
              <a:t>Contact Tracing (Meningitis Research Foundation)</a:t>
            </a:r>
          </a:p>
          <a:p>
            <a:pPr indent="-228600">
              <a:lnSpc>
                <a:spcPct val="90000"/>
              </a:lnSpc>
              <a:spcAft>
                <a:spcPts val="600"/>
              </a:spcAft>
              <a:buFont typeface="Arial" panose="020B0604020202020204" pitchFamily="34" charset="0"/>
              <a:buChar char="•"/>
            </a:pPr>
            <a:r>
              <a:rPr lang="en-US" sz="1700"/>
              <a:t>Close contacts of a person with meningitis at increased risk of passing it on to others or </a:t>
            </a:r>
            <a:r>
              <a:rPr lang="en-US" sz="1700" err="1"/>
              <a:t>gteting</a:t>
            </a:r>
            <a:r>
              <a:rPr lang="en-US" sz="1700"/>
              <a:t> the disease– Publ</a:t>
            </a:r>
            <a:r>
              <a:rPr lang="en-US" sz="1700" err="1"/>
              <a:t>ic doc</a:t>
            </a:r>
            <a:r>
              <a:rPr lang="en-US" sz="1700"/>
              <a:t>tors get in touch with close contacts and offer anti-biotics or vaccinations.</a:t>
            </a:r>
          </a:p>
          <a:p>
            <a:pPr indent="-228600">
              <a:lnSpc>
                <a:spcPct val="90000"/>
              </a:lnSpc>
              <a:spcAft>
                <a:spcPts val="600"/>
              </a:spcAft>
              <a:buFont typeface="Arial" panose="020B0604020202020204" pitchFamily="34" charset="0"/>
              <a:buChar char="•"/>
            </a:pPr>
            <a:r>
              <a:rPr lang="en-US" sz="1700" b="1"/>
              <a:t>Trend analysis (GOV UK)</a:t>
            </a:r>
          </a:p>
          <a:p>
            <a:pPr indent="-228600">
              <a:lnSpc>
                <a:spcPct val="90000"/>
              </a:lnSpc>
              <a:spcAft>
                <a:spcPts val="600"/>
              </a:spcAft>
              <a:buFont typeface="Arial" panose="020B0604020202020204" pitchFamily="34" charset="0"/>
              <a:buChar char="•"/>
            </a:pPr>
            <a:r>
              <a:rPr lang="en-US" sz="1700"/>
              <a:t>UKHSA manages by conducting surveillance, providing public health advice, controlling outbreaks and managing vaccination programmes</a:t>
            </a:r>
            <a:endParaRPr lang="en-US" sz="1700"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sz="1100"/>
          </a:p>
        </p:txBody>
      </p:sp>
      <p:sp>
        <p:nvSpPr>
          <p:cNvPr id="6" name="TextBox 5">
            <a:extLst>
              <a:ext uri="{FF2B5EF4-FFF2-40B4-BE49-F238E27FC236}">
                <a16:creationId xmlns:a16="http://schemas.microsoft.com/office/drawing/2014/main" id="{DEAAC6F0-2370-50C0-C663-44D1D8BD4B34}"/>
              </a:ext>
            </a:extLst>
          </p:cNvPr>
          <p:cNvSpPr txBox="1"/>
          <p:nvPr/>
        </p:nvSpPr>
        <p:spPr>
          <a:xfrm>
            <a:off x="10652724" y="6486864"/>
            <a:ext cx="20732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1"/>
              <a:t>Shazia Khatun </a:t>
            </a:r>
          </a:p>
        </p:txBody>
      </p:sp>
    </p:spTree>
    <p:extLst>
      <p:ext uri="{BB962C8B-B14F-4D97-AF65-F5344CB8AC3E}">
        <p14:creationId xmlns:p14="http://schemas.microsoft.com/office/powerpoint/2010/main" val="4154705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332737-BF62-D43E-69EA-7D876565730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7FD4A13-30DD-4AFE-7920-82826DD6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DBBE1E91-2F4D-070A-1BD9-BC5C7933B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4A81124-ED94-D43F-381E-9257676CC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3893B00-1BD3-E8CF-A976-8E62BE07DD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3D63619-6726-A8B2-0062-B97A0E272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821A44D-6760-C9F3-DAF6-401F5521D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B5D5E931-48A9-5894-081A-87306A7E2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9C5F8D9-EC9A-5008-CD15-852148D216E1}"/>
              </a:ext>
            </a:extLst>
          </p:cNvPr>
          <p:cNvSpPr txBox="1"/>
          <p:nvPr/>
        </p:nvSpPr>
        <p:spPr>
          <a:xfrm>
            <a:off x="110013" y="1305074"/>
            <a:ext cx="4029034"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bg1"/>
                </a:solidFill>
              </a:rPr>
              <a:t>Control Measures </a:t>
            </a:r>
          </a:p>
          <a:p>
            <a:r>
              <a:rPr lang="en-GB" sz="2800" b="1">
                <a:solidFill>
                  <a:schemeClr val="bg1"/>
                </a:solidFill>
              </a:rPr>
              <a:t>                       &amp;</a:t>
            </a:r>
          </a:p>
          <a:p>
            <a:r>
              <a:rPr lang="en-GB" sz="2800" b="1">
                <a:solidFill>
                  <a:schemeClr val="bg1"/>
                </a:solidFill>
              </a:rPr>
              <a:t>Community Prevention</a:t>
            </a:r>
          </a:p>
        </p:txBody>
      </p:sp>
      <p:sp>
        <p:nvSpPr>
          <p:cNvPr id="7" name="TextBox 6">
            <a:extLst>
              <a:ext uri="{FF2B5EF4-FFF2-40B4-BE49-F238E27FC236}">
                <a16:creationId xmlns:a16="http://schemas.microsoft.com/office/drawing/2014/main" id="{BBED2CFE-5234-20E4-6A8D-870CBDDB0B90}"/>
              </a:ext>
            </a:extLst>
          </p:cNvPr>
          <p:cNvSpPr txBox="1"/>
          <p:nvPr/>
        </p:nvSpPr>
        <p:spPr>
          <a:xfrm>
            <a:off x="336359" y="3403958"/>
            <a:ext cx="278505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rPr>
              <a:t>Stop the infection spreading and protect vulnerable people</a:t>
            </a:r>
          </a:p>
        </p:txBody>
      </p:sp>
      <p:sp>
        <p:nvSpPr>
          <p:cNvPr id="9" name="TextBox 8">
            <a:extLst>
              <a:ext uri="{FF2B5EF4-FFF2-40B4-BE49-F238E27FC236}">
                <a16:creationId xmlns:a16="http://schemas.microsoft.com/office/drawing/2014/main" id="{75DC6669-CA38-3D77-44D8-28251A6D0586}"/>
              </a:ext>
            </a:extLst>
          </p:cNvPr>
          <p:cNvSpPr txBox="1"/>
          <p:nvPr/>
        </p:nvSpPr>
        <p:spPr>
          <a:xfrm>
            <a:off x="4270185" y="277537"/>
            <a:ext cx="7686780"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.Early diagnosis &amp; treatment: </a:t>
            </a:r>
            <a:r>
              <a:rPr lang="en-GB" sz="2000"/>
              <a:t>Patients taken to hospital and </a:t>
            </a:r>
            <a:r>
              <a:rPr lang="en-GB" sz="2000" err="1"/>
              <a:t>fiven</a:t>
            </a:r>
            <a:r>
              <a:rPr lang="en-GB" sz="2000"/>
              <a:t> IV antibiotics quickly to kill the </a:t>
            </a:r>
            <a:r>
              <a:rPr lang="en-GB" sz="2000" err="1"/>
              <a:t>becteria</a:t>
            </a:r>
            <a:r>
              <a:rPr lang="en-GB" sz="2000"/>
              <a:t> and improve recovery.</a:t>
            </a:r>
          </a:p>
          <a:p>
            <a:endParaRPr lang="en-GB" sz="2000"/>
          </a:p>
          <a:p>
            <a:r>
              <a:rPr lang="en-GB" sz="2000" b="1"/>
              <a:t>.Antibiotics for close contacts: </a:t>
            </a:r>
            <a:r>
              <a:rPr lang="en-GB" sz="2000"/>
              <a:t>People who had close contact with patient may receive a dose of antibiotics to stop them carrying or spreading the bacteria</a:t>
            </a:r>
          </a:p>
          <a:p>
            <a:endParaRPr lang="en-GB" sz="2000" b="1"/>
          </a:p>
          <a:p>
            <a:r>
              <a:rPr lang="en-GB" sz="2000" b="1"/>
              <a:t>&gt;Isolation: </a:t>
            </a:r>
            <a:r>
              <a:rPr lang="en-GB" sz="2000"/>
              <a:t>Patients are usually isolated for the first 24 hours after starting antibiotics to prevent spread through coughs or sneezes.</a:t>
            </a:r>
          </a:p>
          <a:p>
            <a:endParaRPr lang="en-GB" sz="2000"/>
          </a:p>
          <a:p>
            <a:r>
              <a:rPr lang="en-GB" sz="2000" b="1"/>
              <a:t>.Vaccination: </a:t>
            </a:r>
            <a:r>
              <a:rPr lang="en-GB" sz="2000"/>
              <a:t>During outbreaks, target vaccines may be offered to students or others who misses their routine vaccines</a:t>
            </a:r>
          </a:p>
          <a:p>
            <a:endParaRPr lang="en-GB" sz="2000"/>
          </a:p>
          <a:p>
            <a:r>
              <a:rPr lang="en-GB" sz="2000" b="1"/>
              <a:t>.Public awareness:</a:t>
            </a:r>
            <a:r>
              <a:rPr lang="en-GB" sz="2000"/>
              <a:t> Campaigns from National Health Service and UKHSA help people recognise symptoms and seek help quickly.</a:t>
            </a:r>
          </a:p>
          <a:p>
            <a:endParaRPr lang="en-GB" sz="2000" b="1"/>
          </a:p>
          <a:p>
            <a:r>
              <a:rPr lang="en-GB" sz="2000" b="1"/>
              <a:t>Why this works in schools/universities:</a:t>
            </a:r>
          </a:p>
          <a:p>
            <a:r>
              <a:rPr lang="en-GB" sz="2000"/>
              <a:t>Students live and study close together so contact tracing, quick treatment and vaccination help stop 1 case from turning into a much bigger outbreak.</a:t>
            </a:r>
          </a:p>
        </p:txBody>
      </p:sp>
      <p:sp>
        <p:nvSpPr>
          <p:cNvPr id="11" name="TextBox 10">
            <a:extLst>
              <a:ext uri="{FF2B5EF4-FFF2-40B4-BE49-F238E27FC236}">
                <a16:creationId xmlns:a16="http://schemas.microsoft.com/office/drawing/2014/main" id="{207DAF41-737A-B3ED-8A63-CC4E78B3D729}"/>
              </a:ext>
            </a:extLst>
          </p:cNvPr>
          <p:cNvSpPr txBox="1"/>
          <p:nvPr/>
        </p:nvSpPr>
        <p:spPr>
          <a:xfrm>
            <a:off x="9310431" y="6377376"/>
            <a:ext cx="27177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Shazia Khatun Rahman</a:t>
            </a:r>
          </a:p>
        </p:txBody>
      </p:sp>
    </p:spTree>
    <p:extLst>
      <p:ext uri="{BB962C8B-B14F-4D97-AF65-F5344CB8AC3E}">
        <p14:creationId xmlns:p14="http://schemas.microsoft.com/office/powerpoint/2010/main" val="23643985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D4D8E-8C28-5CFE-98FA-5E0BDA49E4B5}"/>
              </a:ext>
            </a:extLst>
          </p:cNvPr>
          <p:cNvSpPr>
            <a:spLocks noGrp="1"/>
          </p:cNvSpPr>
          <p:nvPr>
            <p:ph type="title"/>
          </p:nvPr>
        </p:nvSpPr>
        <p:spPr>
          <a:xfrm>
            <a:off x="1007872" y="359813"/>
            <a:ext cx="7615428" cy="1977622"/>
          </a:xfrm>
        </p:spPr>
        <p:txBody>
          <a:bodyPr vert="horz" lIns="91440" tIns="45720" rIns="91440" bIns="45720" rtlCol="0">
            <a:normAutofit fontScale="90000"/>
          </a:bodyPr>
          <a:lstStyle/>
          <a:p>
            <a:br>
              <a:rPr lang="en-US" sz="1700" b="1" kern="1200">
                <a:solidFill>
                  <a:schemeClr val="tx2"/>
                </a:solidFill>
                <a:latin typeface="+mj-lt"/>
                <a:ea typeface="+mj-ea"/>
                <a:cs typeface="+mj-cs"/>
              </a:rPr>
            </a:br>
            <a:r>
              <a:rPr lang="en-US" sz="4000" b="1" kern="1200">
                <a:solidFill>
                  <a:schemeClr val="tx2"/>
                </a:solidFill>
                <a:latin typeface="+mj-lt"/>
                <a:ea typeface="+mj-ea"/>
                <a:cs typeface="+mj-cs"/>
                <a:hlinkClick r:id="rId2"/>
              </a:rPr>
              <a:t>Public Health (Control of Disease) Act 1984</a:t>
            </a:r>
            <a:br>
              <a:rPr lang="en-US" sz="4000" b="1" kern="1200">
                <a:solidFill>
                  <a:schemeClr val="tx2"/>
                </a:solidFill>
                <a:latin typeface="+mj-lt"/>
                <a:ea typeface="+mj-ea"/>
                <a:cs typeface="+mj-cs"/>
              </a:rPr>
            </a:br>
            <a:br>
              <a:rPr lang="en-US" sz="4000" kern="1200">
                <a:solidFill>
                  <a:schemeClr val="tx2"/>
                </a:solidFill>
                <a:latin typeface="+mj-lt"/>
                <a:ea typeface="+mj-ea"/>
                <a:cs typeface="+mj-cs"/>
              </a:rPr>
            </a:br>
            <a:endParaRPr lang="en-US" sz="4000" kern="120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B39F346E-B44C-5A9E-6987-5C1864D59F36}"/>
              </a:ext>
            </a:extLst>
          </p:cNvPr>
          <p:cNvSpPr>
            <a:spLocks noGrp="1"/>
          </p:cNvSpPr>
          <p:nvPr>
            <p:ph idx="1"/>
          </p:nvPr>
        </p:nvSpPr>
        <p:spPr>
          <a:xfrm>
            <a:off x="597433" y="1480672"/>
            <a:ext cx="6769583" cy="5440467"/>
          </a:xfrm>
        </p:spPr>
        <p:txBody>
          <a:bodyPr vert="horz" lIns="91440" tIns="45720" rIns="91440" bIns="45720" rtlCol="0" anchor="t">
            <a:normAutofit/>
          </a:bodyPr>
          <a:lstStyle/>
          <a:p>
            <a:endParaRPr lang="en-US" sz="900">
              <a:solidFill>
                <a:schemeClr val="tx2"/>
              </a:solidFill>
            </a:endParaRPr>
          </a:p>
          <a:p>
            <a:endParaRPr lang="en-US" sz="900">
              <a:solidFill>
                <a:schemeClr val="tx2"/>
              </a:solidFill>
            </a:endParaRPr>
          </a:p>
          <a:p>
            <a:r>
              <a:rPr lang="en-US" sz="1600">
                <a:solidFill>
                  <a:schemeClr val="tx2"/>
                </a:solidFill>
              </a:rPr>
              <a:t>This UK law allows authorities to control the spread of infectious diseases, including meningitis.</a:t>
            </a:r>
            <a:br>
              <a:rPr lang="en-US" sz="1600">
                <a:solidFill>
                  <a:schemeClr val="tx2"/>
                </a:solidFill>
              </a:rPr>
            </a:br>
            <a:endParaRPr lang="en-US" sz="1600">
              <a:solidFill>
                <a:schemeClr val="tx2"/>
              </a:solidFill>
            </a:endParaRPr>
          </a:p>
          <a:p>
            <a:r>
              <a:rPr lang="en-US" sz="1600">
                <a:solidFill>
                  <a:schemeClr val="tx2"/>
                </a:solidFill>
              </a:rPr>
              <a:t>How it helps:</a:t>
            </a:r>
          </a:p>
          <a:p>
            <a:r>
              <a:rPr lang="en-US" sz="1600">
                <a:solidFill>
                  <a:schemeClr val="tx2"/>
                </a:solidFill>
              </a:rPr>
              <a:t>Doctors must report certain infectious diseases to public health authorities.</a:t>
            </a:r>
          </a:p>
          <a:p>
            <a:r>
              <a:rPr lang="en-US" sz="1600">
                <a:solidFill>
                  <a:schemeClr val="tx2"/>
                </a:solidFill>
              </a:rPr>
              <a:t>Enables contact tracing when a meningitis case is identified.</a:t>
            </a:r>
          </a:p>
          <a:p>
            <a:r>
              <a:rPr lang="en-US" sz="1600">
                <a:solidFill>
                  <a:schemeClr val="tx2"/>
                </a:solidFill>
              </a:rPr>
              <a:t>Authorities can take measures such as isolation or public health interventions if needed.</a:t>
            </a:r>
          </a:p>
          <a:p>
            <a:r>
              <a:rPr lang="en-US" sz="1600">
                <a:solidFill>
                  <a:schemeClr val="tx2"/>
                </a:solidFill>
              </a:rPr>
              <a:t>Example:</a:t>
            </a:r>
          </a:p>
          <a:p>
            <a:r>
              <a:rPr lang="en-US" sz="1600">
                <a:solidFill>
                  <a:schemeClr val="tx2"/>
                </a:solidFill>
              </a:rPr>
              <a:t>If someone is diagnosed with meningitis, public health teams can quickly notify people who may have been exposed and provide treatment.</a:t>
            </a:r>
          </a:p>
        </p:txBody>
      </p:sp>
      <p:grpSp>
        <p:nvGrpSpPr>
          <p:cNvPr id="1035" name="Group 103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036" name="Freeform: Shape 103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Freeform: Shape 103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Freeform: Shape 103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Freeform: Shape 103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Public Health — KCPA Plan">
            <a:extLst>
              <a:ext uri="{FF2B5EF4-FFF2-40B4-BE49-F238E27FC236}">
                <a16:creationId xmlns:a16="http://schemas.microsoft.com/office/drawing/2014/main" id="{9CEB1C5B-81B1-D2CC-E15E-AA4EFE04A86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08392" y="2337435"/>
            <a:ext cx="4142232" cy="31066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2A9640-5188-7ECB-BEF2-131898AFA5C1}"/>
              </a:ext>
            </a:extLst>
          </p:cNvPr>
          <p:cNvSpPr txBox="1"/>
          <p:nvPr/>
        </p:nvSpPr>
        <p:spPr>
          <a:xfrm>
            <a:off x="9271113" y="5711320"/>
            <a:ext cx="2926080" cy="64010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solidFill>
                  <a:srgbClr val="FF0000"/>
                </a:solidFill>
              </a:rPr>
              <a:t>Muizel Rodrigues</a:t>
            </a:r>
          </a:p>
        </p:txBody>
      </p:sp>
    </p:spTree>
    <p:extLst>
      <p:ext uri="{BB962C8B-B14F-4D97-AF65-F5344CB8AC3E}">
        <p14:creationId xmlns:p14="http://schemas.microsoft.com/office/powerpoint/2010/main" val="2375033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5" name="Rectangle 2074">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9549B-D1B7-2401-3351-1C58980C7613}"/>
              </a:ext>
            </a:extLst>
          </p:cNvPr>
          <p:cNvSpPr>
            <a:spLocks noGrp="1"/>
          </p:cNvSpPr>
          <p:nvPr>
            <p:ph type="title"/>
          </p:nvPr>
        </p:nvSpPr>
        <p:spPr>
          <a:xfrm>
            <a:off x="1219200" y="-726558"/>
            <a:ext cx="10975001" cy="1476801"/>
          </a:xfrm>
        </p:spPr>
        <p:txBody>
          <a:bodyPr anchor="b">
            <a:normAutofit/>
          </a:bodyPr>
          <a:lstStyle/>
          <a:p>
            <a:r>
              <a:rPr lang="en-GB" sz="3400" b="1">
                <a:hlinkClick r:id="rId2"/>
              </a:rPr>
              <a:t>NHS</a:t>
            </a:r>
            <a:br>
              <a:rPr lang="en-GB" sz="3400" b="1"/>
            </a:br>
            <a:r>
              <a:rPr lang="en-GB" sz="3400" b="1"/>
              <a:t> Immunisation Programm</a:t>
            </a:r>
          </a:p>
        </p:txBody>
      </p:sp>
      <p:pic>
        <p:nvPicPr>
          <p:cNvPr id="2050" name="Picture 2">
            <a:extLst>
              <a:ext uri="{FF2B5EF4-FFF2-40B4-BE49-F238E27FC236}">
                <a16:creationId xmlns:a16="http://schemas.microsoft.com/office/drawing/2014/main" id="{DD69AF5A-F61B-3DC0-D88B-E469BDBFBD4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0936" y="699516"/>
            <a:ext cx="5458968" cy="5458968"/>
          </a:xfrm>
          <a:prstGeom prst="rect">
            <a:avLst/>
          </a:prstGeom>
          <a:noFill/>
          <a:extLst>
            <a:ext uri="{909E8E84-426E-40DD-AFC4-6F175D3DCCD1}">
              <a14:hiddenFill xmlns:a14="http://schemas.microsoft.com/office/drawing/2010/main">
                <a:solidFill>
                  <a:srgbClr val="FFFFFF"/>
                </a:solidFill>
              </a14:hiddenFill>
            </a:ext>
          </a:extLst>
        </p:spPr>
      </p:pic>
      <p:sp>
        <p:nvSpPr>
          <p:cNvPr id="2076"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68" name="Content Placeholder 2">
            <a:extLst>
              <a:ext uri="{FF2B5EF4-FFF2-40B4-BE49-F238E27FC236}">
                <a16:creationId xmlns:a16="http://schemas.microsoft.com/office/drawing/2014/main" id="{9005EAFF-17E9-B260-6D2D-E61C9587CFEF}"/>
              </a:ext>
            </a:extLst>
          </p:cNvPr>
          <p:cNvGraphicFramePr>
            <a:graphicFrameLocks noGrp="1"/>
          </p:cNvGraphicFramePr>
          <p:nvPr>
            <p:ph idx="1"/>
            <p:extLst>
              <p:ext uri="{D42A27DB-BD31-4B8C-83A1-F6EECF244321}">
                <p14:modId xmlns:p14="http://schemas.microsoft.com/office/powerpoint/2010/main" val="54471669"/>
              </p:ext>
            </p:extLst>
          </p:nvPr>
        </p:nvGraphicFramePr>
        <p:xfrm>
          <a:off x="6102098" y="-159177"/>
          <a:ext cx="6355373" cy="73787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EBB27AAD-53C5-9159-98FD-4A85FE83BF5E}"/>
              </a:ext>
            </a:extLst>
          </p:cNvPr>
          <p:cNvSpPr txBox="1"/>
          <p:nvPr/>
        </p:nvSpPr>
        <p:spPr>
          <a:xfrm>
            <a:off x="9875514" y="6310103"/>
            <a:ext cx="21271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1"/>
              <a:t>Muizel Rodrigues</a:t>
            </a:r>
          </a:p>
        </p:txBody>
      </p:sp>
      <p:sp>
        <p:nvSpPr>
          <p:cNvPr id="5" name="TextBox 4">
            <a:extLst>
              <a:ext uri="{FF2B5EF4-FFF2-40B4-BE49-F238E27FC236}">
                <a16:creationId xmlns:a16="http://schemas.microsoft.com/office/drawing/2014/main" id="{B454529F-B469-6BFB-196A-FC1EC94BB8B9}"/>
              </a:ext>
            </a:extLst>
          </p:cNvPr>
          <p:cNvSpPr txBox="1"/>
          <p:nvPr/>
        </p:nvSpPr>
        <p:spPr>
          <a:xfrm>
            <a:off x="9994223" y="6310103"/>
            <a:ext cx="2737803" cy="369332"/>
          </a:xfrm>
          <a:prstGeom prst="rect">
            <a:avLst/>
          </a:prstGeom>
          <a:noFill/>
        </p:spPr>
        <p:txBody>
          <a:bodyPr wrap="square" rtlCol="0">
            <a:spAutoFit/>
          </a:bodyPr>
          <a:lstStyle/>
          <a:p>
            <a:endParaRPr lang="en-GB"/>
          </a:p>
        </p:txBody>
      </p:sp>
    </p:spTree>
    <p:extLst>
      <p:ext uri="{BB962C8B-B14F-4D97-AF65-F5344CB8AC3E}">
        <p14:creationId xmlns:p14="http://schemas.microsoft.com/office/powerpoint/2010/main" val="2604437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579CA1-5295-2010-4E27-372CC3FEF0B4}"/>
              </a:ext>
            </a:extLst>
          </p:cNvPr>
          <p:cNvSpPr>
            <a:spLocks noGrp="1"/>
          </p:cNvSpPr>
          <p:nvPr>
            <p:ph type="title"/>
          </p:nvPr>
        </p:nvSpPr>
        <p:spPr>
          <a:xfrm>
            <a:off x="572493" y="238539"/>
            <a:ext cx="11018520" cy="1434415"/>
          </a:xfrm>
        </p:spPr>
        <p:txBody>
          <a:bodyPr anchor="b">
            <a:normAutofit/>
          </a:bodyPr>
          <a:lstStyle/>
          <a:p>
            <a:r>
              <a:rPr lang="en-US" sz="4600"/>
              <a:t>What is Menb and why arent uk teens given the vaccine in school   [REAL CASE]</a:t>
            </a: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680592-6B5A-CF7C-C012-B2958FFC6D53}"/>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400"/>
              <a:t>Meningitis B also known as men B has been identified as the strain behind an outbreak in Kent but what is it and why young people in the UK given a vaccine against it in school ?</a:t>
            </a:r>
          </a:p>
          <a:p>
            <a:r>
              <a:rPr lang="en-US" sz="1400"/>
              <a:t> It is an infection of the protective membranes that surround the brain and spinal cord and can be serious if not treated urgently it can either be viral or bacterial which is rarer but more serious Men B  is bacterial is now the most common type of bacterial meningitis in the UK so who's vaccinated against it and since 2015 babies in the UK have been offered the men being vaccine experts say this is because they're more likely to get invasive infections and are less likely able to fight them off but experts decided against vaccinating young people in schools that's because research suggests the men B vaccine doesn't stop young people from spreading the infection but instead stops them from getting seriously ill and so as seen as not cost effective this means anyone over the age of 11 in the UK is not protected unless their parents paid for the vaccine privately instead teens offered this vaccine in school which protects against other meningitis strains older teenagers and young adults some of the most at risk of getting meningitis B and have been caused for the men B vaccine it's been rolled out for this age group that's because it can spread in settings where people group together in close contact like college or uni campuses </a:t>
            </a:r>
          </a:p>
        </p:txBody>
      </p:sp>
      <p:pic>
        <p:nvPicPr>
          <p:cNvPr id="5" name="Picture 4" descr="Jabs to get before Uni – Student Life">
            <a:extLst>
              <a:ext uri="{FF2B5EF4-FFF2-40B4-BE49-F238E27FC236}">
                <a16:creationId xmlns:a16="http://schemas.microsoft.com/office/drawing/2014/main" id="{754C50BC-A3A8-49FA-2D5C-1850F19264DB}"/>
              </a:ext>
            </a:extLst>
          </p:cNvPr>
          <p:cNvPicPr>
            <a:picLocks noChangeAspect="1"/>
          </p:cNvPicPr>
          <p:nvPr/>
        </p:nvPicPr>
        <p:blipFill>
          <a:blip r:embed="rId2"/>
          <a:srcRect t="5618" r="-3" b="21099"/>
          <a:stretch>
            <a:fillRect/>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837ECE8D-756F-0011-EE51-B36D3B66200A}"/>
              </a:ext>
            </a:extLst>
          </p:cNvPr>
          <p:cNvSpPr txBox="1"/>
          <p:nvPr/>
        </p:nvSpPr>
        <p:spPr>
          <a:xfrm>
            <a:off x="9310608" y="6216406"/>
            <a:ext cx="2478162" cy="3780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Muizel Rodrigues</a:t>
            </a:r>
          </a:p>
        </p:txBody>
      </p:sp>
    </p:spTree>
    <p:extLst>
      <p:ext uri="{BB962C8B-B14F-4D97-AF65-F5344CB8AC3E}">
        <p14:creationId xmlns:p14="http://schemas.microsoft.com/office/powerpoint/2010/main" val="2011631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C7523-CA09-FF22-AC6E-0042FBFCAD21}"/>
              </a:ext>
            </a:extLst>
          </p:cNvPr>
          <p:cNvSpPr>
            <a:spLocks noGrp="1"/>
          </p:cNvSpPr>
          <p:nvPr>
            <p:ph type="title"/>
          </p:nvPr>
        </p:nvSpPr>
        <p:spPr>
          <a:xfrm>
            <a:off x="572493" y="238539"/>
            <a:ext cx="11018520" cy="1434415"/>
          </a:xfrm>
        </p:spPr>
        <p:txBody>
          <a:bodyPr anchor="b">
            <a:normAutofit/>
          </a:bodyPr>
          <a:lstStyle/>
          <a:p>
            <a:r>
              <a:rPr lang="en-US" sz="4600"/>
              <a:t>How do I know if I've had the meningitis vaccine </a:t>
            </a:r>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B68571-2C88-65AF-1867-0B78B5F03ABF}"/>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1700"/>
              <a:t>The easiest way to checkNeed to check whether you've been vaccinated agaist in meningitis is to check your medical records you can either do that online on the NHS app or you can look at a thing called the red book which your parents would have been given when you were a kid and that lists all the vaccinations that you've had if you look at your medical records and you discover you haven't actually had your meningitis vaccines you can go and get them from your GP through the NHS particularly if you're a young person say in your late teens or early 20s but the one that isn't covered is meningitis B which covers about 80% of the infections now that's not currently available on the NHS it's only was made available for babies about a decade ago so today's young teenagers won't have had access to that you can get it though if you go to private providers like High Street providers or other providers of vaccines.</a:t>
            </a:r>
          </a:p>
        </p:txBody>
      </p:sp>
      <p:pic>
        <p:nvPicPr>
          <p:cNvPr id="6" name="Picture 5" descr="A red book on top of a book">
            <a:extLst>
              <a:ext uri="{FF2B5EF4-FFF2-40B4-BE49-F238E27FC236}">
                <a16:creationId xmlns:a16="http://schemas.microsoft.com/office/drawing/2014/main" id="{CADCA935-7944-C024-725C-E7B0978FCCDE}"/>
              </a:ext>
            </a:extLst>
          </p:cNvPr>
          <p:cNvPicPr>
            <a:picLocks noChangeAspect="1"/>
          </p:cNvPicPr>
          <p:nvPr/>
        </p:nvPicPr>
        <p:blipFill>
          <a:blip r:embed="rId2"/>
          <a:srcRect l="24269" r="19210"/>
          <a:stretch>
            <a:fillRect/>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8CBD5080-EC84-5C8E-DA9C-8DB9D90167DA}"/>
              </a:ext>
            </a:extLst>
          </p:cNvPr>
          <p:cNvSpPr txBox="1"/>
          <p:nvPr/>
        </p:nvSpPr>
        <p:spPr>
          <a:xfrm>
            <a:off x="1" y="6172201"/>
            <a:ext cx="9669642"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Muizel Rodrigues</a:t>
            </a:r>
          </a:p>
        </p:txBody>
      </p:sp>
    </p:spTree>
    <p:extLst>
      <p:ext uri="{BB962C8B-B14F-4D97-AF65-F5344CB8AC3E}">
        <p14:creationId xmlns:p14="http://schemas.microsoft.com/office/powerpoint/2010/main" val="1116267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6335E8-9DF9-6252-891D-05A45D00791D}"/>
              </a:ext>
            </a:extLst>
          </p:cNvPr>
          <p:cNvSpPr>
            <a:spLocks noGrp="1"/>
          </p:cNvSpPr>
          <p:nvPr>
            <p:ph type="title"/>
          </p:nvPr>
        </p:nvSpPr>
        <p:spPr>
          <a:xfrm>
            <a:off x="589009" y="502400"/>
            <a:ext cx="3367171" cy="1818064"/>
          </a:xfrm>
        </p:spPr>
        <p:txBody>
          <a:bodyPr>
            <a:normAutofit/>
          </a:bodyPr>
          <a:lstStyle/>
          <a:p>
            <a:pPr algn="ctr"/>
            <a:r>
              <a:rPr lang="en-US" sz="2800"/>
              <a:t>Recognising Meningitis early </a:t>
            </a:r>
          </a:p>
        </p:txBody>
      </p:sp>
      <p:pic>
        <p:nvPicPr>
          <p:cNvPr id="7" name="Picture 6" descr="A close-up of a person&amp;#39;s arm&#10;&#10;AI-generated content may be incorrect.">
            <a:extLst>
              <a:ext uri="{FF2B5EF4-FFF2-40B4-BE49-F238E27FC236}">
                <a16:creationId xmlns:a16="http://schemas.microsoft.com/office/drawing/2014/main" id="{35A96E72-5B8A-B19F-0386-84933CBA8637}"/>
              </a:ext>
            </a:extLst>
          </p:cNvPr>
          <p:cNvPicPr>
            <a:picLocks noChangeAspect="1"/>
          </p:cNvPicPr>
          <p:nvPr/>
        </p:nvPicPr>
        <p:blipFill>
          <a:blip r:embed="rId2"/>
          <a:srcRect l="3252" r="1" b="1"/>
          <a:stretch>
            <a:fillRect/>
          </a:stretch>
        </p:blipFill>
        <p:spPr>
          <a:xfrm>
            <a:off x="4555236" y="6"/>
            <a:ext cx="7636763" cy="2762724"/>
          </a:xfrm>
          <a:prstGeom prst="rect">
            <a:avLst/>
          </a:prstGeom>
        </p:spPr>
      </p:pic>
      <p:sp>
        <p:nvSpPr>
          <p:cNvPr id="23" name="Rectangle 22">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6" name="Picture 5" descr="Streptococcus Bacterial Infection">
            <a:extLst>
              <a:ext uri="{FF2B5EF4-FFF2-40B4-BE49-F238E27FC236}">
                <a16:creationId xmlns:a16="http://schemas.microsoft.com/office/drawing/2014/main" id="{51840CBC-4963-AD72-E2A2-BDE39AC6D615}"/>
              </a:ext>
            </a:extLst>
          </p:cNvPr>
          <p:cNvPicPr>
            <a:picLocks noChangeAspect="1"/>
          </p:cNvPicPr>
          <p:nvPr/>
        </p:nvPicPr>
        <p:blipFill>
          <a:blip r:embed="rId3"/>
          <a:srcRect r="-4" b="11704"/>
          <a:stretch>
            <a:fillRect/>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id="{BBC7EC9D-8803-27E8-517F-7FBC5CFA1875}"/>
              </a:ext>
            </a:extLst>
          </p:cNvPr>
          <p:cNvSpPr>
            <a:spLocks noGrp="1"/>
          </p:cNvSpPr>
          <p:nvPr>
            <p:ph idx="1"/>
          </p:nvPr>
        </p:nvSpPr>
        <p:spPr>
          <a:xfrm>
            <a:off x="4407486" y="3544856"/>
            <a:ext cx="7927578" cy="2367119"/>
          </a:xfrm>
        </p:spPr>
        <p:txBody>
          <a:bodyPr vert="horz" lIns="91440" tIns="45720" rIns="91440" bIns="45720" rtlCol="0" anchor="ctr">
            <a:noAutofit/>
          </a:bodyPr>
          <a:lstStyle/>
          <a:p>
            <a:r>
              <a:rPr lang="en-US" sz="1800"/>
              <a:t>The signs of meningitis early could save your life meningitis is spread by little droplets being scoffed or sneezed into the air and you can breathe those in but you can also get it from for example sharing a drink or kissing or even sharing a vape now the problem is that around 10% of people have the virus or the bacteria lurking in the back of their throats or the back of their noses and they don't know it because they're absolutely fine so the symptoms are things like a high fever you can be sick you can have a headache sometimes but not always you can get a rash that doesn't disappear when you roll for example a roller glass over it you can get stiff neck cold hands and feet you can dislike bright lights be really sensitive them and you can get drowsiness or be unresponsive and you can even get seizures now the problem is that many of those symptoms can be mistaken at the beginning for a cold or a flu or even a hangover so the advice from health experts is that if you have a friend or a flatmate who is ill keep an eye on them because it's a disease that can rapidly escalate.</a:t>
            </a:r>
          </a:p>
        </p:txBody>
      </p:sp>
      <p:sp>
        <p:nvSpPr>
          <p:cNvPr id="24" name="Rectangle 2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4" name="TextBox 3">
            <a:extLst>
              <a:ext uri="{FF2B5EF4-FFF2-40B4-BE49-F238E27FC236}">
                <a16:creationId xmlns:a16="http://schemas.microsoft.com/office/drawing/2014/main" id="{FBA16172-8518-E0DA-6A6C-A1FFD01CB09F}"/>
              </a:ext>
            </a:extLst>
          </p:cNvPr>
          <p:cNvSpPr txBox="1"/>
          <p:nvPr/>
        </p:nvSpPr>
        <p:spPr>
          <a:xfrm>
            <a:off x="6964501" y="6419723"/>
            <a:ext cx="5227499" cy="433154"/>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Hamza</a:t>
            </a:r>
          </a:p>
        </p:txBody>
      </p:sp>
    </p:spTree>
    <p:extLst>
      <p:ext uri="{BB962C8B-B14F-4D97-AF65-F5344CB8AC3E}">
        <p14:creationId xmlns:p14="http://schemas.microsoft.com/office/powerpoint/2010/main" val="14318079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4FD16-3B0E-B3CA-5D3D-CE7D5E54C3B8}"/>
              </a:ext>
            </a:extLst>
          </p:cNvPr>
          <p:cNvSpPr>
            <a:spLocks noGrp="1"/>
          </p:cNvSpPr>
          <p:nvPr>
            <p:ph type="title"/>
          </p:nvPr>
        </p:nvSpPr>
        <p:spPr>
          <a:xfrm>
            <a:off x="812800" y="372553"/>
            <a:ext cx="10515600" cy="1325563"/>
          </a:xfrm>
        </p:spPr>
        <p:txBody>
          <a:bodyPr/>
          <a:lstStyle/>
          <a:p>
            <a:r>
              <a:rPr lang="en-GB" b="1"/>
              <a:t>Infection Prevention Guidelines</a:t>
            </a:r>
          </a:p>
        </p:txBody>
      </p:sp>
      <p:graphicFrame>
        <p:nvGraphicFramePr>
          <p:cNvPr id="6" name="Content Placeholder 2">
            <a:extLst>
              <a:ext uri="{FF2B5EF4-FFF2-40B4-BE49-F238E27FC236}">
                <a16:creationId xmlns:a16="http://schemas.microsoft.com/office/drawing/2014/main" id="{B7CA17D3-F88B-0CC8-F49C-A73CCBA01EF8}"/>
              </a:ext>
            </a:extLst>
          </p:cNvPr>
          <p:cNvGraphicFramePr>
            <a:graphicFrameLocks noGrp="1"/>
          </p:cNvGraphicFramePr>
          <p:nvPr>
            <p:ph idx="1"/>
            <p:extLst>
              <p:ext uri="{D42A27DB-BD31-4B8C-83A1-F6EECF244321}">
                <p14:modId xmlns:p14="http://schemas.microsoft.com/office/powerpoint/2010/main" val="5756442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D87261B-E3AA-34A1-1448-91A751ABA90A}"/>
              </a:ext>
            </a:extLst>
          </p:cNvPr>
          <p:cNvSpPr txBox="1"/>
          <p:nvPr/>
        </p:nvSpPr>
        <p:spPr>
          <a:xfrm>
            <a:off x="9632830" y="6304472"/>
            <a:ext cx="23291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Hamza</a:t>
            </a:r>
            <a:endParaRPr lang="en-GB" b="1" dirty="0"/>
          </a:p>
          <a:p>
            <a:pPr algn="ctr"/>
            <a:endParaRPr lang="en-GB"/>
          </a:p>
        </p:txBody>
      </p:sp>
      <p:pic>
        <p:nvPicPr>
          <p:cNvPr id="3074" name="Picture 2" descr="Prevention">
            <a:extLst>
              <a:ext uri="{FF2B5EF4-FFF2-40B4-BE49-F238E27FC236}">
                <a16:creationId xmlns:a16="http://schemas.microsoft.com/office/drawing/2014/main" id="{08F93A32-72EE-459C-E3C4-F438EBCBDCA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60326" y="0"/>
            <a:ext cx="3201637" cy="240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9957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1E4D363-47FE-621A-F280-30AAC903AFDD}"/>
              </a:ext>
            </a:extLst>
          </p:cNvPr>
          <p:cNvSpPr txBox="1"/>
          <p:nvPr/>
        </p:nvSpPr>
        <p:spPr>
          <a:xfrm>
            <a:off x="8894098" y="2886614"/>
            <a:ext cx="3294727" cy="288920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Bef>
                <a:spcPts val="1000"/>
              </a:spcBef>
            </a:pPr>
            <a:r>
              <a:rPr lang="en-US" b="1" u="sng"/>
              <a:t>How this stops the spread </a:t>
            </a:r>
          </a:p>
          <a:p>
            <a:pPr>
              <a:lnSpc>
                <a:spcPct val="90000"/>
              </a:lnSpc>
              <a:spcBef>
                <a:spcPts val="1000"/>
              </a:spcBef>
            </a:pPr>
            <a:r>
              <a:rPr lang="en-US"/>
              <a:t>• Treating people quickly reduces the infection </a:t>
            </a:r>
          </a:p>
          <a:p>
            <a:pPr>
              <a:lnSpc>
                <a:spcPct val="90000"/>
              </a:lnSpc>
              <a:spcBef>
                <a:spcPts val="1000"/>
              </a:spcBef>
            </a:pPr>
            <a:r>
              <a:rPr lang="en-US"/>
              <a:t>• Protects people in close contact </a:t>
            </a:r>
          </a:p>
          <a:p>
            <a:pPr>
              <a:lnSpc>
                <a:spcPct val="90000"/>
              </a:lnSpc>
              <a:spcBef>
                <a:spcPts val="1000"/>
              </a:spcBef>
            </a:pPr>
            <a:r>
              <a:rPr lang="en-US"/>
              <a:t>• Vaccination protects groups such as schools </a:t>
            </a:r>
          </a:p>
          <a:p>
            <a:pPr>
              <a:lnSpc>
                <a:spcPct val="90000"/>
              </a:lnSpc>
              <a:spcBef>
                <a:spcPts val="1000"/>
              </a:spcBef>
            </a:pPr>
            <a:r>
              <a:rPr lang="en-US"/>
              <a:t>• Awareness helps people seek help faster</a:t>
            </a:r>
          </a:p>
          <a:p>
            <a:pPr>
              <a:lnSpc>
                <a:spcPct val="90000"/>
              </a:lnSpc>
              <a:spcBef>
                <a:spcPts val="1000"/>
              </a:spcBef>
            </a:pPr>
            <a:endParaRPr lang="en-US" sz="800"/>
          </a:p>
        </p:txBody>
      </p:sp>
      <p:sp>
        <p:nvSpPr>
          <p:cNvPr id="14" name="Rectangle 1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A1768F7-AF6D-77A6-92FC-63912E58758D}"/>
              </a:ext>
            </a:extLst>
          </p:cNvPr>
          <p:cNvSpPr txBox="1"/>
          <p:nvPr/>
        </p:nvSpPr>
        <p:spPr>
          <a:xfrm>
            <a:off x="517585" y="1272396"/>
            <a:ext cx="6096000"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600" b="1" u="sng"/>
              <a:t>Controlling the spread of meningitis </a:t>
            </a:r>
          </a:p>
          <a:p>
            <a:pPr>
              <a:spcAft>
                <a:spcPts val="600"/>
              </a:spcAft>
            </a:pPr>
            <a:r>
              <a:rPr lang="en-US" sz="1600"/>
              <a:t>• </a:t>
            </a:r>
            <a:r>
              <a:rPr lang="en-US" sz="1600" b="1"/>
              <a:t>Early treatment with antibiotics</a:t>
            </a:r>
            <a:r>
              <a:rPr lang="en-US" sz="1600"/>
              <a:t> –it's very important because it can quickly kill the bacteria causing meningitis and significantly reduce the risk of serious complications or death </a:t>
            </a:r>
          </a:p>
          <a:p>
            <a:pPr>
              <a:spcAft>
                <a:spcPts val="600"/>
              </a:spcAft>
            </a:pPr>
            <a:endParaRPr lang="en-US" sz="1600"/>
          </a:p>
          <a:p>
            <a:pPr>
              <a:spcAft>
                <a:spcPts val="600"/>
              </a:spcAft>
            </a:pPr>
            <a:r>
              <a:rPr lang="en-US" sz="1600"/>
              <a:t>• </a:t>
            </a:r>
            <a:r>
              <a:rPr lang="en-US" sz="1600" b="1"/>
              <a:t>Antibiotics for close contacts</a:t>
            </a:r>
            <a:r>
              <a:rPr lang="en-US" sz="1600"/>
              <a:t> -people who have been in close contact with an infected person may also be given antibiotics to prevent them from developing the infection </a:t>
            </a:r>
            <a:endParaRPr lang="en-US"/>
          </a:p>
          <a:p>
            <a:pPr>
              <a:spcAft>
                <a:spcPts val="600"/>
              </a:spcAft>
            </a:pPr>
            <a:endParaRPr lang="en-US" sz="1600"/>
          </a:p>
          <a:p>
            <a:pPr>
              <a:spcAft>
                <a:spcPts val="600"/>
              </a:spcAft>
            </a:pPr>
            <a:r>
              <a:rPr lang="en-US" sz="1600"/>
              <a:t>• </a:t>
            </a:r>
            <a:r>
              <a:rPr lang="en-US" sz="1600" b="1"/>
              <a:t>Isolation of infected patients</a:t>
            </a:r>
            <a:r>
              <a:rPr lang="en-US" sz="1600"/>
              <a:t> -isolating infected patients helps prevent the bacteria from spreading to other people </a:t>
            </a:r>
            <a:endParaRPr lang="en-US"/>
          </a:p>
          <a:p>
            <a:pPr>
              <a:spcAft>
                <a:spcPts val="600"/>
              </a:spcAft>
            </a:pPr>
            <a:endParaRPr lang="en-US" sz="1600"/>
          </a:p>
          <a:p>
            <a:pPr>
              <a:spcAft>
                <a:spcPts val="600"/>
              </a:spcAft>
            </a:pPr>
            <a:r>
              <a:rPr lang="en-US" sz="1600"/>
              <a:t>• </a:t>
            </a:r>
            <a:r>
              <a:rPr lang="en-US" sz="1600" b="1"/>
              <a:t>Vaccination </a:t>
            </a:r>
            <a:r>
              <a:rPr lang="en-US" sz="1600" b="1" err="1"/>
              <a:t>programmes</a:t>
            </a:r>
            <a:r>
              <a:rPr lang="en-US" sz="1600"/>
              <a:t> -these </a:t>
            </a:r>
            <a:r>
              <a:rPr lang="en-US" sz="1600" err="1"/>
              <a:t>programmes</a:t>
            </a:r>
            <a:r>
              <a:rPr lang="en-US" sz="1600"/>
              <a:t> protect people before they are exposed to the bacteria </a:t>
            </a:r>
            <a:endParaRPr lang="en-US"/>
          </a:p>
          <a:p>
            <a:pPr>
              <a:spcAft>
                <a:spcPts val="600"/>
              </a:spcAft>
            </a:pPr>
            <a:endParaRPr lang="en-US" sz="1600"/>
          </a:p>
          <a:p>
            <a:pPr>
              <a:spcAft>
                <a:spcPts val="600"/>
              </a:spcAft>
            </a:pPr>
            <a:r>
              <a:rPr lang="en-US" sz="1600"/>
              <a:t>• </a:t>
            </a:r>
            <a:r>
              <a:rPr lang="en-US" sz="1600" b="1"/>
              <a:t>Public awareness</a:t>
            </a:r>
            <a:r>
              <a:rPr lang="en-US" sz="1600"/>
              <a:t>  -this helps people recognize the symptoms of meningitis early and seek medical treatments</a:t>
            </a:r>
            <a:endParaRPr lang="en-US"/>
          </a:p>
          <a:p>
            <a:pPr algn="ctr">
              <a:spcAft>
                <a:spcPts val="600"/>
              </a:spcAft>
            </a:pPr>
            <a:endParaRPr lang="en-GB"/>
          </a:p>
        </p:txBody>
      </p:sp>
      <p:sp>
        <p:nvSpPr>
          <p:cNvPr id="7" name="TextBox 6">
            <a:extLst>
              <a:ext uri="{FF2B5EF4-FFF2-40B4-BE49-F238E27FC236}">
                <a16:creationId xmlns:a16="http://schemas.microsoft.com/office/drawing/2014/main" id="{123A51DE-40DE-2D67-2CF7-225678355D4A}"/>
              </a:ext>
            </a:extLst>
          </p:cNvPr>
          <p:cNvSpPr txBox="1"/>
          <p:nvPr/>
        </p:nvSpPr>
        <p:spPr>
          <a:xfrm>
            <a:off x="3980257" y="515826"/>
            <a:ext cx="39972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1"/>
              <a:t>Controlling the Outbreak</a:t>
            </a:r>
          </a:p>
        </p:txBody>
      </p:sp>
      <p:sp>
        <p:nvSpPr>
          <p:cNvPr id="8" name="TextBox 7">
            <a:extLst>
              <a:ext uri="{FF2B5EF4-FFF2-40B4-BE49-F238E27FC236}">
                <a16:creationId xmlns:a16="http://schemas.microsoft.com/office/drawing/2014/main" id="{5E6E2F7B-5DC7-EAED-D6F0-B9DD495C0A77}"/>
              </a:ext>
            </a:extLst>
          </p:cNvPr>
          <p:cNvSpPr txBox="1"/>
          <p:nvPr/>
        </p:nvSpPr>
        <p:spPr>
          <a:xfrm>
            <a:off x="9490817" y="6247250"/>
            <a:ext cx="20981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Imrich Makula</a:t>
            </a:r>
          </a:p>
        </p:txBody>
      </p:sp>
    </p:spTree>
    <p:extLst>
      <p:ext uri="{BB962C8B-B14F-4D97-AF65-F5344CB8AC3E}">
        <p14:creationId xmlns:p14="http://schemas.microsoft.com/office/powerpoint/2010/main" val="2287199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1055671-6A5C-F3AF-6343-5A97D7DF271A}"/>
              </a:ext>
            </a:extLst>
          </p:cNvPr>
          <p:cNvSpPr txBox="1"/>
          <p:nvPr/>
        </p:nvSpPr>
        <p:spPr>
          <a:xfrm>
            <a:off x="9253532" y="1174846"/>
            <a:ext cx="2469624" cy="284607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700" kern="1200">
                <a:solidFill>
                  <a:schemeClr val="tx1"/>
                </a:solidFill>
                <a:latin typeface="+mj-lt"/>
                <a:ea typeface="+mj-ea"/>
                <a:cs typeface="+mj-cs"/>
              </a:rPr>
              <a:t>Health Education</a:t>
            </a:r>
          </a:p>
        </p:txBody>
      </p:sp>
      <p:sp>
        <p:nvSpPr>
          <p:cNvPr id="5" name="TextBox 4">
            <a:extLst>
              <a:ext uri="{FF2B5EF4-FFF2-40B4-BE49-F238E27FC236}">
                <a16:creationId xmlns:a16="http://schemas.microsoft.com/office/drawing/2014/main" id="{1F0599DC-9D53-2266-5FFB-C73C73E8908D}"/>
              </a:ext>
            </a:extLst>
          </p:cNvPr>
          <p:cNvSpPr txBox="1"/>
          <p:nvPr/>
        </p:nvSpPr>
        <p:spPr>
          <a:xfrm>
            <a:off x="8807833" y="3490463"/>
            <a:ext cx="3524766" cy="277418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Bef>
                <a:spcPts val="1000"/>
              </a:spcBef>
            </a:pPr>
            <a:r>
              <a:rPr lang="en-US" b="1" kern="1200">
                <a:latin typeface="+mn-lt"/>
                <a:ea typeface="+mn-ea"/>
                <a:cs typeface="+mn-cs"/>
              </a:rPr>
              <a:t>Examples</a:t>
            </a:r>
            <a:endParaRPr lang="en-US" b="1" kern="1200">
              <a:latin typeface="+mn-lt"/>
            </a:endParaRPr>
          </a:p>
          <a:p>
            <a:pPr>
              <a:lnSpc>
                <a:spcPct val="90000"/>
              </a:lnSpc>
              <a:spcBef>
                <a:spcPts val="1000"/>
              </a:spcBef>
            </a:pPr>
            <a:r>
              <a:rPr lang="en-US" kern="1200">
                <a:latin typeface="+mn-lt"/>
                <a:ea typeface="+mn-ea"/>
                <a:cs typeface="+mn-cs"/>
              </a:rPr>
              <a:t>• </a:t>
            </a:r>
            <a:r>
              <a:rPr lang="en-US" kern="1200" err="1">
                <a:latin typeface="+mn-lt"/>
                <a:ea typeface="+mn-ea"/>
                <a:cs typeface="+mn-cs"/>
              </a:rPr>
              <a:t>Recognising</a:t>
            </a:r>
            <a:r>
              <a:rPr lang="en-US" kern="1200">
                <a:latin typeface="+mn-lt"/>
                <a:ea typeface="+mn-ea"/>
                <a:cs typeface="+mn-cs"/>
              </a:rPr>
              <a:t> fever, headache, and stiff neck </a:t>
            </a:r>
            <a:endParaRPr lang="en-US" kern="1200">
              <a:latin typeface="+mn-lt"/>
            </a:endParaRPr>
          </a:p>
          <a:p>
            <a:pPr>
              <a:lnSpc>
                <a:spcPct val="90000"/>
              </a:lnSpc>
              <a:spcBef>
                <a:spcPts val="1000"/>
              </a:spcBef>
            </a:pPr>
            <a:r>
              <a:rPr lang="en-US" kern="1200">
                <a:latin typeface="+mn-lt"/>
                <a:ea typeface="+mn-ea"/>
                <a:cs typeface="+mn-cs"/>
              </a:rPr>
              <a:t>• Encouraging vaccination </a:t>
            </a:r>
            <a:endParaRPr lang="en-US" kern="1200">
              <a:latin typeface="+mn-lt"/>
            </a:endParaRPr>
          </a:p>
          <a:p>
            <a:pPr>
              <a:lnSpc>
                <a:spcPct val="90000"/>
              </a:lnSpc>
              <a:spcBef>
                <a:spcPts val="1000"/>
              </a:spcBef>
            </a:pPr>
            <a:r>
              <a:rPr lang="en-US" kern="1200">
                <a:latin typeface="+mn-lt"/>
                <a:ea typeface="+mn-ea"/>
                <a:cs typeface="+mn-cs"/>
              </a:rPr>
              <a:t>• Handwashing and covering coughs </a:t>
            </a:r>
            <a:endParaRPr lang="en-US" kern="1200">
              <a:latin typeface="+mn-lt"/>
            </a:endParaRPr>
          </a:p>
          <a:p>
            <a:pPr>
              <a:lnSpc>
                <a:spcPct val="90000"/>
              </a:lnSpc>
              <a:spcBef>
                <a:spcPts val="1000"/>
              </a:spcBef>
            </a:pPr>
            <a:r>
              <a:rPr lang="en-US" kern="1200">
                <a:latin typeface="+mn-lt"/>
                <a:ea typeface="+mn-ea"/>
                <a:cs typeface="+mn-cs"/>
              </a:rPr>
              <a:t>• Sharing health information with families</a:t>
            </a:r>
            <a:endParaRPr lang="en-US" kern="1200">
              <a:latin typeface="+mn-lt"/>
            </a:endParaRPr>
          </a:p>
          <a:p>
            <a:pPr>
              <a:lnSpc>
                <a:spcPct val="90000"/>
              </a:lnSpc>
              <a:spcBef>
                <a:spcPts val="1000"/>
              </a:spcBef>
            </a:pPr>
            <a:endParaRPr lang="en-US" sz="800" kern="1200">
              <a:solidFill>
                <a:schemeClr val="tx1"/>
              </a:solidFill>
              <a:latin typeface="+mn-lt"/>
              <a:ea typeface="+mn-ea"/>
              <a:cs typeface="+mn-cs"/>
            </a:endParaRPr>
          </a:p>
        </p:txBody>
      </p:sp>
      <p:sp>
        <p:nvSpPr>
          <p:cNvPr id="13" name="Rectangle 1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853AB2A-D524-9C60-1BD8-D89224A41FB4}"/>
              </a:ext>
            </a:extLst>
          </p:cNvPr>
          <p:cNvSpPr txBox="1"/>
          <p:nvPr/>
        </p:nvSpPr>
        <p:spPr>
          <a:xfrm>
            <a:off x="762000" y="1329906"/>
            <a:ext cx="6096000" cy="46628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b="1"/>
              <a:t>Importance of Health education</a:t>
            </a:r>
          </a:p>
          <a:p>
            <a:pPr>
              <a:spcAft>
                <a:spcPts val="600"/>
              </a:spcAft>
            </a:pPr>
            <a:r>
              <a:rPr lang="en-US"/>
              <a:t>• Teaching people to recognize symptoms - helps people recognize the early symptoms of meningitis </a:t>
            </a:r>
          </a:p>
          <a:p>
            <a:pPr>
              <a:spcAft>
                <a:spcPts val="600"/>
              </a:spcAft>
            </a:pPr>
            <a:endParaRPr lang="en-US"/>
          </a:p>
          <a:p>
            <a:pPr>
              <a:spcAft>
                <a:spcPts val="600"/>
              </a:spcAft>
            </a:pPr>
            <a:r>
              <a:rPr lang="en-US"/>
              <a:t>• Promoting vaccination -it also encourages </a:t>
            </a:r>
          </a:p>
          <a:p>
            <a:pPr>
              <a:spcAft>
                <a:spcPts val="600"/>
              </a:spcAft>
            </a:pPr>
            <a:r>
              <a:rPr lang="en-US"/>
              <a:t>people to get vaccinated, which helps prevent meningitis </a:t>
            </a:r>
          </a:p>
          <a:p>
            <a:pPr>
              <a:spcAft>
                <a:spcPts val="600"/>
              </a:spcAft>
            </a:pPr>
            <a:endParaRPr lang="en-US"/>
          </a:p>
          <a:p>
            <a:pPr>
              <a:spcAft>
                <a:spcPts val="600"/>
              </a:spcAft>
            </a:pPr>
            <a:r>
              <a:rPr lang="en-US"/>
              <a:t>• Hygiene education in schools -teaching good hygiene in schools helps reduce the spread of infections </a:t>
            </a:r>
          </a:p>
          <a:p>
            <a:pPr>
              <a:spcAft>
                <a:spcPts val="600"/>
              </a:spcAft>
            </a:pPr>
            <a:endParaRPr lang="en-US"/>
          </a:p>
          <a:p>
            <a:pPr>
              <a:spcAft>
                <a:spcPts val="600"/>
              </a:spcAft>
            </a:pPr>
            <a:r>
              <a:rPr lang="en-US"/>
              <a:t>• Informing parents and communities -it also helps parents and communities understand how meningitis spreads and how to prevent it</a:t>
            </a:r>
          </a:p>
          <a:p>
            <a:pPr algn="ctr">
              <a:spcAft>
                <a:spcPts val="600"/>
              </a:spcAft>
            </a:pPr>
            <a:endParaRPr lang="en-GB"/>
          </a:p>
        </p:txBody>
      </p:sp>
      <p:sp>
        <p:nvSpPr>
          <p:cNvPr id="7" name="TextBox 6">
            <a:extLst>
              <a:ext uri="{FF2B5EF4-FFF2-40B4-BE49-F238E27FC236}">
                <a16:creationId xmlns:a16="http://schemas.microsoft.com/office/drawing/2014/main" id="{36E6440B-0F27-AF6D-55D6-849578D71544}"/>
              </a:ext>
            </a:extLst>
          </p:cNvPr>
          <p:cNvSpPr txBox="1"/>
          <p:nvPr/>
        </p:nvSpPr>
        <p:spPr>
          <a:xfrm>
            <a:off x="9791165" y="6360299"/>
            <a:ext cx="2005737" cy="3826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Imrich Makula</a:t>
            </a:r>
          </a:p>
        </p:txBody>
      </p:sp>
    </p:spTree>
    <p:extLst>
      <p:ext uri="{BB962C8B-B14F-4D97-AF65-F5344CB8AC3E}">
        <p14:creationId xmlns:p14="http://schemas.microsoft.com/office/powerpoint/2010/main" val="11907899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86CB7-4E48-B5FF-BF47-223C6842C2EE}"/>
              </a:ext>
            </a:extLst>
          </p:cNvPr>
          <p:cNvSpPr>
            <a:spLocks noGrp="1"/>
          </p:cNvSpPr>
          <p:nvPr>
            <p:ph type="title"/>
          </p:nvPr>
        </p:nvSpPr>
        <p:spPr>
          <a:xfrm>
            <a:off x="466722" y="586855"/>
            <a:ext cx="3230207" cy="3387497"/>
          </a:xfrm>
        </p:spPr>
        <p:txBody>
          <a:bodyPr anchor="b">
            <a:normAutofit/>
          </a:bodyPr>
          <a:lstStyle/>
          <a:p>
            <a:pPr algn="r"/>
            <a:r>
              <a:rPr lang="en-GB" sz="4000">
                <a:solidFill>
                  <a:srgbClr val="FFFFFF"/>
                </a:solidFill>
              </a:rPr>
              <a:t>Limitations of Meningitis</a:t>
            </a:r>
          </a:p>
        </p:txBody>
      </p:sp>
      <p:sp>
        <p:nvSpPr>
          <p:cNvPr id="4" name="TextBox 3">
            <a:extLst>
              <a:ext uri="{FF2B5EF4-FFF2-40B4-BE49-F238E27FC236}">
                <a16:creationId xmlns:a16="http://schemas.microsoft.com/office/drawing/2014/main" id="{644AED18-F1C8-734E-A9C6-CF8FD60F5C8C}"/>
              </a:ext>
            </a:extLst>
          </p:cNvPr>
          <p:cNvSpPr txBox="1"/>
          <p:nvPr/>
        </p:nvSpPr>
        <p:spPr>
          <a:xfrm>
            <a:off x="4420540" y="686173"/>
            <a:ext cx="7165825"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Life threatening Potential:</a:t>
            </a:r>
            <a:r>
              <a:rPr lang="en-GB"/>
              <a:t> Bacterial meningitis is a medical emergency that can lead to death if not looked at quickly</a:t>
            </a:r>
          </a:p>
          <a:p>
            <a:endParaRPr lang="en-GB" b="1"/>
          </a:p>
          <a:p>
            <a:r>
              <a:rPr lang="en-GB" b="1"/>
              <a:t>Long term conditions: </a:t>
            </a:r>
            <a:r>
              <a:rPr lang="en-GB"/>
              <a:t>survivors of this disease often face permanent problems even with treatment these include:</a:t>
            </a:r>
          </a:p>
          <a:p>
            <a:r>
              <a:rPr lang="en-GB"/>
              <a:t>.Hearing loss or vision loss</a:t>
            </a:r>
          </a:p>
          <a:p>
            <a:r>
              <a:rPr lang="en-GB"/>
              <a:t>.Learning difficulties, brain damage, memory concentration problems</a:t>
            </a:r>
          </a:p>
          <a:p>
            <a:r>
              <a:rPr lang="en-GB"/>
              <a:t>.Coordination's and movement problems</a:t>
            </a:r>
          </a:p>
          <a:p>
            <a:r>
              <a:rPr lang="en-GB"/>
              <a:t>.Developmental delays if occurred in childhood</a:t>
            </a:r>
          </a:p>
          <a:p>
            <a:r>
              <a:rPr lang="en-GB"/>
              <a:t>.Recurrent seizures (epilepsy)</a:t>
            </a:r>
          </a:p>
          <a:p>
            <a:endParaRPr lang="en-GB"/>
          </a:p>
          <a:p>
            <a:r>
              <a:rPr lang="en-GB" b="1"/>
              <a:t>Severity of illness:</a:t>
            </a:r>
            <a:r>
              <a:rPr lang="en-GB"/>
              <a:t> Symptoms often include things like, severe headaches, fever etc causing patients to become very ill and in need of urgent hospitalisation</a:t>
            </a:r>
          </a:p>
          <a:p>
            <a:endParaRPr lang="en-GB" b="1"/>
          </a:p>
          <a:p>
            <a:r>
              <a:rPr lang="en-GB" b="1"/>
              <a:t>Risk to specific populations:</a:t>
            </a:r>
            <a:r>
              <a:rPr lang="en-GB"/>
              <a:t> Infants and children are more at risk</a:t>
            </a:r>
          </a:p>
          <a:p>
            <a:endParaRPr lang="en-GB"/>
          </a:p>
          <a:p>
            <a:endParaRPr lang="en-GB"/>
          </a:p>
        </p:txBody>
      </p:sp>
      <p:sp>
        <p:nvSpPr>
          <p:cNvPr id="6" name="TextBox 5">
            <a:extLst>
              <a:ext uri="{FF2B5EF4-FFF2-40B4-BE49-F238E27FC236}">
                <a16:creationId xmlns:a16="http://schemas.microsoft.com/office/drawing/2014/main" id="{388BE42E-8FA9-F255-6BFE-9D86C051BDA9}"/>
              </a:ext>
            </a:extLst>
          </p:cNvPr>
          <p:cNvSpPr txBox="1"/>
          <p:nvPr/>
        </p:nvSpPr>
        <p:spPr>
          <a:xfrm>
            <a:off x="10222290" y="6291760"/>
            <a:ext cx="249397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t>Hamza</a:t>
            </a:r>
          </a:p>
        </p:txBody>
      </p:sp>
    </p:spTree>
    <p:extLst>
      <p:ext uri="{BB962C8B-B14F-4D97-AF65-F5344CB8AC3E}">
        <p14:creationId xmlns:p14="http://schemas.microsoft.com/office/powerpoint/2010/main" val="12049046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EB84055-029C-4E86-8844-D05D96C02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A2842C0-6210-4FDB-B1FF-C14C92737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799037F2-4CAF-446B-90DB-1480B247A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128589C-AF3D-49CF-BD92-C1D1D2F53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2A80CDDE-3C1C-33F7-CDFB-86C1745BA2D0}"/>
              </a:ext>
            </a:extLst>
          </p:cNvPr>
          <p:cNvSpPr>
            <a:spLocks noGrp="1"/>
          </p:cNvSpPr>
          <p:nvPr>
            <p:ph type="title"/>
          </p:nvPr>
        </p:nvSpPr>
        <p:spPr>
          <a:xfrm>
            <a:off x="1445146" y="1226389"/>
            <a:ext cx="9481136" cy="3661596"/>
          </a:xfrm>
        </p:spPr>
        <p:txBody>
          <a:bodyPr vert="horz" lIns="91440" tIns="45720" rIns="91440" bIns="45720" rtlCol="0" anchor="b">
            <a:normAutofit/>
          </a:bodyPr>
          <a:lstStyle/>
          <a:p>
            <a:pPr>
              <a:lnSpc>
                <a:spcPct val="100000"/>
              </a:lnSpc>
              <a:spcBef>
                <a:spcPts val="0"/>
              </a:spcBef>
            </a:pPr>
            <a:r>
              <a:rPr lang="en-US" sz="1800">
                <a:latin typeface="Aptos"/>
                <a:cs typeface="Segoe UI"/>
              </a:rPr>
              <a:t>In conclusion, meningitis is a serious and potentially life threating disease, but there are effective ways to control and prevent its spread. Early treatment with antibiotics, vaccination </a:t>
            </a:r>
            <a:r>
              <a:rPr lang="en-US" sz="1800" err="1">
                <a:latin typeface="Aptos"/>
                <a:cs typeface="Segoe UI"/>
              </a:rPr>
              <a:t>programmes</a:t>
            </a:r>
            <a:r>
              <a:rPr lang="en-US" sz="1800">
                <a:latin typeface="Aptos"/>
                <a:cs typeface="Segoe UI"/>
              </a:rPr>
              <a:t>, and isolating infected patients all play a important role. In addition, health education and public awareness help people recognize symptoms early and seek medical help quickly. By working together through prevention, education and treatment, we can reduce the impact of meningitis and protect our communities.</a:t>
            </a:r>
            <a:br>
              <a:rPr lang="en-US" sz="1800">
                <a:latin typeface="Aptos"/>
                <a:cs typeface="Segoe UI"/>
              </a:rPr>
            </a:br>
            <a:br>
              <a:rPr lang="en-US" sz="1800">
                <a:latin typeface="Aptos"/>
                <a:cs typeface="Segoe UI"/>
              </a:rPr>
            </a:br>
            <a:r>
              <a:rPr lang="en-US" sz="2000">
                <a:latin typeface="Aptos"/>
              </a:rPr>
              <a:t>• Meningitis is a serious infection </a:t>
            </a:r>
            <a:endParaRPr lang="en-US"/>
          </a:p>
          <a:p>
            <a:pPr>
              <a:lnSpc>
                <a:spcPct val="100000"/>
              </a:lnSpc>
              <a:spcBef>
                <a:spcPts val="0"/>
              </a:spcBef>
            </a:pPr>
            <a:r>
              <a:rPr lang="en-US" sz="2000">
                <a:latin typeface="Aptos"/>
              </a:rPr>
              <a:t>• Early diagnosis is very important </a:t>
            </a:r>
            <a:endParaRPr lang="en-US"/>
          </a:p>
          <a:p>
            <a:pPr>
              <a:lnSpc>
                <a:spcPct val="100000"/>
              </a:lnSpc>
              <a:spcBef>
                <a:spcPts val="0"/>
              </a:spcBef>
            </a:pPr>
            <a:r>
              <a:rPr lang="en-US" sz="2000">
                <a:latin typeface="Aptos"/>
              </a:rPr>
              <a:t>• Quick treatment can save lives </a:t>
            </a:r>
          </a:p>
          <a:p>
            <a:pPr>
              <a:lnSpc>
                <a:spcPct val="100000"/>
              </a:lnSpc>
              <a:spcBef>
                <a:spcPts val="0"/>
              </a:spcBef>
            </a:pPr>
            <a:r>
              <a:rPr lang="en-US" sz="2000">
                <a:latin typeface="Aptos"/>
              </a:rPr>
              <a:t>• Vaccination and awareness help prevent outbreaks</a:t>
            </a:r>
            <a:endParaRPr lang="en-US"/>
          </a:p>
        </p:txBody>
      </p:sp>
      <p:sp>
        <p:nvSpPr>
          <p:cNvPr id="3" name="TextBox 2">
            <a:extLst>
              <a:ext uri="{FF2B5EF4-FFF2-40B4-BE49-F238E27FC236}">
                <a16:creationId xmlns:a16="http://schemas.microsoft.com/office/drawing/2014/main" id="{F3768E1C-D7F9-6D93-BDBC-DDA1546AB829}"/>
              </a:ext>
            </a:extLst>
          </p:cNvPr>
          <p:cNvSpPr txBox="1"/>
          <p:nvPr/>
        </p:nvSpPr>
        <p:spPr>
          <a:xfrm>
            <a:off x="9363035" y="5254425"/>
            <a:ext cx="1822039" cy="369332"/>
          </a:xfrm>
          <a:prstGeom prst="rect">
            <a:avLst/>
          </a:prstGeom>
          <a:noFill/>
        </p:spPr>
        <p:txBody>
          <a:bodyPr wrap="square" lIns="91440" tIns="45720" rIns="91440" bIns="45720" rtlCol="0" anchor="t">
            <a:spAutoFit/>
          </a:bodyPr>
          <a:lstStyle/>
          <a:p>
            <a:r>
              <a:rPr lang="en-GB" b="1"/>
              <a:t>Hamza</a:t>
            </a:r>
          </a:p>
        </p:txBody>
      </p:sp>
    </p:spTree>
    <p:extLst>
      <p:ext uri="{BB962C8B-B14F-4D97-AF65-F5344CB8AC3E}">
        <p14:creationId xmlns:p14="http://schemas.microsoft.com/office/powerpoint/2010/main" val="121203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6DEE779-1983-8051-77F9-FD145D15DB32}"/>
              </a:ext>
            </a:extLst>
          </p:cNvPr>
          <p:cNvSpPr txBox="1"/>
          <p:nvPr/>
        </p:nvSpPr>
        <p:spPr>
          <a:xfrm>
            <a:off x="1523999" y="582283"/>
            <a:ext cx="8957093"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i="1" baseline="0">
                <a:latin typeface="Aptos"/>
                <a:ea typeface="Segoe UI"/>
                <a:cs typeface="Segoe UI"/>
              </a:rPr>
              <a:t>Centers for Disease Control and Prevention (CDC) (2023) Principles of epidemiology in public health practice. 3rd </a:t>
            </a:r>
            <a:r>
              <a:rPr lang="en-US" i="1" baseline="0" err="1">
                <a:latin typeface="Aptos"/>
                <a:ea typeface="Segoe UI"/>
                <a:cs typeface="Segoe UI"/>
              </a:rPr>
              <a:t>edn</a:t>
            </a:r>
            <a:r>
              <a:rPr lang="en-US" i="1" baseline="0">
                <a:latin typeface="Aptos"/>
                <a:ea typeface="Segoe UI"/>
                <a:cs typeface="Segoe UI"/>
              </a:rPr>
              <a:t>. Atlanta: CDC. Available at: [CDC website] (Accessed: 15 March 2026). </a:t>
            </a:r>
            <a:r>
              <a:rPr lang="en-US">
                <a:latin typeface="Aptos"/>
                <a:ea typeface="Segoe UI"/>
                <a:cs typeface="Segoe UI"/>
              </a:rPr>
              <a:t>​</a:t>
            </a:r>
          </a:p>
          <a:p>
            <a:pPr rtl="0"/>
            <a:r>
              <a:rPr lang="en-US">
                <a:latin typeface="Aptos"/>
                <a:ea typeface="Segoe UI"/>
                <a:cs typeface="Segoe UI"/>
              </a:rPr>
              <a:t>​</a:t>
            </a:r>
          </a:p>
          <a:p>
            <a:pPr rtl="0"/>
            <a:r>
              <a:rPr lang="en-US" i="1" baseline="0">
                <a:latin typeface="Aptos"/>
                <a:ea typeface="Segoe UI"/>
                <a:cs typeface="Segoe UI"/>
              </a:rPr>
              <a:t>Centers for Disease Control and Prevention (CDC) (2025) Meningococcal disease: surveillance and trends. Atlanta: CDC. Available at: [CDC website] (Accessed: 15 March 2026). </a:t>
            </a:r>
            <a:r>
              <a:rPr lang="en-US">
                <a:latin typeface="Aptos"/>
                <a:ea typeface="Segoe UI"/>
                <a:cs typeface="Segoe UI"/>
              </a:rPr>
              <a:t>​</a:t>
            </a:r>
          </a:p>
          <a:p>
            <a:pPr rtl="0"/>
            <a:r>
              <a:rPr lang="en-US">
                <a:latin typeface="Aptos"/>
                <a:ea typeface="Segoe UI"/>
                <a:cs typeface="Segoe UI"/>
              </a:rPr>
              <a:t>​</a:t>
            </a:r>
          </a:p>
          <a:p>
            <a:pPr rtl="0"/>
            <a:r>
              <a:rPr lang="en-US" i="1" baseline="0">
                <a:latin typeface="Aptos"/>
                <a:ea typeface="Segoe UI"/>
                <a:cs typeface="Segoe UI"/>
              </a:rPr>
              <a:t>National Health Service (NHS) (2024) Meningitis – symptoms, diagnosis and treatment. London: NHS. Available at: [NHS website] (Accessed: 15 March 2026). </a:t>
            </a:r>
            <a:r>
              <a:rPr lang="en-US">
                <a:latin typeface="Aptos"/>
                <a:ea typeface="Segoe UI"/>
                <a:cs typeface="Segoe UI"/>
              </a:rPr>
              <a:t>​</a:t>
            </a:r>
          </a:p>
          <a:p>
            <a:pPr rtl="0"/>
            <a:r>
              <a:rPr lang="en-US">
                <a:latin typeface="Aptos"/>
                <a:ea typeface="Segoe UI"/>
                <a:cs typeface="Segoe UI"/>
              </a:rPr>
              <a:t>​</a:t>
            </a:r>
          </a:p>
          <a:p>
            <a:pPr rtl="0"/>
            <a:r>
              <a:rPr lang="en-US" i="1" baseline="0">
                <a:latin typeface="Aptos"/>
                <a:ea typeface="Segoe UI"/>
                <a:cs typeface="Segoe UI"/>
              </a:rPr>
              <a:t>UK Health Security Agency (UKHSA) (2023) Guidance on meningococcal disease: public health management. London: UKHSA. Available at: [UKHSA website] (Accessed: 15 March 2026).</a:t>
            </a:r>
            <a:r>
              <a:rPr lang="en-US">
                <a:latin typeface="Aptos"/>
                <a:ea typeface="Segoe UI"/>
                <a:cs typeface="Segoe UI"/>
              </a:rPr>
              <a:t>​</a:t>
            </a:r>
          </a:p>
          <a:p>
            <a:pPr rtl="0"/>
            <a:r>
              <a:rPr lang="en-US">
                <a:latin typeface="Aptos"/>
                <a:ea typeface="Segoe UI"/>
                <a:cs typeface="Segoe UI"/>
              </a:rPr>
              <a:t>​</a:t>
            </a:r>
          </a:p>
          <a:p>
            <a:pPr rtl="0"/>
            <a:r>
              <a:rPr lang="en-US" i="1" baseline="0">
                <a:latin typeface="Aptos"/>
                <a:ea typeface="Segoe UI"/>
                <a:cs typeface="Segoe UI"/>
              </a:rPr>
              <a:t>World Health Organization (WHO) (2024) Meningitis. Geneva: WHO. Available at: [WHO website] (Accessed: 15 March 2026).</a:t>
            </a:r>
            <a:r>
              <a:rPr lang="en-US">
                <a:latin typeface="Aptos"/>
                <a:ea typeface="Segoe UI"/>
                <a:cs typeface="Segoe UI"/>
              </a:rPr>
              <a:t>​</a:t>
            </a:r>
          </a:p>
          <a:p>
            <a:pPr rtl="0"/>
            <a:r>
              <a:rPr lang="en-US">
                <a:latin typeface="Aptos"/>
                <a:ea typeface="Segoe UI"/>
                <a:cs typeface="Segoe UI"/>
              </a:rPr>
              <a:t>​</a:t>
            </a:r>
          </a:p>
          <a:p>
            <a:pPr rtl="0"/>
            <a:r>
              <a:rPr lang="en-US" i="1" baseline="0">
                <a:latin typeface="Aptos"/>
                <a:ea typeface="Segoe UI"/>
                <a:cs typeface="Segoe UI"/>
              </a:rPr>
              <a:t>World Health Organization (WHO) (2025) Ensuring effective meningitis surveillance. Geneva: WHO. Available at: [WHO website] (Accessed: 15 March 2026).[who]</a:t>
            </a:r>
            <a:r>
              <a:rPr lang="en-US">
                <a:latin typeface="Aptos"/>
                <a:ea typeface="Segoe UI"/>
                <a:cs typeface="Segoe UI"/>
              </a:rPr>
              <a:t>​</a:t>
            </a:r>
          </a:p>
          <a:p>
            <a:pPr algn="ctr"/>
            <a:endParaRPr lang="en-GB"/>
          </a:p>
        </p:txBody>
      </p:sp>
      <p:sp>
        <p:nvSpPr>
          <p:cNvPr id="5" name="TextBox 4">
            <a:extLst>
              <a:ext uri="{FF2B5EF4-FFF2-40B4-BE49-F238E27FC236}">
                <a16:creationId xmlns:a16="http://schemas.microsoft.com/office/drawing/2014/main" id="{DA3A6E7F-2BC9-A83D-DFF8-39C4CE97698A}"/>
              </a:ext>
            </a:extLst>
          </p:cNvPr>
          <p:cNvSpPr txBox="1"/>
          <p:nvPr/>
        </p:nvSpPr>
        <p:spPr>
          <a:xfrm>
            <a:off x="4890574" y="118320"/>
            <a:ext cx="344432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References</a:t>
            </a:r>
          </a:p>
        </p:txBody>
      </p:sp>
      <p:sp>
        <p:nvSpPr>
          <p:cNvPr id="6" name="TextBox 5">
            <a:extLst>
              <a:ext uri="{FF2B5EF4-FFF2-40B4-BE49-F238E27FC236}">
                <a16:creationId xmlns:a16="http://schemas.microsoft.com/office/drawing/2014/main" id="{AFC9D657-9B05-AD3F-F071-4588F7325E53}"/>
              </a:ext>
            </a:extLst>
          </p:cNvPr>
          <p:cNvSpPr txBox="1"/>
          <p:nvPr/>
        </p:nvSpPr>
        <p:spPr>
          <a:xfrm>
            <a:off x="10194052" y="6492004"/>
            <a:ext cx="18970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Iara Baio</a:t>
            </a:r>
          </a:p>
        </p:txBody>
      </p:sp>
    </p:spTree>
    <p:extLst>
      <p:ext uri="{BB962C8B-B14F-4D97-AF65-F5344CB8AC3E}">
        <p14:creationId xmlns:p14="http://schemas.microsoft.com/office/powerpoint/2010/main" val="32410260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D6F1A6C-1F9F-B31D-0B62-1B2F4037EF37}"/>
              </a:ext>
            </a:extLst>
          </p:cNvPr>
          <p:cNvSpPr txBox="1"/>
          <p:nvPr/>
        </p:nvSpPr>
        <p:spPr>
          <a:xfrm>
            <a:off x="690113" y="438509"/>
            <a:ext cx="9316528"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latin typeface="Times New Roman"/>
                <a:ea typeface="Times New Roman"/>
                <a:cs typeface="Times New Roman"/>
              </a:rPr>
              <a:t>Reference list</a:t>
            </a:r>
          </a:p>
          <a:p>
            <a:r>
              <a:rPr lang="en-US" sz="2000">
                <a:latin typeface="Times New Roman"/>
                <a:ea typeface="Times New Roman"/>
                <a:cs typeface="Times New Roman"/>
              </a:rPr>
              <a:t>GOV.UK (2024). </a:t>
            </a:r>
            <a:r>
              <a:rPr lang="en-US" sz="2000" i="1">
                <a:latin typeface="Times New Roman"/>
                <a:ea typeface="Times New Roman"/>
                <a:cs typeface="Times New Roman"/>
              </a:rPr>
              <a:t>Notifiable Diseases and How to Report Them</a:t>
            </a:r>
            <a:r>
              <a:rPr lang="en-US" sz="2000">
                <a:latin typeface="Times New Roman"/>
                <a:ea typeface="Times New Roman"/>
                <a:cs typeface="Times New Roman"/>
              </a:rPr>
              <a:t>. [online] GOV.UK. Available at: https://www.gov.uk/guidance/notifiable-diseases-and-how-to-report-them it is a legal requirement for registered medical.</a:t>
            </a:r>
          </a:p>
          <a:p>
            <a:endParaRPr lang="en-US" sz="2000">
              <a:latin typeface="Times New Roman"/>
              <a:ea typeface="Times New Roman"/>
              <a:cs typeface="Times New Roman"/>
            </a:endParaRPr>
          </a:p>
          <a:p>
            <a:r>
              <a:rPr lang="en-US" sz="2000">
                <a:latin typeface="Times New Roman"/>
                <a:ea typeface="Times New Roman"/>
                <a:cs typeface="Times New Roman"/>
              </a:rPr>
              <a:t>Meningitis Research Foundation. (2025). </a:t>
            </a:r>
            <a:r>
              <a:rPr lang="en-US" sz="2000" i="1">
                <a:latin typeface="Times New Roman"/>
                <a:ea typeface="Times New Roman"/>
                <a:cs typeface="Times New Roman"/>
              </a:rPr>
              <a:t>Am I at risk from meningitis?</a:t>
            </a:r>
            <a:r>
              <a:rPr lang="en-US" sz="2000">
                <a:latin typeface="Times New Roman"/>
                <a:ea typeface="Times New Roman"/>
                <a:cs typeface="Times New Roman"/>
              </a:rPr>
              <a:t> [online] Available at: https://www.meningitis.org/about-meningitis/am-i-at-risk-from-meningitis/ contact tracing.</a:t>
            </a:r>
          </a:p>
          <a:p>
            <a:endParaRPr lang="en-US" sz="2000">
              <a:latin typeface="Times New Roman"/>
              <a:ea typeface="Times New Roman"/>
              <a:cs typeface="Times New Roman"/>
            </a:endParaRPr>
          </a:p>
          <a:p>
            <a:r>
              <a:rPr lang="en-US" sz="2000">
                <a:latin typeface="Times New Roman"/>
                <a:ea typeface="Times New Roman"/>
                <a:cs typeface="Times New Roman"/>
              </a:rPr>
              <a:t>NHS (2022). </a:t>
            </a:r>
            <a:r>
              <a:rPr lang="en-US" sz="2000" i="1">
                <a:latin typeface="Times New Roman"/>
                <a:ea typeface="Times New Roman"/>
                <a:cs typeface="Times New Roman"/>
              </a:rPr>
              <a:t>Treatment - Meningitis</a:t>
            </a:r>
            <a:r>
              <a:rPr lang="en-US" sz="2000">
                <a:latin typeface="Times New Roman"/>
                <a:ea typeface="Times New Roman"/>
                <a:cs typeface="Times New Roman"/>
              </a:rPr>
              <a:t>. [online] NHS. Available at: https://www.nhs.uk/conditions/meningitis/treatment/.</a:t>
            </a:r>
            <a:endParaRPr lang="en-US" sz="2000"/>
          </a:p>
          <a:p>
            <a:endParaRPr lang="en-US" sz="2000">
              <a:latin typeface="Times New Roman"/>
              <a:ea typeface="Times New Roman"/>
              <a:cs typeface="Times New Roman"/>
            </a:endParaRPr>
          </a:p>
          <a:p>
            <a:r>
              <a:rPr lang="en-US" sz="2000">
                <a:latin typeface="Times New Roman"/>
                <a:ea typeface="Times New Roman"/>
                <a:cs typeface="Times New Roman"/>
              </a:rPr>
              <a:t>World Health Organization (2025). </a:t>
            </a:r>
            <a:r>
              <a:rPr lang="en-US" sz="2000" i="1">
                <a:latin typeface="Times New Roman"/>
                <a:ea typeface="Times New Roman"/>
                <a:cs typeface="Times New Roman"/>
              </a:rPr>
              <a:t>Meningitis</a:t>
            </a:r>
            <a:r>
              <a:rPr lang="en-US" sz="2000">
                <a:latin typeface="Times New Roman"/>
                <a:ea typeface="Times New Roman"/>
                <a:cs typeface="Times New Roman"/>
              </a:rPr>
              <a:t>. [online] World Health Organization. Available at: https://www.who.int/news-room/fact-sheets/detail/meningitis surveillance detect and confirm outbreaks.</a:t>
            </a:r>
          </a:p>
          <a:p>
            <a:endParaRPr lang="en-US" sz="2400"/>
          </a:p>
          <a:p>
            <a:pPr algn="ctr"/>
            <a:endParaRPr lang="en-GB"/>
          </a:p>
        </p:txBody>
      </p:sp>
      <p:sp>
        <p:nvSpPr>
          <p:cNvPr id="7" name="TextBox 6">
            <a:extLst>
              <a:ext uri="{FF2B5EF4-FFF2-40B4-BE49-F238E27FC236}">
                <a16:creationId xmlns:a16="http://schemas.microsoft.com/office/drawing/2014/main" id="{B4AFE776-DA58-10B3-DD8C-E10080925DAE}"/>
              </a:ext>
            </a:extLst>
          </p:cNvPr>
          <p:cNvSpPr txBox="1"/>
          <p:nvPr/>
        </p:nvSpPr>
        <p:spPr>
          <a:xfrm>
            <a:off x="9330206" y="6270099"/>
            <a:ext cx="27342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Shazia Khatun Rahman</a:t>
            </a:r>
          </a:p>
        </p:txBody>
      </p:sp>
    </p:spTree>
    <p:extLst>
      <p:ext uri="{BB962C8B-B14F-4D97-AF65-F5344CB8AC3E}">
        <p14:creationId xmlns:p14="http://schemas.microsoft.com/office/powerpoint/2010/main" val="4398054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E2990321-6F63-0BA6-262D-19CE9D941DBC}"/>
              </a:ext>
            </a:extLst>
          </p:cNvPr>
          <p:cNvSpPr txBox="1"/>
          <p:nvPr/>
        </p:nvSpPr>
        <p:spPr>
          <a:xfrm>
            <a:off x="891397" y="654170"/>
            <a:ext cx="9187131" cy="587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Times New Roman"/>
                <a:cs typeface="Times New Roman"/>
              </a:rPr>
              <a:t>References</a:t>
            </a:r>
            <a:endParaRPr lang="en-US" sz="2000" b="1"/>
          </a:p>
          <a:p>
            <a:pPr marL="457200" indent="-457200"/>
            <a:r>
              <a:rPr lang="en-US" sz="2000" err="1">
                <a:latin typeface="Times New Roman"/>
                <a:ea typeface="Times New Roman"/>
                <a:cs typeface="Times New Roman"/>
              </a:rPr>
              <a:t>bgdteam</a:t>
            </a:r>
            <a:r>
              <a:rPr lang="en-US" sz="2000">
                <a:latin typeface="Times New Roman"/>
                <a:ea typeface="Times New Roman"/>
                <a:cs typeface="Times New Roman"/>
              </a:rPr>
              <a:t>. “Meningitis | Fact Sheet | Health Information | Brain &amp; Spine Foundation.” </a:t>
            </a:r>
            <a:r>
              <a:rPr lang="en-US" sz="2000" i="1">
                <a:latin typeface="Times New Roman"/>
                <a:ea typeface="Times New Roman"/>
                <a:cs typeface="Times New Roman"/>
              </a:rPr>
              <a:t>Brain and Spine Foundation</a:t>
            </a:r>
            <a:r>
              <a:rPr lang="en-US" sz="2000">
                <a:latin typeface="Times New Roman"/>
                <a:ea typeface="Times New Roman"/>
                <a:cs typeface="Times New Roman"/>
              </a:rPr>
              <a:t>, 24 June 2022, www.brainandspine.org.uk/health-information/fact-sheets/meningitis/.</a:t>
            </a:r>
          </a:p>
          <a:p>
            <a:r>
              <a:rPr lang="en-US" sz="2000"/>
              <a:t>High recovery rates.</a:t>
            </a:r>
          </a:p>
          <a:p>
            <a:endParaRPr lang="en-US" sz="2000"/>
          </a:p>
          <a:p>
            <a:pPr marL="457200" indent="-457200"/>
            <a:r>
              <a:rPr lang="en-US" sz="2000">
                <a:latin typeface="Times New Roman"/>
                <a:ea typeface="Times New Roman"/>
                <a:cs typeface="Times New Roman"/>
              </a:rPr>
              <a:t>NHS Choices. “Complications - Meningitis.” </a:t>
            </a:r>
            <a:r>
              <a:rPr lang="en-US" sz="2000" i="1">
                <a:latin typeface="Times New Roman"/>
                <a:ea typeface="Times New Roman"/>
                <a:cs typeface="Times New Roman"/>
              </a:rPr>
              <a:t>NHS</a:t>
            </a:r>
            <a:r>
              <a:rPr lang="en-US" sz="2000">
                <a:latin typeface="Times New Roman"/>
                <a:ea typeface="Times New Roman"/>
                <a:cs typeface="Times New Roman"/>
              </a:rPr>
              <a:t>, 25 Oct. 2022, www.nhs.uk/conditions/meningitis/complications/.</a:t>
            </a:r>
          </a:p>
          <a:p>
            <a:r>
              <a:rPr lang="en-US" sz="2000"/>
              <a:t>symptoms often include..</a:t>
            </a:r>
          </a:p>
          <a:p>
            <a:endParaRPr lang="en-US" sz="2000"/>
          </a:p>
          <a:p>
            <a:pPr marL="457200" indent="-457200"/>
            <a:r>
              <a:rPr lang="en-US" sz="2000">
                <a:latin typeface="Times New Roman"/>
                <a:ea typeface="Times New Roman"/>
                <a:cs typeface="Times New Roman"/>
              </a:rPr>
              <a:t>World Health Organization. “Meningitis.” </a:t>
            </a:r>
            <a:r>
              <a:rPr lang="en-US" sz="2000" i="1">
                <a:latin typeface="Times New Roman"/>
                <a:ea typeface="Times New Roman"/>
                <a:cs typeface="Times New Roman"/>
              </a:rPr>
              <a:t>World Health Organization</a:t>
            </a:r>
            <a:r>
              <a:rPr lang="en-US" sz="2000">
                <a:latin typeface="Times New Roman"/>
                <a:ea typeface="Times New Roman"/>
                <a:cs typeface="Times New Roman"/>
              </a:rPr>
              <a:t>, World Health Organization, 1 Apr. 2025, www.who.int/news-room/fact-sheets/detail/meningitis.</a:t>
            </a:r>
          </a:p>
          <a:p>
            <a:r>
              <a:rPr lang="en-US" sz="2000"/>
              <a:t>bacterial being the most life threatening...</a:t>
            </a:r>
          </a:p>
          <a:p>
            <a:endParaRPr lang="en-US" sz="2000"/>
          </a:p>
          <a:p>
            <a:pPr marL="457200" indent="-457200"/>
            <a:r>
              <a:rPr lang="en-US" sz="2000">
                <a:latin typeface="Times New Roman"/>
                <a:ea typeface="Times New Roman"/>
                <a:cs typeface="Times New Roman"/>
              </a:rPr>
              <a:t>---. “Meningitis.” </a:t>
            </a:r>
            <a:r>
              <a:rPr lang="en-US" sz="2000" i="1">
                <a:latin typeface="Times New Roman"/>
                <a:ea typeface="Times New Roman"/>
                <a:cs typeface="Times New Roman"/>
              </a:rPr>
              <a:t>World Health Organization</a:t>
            </a:r>
            <a:r>
              <a:rPr lang="en-US" sz="2000">
                <a:latin typeface="Times New Roman"/>
                <a:ea typeface="Times New Roman"/>
                <a:cs typeface="Times New Roman"/>
              </a:rPr>
              <a:t>, World Health Organization, 1 Apr. 2025, www.who.int/news-room/fact-sheets/detail/meningitis.</a:t>
            </a:r>
          </a:p>
          <a:p>
            <a:r>
              <a:rPr lang="en-US" sz="2000"/>
              <a:t>Long term issues....</a:t>
            </a:r>
          </a:p>
          <a:p>
            <a:endParaRPr lang="en-US"/>
          </a:p>
          <a:p>
            <a:pPr algn="ctr"/>
            <a:endParaRPr lang="en-GB"/>
          </a:p>
        </p:txBody>
      </p:sp>
      <p:sp>
        <p:nvSpPr>
          <p:cNvPr id="7" name="TextBox 6">
            <a:extLst>
              <a:ext uri="{FF2B5EF4-FFF2-40B4-BE49-F238E27FC236}">
                <a16:creationId xmlns:a16="http://schemas.microsoft.com/office/drawing/2014/main" id="{55C89BD9-C7B8-66AF-FD04-99883CC0E985}"/>
              </a:ext>
            </a:extLst>
          </p:cNvPr>
          <p:cNvSpPr txBox="1"/>
          <p:nvPr/>
        </p:nvSpPr>
        <p:spPr>
          <a:xfrm>
            <a:off x="10080880" y="6318348"/>
            <a:ext cx="16872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t>Hamza</a:t>
            </a:r>
          </a:p>
        </p:txBody>
      </p:sp>
    </p:spTree>
    <p:extLst>
      <p:ext uri="{BB962C8B-B14F-4D97-AF65-F5344CB8AC3E}">
        <p14:creationId xmlns:p14="http://schemas.microsoft.com/office/powerpoint/2010/main" val="5096315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47EC13-FCDE-1263-112A-B27EA21A3693}"/>
            </a:ext>
          </a:extLst>
        </p:cNvPr>
        <p:cNvGrpSpPr/>
        <p:nvPr/>
      </p:nvGrpSpPr>
      <p:grpSpPr>
        <a:xfrm>
          <a:off x="0" y="0"/>
          <a:ext cx="0" cy="0"/>
          <a:chOff x="0" y="0"/>
          <a:chExt cx="0" cy="0"/>
        </a:xfrm>
      </p:grpSpPr>
      <p:pic>
        <p:nvPicPr>
          <p:cNvPr id="4" name="Picture 3" descr="A black background with bubbles&#10;&#10;AI-generated content may be incorrect.">
            <a:extLst>
              <a:ext uri="{FF2B5EF4-FFF2-40B4-BE49-F238E27FC236}">
                <a16:creationId xmlns:a16="http://schemas.microsoft.com/office/drawing/2014/main" id="{B459799E-2262-65A6-A164-1F093D953EB9}"/>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6AFE3F6B-571A-F6BB-5D74-9BF0DC7AC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BAC652C-9B3E-DFF1-EE4D-7305A87F0971}"/>
              </a:ext>
            </a:extLst>
          </p:cNvPr>
          <p:cNvSpPr txBox="1"/>
          <p:nvPr/>
        </p:nvSpPr>
        <p:spPr>
          <a:xfrm>
            <a:off x="734820" y="884106"/>
            <a:ext cx="11707694" cy="56630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a:latin typeface="Arial"/>
                <a:cs typeface="Arial"/>
              </a:rPr>
              <a:t>DEPARTMENT OF HEALTH AND SOCIAL CARE (2024) NHS PUBLIC HEALTH FUNCTIONS AGREEMENT 2023 TO 2024. GOV.UK. AVAILABLE AT: </a:t>
            </a:r>
            <a:r>
              <a:rPr lang="en-GB" sz="1400">
                <a:solidFill>
                  <a:srgbClr val="56BCFE"/>
                </a:solidFill>
                <a:latin typeface="Arial"/>
                <a:cs typeface="Arial"/>
                <a:hlinkClick r:id="rId3"/>
              </a:rPr>
              <a:t>HTTPS://WWW.GOV.UK/GOVERNMENT/PUBLICATIONS/PUBLIC-HEALTH-COMMISSIONING-IN-THE-NHS-2023-TO-2024/NHS-PUBLIC-HEALTH-FUNCTIONS-AGREEMENT-2023-TO-2024</a:t>
            </a:r>
            <a:r>
              <a:rPr lang="en-GB" sz="1400">
                <a:latin typeface="Arial"/>
                <a:cs typeface="Arial"/>
              </a:rPr>
              <a:t>   (ACCESSED 11/03/2026)</a:t>
            </a:r>
            <a:endParaRPr lang="en-US" sz="1400"/>
          </a:p>
          <a:p>
            <a:pPr marL="285750" indent="-285750">
              <a:buFont typeface="Arial"/>
              <a:buChar char="•"/>
            </a:pPr>
            <a:r>
              <a:rPr lang="en-GB" sz="1400">
                <a:latin typeface="Arial"/>
                <a:cs typeface="Arial"/>
              </a:rPr>
              <a:t>ERGSY (N.D.) WHY IS MENINGITIS A MEDICAL EMERGENCY? AVAILABLE AT: </a:t>
            </a:r>
            <a:r>
              <a:rPr lang="en-GB" sz="1400">
                <a:solidFill>
                  <a:srgbClr val="56BCFE"/>
                </a:solidFill>
                <a:latin typeface="Arial"/>
                <a:cs typeface="Arial"/>
                <a:hlinkClick r:id="rId4"/>
              </a:rPr>
              <a:t>HTTPS://ERGSY.COM/INFORMATION/HOW-SERIOUS-BACTERIAL-MENINGITIS/ORPHANS/32872/32873</a:t>
            </a:r>
            <a:r>
              <a:rPr lang="en-GB" sz="1400">
                <a:latin typeface="Arial"/>
                <a:cs typeface="Arial"/>
              </a:rPr>
              <a:t>   ( ACCESSED11/03/2026)</a:t>
            </a:r>
            <a:endParaRPr lang="en-GB" sz="1400"/>
          </a:p>
          <a:p>
            <a:pPr marL="285750" indent="-285750">
              <a:buFont typeface="Arial"/>
              <a:buChar char="•"/>
            </a:pPr>
            <a:r>
              <a:rPr lang="en-GB" sz="1400">
                <a:latin typeface="Arial"/>
                <a:cs typeface="Arial"/>
              </a:rPr>
              <a:t>MENINGITIS NOW (2024) MENINGITIS NOW CONCERNED BY SHARP RISE IN MENINGITIS CASES IN ENGLAND. AVAILABLE AT: </a:t>
            </a:r>
            <a:r>
              <a:rPr lang="en-GB" sz="1400">
                <a:solidFill>
                  <a:srgbClr val="56BCFE"/>
                </a:solidFill>
                <a:latin typeface="Arial"/>
                <a:cs typeface="Arial"/>
                <a:hlinkClick r:id="rId5"/>
              </a:rPr>
              <a:t>HTTPS://WWW.MENINGITISNOW.ORG/MENINGITIS-NOW-STORIES/NEWS-CENTRE/NEWS/MENINGITIS-NOW-CONCERNED-BY-SHARP-RISE-IN-MENINGITIS-CASES-IN-ENGLAND/</a:t>
            </a:r>
            <a:r>
              <a:rPr lang="en-GB" sz="1400">
                <a:latin typeface="Arial"/>
                <a:cs typeface="Arial"/>
              </a:rPr>
              <a:t> (ACCESSED 12/03/2026)</a:t>
            </a:r>
            <a:endParaRPr lang="en-GB" sz="1400"/>
          </a:p>
          <a:p>
            <a:pPr marL="285750" indent="-285750">
              <a:buFont typeface="Arial"/>
              <a:buChar char="•"/>
            </a:pPr>
            <a:r>
              <a:rPr lang="en-GB" sz="1400">
                <a:latin typeface="Arial"/>
                <a:cs typeface="Arial"/>
              </a:rPr>
              <a:t>MENINGITIS RESEARCH FOUNDATION (2024) ABOUT MENINGITIS. AVAILABLE AT: </a:t>
            </a:r>
            <a:r>
              <a:rPr lang="en-GB" sz="1400">
                <a:solidFill>
                  <a:srgbClr val="56BCFE"/>
                </a:solidFill>
                <a:latin typeface="Arial"/>
                <a:cs typeface="Arial"/>
                <a:hlinkClick r:id="rId6"/>
              </a:rPr>
              <a:t>HTTPS://WWW.MENINGITIS.ORG/ABOUT-MENINGITIS/</a:t>
            </a:r>
            <a:r>
              <a:rPr lang="en-GB" sz="1400">
                <a:latin typeface="Arial"/>
                <a:cs typeface="Arial"/>
              </a:rPr>
              <a:t>  (ACCESSED  12/03/2026)</a:t>
            </a:r>
            <a:endParaRPr lang="en-GB" sz="1400"/>
          </a:p>
          <a:p>
            <a:pPr marL="285750" indent="-285750">
              <a:buFont typeface="Arial"/>
              <a:buChar char="•"/>
            </a:pPr>
            <a:r>
              <a:rPr lang="en-GB" sz="1400">
                <a:latin typeface="Arial"/>
                <a:cs typeface="Arial"/>
              </a:rPr>
              <a:t> NHS (2022) – CAUSES. AVAILABLE AT: </a:t>
            </a:r>
            <a:r>
              <a:rPr lang="en-GB" sz="1400">
                <a:solidFill>
                  <a:srgbClr val="56BCFE"/>
                </a:solidFill>
                <a:latin typeface="Arial"/>
                <a:cs typeface="Arial"/>
                <a:hlinkClick r:id="rId7"/>
              </a:rPr>
              <a:t>HTTPS://WWW.NHS.UK/CONDITIONS/MENINGITIS/CAUSES/</a:t>
            </a:r>
            <a:r>
              <a:rPr lang="en-GB" sz="1400">
                <a:latin typeface="Arial"/>
                <a:cs typeface="Arial"/>
              </a:rPr>
              <a:t>  ( ACCESSED 11/03/2026)</a:t>
            </a:r>
            <a:endParaRPr lang="en-GB" sz="1400"/>
          </a:p>
          <a:p>
            <a:pPr marL="285750" indent="-285750">
              <a:buFont typeface="Arial"/>
              <a:buChar char="•"/>
            </a:pPr>
            <a:r>
              <a:rPr lang="en-GB" sz="1400">
                <a:latin typeface="Arial"/>
                <a:cs typeface="Arial"/>
              </a:rPr>
              <a:t> NHS (2022 )HTTP://WWW.NHS.UK/CONDITIONS/MENINGITIS/  (ACCESSED11/03/2026)</a:t>
            </a:r>
            <a:endParaRPr lang="en-GB" sz="1400"/>
          </a:p>
          <a:p>
            <a:pPr marL="285750" indent="-285750">
              <a:buFont typeface="Arial"/>
              <a:buChar char="•"/>
            </a:pPr>
            <a:r>
              <a:rPr lang="en-GB" sz="1400">
                <a:latin typeface="Arial"/>
                <a:cs typeface="Arial"/>
              </a:rPr>
              <a:t>UK HEALTH SECURITY AGENCY (2026) UK HEALTH SECURITY AGENCY OVERVIEW. GOV.UK. AVAILABLE AT: </a:t>
            </a:r>
            <a:r>
              <a:rPr lang="en-GB" sz="1400">
                <a:latin typeface="Arial"/>
                <a:cs typeface="Arial"/>
                <a:hlinkClick r:id="rId8"/>
              </a:rPr>
              <a:t>HTTPS://WWW.GOV.UK/GOVERNMENT/ORGANISATIONS/UK-HEALTH-SECURITY-AGENCY</a:t>
            </a:r>
            <a:r>
              <a:rPr lang="en-GB" sz="1400">
                <a:latin typeface="Arial"/>
                <a:cs typeface="Arial"/>
              </a:rPr>
              <a:t>  (ACCESSED 13/03/2026)</a:t>
            </a:r>
            <a:endParaRPr lang="en-GB" sz="1400"/>
          </a:p>
          <a:p>
            <a:br>
              <a:rPr lang="en-US"/>
            </a:br>
            <a:endParaRPr lang="en-US" sz="1400"/>
          </a:p>
          <a:p>
            <a:pPr marL="285750" indent="-285750">
              <a:buFont typeface="Arial"/>
              <a:buChar char="•"/>
            </a:pPr>
            <a:r>
              <a:rPr lang="en-GB" sz="1400">
                <a:latin typeface="Arial"/>
                <a:cs typeface="Arial"/>
              </a:rPr>
              <a:t> WORLD HEALTH ORGANIZATION (2025) MENINGITIS. AVAILABLE </a:t>
            </a:r>
            <a:r>
              <a:rPr lang="en-GB" sz="1400">
                <a:solidFill>
                  <a:srgbClr val="56BCFE"/>
                </a:solidFill>
                <a:latin typeface="Arial"/>
                <a:cs typeface="Arial"/>
                <a:hlinkClick r:id="rId9"/>
              </a:rPr>
              <a:t>HTTPS://WWW.WHO.INT/NEWS-ROOM/FACT-SHEETS/DETAIL/MENINGITIS</a:t>
            </a:r>
            <a:r>
              <a:rPr lang="en-GB" sz="1400">
                <a:latin typeface="Arial"/>
                <a:cs typeface="Arial"/>
              </a:rPr>
              <a:t> (ACCESSED 13/03/2026)</a:t>
            </a:r>
            <a:endParaRPr lang="en-GB" sz="1400"/>
          </a:p>
          <a:p>
            <a:br>
              <a:rPr lang="en-US"/>
            </a:br>
            <a:endParaRPr lang="en-US" sz="1400"/>
          </a:p>
          <a:p>
            <a:pPr marL="285750" indent="-285750">
              <a:buFont typeface="Arial"/>
              <a:buChar char="•"/>
            </a:pPr>
            <a:r>
              <a:rPr lang="en-GB" sz="1400">
                <a:latin typeface="Arial"/>
                <a:cs typeface="Arial"/>
              </a:rPr>
              <a:t>WORLD HEALTH ORGANIZATION (2024) HOW VACCINES WORK </a:t>
            </a:r>
            <a:r>
              <a:rPr lang="en-GB" sz="1400">
                <a:solidFill>
                  <a:srgbClr val="56BCFE"/>
                </a:solidFill>
                <a:latin typeface="Arial"/>
                <a:cs typeface="Arial"/>
                <a:hlinkClick r:id="rId10"/>
              </a:rPr>
              <a:t>HTTPS://WWW.WHO.INT/NEWS-ROOM/FEATURE-STORIES/DETAIL/HOW-DO-VACCINES-WORK#:~:TEXT=HOW%20VACCINES%20HELP%20FIGHT%20DISEASE,NOT%20EVERYONE%20CAN%20BE%20VACCINATED</a:t>
            </a:r>
            <a:r>
              <a:rPr lang="en-GB" sz="1400">
                <a:latin typeface="Arial"/>
                <a:cs typeface="Arial"/>
              </a:rPr>
              <a:t>. (ACCESSED 12/03/2026)</a:t>
            </a:r>
            <a:endParaRPr lang="en-GB" sz="1400"/>
          </a:p>
          <a:p>
            <a:pPr algn="l"/>
            <a:endParaRPr lang="en-GB"/>
          </a:p>
        </p:txBody>
      </p:sp>
      <p:sp>
        <p:nvSpPr>
          <p:cNvPr id="5" name="TextBox 4">
            <a:extLst>
              <a:ext uri="{FF2B5EF4-FFF2-40B4-BE49-F238E27FC236}">
                <a16:creationId xmlns:a16="http://schemas.microsoft.com/office/drawing/2014/main" id="{4CEB69A9-99B1-E598-6A9E-71AE8115D7DA}"/>
              </a:ext>
            </a:extLst>
          </p:cNvPr>
          <p:cNvSpPr txBox="1"/>
          <p:nvPr/>
        </p:nvSpPr>
        <p:spPr>
          <a:xfrm>
            <a:off x="5080126" y="218416"/>
            <a:ext cx="29985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References</a:t>
            </a:r>
          </a:p>
        </p:txBody>
      </p:sp>
      <p:sp>
        <p:nvSpPr>
          <p:cNvPr id="6" name="TextBox 5">
            <a:extLst>
              <a:ext uri="{FF2B5EF4-FFF2-40B4-BE49-F238E27FC236}">
                <a16:creationId xmlns:a16="http://schemas.microsoft.com/office/drawing/2014/main" id="{493388CB-3FC3-D42A-606D-6708A494F945}"/>
              </a:ext>
            </a:extLst>
          </p:cNvPr>
          <p:cNvSpPr txBox="1"/>
          <p:nvPr/>
        </p:nvSpPr>
        <p:spPr>
          <a:xfrm>
            <a:off x="9674376" y="6487332"/>
            <a:ext cx="27578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Sonya Kaur</a:t>
            </a:r>
          </a:p>
        </p:txBody>
      </p:sp>
    </p:spTree>
    <p:extLst>
      <p:ext uri="{BB962C8B-B14F-4D97-AF65-F5344CB8AC3E}">
        <p14:creationId xmlns:p14="http://schemas.microsoft.com/office/powerpoint/2010/main" val="27953406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Digital Skills and Research Methods LCHS4007  Assessment 1: Group 4 Presentation </vt:lpstr>
      <vt:lpstr>Meningitis</vt:lpstr>
      <vt:lpstr>Content</vt:lpstr>
      <vt:lpstr>PowerPoint Presentation</vt:lpstr>
      <vt:lpstr>PowerPoint Presentation</vt:lpstr>
      <vt:lpstr>PowerPoint Presentation</vt:lpstr>
      <vt:lpstr>PowerPoint Presentation</vt:lpstr>
      <vt:lpstr>How does meningitis spread</vt:lpstr>
      <vt:lpstr>Monitoring  the Outbreak</vt:lpstr>
      <vt:lpstr>PowerPoint Presentation</vt:lpstr>
      <vt:lpstr> Public Health (Control of Disease) Act 1984  </vt:lpstr>
      <vt:lpstr>NHS  Immunisation Programm</vt:lpstr>
      <vt:lpstr>What is Menb and why arent uk teens given the vaccine in school   [REAL CASE]</vt:lpstr>
      <vt:lpstr>How do I know if I've had the meningitis vaccine </vt:lpstr>
      <vt:lpstr>Recognising Meningitis early </vt:lpstr>
      <vt:lpstr>Infection Prevention Guidelines</vt:lpstr>
      <vt:lpstr>PowerPoint Presentation</vt:lpstr>
      <vt:lpstr>PowerPoint Presentation</vt:lpstr>
      <vt:lpstr>Limitations of Meningitis</vt:lpstr>
      <vt:lpstr>In conclusion, meningitis is a serious and potentially life threating disease, but there are effective ways to control and prevent its spread. Early treatment with antibiotics, vaccination programmes, and isolating infected patients all play a important role. In addition, health education and public awareness help people recognize symptoms early and seek medical help quickly. By working together through prevention, education and treatment, we can reduce the impact of meningitis and protect our communities.  • Meningitis is a serious infection  • Early diagnosis is very important  • Quick treatment can save lives  • Vaccination and awareness help prevent outbreaks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Muizel Rodrigues (2510706)</cp:lastModifiedBy>
  <cp:revision>238</cp:revision>
  <dcterms:created xsi:type="dcterms:W3CDTF">2025-07-04T16:22:41Z</dcterms:created>
  <dcterms:modified xsi:type="dcterms:W3CDTF">2026-03-20T10:31:16Z</dcterms:modified>
</cp:coreProperties>
</file>