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9" r:id="rId10"/>
    <p:sldId id="265" r:id="rId11"/>
    <p:sldId id="266" r:id="rId12"/>
    <p:sldId id="267" r:id="rId13"/>
    <p:sldId id="271" r:id="rId14"/>
    <p:sldId id="268" r:id="rId15"/>
    <p:sldId id="270" r:id="rId16"/>
    <p:sldId id="272" r:id="rId17"/>
    <p:sldId id="273" r:id="rId18"/>
    <p:sldId id="274" r:id="rId19"/>
    <p:sldId id="275" r:id="rId20"/>
    <p:sldId id="276" r:id="rId21"/>
    <p:sldId id="277" r:id="rId2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286" autoAdjust="0"/>
    <p:restoredTop sz="68889" autoAdjust="0"/>
  </p:normalViewPr>
  <p:slideViewPr>
    <p:cSldViewPr snapToGrid="0">
      <p:cViewPr varScale="1">
        <p:scale>
          <a:sx n="46" d="100"/>
          <a:sy n="46" d="100"/>
        </p:scale>
        <p:origin x="1316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1B424C-2345-4449-A9C9-CFED13C7BF62}" type="datetimeFigureOut">
              <a:rPr lang="en-GB" smtClean="0"/>
              <a:t>12/03/2020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A0495A-C6BA-4686-99E4-011D4A050C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51083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b="0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AA0495A-C6BA-4686-99E4-011D4A050C8F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000305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AA0495A-C6BA-4686-99E4-011D4A050C8F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7849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AA0495A-C6BA-4686-99E4-011D4A050C8F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78660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AA0495A-C6BA-4686-99E4-011D4A050C8F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4498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AA0495A-C6BA-4686-99E4-011D4A050C8F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930494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AA0495A-C6BA-4686-99E4-011D4A050C8F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360737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AA0495A-C6BA-4686-99E4-011D4A050C8F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192927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AA0495A-C6BA-4686-99E4-011D4A050C8F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739961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AA0495A-C6BA-4686-99E4-011D4A050C8F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419577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endParaRPr lang="en-GB" sz="1200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GB" sz="1200" dirty="0">
              <a:solidFill>
                <a:schemeClr val="tx1"/>
              </a:solidFill>
            </a:endParaRP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AA0495A-C6BA-4686-99E4-011D4A050C8F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989117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AA0495A-C6BA-4686-99E4-011D4A050C8F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63002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AA0495A-C6BA-4686-99E4-011D4A050C8F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834099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AA0495A-C6BA-4686-99E4-011D4A050C8F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09974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 title="scalloped circle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anchor="ctr">
            <a:noAutofit/>
          </a:bodyPr>
          <a:lstStyle>
            <a:lvl1pPr algn="ctr">
              <a:defRPr sz="10000" spc="8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1AC6B749-937D-4A68-AC8F-41BB8C03CA3D}" type="datetimeFigureOut">
              <a:rPr lang="en-GB" smtClean="0"/>
              <a:t>12/03/2020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D814728C-3E4C-40BC-BA2D-9C79A683BF69}" type="slidenum">
              <a:rPr lang="en-GB" smtClean="0"/>
              <a:t>‹#›</a:t>
            </a:fld>
            <a:endParaRPr lang="en-GB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60708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6B749-937D-4A68-AC8F-41BB8C03CA3D}" type="datetimeFigureOut">
              <a:rPr lang="en-GB" smtClean="0"/>
              <a:t>12/03/2020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4728C-3E4C-40BC-BA2D-9C79A683BF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28217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1AC6B749-937D-4A68-AC8F-41BB8C03CA3D}" type="datetimeFigureOut">
              <a:rPr lang="en-GB" smtClean="0"/>
              <a:t>12/03/2020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D814728C-3E4C-40BC-BA2D-9C79A683BF69}" type="slidenum">
              <a:rPr lang="en-GB" smtClean="0"/>
              <a:t>‹#›</a:t>
            </a:fld>
            <a:endParaRPr lang="en-GB"/>
          </a:p>
        </p:txBody>
      </p:sp>
      <p:grpSp>
        <p:nvGrpSpPr>
          <p:cNvPr id="7" name="Group 6" title="left scallop shape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Freeform 6" title="left scallop shape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Freeform 11" title="left scallop inline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142042423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6B749-937D-4A68-AC8F-41BB8C03CA3D}" type="datetimeFigureOut">
              <a:rPr lang="en-GB" smtClean="0"/>
              <a:t>12/03/2020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4728C-3E4C-40BC-BA2D-9C79A683BF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826970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6B749-937D-4A68-AC8F-41BB8C03CA3D}" type="datetimeFigureOut">
              <a:rPr lang="en-GB" smtClean="0"/>
              <a:t>12/03/2020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4728C-3E4C-40BC-BA2D-9C79A683BF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2804516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6B749-937D-4A68-AC8F-41BB8C03CA3D}" type="datetimeFigureOut">
              <a:rPr lang="en-GB" smtClean="0"/>
              <a:t>12/03/2020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4728C-3E4C-40BC-BA2D-9C79A683BF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35020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6B749-937D-4A68-AC8F-41BB8C03CA3D}" type="datetimeFigureOut">
              <a:rPr lang="en-GB" smtClean="0"/>
              <a:t>12/03/2020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4728C-3E4C-40BC-BA2D-9C79A683BF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05222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/>
          <a:lstStyle/>
          <a:p>
            <a:fld id="{1AC6B749-937D-4A68-AC8F-41BB8C03CA3D}" type="datetimeFigureOut">
              <a:rPr lang="en-GB" smtClean="0"/>
              <a:t>12/03/2020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/>
          <a:lstStyle/>
          <a:p>
            <a:fld id="{D814728C-3E4C-40BC-BA2D-9C79A683BF69}" type="slidenum">
              <a:rPr lang="en-GB" smtClean="0"/>
              <a:t>‹#›</a:t>
            </a:fld>
            <a:endParaRPr lang="en-GB"/>
          </a:p>
        </p:txBody>
      </p:sp>
      <p:sp>
        <p:nvSpPr>
          <p:cNvPr id="8" name="Rectangle 7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99966601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83464" y="0"/>
            <a:ext cx="7355585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1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/>
          <a:lstStyle/>
          <a:p>
            <a:fld id="{1AC6B749-937D-4A68-AC8F-41BB8C03CA3D}" type="datetimeFigureOut">
              <a:rPr lang="en-GB" smtClean="0"/>
              <a:t>12/03/2020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/>
          <a:lstStyle/>
          <a:p>
            <a:fld id="{D814728C-3E4C-40BC-BA2D-9C79A683BF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0677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6B749-937D-4A68-AC8F-41BB8C03CA3D}" type="datetimeFigureOut">
              <a:rPr lang="en-GB" smtClean="0"/>
              <a:t>12/03/2020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4728C-3E4C-40BC-BA2D-9C79A683BF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35333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6B749-937D-4A68-AC8F-41BB8C03CA3D}" type="datetimeFigureOut">
              <a:rPr lang="en-GB" smtClean="0"/>
              <a:t>12/03/2020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4728C-3E4C-40BC-BA2D-9C79A683BF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80572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1AC6B749-937D-4A68-AC8F-41BB8C03CA3D}" type="datetimeFigureOut">
              <a:rPr lang="en-GB" smtClean="0"/>
              <a:t>12/03/2020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D814728C-3E4C-40BC-BA2D-9C79A683BF69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Freeform 6" title="Left scallop edge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right edge border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3385776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S1Onniy08AY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2B3ea7IGwLA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2B3ea7IGwLA" TargetMode="External"/><Relationship Id="rId2" Type="http://schemas.openxmlformats.org/officeDocument/2006/relationships/hyperlink" Target="https://www.youtube.com/watch?v=S1Onniy08AY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02502B-1344-478E-BEAB-21BB8C323EB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sz="6600" dirty="0"/>
              <a:t>Culture, Identity and education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139B14B-DC5B-4301-9EB3-184C5B0BD74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15045" y="4874296"/>
            <a:ext cx="8045373" cy="742279"/>
          </a:xfrm>
        </p:spPr>
        <p:txBody>
          <a:bodyPr>
            <a:normAutofit/>
          </a:bodyPr>
          <a:lstStyle/>
          <a:p>
            <a:r>
              <a:rPr lang="en-GB" sz="2800" dirty="0"/>
              <a:t>Gender, ethnicity &amp; identity</a:t>
            </a:r>
          </a:p>
        </p:txBody>
      </p:sp>
    </p:spTree>
    <p:extLst>
      <p:ext uri="{BB962C8B-B14F-4D97-AF65-F5344CB8AC3E}">
        <p14:creationId xmlns:p14="http://schemas.microsoft.com/office/powerpoint/2010/main" val="18471282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787817-9B0D-4B47-998A-CEE414C647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1678" y="857249"/>
            <a:ext cx="10178322" cy="1017267"/>
          </a:xfrm>
        </p:spPr>
        <p:txBody>
          <a:bodyPr>
            <a:normAutofit/>
          </a:bodyPr>
          <a:lstStyle/>
          <a:p>
            <a:r>
              <a:rPr lang="en-GB" sz="6600" dirty="0"/>
              <a:t>recap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C82AAA-92D3-4AC1-9938-43F2ED39AC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16839" y="2832354"/>
            <a:ext cx="2558322" cy="119329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6000" dirty="0">
                <a:solidFill>
                  <a:schemeClr val="tx1"/>
                </a:solidFill>
              </a:rPr>
              <a:t>Quizizz</a:t>
            </a:r>
          </a:p>
        </p:txBody>
      </p:sp>
    </p:spTree>
    <p:extLst>
      <p:ext uri="{BB962C8B-B14F-4D97-AF65-F5344CB8AC3E}">
        <p14:creationId xmlns:p14="http://schemas.microsoft.com/office/powerpoint/2010/main" val="15091739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E448CD-86A3-44BD-A68F-9035843FF7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3000" y="666751"/>
            <a:ext cx="10287000" cy="5972174"/>
          </a:xfrm>
        </p:spPr>
        <p:txBody>
          <a:bodyPr/>
          <a:lstStyle/>
          <a:p>
            <a:pPr marL="0" indent="0">
              <a:buNone/>
            </a:pPr>
            <a:r>
              <a:rPr lang="en-GB" sz="3200" dirty="0">
                <a:solidFill>
                  <a:schemeClr val="tx1"/>
                </a:solidFill>
              </a:rPr>
              <a:t>When looking at the topic of gender, there are various things which can be considered: </a:t>
            </a:r>
          </a:p>
          <a:p>
            <a:pPr algn="ctr"/>
            <a:r>
              <a:rPr lang="en-GB" sz="3200" dirty="0">
                <a:solidFill>
                  <a:schemeClr val="tx1"/>
                </a:solidFill>
              </a:rPr>
              <a:t>Society’s perceptions of gender. </a:t>
            </a:r>
          </a:p>
          <a:p>
            <a:pPr algn="ctr"/>
            <a:r>
              <a:rPr lang="en-GB" sz="3200" dirty="0">
                <a:solidFill>
                  <a:schemeClr val="tx1"/>
                </a:solidFill>
              </a:rPr>
              <a:t>Gender throughout history</a:t>
            </a:r>
          </a:p>
          <a:p>
            <a:pPr algn="ctr"/>
            <a:r>
              <a:rPr lang="en-GB" sz="3200" dirty="0">
                <a:solidFill>
                  <a:schemeClr val="tx1"/>
                </a:solidFill>
              </a:rPr>
              <a:t>Gender prejudice and/or discrimination</a:t>
            </a:r>
          </a:p>
          <a:p>
            <a:pPr algn="ctr"/>
            <a:r>
              <a:rPr lang="en-GB" sz="3200" dirty="0">
                <a:solidFill>
                  <a:schemeClr val="tx1"/>
                </a:solidFill>
              </a:rPr>
              <a:t>Gender within the media</a:t>
            </a:r>
          </a:p>
          <a:p>
            <a:pPr algn="ctr"/>
            <a:r>
              <a:rPr lang="en-GB" sz="3200" dirty="0">
                <a:solidFill>
                  <a:schemeClr val="tx1"/>
                </a:solidFill>
              </a:rPr>
              <a:t>Gender within schools</a:t>
            </a:r>
          </a:p>
          <a:p>
            <a:pPr algn="ctr"/>
            <a:r>
              <a:rPr lang="en-GB" sz="3200" dirty="0">
                <a:solidFill>
                  <a:schemeClr val="tx1"/>
                </a:solidFill>
              </a:rPr>
              <a:t>Gender within employment</a:t>
            </a:r>
          </a:p>
          <a:p>
            <a:endParaRPr lang="en-GB" sz="3200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756714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BCD5C1-8F3F-4DB5-A7C7-D50B45FD1F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14425" y="781050"/>
            <a:ext cx="10315575" cy="5534025"/>
          </a:xfrm>
        </p:spPr>
        <p:txBody>
          <a:bodyPr/>
          <a:lstStyle/>
          <a:p>
            <a:pPr marL="0" indent="0">
              <a:buNone/>
            </a:pPr>
            <a:r>
              <a:rPr lang="en-GB" sz="3200" dirty="0">
                <a:solidFill>
                  <a:schemeClr val="tx1"/>
                </a:solidFill>
              </a:rPr>
              <a:t>Throughout history, the perceived roles of men and women were very categorised. </a:t>
            </a:r>
          </a:p>
          <a:p>
            <a:pPr marL="0" indent="0">
              <a:buNone/>
            </a:pPr>
            <a:r>
              <a:rPr lang="en-GB" sz="3200" dirty="0">
                <a:solidFill>
                  <a:schemeClr val="tx1"/>
                </a:solidFill>
              </a:rPr>
              <a:t>Men would: </a:t>
            </a:r>
          </a:p>
          <a:p>
            <a:pPr algn="ctr"/>
            <a:r>
              <a:rPr lang="en-GB" sz="3200" dirty="0">
                <a:solidFill>
                  <a:schemeClr val="tx1"/>
                </a:solidFill>
              </a:rPr>
              <a:t>Be the rulers. </a:t>
            </a:r>
          </a:p>
          <a:p>
            <a:pPr algn="ctr"/>
            <a:r>
              <a:rPr lang="en-GB" sz="3200" dirty="0">
                <a:solidFill>
                  <a:schemeClr val="tx1"/>
                </a:solidFill>
              </a:rPr>
              <a:t>Be the fighters (in most cultures).</a:t>
            </a:r>
          </a:p>
          <a:p>
            <a:pPr algn="ctr"/>
            <a:r>
              <a:rPr lang="en-GB" sz="3200" dirty="0">
                <a:solidFill>
                  <a:schemeClr val="tx1"/>
                </a:solidFill>
              </a:rPr>
              <a:t>Be farmers.</a:t>
            </a:r>
          </a:p>
          <a:p>
            <a:pPr algn="ctr"/>
            <a:r>
              <a:rPr lang="en-GB" sz="3200" dirty="0">
                <a:solidFill>
                  <a:schemeClr val="tx1"/>
                </a:solidFill>
              </a:rPr>
              <a:t>Be builders.</a:t>
            </a:r>
          </a:p>
          <a:p>
            <a:pPr algn="ctr"/>
            <a:r>
              <a:rPr lang="en-GB" sz="3200" dirty="0">
                <a:solidFill>
                  <a:schemeClr val="tx1"/>
                </a:solidFill>
              </a:rPr>
              <a:t>Be merchants.</a:t>
            </a:r>
          </a:p>
          <a:p>
            <a:pPr marL="0" indent="0">
              <a:buNone/>
            </a:pPr>
            <a:endParaRPr lang="en-GB" sz="2800" dirty="0"/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299355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742131-CFB7-4ACC-B025-1B12407E83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51678" y="819151"/>
            <a:ext cx="10178322" cy="536524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dirty="0">
                <a:solidFill>
                  <a:schemeClr val="tx1"/>
                </a:solidFill>
              </a:rPr>
              <a:t>Women would:</a:t>
            </a:r>
          </a:p>
          <a:p>
            <a:pPr algn="ctr"/>
            <a:r>
              <a:rPr lang="en-GB" sz="3200" dirty="0">
                <a:solidFill>
                  <a:schemeClr val="tx1"/>
                </a:solidFill>
              </a:rPr>
              <a:t>Be the housewife</a:t>
            </a:r>
          </a:p>
          <a:p>
            <a:pPr algn="ctr">
              <a:buFont typeface="Courier New" panose="02070309020205020404" pitchFamily="49" charset="0"/>
              <a:buChar char="o"/>
            </a:pPr>
            <a:r>
              <a:rPr lang="en-GB" sz="3200" dirty="0">
                <a:solidFill>
                  <a:schemeClr val="tx1"/>
                </a:solidFill>
              </a:rPr>
              <a:t> Cooking</a:t>
            </a:r>
          </a:p>
          <a:p>
            <a:pPr algn="ctr">
              <a:buFont typeface="Courier New" panose="02070309020205020404" pitchFamily="49" charset="0"/>
              <a:buChar char="o"/>
            </a:pPr>
            <a:r>
              <a:rPr lang="en-GB" sz="3200" dirty="0">
                <a:solidFill>
                  <a:schemeClr val="tx1"/>
                </a:solidFill>
              </a:rPr>
              <a:t> Cleaning the home</a:t>
            </a:r>
          </a:p>
          <a:p>
            <a:pPr algn="ctr"/>
            <a:r>
              <a:rPr lang="en-GB" sz="3200" dirty="0">
                <a:solidFill>
                  <a:schemeClr val="tx1"/>
                </a:solidFill>
              </a:rPr>
              <a:t>Be the mother </a:t>
            </a:r>
          </a:p>
          <a:p>
            <a:pPr algn="ctr">
              <a:buFont typeface="Courier New" panose="02070309020205020404" pitchFamily="49" charset="0"/>
              <a:buChar char="o"/>
            </a:pPr>
            <a:r>
              <a:rPr lang="en-GB" sz="3200" dirty="0">
                <a:solidFill>
                  <a:schemeClr val="tx1"/>
                </a:solidFill>
              </a:rPr>
              <a:t> Stay at home birthing and raising children</a:t>
            </a:r>
          </a:p>
          <a:p>
            <a:pPr algn="ctr"/>
            <a:r>
              <a:rPr lang="en-GB" sz="3200" dirty="0">
                <a:solidFill>
                  <a:schemeClr val="tx1"/>
                </a:solidFill>
              </a:rPr>
              <a:t>Nurses</a:t>
            </a:r>
          </a:p>
          <a:p>
            <a:pPr marL="0" indent="0" algn="ctr">
              <a:buNone/>
            </a:pPr>
            <a:endParaRPr lang="en-GB" sz="3200" dirty="0">
              <a:solidFill>
                <a:schemeClr val="tx1"/>
              </a:solidFill>
            </a:endParaRPr>
          </a:p>
          <a:p>
            <a:pPr algn="ctr"/>
            <a:endParaRPr lang="en-GB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18307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D20548-C3AD-4C78-A778-BEE66469613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2525" y="609600"/>
            <a:ext cx="10277475" cy="551497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dirty="0">
                <a:solidFill>
                  <a:schemeClr val="tx1"/>
                </a:solidFill>
              </a:rPr>
              <a:t>Women stayed in this role for many years.</a:t>
            </a:r>
          </a:p>
          <a:p>
            <a:pPr marL="0" indent="0">
              <a:buNone/>
            </a:pPr>
            <a:r>
              <a:rPr lang="en-GB" sz="2800" dirty="0">
                <a:solidFill>
                  <a:schemeClr val="tx1"/>
                </a:solidFill>
              </a:rPr>
              <a:t>Women began to have enough of following ‘traditional norms’ and began rebelling against their husbands and against the rules of society.</a:t>
            </a:r>
          </a:p>
          <a:p>
            <a:pPr marL="0" indent="0">
              <a:buNone/>
            </a:pPr>
            <a:endParaRPr lang="en-GB" sz="2800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2BA0E7A-82A1-411A-A769-5B5619EB1DD2}"/>
              </a:ext>
            </a:extLst>
          </p:cNvPr>
          <p:cNvSpPr/>
          <p:nvPr/>
        </p:nvSpPr>
        <p:spPr>
          <a:xfrm>
            <a:off x="1838449" y="3044279"/>
            <a:ext cx="3357586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Suffragettes</a:t>
            </a:r>
            <a:endParaRPr lang="en-US" sz="4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953AE9B-3FF3-4A32-8E1B-29527E05D1FA}"/>
              </a:ext>
            </a:extLst>
          </p:cNvPr>
          <p:cNvSpPr/>
          <p:nvPr/>
        </p:nvSpPr>
        <p:spPr>
          <a:xfrm>
            <a:off x="1152525" y="3949997"/>
            <a:ext cx="4729435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Susan B. Anthony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3D451BF-9C03-41A4-A02E-93E35ECB3CAC}"/>
              </a:ext>
            </a:extLst>
          </p:cNvPr>
          <p:cNvSpPr/>
          <p:nvPr/>
        </p:nvSpPr>
        <p:spPr>
          <a:xfrm>
            <a:off x="1029236" y="5037286"/>
            <a:ext cx="6141361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Dr Elizabeth Blackwell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18753B4-73B1-4CEF-B408-9BE9C6CE9478}"/>
              </a:ext>
            </a:extLst>
          </p:cNvPr>
          <p:cNvSpPr txBox="1"/>
          <p:nvPr/>
        </p:nvSpPr>
        <p:spPr>
          <a:xfrm>
            <a:off x="6763109" y="3044279"/>
            <a:ext cx="42763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774D8E7-AE8E-4F60-ADB1-211CF55A707F}"/>
              </a:ext>
            </a:extLst>
          </p:cNvPr>
          <p:cNvSpPr/>
          <p:nvPr/>
        </p:nvSpPr>
        <p:spPr>
          <a:xfrm>
            <a:off x="6214499" y="4334717"/>
            <a:ext cx="5583516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Ellen Johnson-Sirleaf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52D2459-E3CB-4ABD-84FE-D71616185DE8}"/>
              </a:ext>
            </a:extLst>
          </p:cNvPr>
          <p:cNvSpPr/>
          <p:nvPr/>
        </p:nvSpPr>
        <p:spPr>
          <a:xfrm>
            <a:off x="6821076" y="5803198"/>
            <a:ext cx="4976939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Sally Kristen Ride </a:t>
            </a:r>
          </a:p>
        </p:txBody>
      </p:sp>
    </p:spTree>
    <p:extLst>
      <p:ext uri="{BB962C8B-B14F-4D97-AF65-F5344CB8AC3E}">
        <p14:creationId xmlns:p14="http://schemas.microsoft.com/office/powerpoint/2010/main" val="24217593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6EBB3B00-A856-4990-BDF7-D5A1AD8DE368}"/>
              </a:ext>
            </a:extLst>
          </p:cNvPr>
          <p:cNvSpPr/>
          <p:nvPr/>
        </p:nvSpPr>
        <p:spPr>
          <a:xfrm>
            <a:off x="3874635" y="725641"/>
            <a:ext cx="4863703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Sir Ian McKellen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03428D0-8F06-4AC9-8EC3-0CD8358D14E8}"/>
              </a:ext>
            </a:extLst>
          </p:cNvPr>
          <p:cNvSpPr/>
          <p:nvPr/>
        </p:nvSpPr>
        <p:spPr>
          <a:xfrm>
            <a:off x="4268448" y="2169853"/>
            <a:ext cx="3655103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Harvey Milk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CA66B68-83F8-4AAB-87D9-BAEA70E13A8B}"/>
              </a:ext>
            </a:extLst>
          </p:cNvPr>
          <p:cNvSpPr/>
          <p:nvPr/>
        </p:nvSpPr>
        <p:spPr>
          <a:xfrm>
            <a:off x="3952766" y="3722956"/>
            <a:ext cx="4707443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Patrick Stewart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C87BFD0-13AD-4A77-B1A2-7A3748E97368}"/>
              </a:ext>
            </a:extLst>
          </p:cNvPr>
          <p:cNvSpPr/>
          <p:nvPr/>
        </p:nvSpPr>
        <p:spPr>
          <a:xfrm>
            <a:off x="5207021" y="5167168"/>
            <a:ext cx="2198935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48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RuPaul</a:t>
            </a:r>
          </a:p>
        </p:txBody>
      </p:sp>
    </p:spTree>
    <p:extLst>
      <p:ext uri="{BB962C8B-B14F-4D97-AF65-F5344CB8AC3E}">
        <p14:creationId xmlns:p14="http://schemas.microsoft.com/office/powerpoint/2010/main" val="3049930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48286D8-A9FA-4FCB-9E59-53141A87322B}"/>
              </a:ext>
            </a:extLst>
          </p:cNvPr>
          <p:cNvSpPr/>
          <p:nvPr/>
        </p:nvSpPr>
        <p:spPr>
          <a:xfrm>
            <a:off x="1567884" y="1588478"/>
            <a:ext cx="4730975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Patriarchal</a:t>
            </a:r>
            <a:r>
              <a:rPr lang="en-US" sz="60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</a:t>
            </a:r>
            <a:endParaRPr lang="en-US" sz="6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C82EE7F-DB95-4A64-85AC-6DC22C3B37A8}"/>
              </a:ext>
            </a:extLst>
          </p:cNvPr>
          <p:cNvSpPr/>
          <p:nvPr/>
        </p:nvSpPr>
        <p:spPr>
          <a:xfrm>
            <a:off x="5688948" y="3547906"/>
            <a:ext cx="4736939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6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Matriarchal</a:t>
            </a:r>
          </a:p>
        </p:txBody>
      </p:sp>
    </p:spTree>
    <p:extLst>
      <p:ext uri="{BB962C8B-B14F-4D97-AF65-F5344CB8AC3E}">
        <p14:creationId xmlns:p14="http://schemas.microsoft.com/office/powerpoint/2010/main" val="18653113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58B8E5-05C2-4A6F-98AC-8C286ED698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Gender discrimination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0A9D9C-05D0-407C-AFCA-B3A9A94109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sz="2800" dirty="0">
                <a:solidFill>
                  <a:schemeClr val="tx1"/>
                </a:solidFill>
              </a:rPr>
              <a:t>Do you think children would unknowingly participate in gender inequality?</a:t>
            </a:r>
          </a:p>
          <a:p>
            <a:pPr marL="0" indent="0" algn="ctr">
              <a:buNone/>
            </a:pPr>
            <a:r>
              <a:rPr lang="en-GB" sz="2800" dirty="0">
                <a:solidFill>
                  <a:schemeClr val="tx1"/>
                </a:solidFill>
                <a:hlinkClick r:id="rId3"/>
              </a:rPr>
              <a:t>https://www.youtube.com/watch?v=S1Onniy08AY</a:t>
            </a:r>
            <a:endParaRPr lang="en-GB" sz="2800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564808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7014A9-27A2-42C5-B9BB-FAF2630DC6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51678" y="1567543"/>
            <a:ext cx="10178322" cy="431204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dirty="0">
                <a:solidFill>
                  <a:schemeClr val="tx1"/>
                </a:solidFill>
              </a:rPr>
              <a:t>Gender discrimination, also known as ‘sexism’, is the discrimination towards an individual or a groups of individuals because of their gender. </a:t>
            </a:r>
          </a:p>
          <a:p>
            <a:pPr marL="0" indent="0">
              <a:buNone/>
            </a:pPr>
            <a:r>
              <a:rPr lang="en-GB" sz="3200" dirty="0">
                <a:solidFill>
                  <a:schemeClr val="tx1"/>
                </a:solidFill>
              </a:rPr>
              <a:t>This type of discrimination can be seen a lot within places of work and in some cases, it can be seen within education. </a:t>
            </a:r>
          </a:p>
          <a:p>
            <a:pPr marL="0" indent="0">
              <a:buNone/>
            </a:pPr>
            <a:r>
              <a:rPr lang="en-GB" sz="3200" dirty="0">
                <a:solidFill>
                  <a:schemeClr val="tx1"/>
                </a:solidFill>
              </a:rPr>
              <a:t>Sexism can be seen to arise from social norms, cultural norms and cultural customs. </a:t>
            </a:r>
          </a:p>
        </p:txBody>
      </p:sp>
    </p:spTree>
    <p:extLst>
      <p:ext uri="{BB962C8B-B14F-4D97-AF65-F5344CB8AC3E}">
        <p14:creationId xmlns:p14="http://schemas.microsoft.com/office/powerpoint/2010/main" val="256311308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6B833E-FD6B-46D7-9BCF-659FEA33E3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91802" y="1475231"/>
            <a:ext cx="10238198" cy="487419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dirty="0">
                <a:solidFill>
                  <a:schemeClr val="tx1"/>
                </a:solidFill>
              </a:rPr>
              <a:t>As this type of discrimination happens frequently within employment, gender inequality is one of the major factors of this discrimination. </a:t>
            </a:r>
          </a:p>
          <a:p>
            <a:pPr marL="0" indent="0">
              <a:buNone/>
            </a:pPr>
            <a:r>
              <a:rPr lang="en-GB" sz="2800" dirty="0">
                <a:solidFill>
                  <a:schemeClr val="tx1"/>
                </a:solidFill>
              </a:rPr>
              <a:t>‘Gender pay gap’ is the term used for the difference in earnings per annum between the sexes. </a:t>
            </a:r>
          </a:p>
          <a:p>
            <a:pPr marL="0" indent="0">
              <a:buNone/>
            </a:pPr>
            <a:r>
              <a:rPr lang="en-GB" sz="2800" dirty="0">
                <a:solidFill>
                  <a:schemeClr val="tx1"/>
                </a:solidFill>
              </a:rPr>
              <a:t>Due to a new law, organisations with over 250 staff must show evidence of their gender pay gap.</a:t>
            </a:r>
          </a:p>
          <a:p>
            <a:pPr marL="0" indent="0">
              <a:buNone/>
            </a:pPr>
            <a:r>
              <a:rPr lang="en-GB" sz="2800" dirty="0">
                <a:solidFill>
                  <a:schemeClr val="tx1"/>
                </a:solidFill>
              </a:rPr>
              <a:t>In 2019, the overall gender pay gap percentage decreased from 17.8% to 17.3%. </a:t>
            </a:r>
          </a:p>
          <a:p>
            <a:pPr marL="0" indent="0">
              <a:buNone/>
            </a:pPr>
            <a:endParaRPr lang="en-GB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488066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Content Placeholder 8" descr="A close up of a map&#10;&#10;Description automatically generated">
            <a:extLst>
              <a:ext uri="{FF2B5EF4-FFF2-40B4-BE49-F238E27FC236}">
                <a16:creationId xmlns:a16="http://schemas.microsoft.com/office/drawing/2014/main" id="{04D41820-C472-4C31-88DF-D9F36F38A9A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6619"/>
            <a:ext cx="12192000" cy="6858000"/>
          </a:xfr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525B5F5C-56D2-49C7-9C19-43EF82114F12}"/>
              </a:ext>
            </a:extLst>
          </p:cNvPr>
          <p:cNvSpPr txBox="1"/>
          <p:nvPr/>
        </p:nvSpPr>
        <p:spPr>
          <a:xfrm>
            <a:off x="8728363" y="6461371"/>
            <a:ext cx="3645724" cy="3800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(Office for National Statistics, 2019)</a:t>
            </a:r>
          </a:p>
        </p:txBody>
      </p:sp>
    </p:spTree>
    <p:extLst>
      <p:ext uri="{BB962C8B-B14F-4D97-AF65-F5344CB8AC3E}">
        <p14:creationId xmlns:p14="http://schemas.microsoft.com/office/powerpoint/2010/main" val="82536087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C2AFD1-D03A-4686-B738-8857946B32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1678" y="382384"/>
            <a:ext cx="6844572" cy="1027315"/>
          </a:xfrm>
        </p:spPr>
        <p:txBody>
          <a:bodyPr>
            <a:normAutofit/>
          </a:bodyPr>
          <a:lstStyle/>
          <a:p>
            <a:r>
              <a:rPr lang="en-GB" dirty="0"/>
              <a:t>Cultural differences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D36988-1E41-4383-8D1F-C162875CBD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51678" y="1579418"/>
            <a:ext cx="10279262" cy="4896197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2800" dirty="0">
                <a:solidFill>
                  <a:schemeClr val="tx1"/>
                </a:solidFill>
              </a:rPr>
              <a:t>Children living within the UK must attend compulsory school between the ages of 5 – 16. </a:t>
            </a:r>
          </a:p>
          <a:p>
            <a:pPr marL="0" indent="0">
              <a:buNone/>
            </a:pPr>
            <a:r>
              <a:rPr lang="en-GB" sz="2800" dirty="0">
                <a:solidFill>
                  <a:schemeClr val="tx1"/>
                </a:solidFill>
              </a:rPr>
              <a:t>Children can attend either state schools (free mainstream schools) or private schools which are funded independently. </a:t>
            </a:r>
          </a:p>
          <a:p>
            <a:pPr marL="0" indent="0">
              <a:buNone/>
            </a:pPr>
            <a:r>
              <a:rPr lang="en-GB" sz="2800" dirty="0">
                <a:solidFill>
                  <a:schemeClr val="tx1"/>
                </a:solidFill>
              </a:rPr>
              <a:t>These schools are primarily mixed schools for both girls and boys, however there are same sex only schools within the UK.</a:t>
            </a:r>
          </a:p>
          <a:p>
            <a:pPr marL="0" indent="0">
              <a:buNone/>
            </a:pPr>
            <a:r>
              <a:rPr lang="en-GB" sz="2800" dirty="0">
                <a:solidFill>
                  <a:schemeClr val="tx1"/>
                </a:solidFill>
              </a:rPr>
              <a:t>During their education, the students will follow a compulsory curriculum called ‘The National Curriculum.’ </a:t>
            </a:r>
          </a:p>
          <a:p>
            <a:pPr marL="0" indent="0">
              <a:buNone/>
            </a:pPr>
            <a:r>
              <a:rPr lang="en-GB" sz="2800" dirty="0">
                <a:solidFill>
                  <a:schemeClr val="tx1"/>
                </a:solidFill>
              </a:rPr>
              <a:t>Within this curriculum, the subjects are all the same topics for both sexes. </a:t>
            </a:r>
          </a:p>
        </p:txBody>
      </p:sp>
    </p:spTree>
    <p:extLst>
      <p:ext uri="{BB962C8B-B14F-4D97-AF65-F5344CB8AC3E}">
        <p14:creationId xmlns:p14="http://schemas.microsoft.com/office/powerpoint/2010/main" val="272426610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B23BE4-628E-4900-A0EC-5792558F3D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9485" y="1499616"/>
            <a:ext cx="10178322" cy="4890909"/>
          </a:xfrm>
        </p:spPr>
        <p:txBody>
          <a:bodyPr/>
          <a:lstStyle/>
          <a:p>
            <a:pPr marL="0" indent="0">
              <a:buNone/>
            </a:pPr>
            <a:r>
              <a:rPr lang="en-GB" sz="2400" dirty="0">
                <a:solidFill>
                  <a:schemeClr val="tx1"/>
                </a:solidFill>
              </a:rPr>
              <a:t>Gypsy and Traveller children tend to leave school at a much earlier age than in other ethnic groups. </a:t>
            </a:r>
          </a:p>
          <a:p>
            <a:pPr marL="0" indent="0">
              <a:buNone/>
            </a:pPr>
            <a:r>
              <a:rPr lang="en-GB" sz="2400" dirty="0">
                <a:solidFill>
                  <a:schemeClr val="tx1"/>
                </a:solidFill>
              </a:rPr>
              <a:t>This can be due to a number of different reasons. </a:t>
            </a:r>
          </a:p>
          <a:p>
            <a:pPr marL="0" indent="0">
              <a:buNone/>
            </a:pPr>
            <a:r>
              <a:rPr lang="en-GB" sz="2400" dirty="0">
                <a:solidFill>
                  <a:schemeClr val="tx1"/>
                </a:solidFill>
              </a:rPr>
              <a:t>Gypsy and Traveller children often drop out of school around 11 years old, in order to work and help their parents out. </a:t>
            </a:r>
          </a:p>
          <a:p>
            <a:pPr marL="0" indent="0">
              <a:buNone/>
            </a:pPr>
            <a:r>
              <a:rPr lang="en-GB" sz="2400" dirty="0">
                <a:solidFill>
                  <a:schemeClr val="tx1"/>
                </a:solidFill>
              </a:rPr>
              <a:t>Girls often drop out of school to help their mothers with the ‘home’ work. </a:t>
            </a:r>
          </a:p>
          <a:p>
            <a:pPr marL="0" indent="0">
              <a:buNone/>
            </a:pPr>
            <a:r>
              <a:rPr lang="en-GB" sz="2400" dirty="0">
                <a:solidFill>
                  <a:schemeClr val="tx1"/>
                </a:solidFill>
              </a:rPr>
              <a:t>Whilst boys often help their dads with work and looking after the animals. </a:t>
            </a:r>
          </a:p>
        </p:txBody>
      </p:sp>
    </p:spTree>
    <p:extLst>
      <p:ext uri="{BB962C8B-B14F-4D97-AF65-F5344CB8AC3E}">
        <p14:creationId xmlns:p14="http://schemas.microsoft.com/office/powerpoint/2010/main" val="323455127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E759EB-1831-461B-91EA-C66B37F588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1679" y="382385"/>
            <a:ext cx="3217580" cy="891611"/>
          </a:xfrm>
        </p:spPr>
        <p:txBody>
          <a:bodyPr/>
          <a:lstStyle/>
          <a:p>
            <a:r>
              <a:rPr lang="en-GB" dirty="0"/>
              <a:t>Fa’afafine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858AD7-F79B-4D84-901E-A3F03A4248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51678" y="1469204"/>
            <a:ext cx="10178321" cy="4900773"/>
          </a:xfrm>
        </p:spPr>
        <p:txBody>
          <a:bodyPr/>
          <a:lstStyle/>
          <a:p>
            <a:pPr marL="0" indent="0">
              <a:buNone/>
            </a:pPr>
            <a:r>
              <a:rPr lang="en-GB" sz="3200" dirty="0">
                <a:solidFill>
                  <a:schemeClr val="tx1"/>
                </a:solidFill>
              </a:rPr>
              <a:t>Also known as the ‘third gender.’</a:t>
            </a:r>
          </a:p>
          <a:p>
            <a:pPr marL="0" indent="0">
              <a:buNone/>
            </a:pPr>
            <a:r>
              <a:rPr lang="en-GB" sz="3200" dirty="0">
                <a:solidFill>
                  <a:schemeClr val="tx1"/>
                </a:solidFill>
              </a:rPr>
              <a:t>This is part of Polynesian culture, particularly in Samoa. </a:t>
            </a:r>
          </a:p>
          <a:p>
            <a:pPr marL="0" indent="0">
              <a:buNone/>
            </a:pPr>
            <a:r>
              <a:rPr lang="en-GB" sz="3200" dirty="0">
                <a:solidFill>
                  <a:schemeClr val="tx1"/>
                </a:solidFill>
              </a:rPr>
              <a:t>The term ‘Fa’Afafine translates to ‘in the manner of a woman.’</a:t>
            </a:r>
          </a:p>
          <a:p>
            <a:pPr marL="0" indent="0">
              <a:buNone/>
            </a:pPr>
            <a:r>
              <a:rPr lang="en-GB" sz="3200" dirty="0">
                <a:solidFill>
                  <a:schemeClr val="tx1"/>
                </a:solidFill>
              </a:rPr>
              <a:t>This culture are biologically men at birth but behave in feminine ways as they grow up. </a:t>
            </a:r>
          </a:p>
          <a:p>
            <a:pPr marL="0" indent="0">
              <a:buNone/>
            </a:pPr>
            <a:r>
              <a:rPr lang="en-GB" sz="3200" dirty="0">
                <a:solidFill>
                  <a:schemeClr val="tx1"/>
                </a:solidFill>
              </a:rPr>
              <a:t>This has became a cultural norm within Samoan society, even bringing its own laws. </a:t>
            </a:r>
          </a:p>
          <a:p>
            <a:pPr marL="0" indent="0">
              <a:buNone/>
            </a:pPr>
            <a:endParaRPr lang="en-GB" sz="2800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1878612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D29DE7-F9F5-45D2-87BE-1036DEF0A2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55363" y="273270"/>
            <a:ext cx="10174637" cy="609653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dirty="0">
                <a:solidFill>
                  <a:schemeClr val="tx1"/>
                </a:solidFill>
              </a:rPr>
              <a:t>In traditional Samoan style, the boy’s preference for feminine tasks will usually be recognised at an early age. </a:t>
            </a:r>
          </a:p>
          <a:p>
            <a:pPr marL="0" indent="0">
              <a:buNone/>
            </a:pPr>
            <a:endParaRPr lang="en-GB" sz="2800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GB" sz="2800" dirty="0">
                <a:solidFill>
                  <a:schemeClr val="tx1"/>
                </a:solidFill>
              </a:rPr>
              <a:t>Once the child becomes recognised as a Fa’Afafine, they will then adopt feminine traits. </a:t>
            </a:r>
          </a:p>
          <a:p>
            <a:r>
              <a:rPr lang="en-GB" sz="2400" dirty="0">
                <a:solidFill>
                  <a:schemeClr val="tx1"/>
                </a:solidFill>
              </a:rPr>
              <a:t>Dressing as a woman.</a:t>
            </a:r>
          </a:p>
          <a:p>
            <a:r>
              <a:rPr lang="en-GB" sz="2400" dirty="0">
                <a:solidFill>
                  <a:schemeClr val="tx1"/>
                </a:solidFill>
              </a:rPr>
              <a:t>Dancing the Siva (a traditional female dance usually performed wearing a feathered headdress).</a:t>
            </a:r>
          </a:p>
          <a:p>
            <a:r>
              <a:rPr lang="en-GB" sz="2400" dirty="0">
                <a:solidFill>
                  <a:schemeClr val="tx1"/>
                </a:solidFill>
              </a:rPr>
              <a:t>Undertaking feminine roles within the village. </a:t>
            </a:r>
          </a:p>
          <a:p>
            <a:pPr marL="0" indent="0">
              <a:buNone/>
            </a:pPr>
            <a:endParaRPr lang="en-GB" sz="2400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GB" sz="2800" dirty="0">
                <a:solidFill>
                  <a:schemeClr val="tx1"/>
                </a:solidFill>
              </a:rPr>
              <a:t>Fa’Afafine are accepted as feminine, but they also undertake masculine men’s roles when wanted. </a:t>
            </a:r>
          </a:p>
        </p:txBody>
      </p:sp>
    </p:spTree>
    <p:extLst>
      <p:ext uri="{BB962C8B-B14F-4D97-AF65-F5344CB8AC3E}">
        <p14:creationId xmlns:p14="http://schemas.microsoft.com/office/powerpoint/2010/main" val="206363372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8D1415-634F-487C-AA4A-4386131F18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94553" y="2373110"/>
            <a:ext cx="10178322" cy="1492132"/>
          </a:xfrm>
        </p:spPr>
        <p:txBody>
          <a:bodyPr>
            <a:normAutofit fontScale="90000"/>
          </a:bodyPr>
          <a:lstStyle/>
          <a:p>
            <a:r>
              <a:rPr lang="en-GB" dirty="0">
                <a:hlinkClick r:id="rId2"/>
              </a:rPr>
              <a:t>Can you see any cultural differences within these children talking about gender?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3594333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91AFC0-38F3-4A82-9EAC-715DD6562E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Gender in the media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2CE18FE-E7B7-45A3-8A6F-7892C159F61B}"/>
              </a:ext>
            </a:extLst>
          </p:cNvPr>
          <p:cNvSpPr/>
          <p:nvPr/>
        </p:nvSpPr>
        <p:spPr>
          <a:xfrm>
            <a:off x="2210771" y="2459504"/>
            <a:ext cx="7770458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Can anybody think of examples of gender being stereotyped in the media?</a:t>
            </a:r>
          </a:p>
        </p:txBody>
      </p:sp>
    </p:spTree>
    <p:extLst>
      <p:ext uri="{BB962C8B-B14F-4D97-AF65-F5344CB8AC3E}">
        <p14:creationId xmlns:p14="http://schemas.microsoft.com/office/powerpoint/2010/main" val="138817613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813103-61C1-4A1B-AB17-CB690E19C7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Gender in Disney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53BC8C-3245-4531-B42C-A545F2587C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51678" y="1386979"/>
            <a:ext cx="10178322" cy="508863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2800" dirty="0">
                <a:solidFill>
                  <a:schemeClr val="tx1"/>
                </a:solidFill>
              </a:rPr>
              <a:t>Many of Disney’s films have been branded as ‘sexist’ throughout the years. </a:t>
            </a:r>
          </a:p>
          <a:p>
            <a:pPr marL="0" indent="0">
              <a:buNone/>
            </a:pPr>
            <a:r>
              <a:rPr lang="en-GB" sz="2800" dirty="0">
                <a:solidFill>
                  <a:schemeClr val="tx1"/>
                </a:solidFill>
              </a:rPr>
              <a:t>Disney’s older films always rely on a man to save a woman in order for the woman to survive. </a:t>
            </a:r>
          </a:p>
          <a:p>
            <a:pPr marL="0" indent="0">
              <a:buNone/>
            </a:pPr>
            <a:r>
              <a:rPr lang="en-GB" sz="2800" dirty="0">
                <a:solidFill>
                  <a:schemeClr val="tx1"/>
                </a:solidFill>
              </a:rPr>
              <a:t>The majority of the older films within Disney are made up of: </a:t>
            </a:r>
          </a:p>
          <a:p>
            <a:r>
              <a:rPr lang="en-GB" sz="2800" dirty="0">
                <a:solidFill>
                  <a:schemeClr val="tx1"/>
                </a:solidFill>
              </a:rPr>
              <a:t>The men being the heroes. </a:t>
            </a:r>
          </a:p>
          <a:p>
            <a:r>
              <a:rPr lang="en-GB" sz="2800" dirty="0">
                <a:solidFill>
                  <a:schemeClr val="tx1"/>
                </a:solidFill>
              </a:rPr>
              <a:t>The women being helpless or at a loss. </a:t>
            </a:r>
          </a:p>
          <a:p>
            <a:r>
              <a:rPr lang="en-GB" sz="2800" dirty="0">
                <a:solidFill>
                  <a:schemeClr val="tx1"/>
                </a:solidFill>
              </a:rPr>
              <a:t>The men being royalty.</a:t>
            </a:r>
          </a:p>
          <a:p>
            <a:r>
              <a:rPr lang="en-GB" sz="2800" dirty="0">
                <a:solidFill>
                  <a:schemeClr val="tx1"/>
                </a:solidFill>
              </a:rPr>
              <a:t>The princesses all being portrayed as beautiful, young women. </a:t>
            </a:r>
          </a:p>
          <a:p>
            <a:r>
              <a:rPr lang="en-GB" sz="2800" dirty="0">
                <a:solidFill>
                  <a:schemeClr val="tx1"/>
                </a:solidFill>
              </a:rPr>
              <a:t>The older women being portrayed as the villains or hags. </a:t>
            </a:r>
          </a:p>
        </p:txBody>
      </p:sp>
    </p:spTree>
    <p:extLst>
      <p:ext uri="{BB962C8B-B14F-4D97-AF65-F5344CB8AC3E}">
        <p14:creationId xmlns:p14="http://schemas.microsoft.com/office/powerpoint/2010/main" val="316822983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4534E4-D940-4091-A284-E913352D6A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30876" y="2682934"/>
            <a:ext cx="6530247" cy="1492132"/>
          </a:xfrm>
        </p:spPr>
        <p:txBody>
          <a:bodyPr>
            <a:normAutofit/>
          </a:bodyPr>
          <a:lstStyle/>
          <a:p>
            <a:r>
              <a:rPr lang="en-GB" sz="7200" dirty="0"/>
              <a:t>Any questions</a:t>
            </a:r>
          </a:p>
        </p:txBody>
      </p:sp>
    </p:spTree>
    <p:extLst>
      <p:ext uri="{BB962C8B-B14F-4D97-AF65-F5344CB8AC3E}">
        <p14:creationId xmlns:p14="http://schemas.microsoft.com/office/powerpoint/2010/main" val="249863344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CAE4CD-80CA-4AAD-BF07-40136B8953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1678" y="382385"/>
            <a:ext cx="4151595" cy="817023"/>
          </a:xfrm>
        </p:spPr>
        <p:txBody>
          <a:bodyPr/>
          <a:lstStyle/>
          <a:p>
            <a:r>
              <a:rPr lang="en-GB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A01995-2178-45BA-A46D-9524D7179C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51678" y="1460666"/>
            <a:ext cx="10178322" cy="4904508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endParaRPr lang="en-GB" sz="2400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GB" sz="2400" dirty="0">
                <a:solidFill>
                  <a:schemeClr val="tx1"/>
                </a:solidFill>
              </a:rPr>
              <a:t>Jimmy Kimmel Live (2016) </a:t>
            </a:r>
            <a:r>
              <a:rPr lang="en-GB" sz="2400" i="1" dirty="0">
                <a:solidFill>
                  <a:schemeClr val="tx1"/>
                </a:solidFill>
              </a:rPr>
              <a:t>Kids explain why women are paid less than men. </a:t>
            </a:r>
            <a:r>
              <a:rPr lang="en-GB" sz="2400" dirty="0">
                <a:solidFill>
                  <a:schemeClr val="tx1"/>
                </a:solidFill>
              </a:rPr>
              <a:t>[Online] Available at: </a:t>
            </a:r>
            <a:r>
              <a:rPr lang="en-GB" sz="2400" dirty="0">
                <a:solidFill>
                  <a:schemeClr val="tx1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https://www.youtube.com/watch?v=S1Onniy08AY</a:t>
            </a:r>
            <a:r>
              <a:rPr lang="en-GB" sz="2400" dirty="0">
                <a:solidFill>
                  <a:schemeClr val="tx1"/>
                </a:solidFill>
              </a:rPr>
              <a:t> (Accessed: 09/03/2020)</a:t>
            </a:r>
          </a:p>
          <a:p>
            <a:pPr marL="0" indent="0">
              <a:buNone/>
            </a:pPr>
            <a:endParaRPr lang="en-GB" sz="2400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GB" sz="2400" dirty="0">
                <a:solidFill>
                  <a:schemeClr val="tx1"/>
                </a:solidFill>
              </a:rPr>
              <a:t>National Geographic (2016) </a:t>
            </a:r>
            <a:r>
              <a:rPr lang="en-GB" sz="2400" i="1" dirty="0">
                <a:solidFill>
                  <a:schemeClr val="tx1"/>
                </a:solidFill>
              </a:rPr>
              <a:t>Hear Kids' Honest Opinions on Being a Boy or Girl Around the World | National Geographic. </a:t>
            </a:r>
            <a:r>
              <a:rPr lang="en-GB" sz="2400" dirty="0">
                <a:solidFill>
                  <a:schemeClr val="tx1"/>
                </a:solidFill>
              </a:rPr>
              <a:t>[Online] Available at: </a:t>
            </a:r>
            <a:r>
              <a:rPr lang="en-GB" sz="2400" dirty="0">
                <a:solidFill>
                  <a:schemeClr val="tx1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https://www.youtube.com/watch?v=2B3ea7IGwLA</a:t>
            </a:r>
            <a:r>
              <a:rPr lang="en-GB" sz="2400" dirty="0">
                <a:solidFill>
                  <a:schemeClr val="tx1"/>
                </a:solidFill>
              </a:rPr>
              <a:t> (Accessed: 09/03/2020)</a:t>
            </a:r>
            <a:endParaRPr lang="en-GB" sz="2400" i="1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GB" sz="2400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GB" sz="2400" dirty="0">
                <a:solidFill>
                  <a:schemeClr val="tx1"/>
                </a:solidFill>
              </a:rPr>
              <a:t>Office for National Statistics (2019) </a:t>
            </a:r>
            <a:r>
              <a:rPr lang="en-GB" sz="2400" i="1" dirty="0">
                <a:solidFill>
                  <a:schemeClr val="tx1"/>
                </a:solidFill>
              </a:rPr>
              <a:t>Gender Pay Gap in 2019. </a:t>
            </a:r>
            <a:r>
              <a:rPr lang="en-GB" sz="2400" dirty="0">
                <a:solidFill>
                  <a:schemeClr val="tx1"/>
                </a:solidFill>
              </a:rPr>
              <a:t>[Online] Available at: https://www.ons.gov.uk/employmentandlabourmarket/peopleinwork/earningsandworkinghours/bulletins/genderpaygapintheuk/2019 (Accessed: 06/03/2020)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29757626"/>
      </p:ext>
    </p:extLst>
  </p:cSld>
  <p:clrMapOvr>
    <a:masterClrMapping/>
  </p:clrMapOvr>
</p:sld>
</file>

<file path=ppt/theme/theme1.xml><?xml version="1.0" encoding="utf-8"?>
<a:theme xmlns:a="http://schemas.openxmlformats.org/drawingml/2006/main" name="Badge">
  <a:themeElements>
    <a:clrScheme name="Badge">
      <a:dk1>
        <a:sysClr val="windowText" lastClr="000000"/>
      </a:dk1>
      <a:lt1>
        <a:sysClr val="window" lastClr="FFFFFF"/>
      </a:lt1>
      <a:dk2>
        <a:srgbClr val="2A1A00"/>
      </a:dk2>
      <a:lt2>
        <a:srgbClr val="F3F3F2"/>
      </a:lt2>
      <a:accent1>
        <a:srgbClr val="F8B323"/>
      </a:accent1>
      <a:accent2>
        <a:srgbClr val="656A59"/>
      </a:accent2>
      <a:accent3>
        <a:srgbClr val="46B2B5"/>
      </a:accent3>
      <a:accent4>
        <a:srgbClr val="8CAA7E"/>
      </a:accent4>
      <a:accent5>
        <a:srgbClr val="D36F68"/>
      </a:accent5>
      <a:accent6>
        <a:srgbClr val="826276"/>
      </a:accent6>
      <a:hlink>
        <a:srgbClr val="46B2B5"/>
      </a:hlink>
      <a:folHlink>
        <a:srgbClr val="A46694"/>
      </a:folHlink>
    </a:clrScheme>
    <a:fontScheme name="Badge">
      <a:majorFont>
        <a:latin typeface="Impact" panose="020B080603090205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dge" id="{71A07785-5930-41D4-9A83-E23602B48E98}" vid="{771EA782-DFA6-45B1-AEA3-661F1715B31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TM10001106[[fn=Badge]]</Template>
  <TotalTime>807</TotalTime>
  <Words>944</Words>
  <Application>Microsoft Office PowerPoint</Application>
  <PresentationFormat>Widescreen</PresentationFormat>
  <Paragraphs>109</Paragraphs>
  <Slides>21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7" baseType="lpstr">
      <vt:lpstr>Arial</vt:lpstr>
      <vt:lpstr>Calibri</vt:lpstr>
      <vt:lpstr>Courier New</vt:lpstr>
      <vt:lpstr>Gill Sans MT</vt:lpstr>
      <vt:lpstr>Impact</vt:lpstr>
      <vt:lpstr>Badge</vt:lpstr>
      <vt:lpstr>Culture, Identity and education</vt:lpstr>
      <vt:lpstr>recap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Gender discrimination</vt:lpstr>
      <vt:lpstr>PowerPoint Presentation</vt:lpstr>
      <vt:lpstr>PowerPoint Presentation</vt:lpstr>
      <vt:lpstr>PowerPoint Presentation</vt:lpstr>
      <vt:lpstr>Cultural differences</vt:lpstr>
      <vt:lpstr>PowerPoint Presentation</vt:lpstr>
      <vt:lpstr>Fa’afafine</vt:lpstr>
      <vt:lpstr>PowerPoint Presentation</vt:lpstr>
      <vt:lpstr>Can you see any cultural differences within these children talking about gender?</vt:lpstr>
      <vt:lpstr>Gender in the media</vt:lpstr>
      <vt:lpstr>Gender in Disney</vt:lpstr>
      <vt:lpstr>Any questions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Culture, Identity and education</dc:title>
  <dc:creator>Ross</dc:creator>
  <cp:lastModifiedBy>Ross Abraham (Student)</cp:lastModifiedBy>
  <cp:revision>56</cp:revision>
  <dcterms:created xsi:type="dcterms:W3CDTF">2020-03-09T09:57:05Z</dcterms:created>
  <dcterms:modified xsi:type="dcterms:W3CDTF">2020-03-12T22:53:05Z</dcterms:modified>
</cp:coreProperties>
</file>