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5" r:id="rId1"/>
  </p:sldMasterIdLst>
  <p:notesMasterIdLst>
    <p:notesMasterId r:id="rId24"/>
  </p:notesMasterIdLst>
  <p:sldIdLst>
    <p:sldId id="256" r:id="rId2"/>
    <p:sldId id="340" r:id="rId3"/>
    <p:sldId id="338" r:id="rId4"/>
    <p:sldId id="302" r:id="rId5"/>
    <p:sldId id="339" r:id="rId6"/>
    <p:sldId id="305" r:id="rId7"/>
    <p:sldId id="309" r:id="rId8"/>
    <p:sldId id="276" r:id="rId9"/>
    <p:sldId id="272" r:id="rId10"/>
    <p:sldId id="341" r:id="rId11"/>
    <p:sldId id="277" r:id="rId12"/>
    <p:sldId id="279" r:id="rId13"/>
    <p:sldId id="287" r:id="rId14"/>
    <p:sldId id="278" r:id="rId15"/>
    <p:sldId id="280" r:id="rId16"/>
    <p:sldId id="286" r:id="rId17"/>
    <p:sldId id="281" r:id="rId18"/>
    <p:sldId id="289" r:id="rId19"/>
    <p:sldId id="282" r:id="rId20"/>
    <p:sldId id="288" r:id="rId21"/>
    <p:sldId id="283" r:id="rId22"/>
    <p:sldId id="285" r:id="rId23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532" autoAdjust="0"/>
    <p:restoredTop sz="94660"/>
  </p:normalViewPr>
  <p:slideViewPr>
    <p:cSldViewPr>
      <p:cViewPr varScale="1">
        <p:scale>
          <a:sx n="86" d="100"/>
          <a:sy n="86" d="100"/>
        </p:scale>
        <p:origin x="279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0B9ABAF-73D0-1D8D-7BE7-11987A7099E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F36376-50C5-FE7A-F5CA-01D9EB886587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302CADE4-31D9-42F3-BCF4-404D91A283B6}" type="datetimeFigureOut">
              <a:rPr lang="en-GB"/>
              <a:pPr>
                <a:defRPr/>
              </a:pPr>
              <a:t>20/01/2025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E13F00B-4A21-269F-5022-4CB05BC2113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6241231-C89B-0288-CBA7-8E39DB5118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C19249-E1A2-65E2-A79D-62B15C9042B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8EF0FE-CC48-E0B1-C511-CA183E7ECB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438CA6C4-932A-4D18-B7D2-03E8C33D10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7">
            <a:extLst>
              <a:ext uri="{FF2B5EF4-FFF2-40B4-BE49-F238E27FC236}">
                <a16:creationId xmlns:a16="http://schemas.microsoft.com/office/drawing/2014/main" id="{61EC0367-05AE-FFEF-AC22-A9A0A150337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0AEEE703-6A4D-40E1-B76C-6F603E4B67C4}" type="slidenum">
              <a:rPr lang="en-GB" altLang="en-US" smtClean="0">
                <a:latin typeface="Times New Roman" panose="02020603050405020304" pitchFamily="18" charset="0"/>
              </a:rPr>
              <a:pPr/>
              <a:t>2</a:t>
            </a:fld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5123" name="Rectangle 2">
            <a:extLst>
              <a:ext uri="{FF2B5EF4-FFF2-40B4-BE49-F238E27FC236}">
                <a16:creationId xmlns:a16="http://schemas.microsoft.com/office/drawing/2014/main" id="{B0F88089-26E9-DD52-EE8B-B17A1B53FE1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23B32B0F-5BD1-B0A0-B1E5-3D9C85195B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D74C3825-5971-CA9A-96D7-4689F73ED82F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CD91CB93-FA3A-6538-8203-BCE289555F38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33152FC7-F50C-C25B-08A0-1788E6D116CE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3C1A6E3B-81A9-F97F-7425-FDE695376F78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AF3F253D-CBF7-CCB4-9210-485D8D5BB782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26715D9D-ACBC-C64F-5081-B6DCC0A57849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BBD24-8366-227E-9DFB-7D7A95F86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76D8C9-F1D3-5585-A311-70E07BFCE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7B981-9D11-BC8E-34A9-184B484DB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C6B02-894C-4D6B-9BB9-870257DDBDF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4134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24338C-084C-90F0-0185-16019BC48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C2AED0-4854-B931-BB41-589D4232C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A06674-AE23-D57F-D36C-19F2D7092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90A02-F2E2-48F6-8756-3192890FAE9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9428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97500-126B-4A38-CF6E-D3E9510684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26015E-6465-A0E0-0D97-085FA034D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BD0F5B-9D36-3D70-ED70-8085A1A14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89FD7F-EADF-4AC1-98CB-E97DCCE526A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2077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626F32E-E2A9-8F2E-932F-CAFAEF72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FF30D82-9297-98E1-77DA-CDA7CEBDE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69F6DC9-E452-4CE0-320D-DE5A270E0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98A0ED-FB34-4E88-A845-C72DB2D2428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555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C2C26AD-333C-C38A-3DB2-A69EE026F0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3D0837DE-326A-DA39-0D40-1F046EEF2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AA53CF4-5918-65C0-E13D-C7EF54447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D8E262-B0CD-4786-ABCC-ED911FD41C0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787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E7CD9EB8-4915-10A0-4E4E-C3A25C131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D25C0B8-CACF-E5FA-951A-01E3067F8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26CBDE1-9423-42CA-4F0C-0813370DF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C5F8A-CBB3-498C-ABAF-7672F724525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134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BAE2A30-703C-E905-CBA3-492D444E0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5D091A8-BD03-F285-A9DE-3118F4ACA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63C7666-1080-0B96-49D2-408CDC353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F1540-97EA-4B3C-AF80-7413EB56A44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8270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7A21883-F001-29D0-9678-52B19DD4EA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E383826-3D82-D3BE-E56B-59B142D85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7BABDEA-94F0-8ACD-87E9-0A31A3316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6C4D8D-A024-4A0F-B127-E08BAAA751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6236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664F973-BEC1-2069-A48C-823C60046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9F1AAF9-FE6F-5D99-6CE4-11452ED1F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67949BF-99A5-01B9-FF11-659B697D6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EB8C92-E122-45F6-A9AB-6F6AE90B46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0333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66B63-8AED-AEEE-27C4-2E1B24D7B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80DD1B-070A-3234-B2F4-AB9FF1153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CEA06-D016-8866-A0FF-99B2D5FABB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CFB67D-6024-4D0A-BAAA-0779CA149D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0907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457A4-C287-8F01-B694-299FC2385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D645DC-4763-061B-FB7B-0C83D6DF0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48EB48-D057-0C32-DEFC-DB82EAB9F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00030-22C3-4D92-BC1F-C8D6B5C5F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3080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7A61A8F0-8C9F-9128-EDF9-6D3EF1ABC41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5908843-323B-1720-F4C1-53362BA0225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9097F1-6A1A-4E09-E279-D114177F46D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200">
                <a:solidFill>
                  <a:schemeClr val="tx1">
                    <a:tint val="75000"/>
                  </a:schemeClr>
                </a:solidFill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FD967F-24E1-96B7-2C61-376858FAC7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9179E6-6A4D-D4B9-10A9-EC0E326753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B37FE3C6-590E-44FE-9EBE-EA783E9F78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58B17941-757F-B1DA-C64E-4C359B2DE7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333375"/>
            <a:ext cx="7772400" cy="863600"/>
          </a:xfrm>
        </p:spPr>
        <p:txBody>
          <a:bodyPr/>
          <a:lstStyle/>
          <a:p>
            <a:pPr eaLnBrk="1" hangingPunct="1"/>
            <a:r>
              <a:rPr lang="en-GB" altLang="en-US"/>
              <a:t>SHSS4068 Science of Nutrition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E97995FF-A754-E3AA-EF88-0B59A88CA5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5288" y="1700213"/>
            <a:ext cx="8208962" cy="3889375"/>
          </a:xfrm>
        </p:spPr>
        <p:txBody>
          <a:bodyPr/>
          <a:lstStyle/>
          <a:p>
            <a:pPr eaLnBrk="1" hangingPunct="1"/>
            <a:r>
              <a:rPr lang="en-GB" altLang="en-US" sz="3600">
                <a:solidFill>
                  <a:srgbClr val="FF0000"/>
                </a:solidFill>
              </a:rPr>
              <a:t>To understand the biochemical principles and processes by which foods and nutrients are processed, used and excreted by the body.</a:t>
            </a:r>
          </a:p>
          <a:p>
            <a:pPr algn="l" eaLnBrk="1" hangingPunct="1"/>
            <a:endParaRPr lang="en-GB" altLang="en-US" sz="3600">
              <a:solidFill>
                <a:schemeClr val="tx1"/>
              </a:solidFill>
            </a:endParaRPr>
          </a:p>
          <a:p>
            <a:pPr algn="l" eaLnBrk="1" hangingPunct="1"/>
            <a:endParaRPr lang="en-GB" altLang="en-US" sz="2800">
              <a:solidFill>
                <a:schemeClr val="tx1"/>
              </a:solidFill>
            </a:endParaRPr>
          </a:p>
          <a:p>
            <a:pPr algn="l" eaLnBrk="1" hangingPunct="1"/>
            <a:endParaRPr lang="en-GB" altLang="en-US" sz="280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2">
            <a:extLst>
              <a:ext uri="{FF2B5EF4-FFF2-40B4-BE49-F238E27FC236}">
                <a16:creationId xmlns:a16="http://schemas.microsoft.com/office/drawing/2014/main" id="{A016D2AF-52A6-9C6C-A8E3-31C273E436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213" y="430213"/>
            <a:ext cx="7848600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000">
                <a:latin typeface="Times New Roman" panose="02020603050405020304" pitchFamily="18" charset="0"/>
                <a:cs typeface="Times New Roman" panose="02020603050405020304" pitchFamily="18" charset="0"/>
              </a:rPr>
              <a:t>Health Defined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A516CCC9-4D59-46FD-E637-858210A2F6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188" y="1341438"/>
            <a:ext cx="7688262" cy="1200150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lvl1pPr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0" u="none" dirty="0">
                <a:solidFill>
                  <a:srgbClr val="0070C0"/>
                </a:solidFill>
              </a:rPr>
              <a:t>Health is a state of </a:t>
            </a:r>
            <a:r>
              <a:rPr lang="en-GB" altLang="en-US" b="0" u="none" dirty="0"/>
              <a:t>complete</a:t>
            </a:r>
            <a:r>
              <a:rPr lang="en-GB" altLang="en-US" b="0" u="none" dirty="0">
                <a:solidFill>
                  <a:srgbClr val="0070C0"/>
                </a:solidFill>
              </a:rPr>
              <a:t> </a:t>
            </a:r>
            <a:r>
              <a:rPr lang="en-GB" altLang="en-US" b="0" u="none" dirty="0">
                <a:solidFill>
                  <a:srgbClr val="FF0000"/>
                </a:solidFill>
              </a:rPr>
              <a:t>physical, mental and social </a:t>
            </a:r>
            <a:r>
              <a:rPr lang="en-GB" altLang="en-US" b="0" u="none" dirty="0">
                <a:solidFill>
                  <a:srgbClr val="7030A0"/>
                </a:solidFill>
              </a:rPr>
              <a:t>well-being </a:t>
            </a:r>
            <a:r>
              <a:rPr lang="en-GB" altLang="en-US" b="0" u="none" dirty="0">
                <a:solidFill>
                  <a:srgbClr val="0070C0"/>
                </a:solidFill>
              </a:rPr>
              <a:t>and </a:t>
            </a:r>
            <a:r>
              <a:rPr lang="en-GB" altLang="en-US" b="0" u="none" dirty="0">
                <a:solidFill>
                  <a:schemeClr val="accent6">
                    <a:lumMod val="75000"/>
                  </a:schemeClr>
                </a:solidFill>
              </a:rPr>
              <a:t>not merely the absence of disease or infirmit</a:t>
            </a:r>
            <a:r>
              <a:rPr lang="en-GB" altLang="en-US" u="none" dirty="0">
                <a:solidFill>
                  <a:schemeClr val="accent6">
                    <a:lumMod val="75000"/>
                  </a:schemeClr>
                </a:solidFill>
              </a:rPr>
              <a:t>y</a:t>
            </a:r>
          </a:p>
          <a:p>
            <a:pPr algn="r" eaLnBrk="1" hangingPunct="1">
              <a:defRPr/>
            </a:pPr>
            <a:r>
              <a:rPr lang="en-GB" altLang="en-US" u="none" dirty="0"/>
              <a:t>WHO</a:t>
            </a:r>
          </a:p>
        </p:txBody>
      </p:sp>
      <p:pic>
        <p:nvPicPr>
          <p:cNvPr id="4100" name="Picture 5" descr="Image result for health continuum">
            <a:extLst>
              <a:ext uri="{FF2B5EF4-FFF2-40B4-BE49-F238E27FC236}">
                <a16:creationId xmlns:a16="http://schemas.microsoft.com/office/drawing/2014/main" id="{0B1D7900-3082-1B83-F034-8096C0A517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2767013"/>
            <a:ext cx="8829675" cy="320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utoUpdateAnimBg="0"/>
      <p:bldP spid="2051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5">
            <a:extLst>
              <a:ext uri="{FF2B5EF4-FFF2-40B4-BE49-F238E27FC236}">
                <a16:creationId xmlns:a16="http://schemas.microsoft.com/office/drawing/2014/main" id="{B44DF49D-4522-BC9A-B942-2FD6589D104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77813"/>
            <a:ext cx="8229600" cy="1139825"/>
          </a:xfrm>
        </p:spPr>
        <p:txBody>
          <a:bodyPr/>
          <a:lstStyle/>
          <a:p>
            <a:pPr eaLnBrk="1" hangingPunct="1"/>
            <a:br>
              <a:rPr lang="en-GB" altLang="en-US" sz="4000"/>
            </a:br>
            <a:endParaRPr lang="en-GB" altLang="en-US" sz="4000"/>
          </a:p>
        </p:txBody>
      </p:sp>
      <p:pic>
        <p:nvPicPr>
          <p:cNvPr id="6147" name="Picture 4">
            <a:extLst>
              <a:ext uri="{FF2B5EF4-FFF2-40B4-BE49-F238E27FC236}">
                <a16:creationId xmlns:a16="http://schemas.microsoft.com/office/drawing/2014/main" id="{45065158-66C3-9A3E-0F0E-C4D6490A7988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341438"/>
            <a:ext cx="8208962" cy="5467350"/>
          </a:xfrm>
        </p:spPr>
      </p:pic>
      <p:sp>
        <p:nvSpPr>
          <p:cNvPr id="43018" name="Text Box 10">
            <a:extLst>
              <a:ext uri="{FF2B5EF4-FFF2-40B4-BE49-F238E27FC236}">
                <a16:creationId xmlns:a16="http://schemas.microsoft.com/office/drawing/2014/main" id="{EB6AF9EC-60E7-EE07-F574-B415507921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404813"/>
            <a:ext cx="8280400" cy="779462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en-GB" altLang="en-US" sz="1800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Verdana" panose="020B0604030504040204" pitchFamily="34" charset="0"/>
              </a:rPr>
              <a:t>Policies and strategies to promote social equity in health. 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altLang="en-US" sz="1800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Verdana" panose="020B0604030504040204" pitchFamily="34" charset="0"/>
              </a:rPr>
              <a:t>Dahlgren G and Whitehead M (1991).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819941AC-2185-3281-AE3D-25A70F27E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Individual Characteristics that  Affect Health and wellbeing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506AC217-807E-F573-0C5D-CF543BEF29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GB" altLang="en-US" sz="2800" dirty="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800" dirty="0"/>
              <a:t>Age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800" dirty="0"/>
              <a:t>Gender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800" dirty="0"/>
              <a:t>Personality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800" dirty="0"/>
              <a:t>Illness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800" dirty="0"/>
              <a:t>Personal organisation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800" dirty="0"/>
              <a:t>Genetics and hereditary disease</a:t>
            </a:r>
          </a:p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en-US" sz="2800" dirty="0"/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3">
            <a:extLst>
              <a:ext uri="{FF2B5EF4-FFF2-40B4-BE49-F238E27FC236}">
                <a16:creationId xmlns:a16="http://schemas.microsoft.com/office/drawing/2014/main" id="{B0030351-B161-A090-3E89-03B692135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88913"/>
            <a:ext cx="7886700" cy="542925"/>
          </a:xfrm>
        </p:spPr>
        <p:txBody>
          <a:bodyPr/>
          <a:lstStyle/>
          <a:p>
            <a:pPr eaLnBrk="1" hangingPunct="1"/>
            <a:r>
              <a:rPr lang="en-GB" altLang="en-US"/>
              <a:t>Health and Chronic Disease</a:t>
            </a:r>
          </a:p>
        </p:txBody>
      </p:sp>
      <p:pic>
        <p:nvPicPr>
          <p:cNvPr id="9219" name="Picture 3">
            <a:extLst>
              <a:ext uri="{FF2B5EF4-FFF2-40B4-BE49-F238E27FC236}">
                <a16:creationId xmlns:a16="http://schemas.microsoft.com/office/drawing/2014/main" id="{C5601696-8F47-4B05-A6DB-A2DD9A5A7B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1268413"/>
            <a:ext cx="7399338" cy="5072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3BA043CC-AF6A-5D20-912D-DB3F28074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87388"/>
          </a:xfrm>
        </p:spPr>
        <p:txBody>
          <a:bodyPr/>
          <a:lstStyle/>
          <a:p>
            <a:pPr eaLnBrk="1" hangingPunct="1"/>
            <a:r>
              <a:rPr lang="en-GB" altLang="en-US"/>
              <a:t>Dietary Concerns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819A9F73-3FF2-7204-4220-F0ED4BB344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1938" y="1730375"/>
            <a:ext cx="5168900" cy="4351338"/>
          </a:xfrm>
        </p:spPr>
        <p:txBody>
          <a:bodyPr/>
          <a:lstStyle/>
          <a:p>
            <a:pPr eaLnBrk="1" hangingPunct="1"/>
            <a:r>
              <a:rPr lang="en-GB" altLang="en-US"/>
              <a:t>Obesity</a:t>
            </a:r>
          </a:p>
          <a:p>
            <a:pPr eaLnBrk="1" hangingPunct="1"/>
            <a:r>
              <a:rPr lang="en-GB" altLang="en-US"/>
              <a:t>Anorexia</a:t>
            </a:r>
          </a:p>
          <a:p>
            <a:pPr eaLnBrk="1" hangingPunct="1"/>
            <a:r>
              <a:rPr lang="en-GB" altLang="en-US"/>
              <a:t>Coronary Heart Disease</a:t>
            </a:r>
          </a:p>
          <a:p>
            <a:pPr eaLnBrk="1" hangingPunct="1"/>
            <a:r>
              <a:rPr lang="en-GB" altLang="en-US"/>
              <a:t>Hypertension (cardiovascular stress)</a:t>
            </a:r>
          </a:p>
          <a:p>
            <a:pPr eaLnBrk="1" hangingPunct="1"/>
            <a:r>
              <a:rPr lang="en-GB" altLang="en-US"/>
              <a:t>Depression</a:t>
            </a:r>
          </a:p>
          <a:p>
            <a:pPr eaLnBrk="1" hangingPunct="1"/>
            <a:r>
              <a:rPr lang="en-GB" altLang="en-US"/>
              <a:t>Joint disorders / concerns</a:t>
            </a:r>
          </a:p>
          <a:p>
            <a:pPr eaLnBrk="1" hangingPunct="1"/>
            <a:r>
              <a:rPr lang="en-GB" altLang="en-US"/>
              <a:t>Illness such as diabetes, asthma, cancer</a:t>
            </a:r>
          </a:p>
        </p:txBody>
      </p:sp>
      <p:pic>
        <p:nvPicPr>
          <p:cNvPr id="10244" name="Picture 1">
            <a:extLst>
              <a:ext uri="{FF2B5EF4-FFF2-40B4-BE49-F238E27FC236}">
                <a16:creationId xmlns:a16="http://schemas.microsoft.com/office/drawing/2014/main" id="{6D1B03D7-8A43-8BCD-BB9C-2F6E74F9BD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1484313"/>
            <a:ext cx="3940175" cy="448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7DA2B026-BEEE-7241-CF5C-2111031F4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15950"/>
          </a:xfrm>
        </p:spPr>
        <p:txBody>
          <a:bodyPr/>
          <a:lstStyle/>
          <a:p>
            <a:pPr eaLnBrk="1" hangingPunct="1"/>
            <a:r>
              <a:rPr lang="en-GB" altLang="en-US"/>
              <a:t>Physical Activity v Inactivity </a:t>
            </a:r>
          </a:p>
        </p:txBody>
      </p:sp>
      <p:pic>
        <p:nvPicPr>
          <p:cNvPr id="12291" name="Picture 4" descr="energy balance">
            <a:extLst>
              <a:ext uri="{FF2B5EF4-FFF2-40B4-BE49-F238E27FC236}">
                <a16:creationId xmlns:a16="http://schemas.microsoft.com/office/drawing/2014/main" id="{967ED7CF-2CA6-B945-153B-C21F51D78BD5}"/>
              </a:ext>
            </a:extLst>
          </p:cNvPr>
          <p:cNvPicPr>
            <a:picLocks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8650" y="3498850"/>
            <a:ext cx="6257925" cy="3600450"/>
          </a:xfrm>
          <a:noFill/>
        </p:spPr>
      </p:pic>
      <p:pic>
        <p:nvPicPr>
          <p:cNvPr id="12292" name="Picture 1">
            <a:extLst>
              <a:ext uri="{FF2B5EF4-FFF2-40B4-BE49-F238E27FC236}">
                <a16:creationId xmlns:a16="http://schemas.microsoft.com/office/drawing/2014/main" id="{C7BA2584-B926-3ABC-C2F4-D5DD9E46D7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3163" y="3141663"/>
            <a:ext cx="2166937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3">
            <a:extLst>
              <a:ext uri="{FF2B5EF4-FFF2-40B4-BE49-F238E27FC236}">
                <a16:creationId xmlns:a16="http://schemas.microsoft.com/office/drawing/2014/main" id="{743A04F5-7ADD-9A10-A08A-A4D3EBCFA9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1517650"/>
            <a:ext cx="2765425" cy="280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Picture 8" descr="cal0035l">
            <a:extLst>
              <a:ext uri="{FF2B5EF4-FFF2-40B4-BE49-F238E27FC236}">
                <a16:creationId xmlns:a16="http://schemas.microsoft.com/office/drawing/2014/main" id="{F33E7DE0-06BF-5950-AEB2-34EC7A20C8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988" y="1652588"/>
            <a:ext cx="2055812" cy="1309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F05470A2-BE1F-33DB-50BB-B6B009B93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115888"/>
            <a:ext cx="8229600" cy="779462"/>
          </a:xfrm>
        </p:spPr>
        <p:txBody>
          <a:bodyPr/>
          <a:lstStyle/>
          <a:p>
            <a:r>
              <a:rPr lang="en-GB" altLang="en-US"/>
              <a:t>Foods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65932-ECDD-D0EE-81CA-81BA087F2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75" y="915988"/>
            <a:ext cx="8964613" cy="3960812"/>
          </a:xfrm>
        </p:spPr>
        <p:txBody>
          <a:bodyPr/>
          <a:lstStyle/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sz="2400" dirty="0"/>
              <a:t>Biochemical structure of foods and nutrients</a:t>
            </a:r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sz="2400" dirty="0"/>
              <a:t>+</a:t>
            </a:r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sz="2400" dirty="0"/>
              <a:t>Biochemistry of Food digestion/ processing and elimination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sz="2000" dirty="0">
                <a:solidFill>
                  <a:srgbClr val="FF0000"/>
                </a:solidFill>
              </a:rPr>
              <a:t>Biochemical roles of Nutrient (Requirements, Deficiencies and Toxicities</a:t>
            </a:r>
            <a:r>
              <a:rPr lang="en-GB" sz="2400" dirty="0">
                <a:solidFill>
                  <a:srgbClr val="FF0000"/>
                </a:solidFill>
              </a:rPr>
              <a:t>)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sz="2400" dirty="0">
                <a:solidFill>
                  <a:srgbClr val="FF0000"/>
                </a:solidFill>
              </a:rPr>
              <a:t>Nutrient content of Foods (Health &amp; Disease)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1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1800" dirty="0"/>
          </a:p>
          <a:p>
            <a:pPr>
              <a:buFont typeface="Arial" charset="0"/>
              <a:buChar char="•"/>
              <a:defRPr/>
            </a:pPr>
            <a:endParaRPr lang="en-GB" sz="1800" dirty="0"/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sz="1800" i="1" dirty="0">
                <a:solidFill>
                  <a:srgbClr val="0070C0"/>
                </a:solidFill>
              </a:rPr>
              <a:t>Dietary Reference values</a:t>
            </a:r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sz="1800" i="1" dirty="0">
                <a:solidFill>
                  <a:srgbClr val="0070C0"/>
                </a:solidFill>
              </a:rPr>
              <a:t>Processing and cooking</a:t>
            </a:r>
          </a:p>
          <a:p>
            <a:pPr marL="0" indent="0">
              <a:buFont typeface="Arial" charset="0"/>
              <a:buNone/>
              <a:defRPr/>
            </a:pPr>
            <a:endParaRPr lang="en-GB" dirty="0"/>
          </a:p>
          <a:p>
            <a:pPr marL="0" indent="0">
              <a:buFont typeface="Arial" charset="0"/>
              <a:buNone/>
              <a:defRPr/>
            </a:pPr>
            <a:endParaRPr lang="en-GB" dirty="0"/>
          </a:p>
          <a:p>
            <a:pPr marL="0" indent="0">
              <a:buFont typeface="Arial" charset="0"/>
              <a:buNone/>
              <a:defRPr/>
            </a:pPr>
            <a:endParaRPr lang="en-GB" dirty="0"/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D73A5739-2BDC-3422-453D-8E1443956FA7}"/>
              </a:ext>
            </a:extLst>
          </p:cNvPr>
          <p:cNvSpPr/>
          <p:nvPr/>
        </p:nvSpPr>
        <p:spPr>
          <a:xfrm>
            <a:off x="4078288" y="3141663"/>
            <a:ext cx="431800" cy="79057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341" name="AutoShape 7" descr="Image result for biochemical structure of foods">
            <a:extLst>
              <a:ext uri="{FF2B5EF4-FFF2-40B4-BE49-F238E27FC236}">
                <a16:creationId xmlns:a16="http://schemas.microsoft.com/office/drawing/2014/main" id="{C563F572-18CB-C2AB-BA14-6760329D401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3513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pic>
        <p:nvPicPr>
          <p:cNvPr id="14342" name="Picture 6">
            <a:extLst>
              <a:ext uri="{FF2B5EF4-FFF2-40B4-BE49-F238E27FC236}">
                <a16:creationId xmlns:a16="http://schemas.microsoft.com/office/drawing/2014/main" id="{60DF66F4-1091-0EDB-F221-BA1B4B96DF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4586288"/>
            <a:ext cx="2273300" cy="2271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Picture 10">
            <a:extLst>
              <a:ext uri="{FF2B5EF4-FFF2-40B4-BE49-F238E27FC236}">
                <a16:creationId xmlns:a16="http://schemas.microsoft.com/office/drawing/2014/main" id="{7C387A39-FB23-6F6A-99E4-9E2A8E8BD7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4724400"/>
            <a:ext cx="2438400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Image result for eatwell guide wales">
            <a:extLst>
              <a:ext uri="{FF2B5EF4-FFF2-40B4-BE49-F238E27FC236}">
                <a16:creationId xmlns:a16="http://schemas.microsoft.com/office/drawing/2014/main" id="{EB96A8B2-C3C0-59AB-BC42-04172FE65D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3" y="1154113"/>
            <a:ext cx="1990725" cy="167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3" name="Picture 4" descr="Image result for digestive system labeled">
            <a:extLst>
              <a:ext uri="{FF2B5EF4-FFF2-40B4-BE49-F238E27FC236}">
                <a16:creationId xmlns:a16="http://schemas.microsoft.com/office/drawing/2014/main" id="{F1918FA9-8BE7-BA12-70E6-08A92C2E54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125" y="776288"/>
            <a:ext cx="2384425" cy="227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Picture 6" descr="Image result for 7 nutrients in food">
            <a:extLst>
              <a:ext uri="{FF2B5EF4-FFF2-40B4-BE49-F238E27FC236}">
                <a16:creationId xmlns:a16="http://schemas.microsoft.com/office/drawing/2014/main" id="{6F7C23C5-520E-EF03-BAC1-DE1CC87058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1313" y="863600"/>
            <a:ext cx="2238375" cy="217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8" descr="Image result for excretion">
            <a:extLst>
              <a:ext uri="{FF2B5EF4-FFF2-40B4-BE49-F238E27FC236}">
                <a16:creationId xmlns:a16="http://schemas.microsoft.com/office/drawing/2014/main" id="{DC2C04E2-7E82-669C-9AA4-EAC6D0F63B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7288" y="3892550"/>
            <a:ext cx="2309812" cy="173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6" name="Picture 10" descr="Image result for activity">
            <a:extLst>
              <a:ext uri="{FF2B5EF4-FFF2-40B4-BE49-F238E27FC236}">
                <a16:creationId xmlns:a16="http://schemas.microsoft.com/office/drawing/2014/main" id="{9CE91F0F-0721-AFFC-7931-97BC02A6CA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8" y="5194300"/>
            <a:ext cx="2368550" cy="1519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ight Arrow 3">
            <a:extLst>
              <a:ext uri="{FF2B5EF4-FFF2-40B4-BE49-F238E27FC236}">
                <a16:creationId xmlns:a16="http://schemas.microsoft.com/office/drawing/2014/main" id="{4167B407-EA19-02D5-2740-BAB2828886C7}"/>
              </a:ext>
            </a:extLst>
          </p:cNvPr>
          <p:cNvSpPr/>
          <p:nvPr/>
        </p:nvSpPr>
        <p:spPr>
          <a:xfrm>
            <a:off x="2171700" y="1816100"/>
            <a:ext cx="574675" cy="215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8565EEF5-EDA9-313E-B5B2-4F543BAE61A1}"/>
              </a:ext>
            </a:extLst>
          </p:cNvPr>
          <p:cNvSpPr/>
          <p:nvPr/>
        </p:nvSpPr>
        <p:spPr>
          <a:xfrm>
            <a:off x="5251450" y="1819275"/>
            <a:ext cx="574675" cy="215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10" name="Right Arrow 9">
            <a:extLst>
              <a:ext uri="{FF2B5EF4-FFF2-40B4-BE49-F238E27FC236}">
                <a16:creationId xmlns:a16="http://schemas.microsoft.com/office/drawing/2014/main" id="{DBDD28F1-68C3-868C-46A0-6F10CC9EB799}"/>
              </a:ext>
            </a:extLst>
          </p:cNvPr>
          <p:cNvSpPr/>
          <p:nvPr/>
        </p:nvSpPr>
        <p:spPr>
          <a:xfrm rot="5400000">
            <a:off x="3959225" y="4894263"/>
            <a:ext cx="503238" cy="23336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6BF4F7F3-1BB1-A517-1114-A2A43D69240D}"/>
              </a:ext>
            </a:extLst>
          </p:cNvPr>
          <p:cNvSpPr/>
          <p:nvPr/>
        </p:nvSpPr>
        <p:spPr>
          <a:xfrm rot="5400000">
            <a:off x="6997700" y="3514726"/>
            <a:ext cx="574675" cy="215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15371" name="TextBox 5">
            <a:extLst>
              <a:ext uri="{FF2B5EF4-FFF2-40B4-BE49-F238E27FC236}">
                <a16:creationId xmlns:a16="http://schemas.microsoft.com/office/drawing/2014/main" id="{7D9F701D-3D86-B274-1639-949CA7891C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050" y="188913"/>
            <a:ext cx="4816475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>
                <a:latin typeface="Tahoma" panose="020B0604030504040204" pitchFamily="34" charset="0"/>
              </a:rPr>
              <a:t>Module Content</a:t>
            </a:r>
          </a:p>
        </p:txBody>
      </p:sp>
      <p:pic>
        <p:nvPicPr>
          <p:cNvPr id="15372" name="Picture 12" descr="Image result for the human cell">
            <a:extLst>
              <a:ext uri="{FF2B5EF4-FFF2-40B4-BE49-F238E27FC236}">
                <a16:creationId xmlns:a16="http://schemas.microsoft.com/office/drawing/2014/main" id="{5B0F47B0-315A-D5FF-BBB5-166F0740F6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288" y="5262563"/>
            <a:ext cx="2220912" cy="161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Right Arrow 15">
            <a:extLst>
              <a:ext uri="{FF2B5EF4-FFF2-40B4-BE49-F238E27FC236}">
                <a16:creationId xmlns:a16="http://schemas.microsoft.com/office/drawing/2014/main" id="{6AF2F1AE-3523-D9CB-891A-C30914647B20}"/>
              </a:ext>
            </a:extLst>
          </p:cNvPr>
          <p:cNvSpPr/>
          <p:nvPr/>
        </p:nvSpPr>
        <p:spPr>
          <a:xfrm rot="8932689">
            <a:off x="5540375" y="2955925"/>
            <a:ext cx="576263" cy="215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id="{5DB5F787-A918-7F9C-F8A2-124EF26B3CE3}"/>
              </a:ext>
            </a:extLst>
          </p:cNvPr>
          <p:cNvSpPr/>
          <p:nvPr/>
        </p:nvSpPr>
        <p:spPr>
          <a:xfrm rot="19939512">
            <a:off x="5349875" y="5797550"/>
            <a:ext cx="792163" cy="25241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23A608B4-E8C1-C9CA-C55D-8811C9784E4E}"/>
              </a:ext>
            </a:extLst>
          </p:cNvPr>
          <p:cNvSpPr/>
          <p:nvPr/>
        </p:nvSpPr>
        <p:spPr>
          <a:xfrm rot="8103658">
            <a:off x="2168525" y="4930775"/>
            <a:ext cx="574675" cy="2159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1B6263E3-823D-1DC6-44D6-44B969AF125D}"/>
              </a:ext>
            </a:extLst>
          </p:cNvPr>
          <p:cNvSpPr/>
          <p:nvPr/>
        </p:nvSpPr>
        <p:spPr>
          <a:xfrm rot="10800000">
            <a:off x="2525713" y="5888038"/>
            <a:ext cx="533400" cy="2159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pic>
        <p:nvPicPr>
          <p:cNvPr id="15377" name="Picture 19">
            <a:extLst>
              <a:ext uri="{FF2B5EF4-FFF2-40B4-BE49-F238E27FC236}">
                <a16:creationId xmlns:a16="http://schemas.microsoft.com/office/drawing/2014/main" id="{92ACD51C-A2CC-D6AD-80BA-9B900C5B27B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8275" y="3190875"/>
            <a:ext cx="2805113" cy="175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Right Arrow 19">
            <a:extLst>
              <a:ext uri="{FF2B5EF4-FFF2-40B4-BE49-F238E27FC236}">
                <a16:creationId xmlns:a16="http://schemas.microsoft.com/office/drawing/2014/main" id="{C8569CAF-3B92-43C5-E52C-FBE628C6C86E}"/>
              </a:ext>
            </a:extLst>
          </p:cNvPr>
          <p:cNvSpPr/>
          <p:nvPr/>
        </p:nvSpPr>
        <p:spPr>
          <a:xfrm rot="16200000">
            <a:off x="289719" y="3736181"/>
            <a:ext cx="1365250" cy="43338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949301ED-1F6B-4D43-5DFA-411B4DE62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833437"/>
          </a:xfrm>
        </p:spPr>
        <p:txBody>
          <a:bodyPr/>
          <a:lstStyle/>
          <a:p>
            <a:r>
              <a:rPr lang="en-GB" altLang="en-US"/>
              <a:t>Eat well Plates</a:t>
            </a:r>
          </a:p>
        </p:txBody>
      </p:sp>
      <p:pic>
        <p:nvPicPr>
          <p:cNvPr id="16387" name="Picture 2" descr="The Eatwell Guide - GOV.UK">
            <a:extLst>
              <a:ext uri="{FF2B5EF4-FFF2-40B4-BE49-F238E27FC236}">
                <a16:creationId xmlns:a16="http://schemas.microsoft.com/office/drawing/2014/main" id="{83BFFC33-35FD-5A86-D02A-0FC1C7E078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1588" y="990600"/>
            <a:ext cx="3313112" cy="237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8" name="Picture 4" descr="Eatwell Plate for Kids- A Healthy Eatwell Guide for Children">
            <a:extLst>
              <a:ext uri="{FF2B5EF4-FFF2-40B4-BE49-F238E27FC236}">
                <a16:creationId xmlns:a16="http://schemas.microsoft.com/office/drawing/2014/main" id="{FC30CE1F-C8F9-3B4F-5E02-A818BC4825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163" y="4281488"/>
            <a:ext cx="3513137" cy="2482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Picture 6" descr="The Athlete's Plate: How to Balance Your Meals | Nutrigility | Wellness  Website &amp; Consultant Dietitian">
            <a:extLst>
              <a:ext uri="{FF2B5EF4-FFF2-40B4-BE49-F238E27FC236}">
                <a16:creationId xmlns:a16="http://schemas.microsoft.com/office/drawing/2014/main" id="{7529AE4C-E490-6F2E-287E-08D33A24BD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86050"/>
            <a:ext cx="5054600" cy="337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58B47D42-9821-B600-2908-9594FC3F4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en-GB" altLang="en-US"/>
              <a:t>Processing of Foods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B59BF-D5BF-894C-3A52-D45EF6555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6513" y="977900"/>
            <a:ext cx="8229601" cy="3889375"/>
          </a:xfrm>
        </p:spPr>
        <p:txBody>
          <a:bodyPr/>
          <a:lstStyle/>
          <a:p>
            <a:pPr>
              <a:buFont typeface="Arial" charset="0"/>
              <a:buChar char="•"/>
              <a:defRPr/>
            </a:pPr>
            <a:r>
              <a:rPr lang="en-GB" altLang="en-US" sz="2400" dirty="0">
                <a:solidFill>
                  <a:srgbClr val="FF0000"/>
                </a:solidFill>
              </a:rPr>
              <a:t>Structures of the digestive system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sz="2400" dirty="0"/>
              <a:t>Hormonal regulation of hunger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sz="2400" dirty="0">
                <a:solidFill>
                  <a:schemeClr val="accent4">
                    <a:lumMod val="75000"/>
                  </a:schemeClr>
                </a:solidFill>
              </a:rPr>
              <a:t>Mechanical digestion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sz="2400" dirty="0"/>
              <a:t>The role of acid, bile and mucus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sz="2400" dirty="0">
                <a:solidFill>
                  <a:schemeClr val="accent5">
                    <a:lumMod val="75000"/>
                  </a:schemeClr>
                </a:solidFill>
              </a:rPr>
              <a:t>The roles of digestive enzymes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sz="2400" dirty="0"/>
              <a:t>Gut biome 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sz="2400" dirty="0">
                <a:solidFill>
                  <a:schemeClr val="accent2">
                    <a:lumMod val="75000"/>
                  </a:schemeClr>
                </a:solidFill>
              </a:rPr>
              <a:t>Elimination (faecal matter)</a:t>
            </a:r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  <p:pic>
        <p:nvPicPr>
          <p:cNvPr id="17412" name="Picture 1">
            <a:extLst>
              <a:ext uri="{FF2B5EF4-FFF2-40B4-BE49-F238E27FC236}">
                <a16:creationId xmlns:a16="http://schemas.microsoft.com/office/drawing/2014/main" id="{810644D1-501E-3E81-ACFF-F1A54425F6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313" y="879475"/>
            <a:ext cx="2376487" cy="346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Picture 3">
            <a:extLst>
              <a:ext uri="{FF2B5EF4-FFF2-40B4-BE49-F238E27FC236}">
                <a16:creationId xmlns:a16="http://schemas.microsoft.com/office/drawing/2014/main" id="{BD879B4F-1D7E-1765-FCAE-FD9D70D417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4081463"/>
            <a:ext cx="4348163" cy="276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F20ACBAF-E64D-6A30-CAF0-B5CA7F2BA9D4}"/>
              </a:ext>
            </a:extLst>
          </p:cNvPr>
          <p:cNvCxnSpPr/>
          <p:nvPr/>
        </p:nvCxnSpPr>
        <p:spPr>
          <a:xfrm flipH="1">
            <a:off x="3779838" y="3357563"/>
            <a:ext cx="3529012" cy="160813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0A5A5C3B-0FA1-DEEC-0B1C-310A78B4C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Biochemistry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6DB22-E522-A546-9A74-C2CA1960B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" y="1268413"/>
            <a:ext cx="8229600" cy="4525962"/>
          </a:xfrm>
        </p:spPr>
        <p:txBody>
          <a:bodyPr/>
          <a:lstStyle/>
          <a:p>
            <a:pPr>
              <a:buFont typeface="Arial" charset="0"/>
              <a:buChar char="•"/>
              <a:defRPr/>
            </a:pPr>
            <a:r>
              <a:rPr lang="en-GB" altLang="en-US" dirty="0">
                <a:solidFill>
                  <a:schemeClr val="accent1">
                    <a:lumMod val="75000"/>
                  </a:schemeClr>
                </a:solidFill>
              </a:rPr>
              <a:t>Mechanics and structures of the cell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dirty="0"/>
              <a:t>Chemical reactions and bonds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dirty="0">
                <a:solidFill>
                  <a:srgbClr val="FF0000"/>
                </a:solidFill>
              </a:rPr>
              <a:t>Structure of nutrients (isomers)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dirty="0"/>
              <a:t>Protein synthesis 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dirty="0">
                <a:solidFill>
                  <a:srgbClr val="FF0000"/>
                </a:solidFill>
              </a:rPr>
              <a:t>Hormonal regulation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dirty="0"/>
              <a:t>Enzyme action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dirty="0">
                <a:solidFill>
                  <a:srgbClr val="FF0000"/>
                </a:solidFill>
              </a:rPr>
              <a:t>Signalling molecules</a:t>
            </a:r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  <p:pic>
        <p:nvPicPr>
          <p:cNvPr id="18436" name="Picture 1">
            <a:extLst>
              <a:ext uri="{FF2B5EF4-FFF2-40B4-BE49-F238E27FC236}">
                <a16:creationId xmlns:a16="http://schemas.microsoft.com/office/drawing/2014/main" id="{D80CA744-F926-5DDC-9FA1-389A428AC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00" y="3429000"/>
            <a:ext cx="4867275" cy="265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0A727F9-3AA5-E5EE-715F-3AF08BCB7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150" y="260350"/>
            <a:ext cx="8229600" cy="777875"/>
          </a:xfrm>
        </p:spPr>
        <p:txBody>
          <a:bodyPr/>
          <a:lstStyle/>
          <a:p>
            <a:r>
              <a:rPr lang="en-GB" altLang="en-US"/>
              <a:t>Energy &amp; Nutrient</a:t>
            </a:r>
          </a:p>
        </p:txBody>
      </p:sp>
      <p:pic>
        <p:nvPicPr>
          <p:cNvPr id="19459" name="Picture 3">
            <a:extLst>
              <a:ext uri="{FF2B5EF4-FFF2-40B4-BE49-F238E27FC236}">
                <a16:creationId xmlns:a16="http://schemas.microsoft.com/office/drawing/2014/main" id="{593FDC1C-8171-D234-23E6-6C3DBA3A24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50" y="1268413"/>
            <a:ext cx="3194050" cy="270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0" name="Picture 4">
            <a:extLst>
              <a:ext uri="{FF2B5EF4-FFF2-40B4-BE49-F238E27FC236}">
                <a16:creationId xmlns:a16="http://schemas.microsoft.com/office/drawing/2014/main" id="{D79081B9-96CC-FB4E-2FFE-000BFD9E1E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103687"/>
            <a:ext cx="4132262" cy="249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1" name="Picture 5">
            <a:extLst>
              <a:ext uri="{FF2B5EF4-FFF2-40B4-BE49-F238E27FC236}">
                <a16:creationId xmlns:a16="http://schemas.microsoft.com/office/drawing/2014/main" id="{73F25FAB-0D8A-9315-6F94-12DBBB1AAC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877888"/>
            <a:ext cx="4429125" cy="339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672F833C-BCAB-1717-ED99-1DB006818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Nutrients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3146B-5B94-E094-BABA-AAE5B3DA6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17663"/>
            <a:ext cx="8229600" cy="4525962"/>
          </a:xfrm>
        </p:spPr>
        <p:txBody>
          <a:bodyPr/>
          <a:lstStyle/>
          <a:p>
            <a:pPr>
              <a:buFont typeface="Arial" charset="0"/>
              <a:buChar char="•"/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Carbohydrates</a:t>
            </a:r>
          </a:p>
          <a:p>
            <a:pPr>
              <a:buFont typeface="Arial" charset="0"/>
              <a:buChar char="•"/>
              <a:defRPr/>
            </a:pPr>
            <a:r>
              <a:rPr lang="en-GB" dirty="0">
                <a:solidFill>
                  <a:srgbClr val="FF0000"/>
                </a:solidFill>
              </a:rPr>
              <a:t>Fats</a:t>
            </a:r>
          </a:p>
          <a:p>
            <a:pPr>
              <a:buFont typeface="Arial" charset="0"/>
              <a:buChar char="•"/>
              <a:defRPr/>
            </a:pPr>
            <a:r>
              <a:rPr lang="en-GB" dirty="0">
                <a:solidFill>
                  <a:srgbClr val="00B050"/>
                </a:solidFill>
              </a:rPr>
              <a:t>Proteins</a:t>
            </a:r>
          </a:p>
          <a:p>
            <a:pPr>
              <a:buFont typeface="Arial" charset="0"/>
              <a:buChar char="•"/>
              <a:defRPr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Vitamins</a:t>
            </a:r>
          </a:p>
          <a:p>
            <a:pPr>
              <a:buFont typeface="Arial" charset="0"/>
              <a:buChar char="•"/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Minerals</a:t>
            </a:r>
          </a:p>
          <a:p>
            <a:pPr>
              <a:buFont typeface="Arial" charset="0"/>
              <a:buChar char="•"/>
              <a:defRPr/>
            </a:pPr>
            <a:r>
              <a:rPr lang="en-GB" dirty="0">
                <a:solidFill>
                  <a:srgbClr val="7030A0"/>
                </a:solidFill>
              </a:rPr>
              <a:t>Water</a:t>
            </a:r>
          </a:p>
          <a:p>
            <a:pPr>
              <a:buFont typeface="Arial" charset="0"/>
              <a:buChar char="•"/>
              <a:defRPr/>
            </a:pPr>
            <a:endParaRPr lang="en-GB" dirty="0">
              <a:solidFill>
                <a:srgbClr val="7030A0"/>
              </a:solidFill>
            </a:endParaRPr>
          </a:p>
          <a:p>
            <a:pPr>
              <a:buFont typeface="Arial" charset="0"/>
              <a:buChar char="•"/>
              <a:defRPr/>
            </a:pPr>
            <a:r>
              <a:rPr lang="en-GB" dirty="0"/>
              <a:t>Excretion (Urine &amp; Sweat)</a:t>
            </a:r>
          </a:p>
          <a:p>
            <a:pPr marL="0" indent="0">
              <a:buFont typeface="Arial" charset="0"/>
              <a:buNone/>
              <a:defRPr/>
            </a:pPr>
            <a:endParaRPr lang="en-GB" dirty="0"/>
          </a:p>
        </p:txBody>
      </p:sp>
      <p:sp>
        <p:nvSpPr>
          <p:cNvPr id="20484" name="AutoShape 5" descr="Image result for carbohydrate molecule">
            <a:extLst>
              <a:ext uri="{FF2B5EF4-FFF2-40B4-BE49-F238E27FC236}">
                <a16:creationId xmlns:a16="http://schemas.microsoft.com/office/drawing/2014/main" id="{99D6C3DE-5292-53AB-6B76-88073511ED5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3513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pic>
        <p:nvPicPr>
          <p:cNvPr id="20485" name="Picture 5">
            <a:extLst>
              <a:ext uri="{FF2B5EF4-FFF2-40B4-BE49-F238E27FC236}">
                <a16:creationId xmlns:a16="http://schemas.microsoft.com/office/drawing/2014/main" id="{73435BC0-399F-3F6F-C45D-0D2E4FA7E8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788" y="1700213"/>
            <a:ext cx="4638675" cy="386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ight Arrow 6">
            <a:extLst>
              <a:ext uri="{FF2B5EF4-FFF2-40B4-BE49-F238E27FC236}">
                <a16:creationId xmlns:a16="http://schemas.microsoft.com/office/drawing/2014/main" id="{EC904F35-DDF4-E74A-93AF-2086FD40867D}"/>
              </a:ext>
            </a:extLst>
          </p:cNvPr>
          <p:cNvSpPr/>
          <p:nvPr/>
        </p:nvSpPr>
        <p:spPr>
          <a:xfrm>
            <a:off x="2479675" y="2997200"/>
            <a:ext cx="1655763" cy="1444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14E65B71-9A0E-B878-E397-F569A0FB0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150"/>
          </a:xfrm>
        </p:spPr>
        <p:txBody>
          <a:bodyPr/>
          <a:lstStyle/>
          <a:p>
            <a:r>
              <a:rPr lang="en-GB" altLang="en-US"/>
              <a:t>The Cell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82AC763C-72FB-572E-D2C4-BAE9287F14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052513"/>
            <a:ext cx="8642350" cy="5289550"/>
          </a:xfrm>
        </p:spPr>
        <p:txBody>
          <a:bodyPr/>
          <a:lstStyle/>
          <a:p>
            <a:r>
              <a:rPr lang="en-GB" altLang="en-US" sz="2800"/>
              <a:t>Atoms</a:t>
            </a:r>
          </a:p>
          <a:p>
            <a:r>
              <a:rPr lang="en-GB" altLang="en-US" sz="2800"/>
              <a:t>Molecules</a:t>
            </a:r>
          </a:p>
          <a:p>
            <a:r>
              <a:rPr lang="en-GB" altLang="en-US" sz="2800"/>
              <a:t>Cell structures</a:t>
            </a:r>
          </a:p>
          <a:p>
            <a:r>
              <a:rPr lang="en-GB" altLang="en-US" sz="2800"/>
              <a:t>Diffusion</a:t>
            </a:r>
          </a:p>
          <a:p>
            <a:r>
              <a:rPr lang="en-GB" altLang="en-US" sz="2800"/>
              <a:t>Osmosis</a:t>
            </a:r>
          </a:p>
          <a:p>
            <a:r>
              <a:rPr lang="en-GB" altLang="en-US" sz="2800"/>
              <a:t>Cell signalling</a:t>
            </a:r>
          </a:p>
          <a:p>
            <a:r>
              <a:rPr lang="en-GB" altLang="en-US" sz="2800"/>
              <a:t>Membrane transmission</a:t>
            </a:r>
          </a:p>
          <a:p>
            <a:r>
              <a:rPr lang="en-GB" altLang="en-US" sz="2800"/>
              <a:t>Hormonal regulation</a:t>
            </a:r>
          </a:p>
          <a:p>
            <a:r>
              <a:rPr lang="en-GB" altLang="en-US" sz="2800"/>
              <a:t>Enzyme regulation</a:t>
            </a:r>
          </a:p>
          <a:p>
            <a:r>
              <a:rPr lang="en-GB" altLang="en-US" sz="2800"/>
              <a:t>Gene Expression</a:t>
            </a:r>
          </a:p>
        </p:txBody>
      </p:sp>
      <p:pic>
        <p:nvPicPr>
          <p:cNvPr id="21508" name="Picture 1">
            <a:extLst>
              <a:ext uri="{FF2B5EF4-FFF2-40B4-BE49-F238E27FC236}">
                <a16:creationId xmlns:a16="http://schemas.microsoft.com/office/drawing/2014/main" id="{6315F685-9696-6D2A-17C5-820B051B11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1700213"/>
            <a:ext cx="3962400" cy="296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4C6B2E5D-EDBE-A468-9675-45CC1115F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Gene Expression</a:t>
            </a:r>
          </a:p>
        </p:txBody>
      </p:sp>
      <p:pic>
        <p:nvPicPr>
          <p:cNvPr id="22531" name="Content Placeholder 3">
            <a:extLst>
              <a:ext uri="{FF2B5EF4-FFF2-40B4-BE49-F238E27FC236}">
                <a16:creationId xmlns:a16="http://schemas.microsoft.com/office/drawing/2014/main" id="{1F12D907-518C-CE1C-6EB3-11784368855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24075" y="1557338"/>
            <a:ext cx="5249863" cy="4670425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96B68883-A070-3F79-9D18-91F46515A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Use of Foods and Nutrients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7A12A-77DD-6097-564E-8F8D39DB93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  <a:defRPr/>
            </a:pPr>
            <a:r>
              <a:rPr lang="en-GB" sz="2800" dirty="0">
                <a:solidFill>
                  <a:srgbClr val="FF0000"/>
                </a:solidFill>
              </a:rPr>
              <a:t>Energy (Glycolysis, Krebs Cycle, Electron transport, Beta-oxidation)</a:t>
            </a:r>
          </a:p>
          <a:p>
            <a:pPr>
              <a:buFont typeface="Arial" charset="0"/>
              <a:buChar char="•"/>
              <a:defRPr/>
            </a:pPr>
            <a:r>
              <a:rPr lang="en-GB" sz="2800" dirty="0">
                <a:solidFill>
                  <a:srgbClr val="0070C0"/>
                </a:solidFill>
              </a:rPr>
              <a:t>Gene expression and protein synthesis</a:t>
            </a:r>
          </a:p>
          <a:p>
            <a:pPr>
              <a:buFont typeface="Arial" charset="0"/>
              <a:buChar char="•"/>
              <a:defRPr/>
            </a:pPr>
            <a:r>
              <a:rPr lang="en-GB" sz="2800" dirty="0">
                <a:solidFill>
                  <a:srgbClr val="00B050"/>
                </a:solidFill>
              </a:rPr>
              <a:t>Nutrient Storage</a:t>
            </a:r>
          </a:p>
          <a:p>
            <a:pPr>
              <a:buFont typeface="Arial" charset="0"/>
              <a:buChar char="•"/>
              <a:defRPr/>
            </a:pPr>
            <a:r>
              <a:rPr lang="en-GB" sz="2800" dirty="0">
                <a:solidFill>
                  <a:srgbClr val="7030A0"/>
                </a:solidFill>
              </a:rPr>
              <a:t>Glycaemia</a:t>
            </a:r>
          </a:p>
          <a:p>
            <a:pPr>
              <a:buFont typeface="Arial" charset="0"/>
              <a:buChar char="•"/>
              <a:defRPr/>
            </a:pPr>
            <a:r>
              <a:rPr lang="en-GB" sz="2800" dirty="0" err="1"/>
              <a:t>Gluconeogensis</a:t>
            </a:r>
            <a:r>
              <a:rPr lang="en-GB" sz="2800" dirty="0"/>
              <a:t> </a:t>
            </a:r>
          </a:p>
          <a:p>
            <a:pPr>
              <a:buFont typeface="Arial" charset="0"/>
              <a:buChar char="•"/>
              <a:defRPr/>
            </a:pPr>
            <a:r>
              <a:rPr lang="en-GB" sz="2800" dirty="0" err="1">
                <a:solidFill>
                  <a:schemeClr val="accent6">
                    <a:lumMod val="50000"/>
                  </a:schemeClr>
                </a:solidFill>
              </a:rPr>
              <a:t>Lipidemia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, cholesterol, fatty acids, lipoproteins</a:t>
            </a:r>
          </a:p>
          <a:p>
            <a:pPr>
              <a:buFont typeface="Arial" charset="0"/>
              <a:buChar char="•"/>
              <a:defRPr/>
            </a:pPr>
            <a:r>
              <a:rPr lang="en-GB" sz="2800" dirty="0"/>
              <a:t>Excretion (Respiration)</a:t>
            </a:r>
          </a:p>
          <a:p>
            <a:pPr>
              <a:buFont typeface="Arial" charset="0"/>
              <a:buChar char="•"/>
              <a:defRPr/>
            </a:pPr>
            <a:endParaRPr lang="en-GB" dirty="0"/>
          </a:p>
          <a:p>
            <a:pPr>
              <a:buFont typeface="Arial" charset="0"/>
              <a:buChar char="•"/>
              <a:defRPr/>
            </a:pPr>
            <a:endParaRPr lang="en-GB" dirty="0"/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3FDB583C-4514-2FCF-FE9E-FF96F203D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Cell Metabolism</a:t>
            </a:r>
          </a:p>
        </p:txBody>
      </p:sp>
      <p:pic>
        <p:nvPicPr>
          <p:cNvPr id="24579" name="Picture 4">
            <a:extLst>
              <a:ext uri="{FF2B5EF4-FFF2-40B4-BE49-F238E27FC236}">
                <a16:creationId xmlns:a16="http://schemas.microsoft.com/office/drawing/2014/main" id="{02C20004-03F7-425C-78F3-369D49D1B7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3789363"/>
            <a:ext cx="3656013" cy="284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0" name="Picture 5">
            <a:extLst>
              <a:ext uri="{FF2B5EF4-FFF2-40B4-BE49-F238E27FC236}">
                <a16:creationId xmlns:a16="http://schemas.microsoft.com/office/drawing/2014/main" id="{98092E7E-FDC7-58D8-4275-BC8DA46F9D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938" y="1916113"/>
            <a:ext cx="4941887" cy="3729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1" name="Picture 6">
            <a:extLst>
              <a:ext uri="{FF2B5EF4-FFF2-40B4-BE49-F238E27FC236}">
                <a16:creationId xmlns:a16="http://schemas.microsoft.com/office/drawing/2014/main" id="{B3972DC3-AAFF-7BAD-463B-8C17E04103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6988" y="1268413"/>
            <a:ext cx="3525837" cy="218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4625D4CF-5785-4CC4-1C5B-2DB095B9A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Excretion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E89D2-4DB9-2925-9707-A32CB406D1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1268413"/>
            <a:ext cx="8229600" cy="4525962"/>
          </a:xfrm>
        </p:spPr>
        <p:txBody>
          <a:bodyPr/>
          <a:lstStyle/>
          <a:p>
            <a:pPr>
              <a:buFont typeface="Arial" charset="0"/>
              <a:buChar char="•"/>
              <a:defRPr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Faecal matter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Sweat</a:t>
            </a:r>
          </a:p>
          <a:p>
            <a:pPr>
              <a:buFont typeface="Arial" charset="0"/>
              <a:buChar char="•"/>
              <a:defRPr/>
            </a:pPr>
            <a:r>
              <a:rPr lang="en-GB" dirty="0">
                <a:solidFill>
                  <a:srgbClr val="FFC000"/>
                </a:solidFill>
              </a:rPr>
              <a:t>Urine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Respiration</a:t>
            </a:r>
          </a:p>
          <a:p>
            <a:pPr marL="0" indent="0">
              <a:buFont typeface="Arial" charset="0"/>
              <a:buNone/>
              <a:defRPr/>
            </a:pPr>
            <a:endParaRPr lang="en-GB" dirty="0"/>
          </a:p>
        </p:txBody>
      </p:sp>
      <p:pic>
        <p:nvPicPr>
          <p:cNvPr id="25604" name="Picture 1">
            <a:extLst>
              <a:ext uri="{FF2B5EF4-FFF2-40B4-BE49-F238E27FC236}">
                <a16:creationId xmlns:a16="http://schemas.microsoft.com/office/drawing/2014/main" id="{E17E802A-FEB4-D724-BEC9-F6EFC08B0D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1125538"/>
            <a:ext cx="3530600" cy="265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5" name="Picture 3">
            <a:extLst>
              <a:ext uri="{FF2B5EF4-FFF2-40B4-BE49-F238E27FC236}">
                <a16:creationId xmlns:a16="http://schemas.microsoft.com/office/drawing/2014/main" id="{87B40876-B6A6-98F3-3A1E-CCA9C258E4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3906838"/>
            <a:ext cx="3816350" cy="2865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6" name="Picture 1">
            <a:extLst>
              <a:ext uri="{FF2B5EF4-FFF2-40B4-BE49-F238E27FC236}">
                <a16:creationId xmlns:a16="http://schemas.microsoft.com/office/drawing/2014/main" id="{F16CDC87-B642-04DC-4518-FD0032E4D1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4076700"/>
            <a:ext cx="3384550" cy="2587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577415F7-7A13-70D3-36A9-C6A19011C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Research Evidence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D680DEB7-17FF-7337-4204-021A4A09E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268413"/>
            <a:ext cx="8229600" cy="4525962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What happens?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Why does it happen?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How does it happen?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How do we know it happens?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How strong is the scientific evidence?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B4AFD63B-903F-A4BF-574F-1715BC28D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54669"/>
            <a:ext cx="8229600" cy="635000"/>
          </a:xfrm>
        </p:spPr>
        <p:txBody>
          <a:bodyPr/>
          <a:lstStyle/>
          <a:p>
            <a:r>
              <a:rPr lang="en-GB" altLang="en-US" dirty="0"/>
              <a:t>Lecture Content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785C14-F132-0BD2-BD05-314E02254D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789669"/>
            <a:ext cx="5833340" cy="6037476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CD72D3F8-D9F1-9F6F-9047-07F1303FF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950" y="115888"/>
            <a:ext cx="8229600" cy="563562"/>
          </a:xfrm>
        </p:spPr>
        <p:txBody>
          <a:bodyPr/>
          <a:lstStyle/>
          <a:p>
            <a:r>
              <a:rPr lang="en-GB" altLang="en-US"/>
              <a:t>Essay Titles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330639DF-C508-1257-FD78-2FA6744759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7650" y="709613"/>
            <a:ext cx="8712200" cy="604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buFont typeface="Arial" panose="020B0604020202020204" pitchFamily="34" charset="0"/>
              <a:buNone/>
            </a:pPr>
            <a:r>
              <a:rPr lang="en-GB" altLang="en-US" sz="1800" b="1" u="sng" dirty="0"/>
              <a:t>By 7</a:t>
            </a:r>
            <a:r>
              <a:rPr lang="en-GB" altLang="en-US" sz="1800" b="1" u="sng" baseline="30000" dirty="0"/>
              <a:t>th</a:t>
            </a:r>
            <a:r>
              <a:rPr lang="en-GB" altLang="en-US" sz="1800" b="1" u="sng" dirty="0"/>
              <a:t> March 2025</a:t>
            </a:r>
            <a:endParaRPr lang="en-GB" altLang="en-US" sz="1800" dirty="0"/>
          </a:p>
          <a:p>
            <a:pPr>
              <a:buFont typeface="Arial" panose="020B0604020202020204" pitchFamily="34" charset="0"/>
              <a:buNone/>
            </a:pPr>
            <a:endParaRPr lang="en-GB" altLang="en-US" sz="1800" dirty="0"/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dirty="0"/>
              <a:t>Describe the hormonal and enzyme regulation of the digestion process. 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b="1" u="sng" dirty="0"/>
              <a:t>or</a:t>
            </a:r>
            <a:endParaRPr lang="en-GB" altLang="en-US" sz="1800" u="sng" dirty="0"/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dirty="0"/>
              <a:t>Describe the digestive process with particular reference to gut flora and bioavailability.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dirty="0"/>
              <a:t> </a:t>
            </a:r>
            <a:r>
              <a:rPr lang="en-GB" altLang="en-US" sz="1800" b="1" dirty="0"/>
              <a:t> </a:t>
            </a:r>
            <a:endParaRPr lang="en-GB" altLang="en-US" sz="1800" dirty="0"/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b="1" u="sng" dirty="0"/>
              <a:t>By  4</a:t>
            </a:r>
            <a:r>
              <a:rPr lang="en-GB" altLang="en-US" sz="1800" b="1" u="sng" baseline="30000" dirty="0"/>
              <a:t>th</a:t>
            </a:r>
            <a:r>
              <a:rPr lang="en-GB" altLang="en-US" sz="1800" b="1" u="sng" dirty="0"/>
              <a:t> April 2025</a:t>
            </a:r>
            <a:endParaRPr lang="en-GB" altLang="en-US" sz="1800" dirty="0"/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dirty="0"/>
              <a:t> 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dirty="0"/>
              <a:t>Describe the mechanisms of cell signalling.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b="1" u="sng" dirty="0"/>
              <a:t>or</a:t>
            </a:r>
            <a:endParaRPr lang="en-GB" altLang="en-US" sz="1800" u="sng" dirty="0"/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dirty="0"/>
              <a:t>Describe the processes of gene expression.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b="1" dirty="0"/>
              <a:t>  </a:t>
            </a:r>
            <a:endParaRPr lang="en-GB" altLang="en-US" sz="1800" dirty="0"/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b="1" u="sng" dirty="0"/>
              <a:t>By 2</a:t>
            </a:r>
            <a:r>
              <a:rPr lang="en-GB" altLang="en-US" sz="1800" b="1" u="sng" baseline="30000" dirty="0"/>
              <a:t>rd</a:t>
            </a:r>
            <a:r>
              <a:rPr lang="en-GB" altLang="en-US" sz="1800" b="1" u="sng" dirty="0"/>
              <a:t> May 2025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sz="1800" dirty="0"/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dirty="0"/>
              <a:t>Describe the roles and importance of vitamins or minerals during energy catabolism.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b="1" u="sng" dirty="0"/>
              <a:t>or</a:t>
            </a:r>
            <a:endParaRPr lang="en-GB" altLang="en-US" sz="1800" u="sng" dirty="0"/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dirty="0"/>
              <a:t>With reference to a specific vitamin or mineral discuss the implications of deficiency and toxicity</a:t>
            </a:r>
            <a:r>
              <a:rPr lang="en-GB" altLang="en-US" sz="1100" dirty="0"/>
              <a:t>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500" dirty="0">
                <a:solidFill>
                  <a:srgbClr val="0070C0"/>
                </a:solidFill>
                <a:latin typeface="Tahoma" panose="020B0604030504040204" pitchFamily="34" charset="0"/>
              </a:rPr>
              <a:t>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653</TotalTime>
  <Words>427</Words>
  <Application>Microsoft Office PowerPoint</Application>
  <PresentationFormat>On-screen Show (4:3)</PresentationFormat>
  <Paragraphs>128</Paragraphs>
  <Slides>22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Tahoma</vt:lpstr>
      <vt:lpstr>MS PGothic</vt:lpstr>
      <vt:lpstr>Arial</vt:lpstr>
      <vt:lpstr>Calibri</vt:lpstr>
      <vt:lpstr>Times New Roman</vt:lpstr>
      <vt:lpstr>Verdana</vt:lpstr>
      <vt:lpstr>Office Theme</vt:lpstr>
      <vt:lpstr>SHSS4068 Science of Nutrition</vt:lpstr>
      <vt:lpstr>PowerPoint Presentation</vt:lpstr>
      <vt:lpstr> </vt:lpstr>
      <vt:lpstr>Individual Characteristics that  Affect Health and wellbeing</vt:lpstr>
      <vt:lpstr>Health and Chronic Disease</vt:lpstr>
      <vt:lpstr>Dietary Concerns</vt:lpstr>
      <vt:lpstr>Physical Activity v Inactivity </vt:lpstr>
      <vt:lpstr>Foods</vt:lpstr>
      <vt:lpstr>PowerPoint Presentation</vt:lpstr>
      <vt:lpstr>Eat well Plates</vt:lpstr>
      <vt:lpstr>Processing of Foods</vt:lpstr>
      <vt:lpstr>Biochemistry</vt:lpstr>
      <vt:lpstr>Energy &amp; Nutrient</vt:lpstr>
      <vt:lpstr>Nutrients</vt:lpstr>
      <vt:lpstr>The Cell</vt:lpstr>
      <vt:lpstr>Gene Expression</vt:lpstr>
      <vt:lpstr>Use of Foods and Nutrients</vt:lpstr>
      <vt:lpstr>Cell Metabolism</vt:lpstr>
      <vt:lpstr>Excretion</vt:lpstr>
      <vt:lpstr>Research Evidence</vt:lpstr>
      <vt:lpstr>Lecture Content</vt:lpstr>
      <vt:lpstr>Essay Titles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Science of Nutrition</dc:title>
  <dc:creator>IT</dc:creator>
  <cp:lastModifiedBy>David Gardner</cp:lastModifiedBy>
  <cp:revision>52</cp:revision>
  <dcterms:created xsi:type="dcterms:W3CDTF">2010-01-27T13:19:49Z</dcterms:created>
  <dcterms:modified xsi:type="dcterms:W3CDTF">2025-01-20T13:39:40Z</dcterms:modified>
</cp:coreProperties>
</file>