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C4F1FF7-6DD5-475A-A009-76EF8355FB92}" type="datetimeFigureOut">
              <a:rPr lang="en-GB" smtClean="0"/>
              <a:t>30/03/2016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5236E-216E-41AF-88D5-2220F2BAF375}" type="slidenum">
              <a:rPr lang="en-GB" smtClean="0"/>
              <a:t>‹#›</a:t>
            </a:fld>
            <a:endParaRPr lang="en-GB"/>
          </a:p>
        </p:txBody>
      </p:sp>
    </p:spTree>
    <p:extLst>
      <p:ext uri="{BB962C8B-B14F-4D97-AF65-F5344CB8AC3E}">
        <p14:creationId xmlns:p14="http://schemas.microsoft.com/office/powerpoint/2010/main" val="36374075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C4F1FF7-6DD5-475A-A009-76EF8355FB92}" type="datetimeFigureOut">
              <a:rPr lang="en-GB" smtClean="0"/>
              <a:t>30/03/2016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5236E-216E-41AF-88D5-2220F2BAF375}" type="slidenum">
              <a:rPr lang="en-GB" smtClean="0"/>
              <a:t>‹#›</a:t>
            </a:fld>
            <a:endParaRPr lang="en-GB"/>
          </a:p>
        </p:txBody>
      </p:sp>
    </p:spTree>
    <p:extLst>
      <p:ext uri="{BB962C8B-B14F-4D97-AF65-F5344CB8AC3E}">
        <p14:creationId xmlns:p14="http://schemas.microsoft.com/office/powerpoint/2010/main" val="170177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C4F1FF7-6DD5-475A-A009-76EF8355FB92}" type="datetimeFigureOut">
              <a:rPr lang="en-GB" smtClean="0"/>
              <a:t>30/03/2016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5236E-216E-41AF-88D5-2220F2BAF375}" type="slidenum">
              <a:rPr lang="en-GB" smtClean="0"/>
              <a:t>‹#›</a:t>
            </a:fld>
            <a:endParaRPr lang="en-GB"/>
          </a:p>
        </p:txBody>
      </p:sp>
    </p:spTree>
    <p:extLst>
      <p:ext uri="{BB962C8B-B14F-4D97-AF65-F5344CB8AC3E}">
        <p14:creationId xmlns:p14="http://schemas.microsoft.com/office/powerpoint/2010/main" val="32701123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C4F1FF7-6DD5-475A-A009-76EF8355FB92}" type="datetimeFigureOut">
              <a:rPr lang="en-GB" smtClean="0"/>
              <a:t>30/03/2016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15236E-216E-41AF-88D5-2220F2BAF375}" type="slidenum">
              <a:rPr lang="en-GB" smtClean="0"/>
              <a:t>‹#›</a:t>
            </a:fld>
            <a:endParaRPr lang="en-GB"/>
          </a:p>
        </p:txBody>
      </p:sp>
    </p:spTree>
    <p:extLst>
      <p:ext uri="{BB962C8B-B14F-4D97-AF65-F5344CB8AC3E}">
        <p14:creationId xmlns:p14="http://schemas.microsoft.com/office/powerpoint/2010/main" val="1758945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C4F1FF7-6DD5-475A-A009-76EF8355FB92}" type="datetimeFigureOut">
              <a:rPr lang="en-GB" smtClean="0"/>
              <a:t>30/03/2016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315236E-216E-41AF-88D5-2220F2BAF375}" type="slidenum">
              <a:rPr lang="en-GB" smtClean="0"/>
              <a:t>‹#›</a:t>
            </a:fld>
            <a:endParaRPr lang="en-GB"/>
          </a:p>
        </p:txBody>
      </p:sp>
    </p:spTree>
    <p:extLst>
      <p:ext uri="{BB962C8B-B14F-4D97-AF65-F5344CB8AC3E}">
        <p14:creationId xmlns:p14="http://schemas.microsoft.com/office/powerpoint/2010/main" val="2500265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C4F1FF7-6DD5-475A-A009-76EF8355FB92}" type="datetimeFigureOut">
              <a:rPr lang="en-GB" smtClean="0"/>
              <a:t>30/03/2016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15236E-216E-41AF-88D5-2220F2BAF375}" type="slidenum">
              <a:rPr lang="en-GB" smtClean="0"/>
              <a:t>‹#›</a:t>
            </a:fld>
            <a:endParaRPr lang="en-GB"/>
          </a:p>
        </p:txBody>
      </p:sp>
    </p:spTree>
    <p:extLst>
      <p:ext uri="{BB962C8B-B14F-4D97-AF65-F5344CB8AC3E}">
        <p14:creationId xmlns:p14="http://schemas.microsoft.com/office/powerpoint/2010/main" val="29013313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4F1FF7-6DD5-475A-A009-76EF8355FB92}" type="datetimeFigureOut">
              <a:rPr lang="en-GB" smtClean="0"/>
              <a:t>30/03/2016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315236E-216E-41AF-88D5-2220F2BAF375}" type="slidenum">
              <a:rPr lang="en-GB" smtClean="0"/>
              <a:t>‹#›</a:t>
            </a:fld>
            <a:endParaRPr lang="en-GB"/>
          </a:p>
        </p:txBody>
      </p:sp>
    </p:spTree>
    <p:extLst>
      <p:ext uri="{BB962C8B-B14F-4D97-AF65-F5344CB8AC3E}">
        <p14:creationId xmlns:p14="http://schemas.microsoft.com/office/powerpoint/2010/main" val="22517645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C4F1FF7-6DD5-475A-A009-76EF8355FB92}" type="datetimeFigureOut">
              <a:rPr lang="en-GB" smtClean="0"/>
              <a:t>30/03/2016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15236E-216E-41AF-88D5-2220F2BAF375}" type="slidenum">
              <a:rPr lang="en-GB" smtClean="0"/>
              <a:t>‹#›</a:t>
            </a:fld>
            <a:endParaRPr lang="en-GB"/>
          </a:p>
        </p:txBody>
      </p:sp>
    </p:spTree>
    <p:extLst>
      <p:ext uri="{BB962C8B-B14F-4D97-AF65-F5344CB8AC3E}">
        <p14:creationId xmlns:p14="http://schemas.microsoft.com/office/powerpoint/2010/main" val="2962508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C4F1FF7-6DD5-475A-A009-76EF8355FB92}" type="datetimeFigureOut">
              <a:rPr lang="en-GB" smtClean="0"/>
              <a:t>30/03/2016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15236E-216E-41AF-88D5-2220F2BAF375}" type="slidenum">
              <a:rPr lang="en-GB" smtClean="0"/>
              <a:t>‹#›</a:t>
            </a:fld>
            <a:endParaRPr lang="en-GB"/>
          </a:p>
        </p:txBody>
      </p:sp>
    </p:spTree>
    <p:extLst>
      <p:ext uri="{BB962C8B-B14F-4D97-AF65-F5344CB8AC3E}">
        <p14:creationId xmlns:p14="http://schemas.microsoft.com/office/powerpoint/2010/main" val="7499486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C4F1FF7-6DD5-475A-A009-76EF8355FB92}" type="datetimeFigureOut">
              <a:rPr lang="en-GB" smtClean="0"/>
              <a:t>30/03/2016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5236E-216E-41AF-88D5-2220F2BAF375}" type="slidenum">
              <a:rPr lang="en-GB" smtClean="0"/>
              <a:t>‹#›</a:t>
            </a:fld>
            <a:endParaRPr lang="en-GB"/>
          </a:p>
        </p:txBody>
      </p:sp>
    </p:spTree>
    <p:extLst>
      <p:ext uri="{BB962C8B-B14F-4D97-AF65-F5344CB8AC3E}">
        <p14:creationId xmlns:p14="http://schemas.microsoft.com/office/powerpoint/2010/main" val="2965982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C4F1FF7-6DD5-475A-A009-76EF8355FB92}" type="datetimeFigureOut">
              <a:rPr lang="en-GB" smtClean="0"/>
              <a:t>30/03/2016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5236E-216E-41AF-88D5-2220F2BAF375}" type="slidenum">
              <a:rPr lang="en-GB" smtClean="0"/>
              <a:t>‹#›</a:t>
            </a:fld>
            <a:endParaRPr lang="en-GB"/>
          </a:p>
        </p:txBody>
      </p:sp>
    </p:spTree>
    <p:extLst>
      <p:ext uri="{BB962C8B-B14F-4D97-AF65-F5344CB8AC3E}">
        <p14:creationId xmlns:p14="http://schemas.microsoft.com/office/powerpoint/2010/main" val="33437826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4F1FF7-6DD5-475A-A009-76EF8355FB92}" type="datetimeFigureOut">
              <a:rPr lang="en-GB" smtClean="0"/>
              <a:t>30/03/2016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15236E-216E-41AF-88D5-2220F2BAF375}" type="slidenum">
              <a:rPr lang="en-GB" smtClean="0"/>
              <a:t>‹#›</a:t>
            </a:fld>
            <a:endParaRPr lang="en-GB"/>
          </a:p>
        </p:txBody>
      </p:sp>
    </p:spTree>
    <p:extLst>
      <p:ext uri="{BB962C8B-B14F-4D97-AF65-F5344CB8AC3E}">
        <p14:creationId xmlns:p14="http://schemas.microsoft.com/office/powerpoint/2010/main" val="13052633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Software Planning</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47210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Lesson Objectives</a:t>
            </a:r>
            <a:endParaRPr lang="en-GB" dirty="0"/>
          </a:p>
        </p:txBody>
      </p:sp>
      <p:sp>
        <p:nvSpPr>
          <p:cNvPr id="3" name="Content Placeholder 2"/>
          <p:cNvSpPr>
            <a:spLocks noGrp="1"/>
          </p:cNvSpPr>
          <p:nvPr>
            <p:ph idx="1"/>
          </p:nvPr>
        </p:nvSpPr>
        <p:spPr/>
        <p:txBody>
          <a:bodyPr/>
          <a:lstStyle/>
          <a:p>
            <a:r>
              <a:rPr lang="en-GB" dirty="0" smtClean="0"/>
              <a:t>To understand importance of planning</a:t>
            </a:r>
          </a:p>
          <a:p>
            <a:r>
              <a:rPr lang="en-GB" dirty="0" smtClean="0"/>
              <a:t>To break down the project into smaller tasks using WBS (Work Breakdown Structure).</a:t>
            </a:r>
          </a:p>
          <a:p>
            <a:r>
              <a:rPr lang="en-GB" dirty="0" smtClean="0"/>
              <a:t>To explain estimates, targets and commitments.</a:t>
            </a:r>
          </a:p>
        </p:txBody>
      </p:sp>
    </p:spTree>
    <p:extLst>
      <p:ext uri="{BB962C8B-B14F-4D97-AF65-F5344CB8AC3E}">
        <p14:creationId xmlns:p14="http://schemas.microsoft.com/office/powerpoint/2010/main" val="3987087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Important Terms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43608" y="1484784"/>
            <a:ext cx="6991304" cy="5127273"/>
          </a:xfrm>
        </p:spPr>
      </p:pic>
    </p:spTree>
    <p:extLst>
      <p:ext uri="{BB962C8B-B14F-4D97-AF65-F5344CB8AC3E}">
        <p14:creationId xmlns:p14="http://schemas.microsoft.com/office/powerpoint/2010/main" val="4039782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 Breakdown Structure</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Work Breakdown Structure (WBS) Creating a software product involves many tasks, including determining requirements and features, designing them, writing code, and testing. </a:t>
            </a:r>
          </a:p>
          <a:p>
            <a:r>
              <a:rPr lang="en-GB" dirty="0" smtClean="0"/>
              <a:t>Often, other kinds of work are also involved, such as marketing the product and arranging technical support and operations. </a:t>
            </a:r>
          </a:p>
          <a:p>
            <a:r>
              <a:rPr lang="en-GB" dirty="0" smtClean="0"/>
              <a:t>All of these require planning—the development team cannot simply begin developing the project without any plans. The key to being able to plan a software project is to break it down into manageable pieces. </a:t>
            </a:r>
          </a:p>
        </p:txBody>
      </p:sp>
    </p:spTree>
    <p:extLst>
      <p:ext uri="{BB962C8B-B14F-4D97-AF65-F5344CB8AC3E}">
        <p14:creationId xmlns:p14="http://schemas.microsoft.com/office/powerpoint/2010/main" val="28035494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WBS continued…</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In project management, the technique of work breakdown structure (WBS) creates a visual representation of the process of breaking down large project work products into smaller task work products. </a:t>
            </a:r>
          </a:p>
          <a:p>
            <a:r>
              <a:rPr lang="en-GB" dirty="0" smtClean="0"/>
              <a:t>Tasks should be broken down until each is small and clear enough to be assigned to a single person. </a:t>
            </a:r>
          </a:p>
          <a:p>
            <a:r>
              <a:rPr lang="en-GB" dirty="0" smtClean="0"/>
              <a:t>WBS is therefore also a hierarchical representation of project tasks and deliverables. It can take on the form of a list or other visual representation. </a:t>
            </a:r>
          </a:p>
          <a:p>
            <a:r>
              <a:rPr lang="en-GB" dirty="0" smtClean="0"/>
              <a:t>Dates, time estimates, and order of execution are not included in a WBS. </a:t>
            </a:r>
          </a:p>
          <a:p>
            <a:endParaRPr lang="en-GB" dirty="0"/>
          </a:p>
        </p:txBody>
      </p:sp>
    </p:spTree>
    <p:extLst>
      <p:ext uri="{BB962C8B-B14F-4D97-AF65-F5344CB8AC3E}">
        <p14:creationId xmlns:p14="http://schemas.microsoft.com/office/powerpoint/2010/main" val="24688402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WBS continued…</a:t>
            </a:r>
            <a:endParaRPr lang="en-GB" dirty="0"/>
          </a:p>
        </p:txBody>
      </p:sp>
      <p:sp>
        <p:nvSpPr>
          <p:cNvPr id="3" name="Content Placeholder 2"/>
          <p:cNvSpPr>
            <a:spLocks noGrp="1"/>
          </p:cNvSpPr>
          <p:nvPr>
            <p:ph idx="1"/>
          </p:nvPr>
        </p:nvSpPr>
        <p:spPr/>
        <p:txBody>
          <a:bodyPr>
            <a:normAutofit lnSpcReduction="10000"/>
          </a:bodyPr>
          <a:lstStyle/>
          <a:p>
            <a:r>
              <a:rPr lang="en-GB" dirty="0" smtClean="0"/>
              <a:t>Creating a work breakdown structure is a good first step in putting together a detailed plan for the project. </a:t>
            </a:r>
          </a:p>
          <a:p>
            <a:r>
              <a:rPr lang="en-GB" dirty="0" smtClean="0"/>
              <a:t>It is important to be balanced in breaking down tasks within a work breakdown structure. </a:t>
            </a:r>
          </a:p>
          <a:p>
            <a:r>
              <a:rPr lang="en-GB" dirty="0" smtClean="0"/>
              <a:t>Although tasks should be broken down until they are manageable, if they are too small, this will lead to micromanagement.</a:t>
            </a:r>
            <a:endParaRPr lang="en-GB" dirty="0"/>
          </a:p>
        </p:txBody>
      </p:sp>
    </p:spTree>
    <p:extLst>
      <p:ext uri="{BB962C8B-B14F-4D97-AF65-F5344CB8AC3E}">
        <p14:creationId xmlns:p14="http://schemas.microsoft.com/office/powerpoint/2010/main" val="2917439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WBS Phase</a:t>
            </a:r>
            <a:endParaRPr lang="en-GB" dirty="0"/>
          </a:p>
        </p:txBody>
      </p:sp>
      <p:sp>
        <p:nvSpPr>
          <p:cNvPr id="3" name="Content Placeholder 2"/>
          <p:cNvSpPr>
            <a:spLocks noGrp="1"/>
          </p:cNvSpPr>
          <p:nvPr>
            <p:ph idx="1"/>
          </p:nvPr>
        </p:nvSpPr>
        <p:spPr/>
        <p:txBody>
          <a:bodyPr>
            <a:normAutofit fontScale="85000" lnSpcReduction="20000"/>
          </a:bodyPr>
          <a:lstStyle/>
          <a:p>
            <a:pPr algn="just"/>
            <a:r>
              <a:rPr lang="en-GB" dirty="0" smtClean="0"/>
              <a:t>WBS can be organized functionally or by phase. Common steps included are: </a:t>
            </a:r>
          </a:p>
          <a:p>
            <a:pPr marL="0" indent="0" algn="just">
              <a:buNone/>
            </a:pPr>
            <a:r>
              <a:rPr lang="en-GB" dirty="0" smtClean="0"/>
              <a:t>• project initiation (when a new project is started and objectives, scope, purpose, and products are decided) • hardware and equipment acquisition (determining what hardware or equipment is needed to create the product, and obtaining those)</a:t>
            </a:r>
          </a:p>
          <a:p>
            <a:pPr marL="0" indent="0" algn="just">
              <a:buNone/>
            </a:pPr>
            <a:r>
              <a:rPr lang="en-GB" dirty="0" smtClean="0"/>
              <a:t> • development (designing and creating the product) </a:t>
            </a:r>
          </a:p>
          <a:p>
            <a:pPr marL="0" indent="0" algn="just">
              <a:buNone/>
            </a:pPr>
            <a:r>
              <a:rPr lang="en-GB" dirty="0" smtClean="0"/>
              <a:t>• testing (determining the performance and reliability of the product to identify and fix problems) </a:t>
            </a:r>
          </a:p>
          <a:p>
            <a:pPr marL="0" indent="0" algn="just">
              <a:buNone/>
            </a:pPr>
            <a:r>
              <a:rPr lang="en-GB" dirty="0" smtClean="0"/>
              <a:t>• implementation (when the product is executed for outsiders of the project to be able to access and use)</a:t>
            </a:r>
            <a:endParaRPr lang="en-GB" dirty="0"/>
          </a:p>
        </p:txBody>
      </p:sp>
    </p:spTree>
    <p:extLst>
      <p:ext uri="{BB962C8B-B14F-4D97-AF65-F5344CB8AC3E}">
        <p14:creationId xmlns:p14="http://schemas.microsoft.com/office/powerpoint/2010/main" val="33697718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91028" y="1196752"/>
            <a:ext cx="8229443" cy="5512029"/>
          </a:xfrm>
        </p:spPr>
      </p:pic>
    </p:spTree>
    <p:extLst>
      <p:ext uri="{BB962C8B-B14F-4D97-AF65-F5344CB8AC3E}">
        <p14:creationId xmlns:p14="http://schemas.microsoft.com/office/powerpoint/2010/main" val="1950864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692696"/>
            <a:ext cx="8435280" cy="5433467"/>
          </a:xfrm>
        </p:spPr>
        <p:txBody>
          <a:bodyPr>
            <a:normAutofit lnSpcReduction="10000"/>
          </a:bodyPr>
          <a:lstStyle/>
          <a:p>
            <a:pPr algn="just"/>
            <a:r>
              <a:rPr lang="en-GB" dirty="0" smtClean="0"/>
              <a:t>The product is the highest level of the WBS, and it is subsequently broken down into smaller tasks in a hierarchical tree. The level under the highest shows steps similar to phases, including programming and documentation. </a:t>
            </a:r>
          </a:p>
          <a:p>
            <a:pPr algn="just"/>
            <a:endParaRPr lang="en-GB" dirty="0"/>
          </a:p>
          <a:p>
            <a:pPr algn="just"/>
            <a:r>
              <a:rPr lang="en-GB" dirty="0" smtClean="0"/>
              <a:t>Looking more closely at the “Programming” branch and its sub-branches, “Links/Buttons,” “Layout,” and “Live Embedded Widgets,” you can see that each of these items can be broken up into smaller tasks.</a:t>
            </a:r>
            <a:endParaRPr lang="en-GB" dirty="0"/>
          </a:p>
        </p:txBody>
      </p:sp>
    </p:spTree>
    <p:extLst>
      <p:ext uri="{BB962C8B-B14F-4D97-AF65-F5344CB8AC3E}">
        <p14:creationId xmlns:p14="http://schemas.microsoft.com/office/powerpoint/2010/main" val="3236118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764703"/>
            <a:ext cx="8136904" cy="5685495"/>
          </a:xfrm>
        </p:spPr>
      </p:pic>
    </p:spTree>
    <p:extLst>
      <p:ext uri="{BB962C8B-B14F-4D97-AF65-F5344CB8AC3E}">
        <p14:creationId xmlns:p14="http://schemas.microsoft.com/office/powerpoint/2010/main" val="7814313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Estimates, Targets and Commitments</a:t>
            </a:r>
            <a:endParaRPr lang="en-GB" dirty="0"/>
          </a:p>
        </p:txBody>
      </p:sp>
      <p:sp>
        <p:nvSpPr>
          <p:cNvPr id="3" name="Content Placeholder 2"/>
          <p:cNvSpPr>
            <a:spLocks noGrp="1"/>
          </p:cNvSpPr>
          <p:nvPr>
            <p:ph idx="1"/>
          </p:nvPr>
        </p:nvSpPr>
        <p:spPr/>
        <p:txBody>
          <a:bodyPr>
            <a:normAutofit lnSpcReduction="10000"/>
          </a:bodyPr>
          <a:lstStyle/>
          <a:p>
            <a:r>
              <a:rPr lang="en-GB" dirty="0" smtClean="0"/>
              <a:t>The terms estimate, target, and commitment are often used interchangeably in project management. </a:t>
            </a:r>
          </a:p>
          <a:p>
            <a:r>
              <a:rPr lang="en-GB" dirty="0" smtClean="0"/>
              <a:t>Estimates An estimate is a guess of the time it will take the development team or worker to complete a task. A good estimate is usually based on a well-formed task, which adheres to SMART. They are also usually determined by the developers who will work on the task.</a:t>
            </a:r>
            <a:endParaRPr lang="en-GB" dirty="0"/>
          </a:p>
        </p:txBody>
      </p:sp>
    </p:spTree>
    <p:extLst>
      <p:ext uri="{BB962C8B-B14F-4D97-AF65-F5344CB8AC3E}">
        <p14:creationId xmlns:p14="http://schemas.microsoft.com/office/powerpoint/2010/main" val="9959411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92696"/>
            <a:ext cx="8229600" cy="5433467"/>
          </a:xfrm>
        </p:spPr>
        <p:txBody>
          <a:bodyPr>
            <a:normAutofit fontScale="92500"/>
          </a:bodyPr>
          <a:lstStyle/>
          <a:p>
            <a:r>
              <a:rPr lang="en-GB" dirty="0" smtClean="0"/>
              <a:t>Targets A target is a specific point in the schedule for the project or part of the project to meet. It is almost an ideal deadline, and is usually set externally to the development team. Like estimates, targets are not negotiated. Once a target has been decided, it must be adhered to for product success and client satisfaction. In fact, targets are often contractual and can be used in arranging product promotions. </a:t>
            </a:r>
          </a:p>
          <a:p>
            <a:r>
              <a:rPr lang="en-GB" dirty="0" smtClean="0"/>
              <a:t>Examples of targets are ends of a sprint or the release date of a product. </a:t>
            </a:r>
          </a:p>
        </p:txBody>
      </p:sp>
    </p:spTree>
    <p:extLst>
      <p:ext uri="{BB962C8B-B14F-4D97-AF65-F5344CB8AC3E}">
        <p14:creationId xmlns:p14="http://schemas.microsoft.com/office/powerpoint/2010/main" val="6116057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764704"/>
            <a:ext cx="8291264" cy="5361459"/>
          </a:xfrm>
        </p:spPr>
        <p:txBody>
          <a:bodyPr>
            <a:normAutofit fontScale="85000" lnSpcReduction="20000"/>
          </a:bodyPr>
          <a:lstStyle/>
          <a:p>
            <a:r>
              <a:rPr lang="en-GB" dirty="0" smtClean="0"/>
              <a:t>Commitments are what you agree to deliver. Commitments are where negotiations can happen. Based on both estimates and targets, a commitment can be negotiated. </a:t>
            </a:r>
          </a:p>
          <a:p>
            <a:r>
              <a:rPr lang="en-GB" dirty="0" smtClean="0"/>
              <a:t>A good question to ask when determining commitments is, “How do I compromise on what the development team will commit to doing, based on their estimates and the time constraints (of the project)?” </a:t>
            </a:r>
          </a:p>
          <a:p>
            <a:r>
              <a:rPr lang="en-GB" dirty="0" smtClean="0"/>
              <a:t>In order to determine a commitment, best practice suggests that estimates should be discussed with the development team first, so accurate numbers can be determined. There should also be discussions with the client in order to determine target dates. Then, based on these discussions, commitments can be determined with both the development team and the client. </a:t>
            </a:r>
          </a:p>
          <a:p>
            <a:endParaRPr lang="en-GB" dirty="0"/>
          </a:p>
        </p:txBody>
      </p:sp>
    </p:spTree>
    <p:extLst>
      <p:ext uri="{BB962C8B-B14F-4D97-AF65-F5344CB8AC3E}">
        <p14:creationId xmlns:p14="http://schemas.microsoft.com/office/powerpoint/2010/main" val="18740117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Gantt Chart</a:t>
            </a:r>
            <a:endParaRPr lang="en-GB" dirty="0"/>
          </a:p>
        </p:txBody>
      </p:sp>
      <p:sp>
        <p:nvSpPr>
          <p:cNvPr id="3" name="Content Placeholder 2"/>
          <p:cNvSpPr>
            <a:spLocks noGrp="1"/>
          </p:cNvSpPr>
          <p:nvPr>
            <p:ph idx="1"/>
          </p:nvPr>
        </p:nvSpPr>
        <p:spPr>
          <a:xfrm>
            <a:off x="395536" y="1268760"/>
            <a:ext cx="8291264" cy="4857403"/>
          </a:xfrm>
        </p:spPr>
        <p:txBody>
          <a:bodyPr>
            <a:normAutofit fontScale="70000" lnSpcReduction="20000"/>
          </a:bodyPr>
          <a:lstStyle/>
          <a:p>
            <a:r>
              <a:rPr lang="en-GB" dirty="0" smtClean="0"/>
              <a:t>Gantt Charts Gantt charts are simple tools for visualizing project plans or schedules. They are a kind of cascading horizontal bar chart. Gantt charts can also be used to visualize task dependencies, the length of tasks, and deadlines. </a:t>
            </a:r>
          </a:p>
          <a:p>
            <a:r>
              <a:rPr lang="en-GB" dirty="0" smtClean="0"/>
              <a:t>Gantt charts plot tasks on the left-hand side of the chart against dates, which are displayed at the top of the chart. </a:t>
            </a:r>
          </a:p>
          <a:p>
            <a:r>
              <a:rPr lang="en-GB" dirty="0" smtClean="0"/>
              <a:t>Each task is listed separately, one by one, and given its own horizontal bar. The first scheduled task is at the top of the chart, and progressive tasks are displayed underneath it. </a:t>
            </a:r>
          </a:p>
          <a:p>
            <a:r>
              <a:rPr lang="en-GB" dirty="0" smtClean="0"/>
              <a:t>Each task’s bar represents the duration of that task from its start date to its finish date. Once all tasks are laid out on a Gantt chart, you can see when each individual task is scheduled to begin and end. </a:t>
            </a:r>
          </a:p>
          <a:p>
            <a:r>
              <a:rPr lang="en-GB" dirty="0" smtClean="0"/>
              <a:t>Below, you can see a rough template of what a Gantt chart looks like. In a real example, the tasks would be given descriptive names, and there may be several more tasks. </a:t>
            </a:r>
            <a:endParaRPr lang="en-GB" dirty="0"/>
          </a:p>
        </p:txBody>
      </p:sp>
    </p:spTree>
    <p:extLst>
      <p:ext uri="{BB962C8B-B14F-4D97-AF65-F5344CB8AC3E}">
        <p14:creationId xmlns:p14="http://schemas.microsoft.com/office/powerpoint/2010/main" val="13188917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7584" y="71846"/>
            <a:ext cx="7920880" cy="6101655"/>
          </a:xfrm>
        </p:spPr>
      </p:pic>
    </p:spTree>
    <p:extLst>
      <p:ext uri="{BB962C8B-B14F-4D97-AF65-F5344CB8AC3E}">
        <p14:creationId xmlns:p14="http://schemas.microsoft.com/office/powerpoint/2010/main" val="6360030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Gantt Chart Tools</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11561" y="2152726"/>
            <a:ext cx="8398982" cy="32204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921741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 Estimates</a:t>
            </a:r>
            <a:endParaRPr lang="en-GB" dirty="0"/>
          </a:p>
        </p:txBody>
      </p:sp>
      <p:sp>
        <p:nvSpPr>
          <p:cNvPr id="3" name="Content Placeholder 2"/>
          <p:cNvSpPr>
            <a:spLocks noGrp="1"/>
          </p:cNvSpPr>
          <p:nvPr>
            <p:ph idx="1"/>
          </p:nvPr>
        </p:nvSpPr>
        <p:spPr/>
        <p:txBody>
          <a:bodyPr/>
          <a:lstStyle/>
          <a:p>
            <a:pPr algn="just"/>
            <a:r>
              <a:rPr lang="en-GB" dirty="0" smtClean="0"/>
              <a:t>Creating Time Estimates There are many approaches to creating time estimates. All of these approaches, however, should be based on some sort of data. Remember also that estimates are non-negotiable figures.</a:t>
            </a:r>
            <a:endParaRPr lang="en-GB" dirty="0"/>
          </a:p>
        </p:txBody>
      </p:sp>
    </p:spTree>
    <p:extLst>
      <p:ext uri="{BB962C8B-B14F-4D97-AF65-F5344CB8AC3E}">
        <p14:creationId xmlns:p14="http://schemas.microsoft.com/office/powerpoint/2010/main" val="37966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 estimate approaches</a:t>
            </a:r>
            <a:endParaRPr lang="en-GB" dirty="0"/>
          </a:p>
        </p:txBody>
      </p:sp>
      <p:sp>
        <p:nvSpPr>
          <p:cNvPr id="3" name="Content Placeholder 2"/>
          <p:cNvSpPr>
            <a:spLocks noGrp="1"/>
          </p:cNvSpPr>
          <p:nvPr>
            <p:ph idx="1"/>
          </p:nvPr>
        </p:nvSpPr>
        <p:spPr/>
        <p:txBody>
          <a:bodyPr/>
          <a:lstStyle/>
          <a:p>
            <a:r>
              <a:rPr lang="en-GB" dirty="0" smtClean="0"/>
              <a:t> There are several approaches that can be used to create time estimates:</a:t>
            </a:r>
          </a:p>
          <a:p>
            <a:pPr marL="800100" lvl="2" indent="0">
              <a:buNone/>
            </a:pPr>
            <a:r>
              <a:rPr lang="en-GB" dirty="0" smtClean="0"/>
              <a:t>• bottom-up </a:t>
            </a:r>
          </a:p>
          <a:p>
            <a:pPr marL="800100" lvl="2" indent="0">
              <a:buNone/>
            </a:pPr>
            <a:r>
              <a:rPr lang="en-GB" dirty="0" smtClean="0"/>
              <a:t>• analogy </a:t>
            </a:r>
          </a:p>
          <a:p>
            <a:pPr marL="800100" lvl="2" indent="0">
              <a:buNone/>
            </a:pPr>
            <a:r>
              <a:rPr lang="en-GB" dirty="0" smtClean="0"/>
              <a:t>• experts </a:t>
            </a:r>
          </a:p>
          <a:p>
            <a:pPr marL="800100" lvl="2" indent="0">
              <a:buNone/>
            </a:pPr>
            <a:r>
              <a:rPr lang="en-GB" dirty="0" smtClean="0"/>
              <a:t>• using an estimate formula</a:t>
            </a:r>
          </a:p>
          <a:p>
            <a:pPr marL="800100" lvl="2"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56764" y="4581128"/>
            <a:ext cx="7948309" cy="1368152"/>
          </a:xfrm>
          <a:prstGeom prst="rect">
            <a:avLst/>
          </a:prstGeom>
        </p:spPr>
      </p:pic>
    </p:spTree>
    <p:extLst>
      <p:ext uri="{BB962C8B-B14F-4D97-AF65-F5344CB8AC3E}">
        <p14:creationId xmlns:p14="http://schemas.microsoft.com/office/powerpoint/2010/main" val="6496095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Bottom Up </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Bottom-Up </a:t>
            </a:r>
            <a:r>
              <a:rPr lang="en-GB" dirty="0" err="1" smtClean="0"/>
              <a:t>Bottom-up</a:t>
            </a:r>
            <a:r>
              <a:rPr lang="en-GB" dirty="0" smtClean="0"/>
              <a:t> is a technique for creating a time estimate that involves breaking apart a project into small, manageable tasks, as done in a Work Breakdown Structure (WBS). </a:t>
            </a:r>
          </a:p>
          <a:p>
            <a:r>
              <a:rPr lang="en-GB" dirty="0" smtClean="0"/>
              <a:t>Once the tasks have been broken up, they are much easier to estimate. If all the small tasks are given estimates, these estimates can then be added together to create an estimate for the full project.</a:t>
            </a:r>
          </a:p>
          <a:p>
            <a:r>
              <a:rPr lang="en-GB" dirty="0" smtClean="0"/>
              <a:t> Below is an example of a Work Breakdown Structure (WBS), where each of the tasks has been represented as hours. Once all the hours are added up, we can see how long each section of the structure is estimated to take and how long the entire project is estimated to take. </a:t>
            </a:r>
            <a:endParaRPr lang="en-GB" dirty="0"/>
          </a:p>
        </p:txBody>
      </p:sp>
    </p:spTree>
    <p:extLst>
      <p:ext uri="{BB962C8B-B14F-4D97-AF65-F5344CB8AC3E}">
        <p14:creationId xmlns:p14="http://schemas.microsoft.com/office/powerpoint/2010/main" val="42864512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75657" y="332712"/>
            <a:ext cx="5081056" cy="5793452"/>
          </a:xfrm>
        </p:spPr>
      </p:pic>
    </p:spTree>
    <p:extLst>
      <p:ext uri="{BB962C8B-B14F-4D97-AF65-F5344CB8AC3E}">
        <p14:creationId xmlns:p14="http://schemas.microsoft.com/office/powerpoint/2010/main" val="37694074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Analogy</a:t>
            </a:r>
            <a:endParaRPr lang="en-GB" dirty="0"/>
          </a:p>
        </p:txBody>
      </p:sp>
      <p:sp>
        <p:nvSpPr>
          <p:cNvPr id="3" name="Content Placeholder 2"/>
          <p:cNvSpPr>
            <a:spLocks noGrp="1"/>
          </p:cNvSpPr>
          <p:nvPr>
            <p:ph idx="1"/>
          </p:nvPr>
        </p:nvSpPr>
        <p:spPr/>
        <p:txBody>
          <a:bodyPr>
            <a:normAutofit fontScale="77500" lnSpcReduction="20000"/>
          </a:bodyPr>
          <a:lstStyle/>
          <a:p>
            <a:pPr algn="just"/>
            <a:r>
              <a:rPr lang="en-GB" dirty="0" smtClean="0"/>
              <a:t>Analogy is a technique for creating a time estimate that works by comparing the current task or project with a similar experience. </a:t>
            </a:r>
          </a:p>
          <a:p>
            <a:pPr marL="0" indent="0" algn="just">
              <a:buNone/>
            </a:pPr>
            <a:endParaRPr lang="en-GB" dirty="0" smtClean="0"/>
          </a:p>
          <a:p>
            <a:pPr algn="just"/>
            <a:r>
              <a:rPr lang="en-GB" dirty="0" smtClean="0"/>
              <a:t>If a similar task or project was accomplished in the past with similar scope and costs, then it can be a good basis for estimating the current project. </a:t>
            </a:r>
          </a:p>
          <a:p>
            <a:pPr algn="just"/>
            <a:endParaRPr lang="en-GB" dirty="0" smtClean="0"/>
          </a:p>
          <a:p>
            <a:pPr algn="just"/>
            <a:r>
              <a:rPr lang="en-GB" dirty="0" smtClean="0"/>
              <a:t>This technique should be used with some caution, as it can only work if the same team has worked on a similar project. This means the work, process, technologies, and team members have to be the same or similar to the current project to be a meaningful basis of data.</a:t>
            </a:r>
            <a:endParaRPr lang="en-GB" dirty="0"/>
          </a:p>
        </p:txBody>
      </p:sp>
    </p:spTree>
    <p:extLst>
      <p:ext uri="{BB962C8B-B14F-4D97-AF65-F5344CB8AC3E}">
        <p14:creationId xmlns:p14="http://schemas.microsoft.com/office/powerpoint/2010/main" val="12431236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Experts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Experts Time estimates can also be generated through experts. This technique works by converging estimates made from multiple estimators—generally developers who have prior experience with the kind of work at hand. </a:t>
            </a:r>
          </a:p>
          <a:p>
            <a:r>
              <a:rPr lang="en-GB" smtClean="0"/>
              <a:t>This </a:t>
            </a:r>
            <a:r>
              <a:rPr lang="en-GB" dirty="0" smtClean="0"/>
              <a:t>technique is normally used in cases where the development team has limited experience with the work required for the project</a:t>
            </a:r>
            <a:r>
              <a:rPr lang="en-GB" smtClean="0"/>
              <a:t>. </a:t>
            </a:r>
          </a:p>
          <a:p>
            <a:r>
              <a:rPr lang="en-GB" smtClean="0"/>
              <a:t>This </a:t>
            </a:r>
            <a:r>
              <a:rPr lang="en-GB" dirty="0" smtClean="0"/>
              <a:t>technique can be costly, as it requires several estimators to look at the project. It can, however, also be very accurate.</a:t>
            </a:r>
            <a:endParaRPr lang="en-GB" dirty="0"/>
          </a:p>
        </p:txBody>
      </p:sp>
    </p:spTree>
    <p:extLst>
      <p:ext uri="{BB962C8B-B14F-4D97-AF65-F5344CB8AC3E}">
        <p14:creationId xmlns:p14="http://schemas.microsoft.com/office/powerpoint/2010/main" val="17145511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Estimate Time</a:t>
            </a:r>
            <a:endParaRPr lang="en-GB" dirty="0"/>
          </a:p>
        </p:txBody>
      </p:sp>
      <p:sp>
        <p:nvSpPr>
          <p:cNvPr id="3" name="Content Placeholder 2"/>
          <p:cNvSpPr>
            <a:spLocks noGrp="1"/>
          </p:cNvSpPr>
          <p:nvPr>
            <p:ph idx="1"/>
          </p:nvPr>
        </p:nvSpPr>
        <p:spPr/>
        <p:txBody>
          <a:bodyPr>
            <a:normAutofit/>
          </a:bodyPr>
          <a:lstStyle/>
          <a:p>
            <a:r>
              <a:rPr lang="en-GB" dirty="0"/>
              <a:t>A useful tool used to estimate task time more accurately is the three-point estimation. This is an estimate formula that can create a range estimate. The formula is based on three values, which can be determined through prior experience or </a:t>
            </a:r>
            <a:r>
              <a:rPr lang="en-GB" dirty="0" smtClean="0"/>
              <a:t>best guesses:</a:t>
            </a:r>
          </a:p>
          <a:p>
            <a:pPr marL="0" indent="0">
              <a:buNone/>
            </a:pPr>
            <a:endParaRPr lang="en-GB" dirty="0"/>
          </a:p>
        </p:txBody>
      </p:sp>
    </p:spTree>
    <p:extLst>
      <p:ext uri="{BB962C8B-B14F-4D97-AF65-F5344CB8AC3E}">
        <p14:creationId xmlns:p14="http://schemas.microsoft.com/office/powerpoint/2010/main" val="29466152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692696"/>
            <a:ext cx="8291264" cy="5433467"/>
          </a:xfrm>
        </p:spPr>
        <p:txBody>
          <a:bodyPr>
            <a:normAutofit fontScale="70000" lnSpcReduction="20000"/>
          </a:bodyPr>
          <a:lstStyle/>
          <a:p>
            <a:pPr marL="0" indent="0" algn="just">
              <a:buNone/>
            </a:pPr>
            <a:r>
              <a:rPr lang="en-GB" dirty="0"/>
              <a:t>• Most Probable Time (Tm) is the most likely estimate of the time it would take for the task to finish. This estimate operates under the assumption that the project or the task may encounter normal problems. Any of the bottom-up, analogy, or experts techniques can be used to generate this estimate</a:t>
            </a:r>
            <a:r>
              <a:rPr lang="en-GB" dirty="0" smtClean="0"/>
              <a:t>.</a:t>
            </a:r>
          </a:p>
          <a:p>
            <a:pPr marL="0" indent="0" algn="just">
              <a:buNone/>
            </a:pPr>
            <a:r>
              <a:rPr lang="en-GB" dirty="0" smtClean="0"/>
              <a:t> </a:t>
            </a:r>
          </a:p>
          <a:p>
            <a:pPr marL="0" indent="0" algn="just">
              <a:buNone/>
            </a:pPr>
            <a:r>
              <a:rPr lang="en-GB" dirty="0" smtClean="0"/>
              <a:t>• </a:t>
            </a:r>
            <a:r>
              <a:rPr lang="en-GB" dirty="0"/>
              <a:t>Optimistic Time (To) is the best-case scenario estimate. It assumes that everything will go right over the course of the project or the task and that the development team will work efficiently. It is therefore the least amount of time the task or project could be completed in. </a:t>
            </a:r>
            <a:endParaRPr lang="en-GB" dirty="0" smtClean="0"/>
          </a:p>
          <a:p>
            <a:pPr marL="0" indent="0" algn="just">
              <a:buNone/>
            </a:pPr>
            <a:endParaRPr lang="en-GB" dirty="0" smtClean="0"/>
          </a:p>
          <a:p>
            <a:pPr marL="0" indent="0" algn="just">
              <a:buNone/>
            </a:pPr>
            <a:r>
              <a:rPr lang="en-GB" dirty="0" smtClean="0"/>
              <a:t>• </a:t>
            </a:r>
            <a:r>
              <a:rPr lang="en-GB" dirty="0"/>
              <a:t>Pessimistic Time (</a:t>
            </a:r>
            <a:r>
              <a:rPr lang="en-GB" dirty="0" err="1"/>
              <a:t>Tp</a:t>
            </a:r>
            <a:r>
              <a:rPr lang="en-GB" dirty="0"/>
              <a:t>) is the worst-case scenario estimate. It assumes everything or almost everything that could go wrong over the course of the project or task will. It is therefore the maximum amount of time the task or project could be completed in.</a:t>
            </a:r>
          </a:p>
        </p:txBody>
      </p:sp>
    </p:spTree>
    <p:extLst>
      <p:ext uri="{BB962C8B-B14F-4D97-AF65-F5344CB8AC3E}">
        <p14:creationId xmlns:p14="http://schemas.microsoft.com/office/powerpoint/2010/main" val="15074097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r>
              <a:rPr lang="en-GB" dirty="0"/>
              <a:t>Using these three variables, the Expected Time (</a:t>
            </a:r>
            <a:r>
              <a:rPr lang="en-GB" dirty="0" err="1"/>
              <a:t>Te</a:t>
            </a:r>
            <a:r>
              <a:rPr lang="en-GB" dirty="0"/>
              <a:t>) can be calculated for the task. The Expected Time is a weighted average that can be calculated with this formula: </a:t>
            </a:r>
            <a:endParaRPr lang="en-GB" dirty="0" smtClean="0"/>
          </a:p>
          <a:p>
            <a:r>
              <a:rPr lang="en-GB" dirty="0" smtClean="0"/>
              <a:t>This </a:t>
            </a:r>
            <a:r>
              <a:rPr lang="en-GB" dirty="0"/>
              <a:t>formula places emphasis on the Most Probable Time that is multiplied by 4, giving it more weight in the formula. It is then averaged with the Optimistic Time and the Pessimistic Time</a:t>
            </a:r>
            <a:r>
              <a:rPr lang="en-GB" dirty="0" smtClean="0"/>
              <a:t>.</a:t>
            </a:r>
          </a:p>
          <a:p>
            <a:r>
              <a:rPr lang="en-GB" dirty="0" smtClean="0"/>
              <a:t> </a:t>
            </a:r>
            <a:r>
              <a:rPr lang="en-GB" dirty="0"/>
              <a:t>The Expected Time is usually represented as a range. In order to create a range, we need some information about the probability that the estimate is correct. This is done by calculating the deviations of the Expected Time. </a:t>
            </a:r>
            <a:endParaRPr lang="en-GB" dirty="0" smtClean="0"/>
          </a:p>
          <a:p>
            <a:pPr algn="ctr"/>
            <a:r>
              <a:rPr lang="en-GB" dirty="0" err="1" smtClean="0"/>
              <a:t>Te</a:t>
            </a:r>
            <a:r>
              <a:rPr lang="en-GB" dirty="0" smtClean="0"/>
              <a:t> </a:t>
            </a:r>
            <a:r>
              <a:rPr lang="en-GB" dirty="0"/>
              <a:t>= </a:t>
            </a:r>
            <a:r>
              <a:rPr lang="en-GB" u="sng" dirty="0"/>
              <a:t>(</a:t>
            </a:r>
            <a:r>
              <a:rPr lang="en-GB" u="sng" dirty="0" smtClean="0"/>
              <a:t>To+4Tm+Tp) </a:t>
            </a:r>
          </a:p>
          <a:p>
            <a:pPr marL="0" indent="0" algn="ctr">
              <a:buNone/>
            </a:pPr>
            <a:r>
              <a:rPr lang="en-GB" dirty="0" smtClean="0"/>
              <a:t> 6</a:t>
            </a:r>
            <a:endParaRPr lang="en-GB" u="sng" dirty="0"/>
          </a:p>
        </p:txBody>
      </p:sp>
    </p:spTree>
    <p:extLst>
      <p:ext uri="{BB962C8B-B14F-4D97-AF65-F5344CB8AC3E}">
        <p14:creationId xmlns:p14="http://schemas.microsoft.com/office/powerpoint/2010/main" val="38131126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Deviations are represented by the Greek letter sigma (σ). Standard deviations represent how measurements can be spread out from the expected value. </a:t>
            </a:r>
            <a:endParaRPr lang="en-GB" dirty="0" smtClean="0"/>
          </a:p>
          <a:p>
            <a:r>
              <a:rPr lang="en-GB" dirty="0" smtClean="0"/>
              <a:t>These </a:t>
            </a:r>
            <a:r>
              <a:rPr lang="en-GB" dirty="0"/>
              <a:t>are based on normal distribution plots or bell curves, which work based on percentages.</a:t>
            </a:r>
          </a:p>
        </p:txBody>
      </p:sp>
    </p:spTree>
    <p:extLst>
      <p:ext uri="{BB962C8B-B14F-4D97-AF65-F5344CB8AC3E}">
        <p14:creationId xmlns:p14="http://schemas.microsoft.com/office/powerpoint/2010/main" val="23531968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1560" y="-922"/>
            <a:ext cx="6755750" cy="3531083"/>
          </a:xfrm>
        </p:spPr>
      </p:pic>
      <p:sp>
        <p:nvSpPr>
          <p:cNvPr id="5" name="Rectangle 4"/>
          <p:cNvSpPr/>
          <p:nvPr/>
        </p:nvSpPr>
        <p:spPr>
          <a:xfrm>
            <a:off x="539552" y="3645024"/>
            <a:ext cx="7920880" cy="2308324"/>
          </a:xfrm>
          <a:prstGeom prst="rect">
            <a:avLst/>
          </a:prstGeom>
        </p:spPr>
        <p:txBody>
          <a:bodyPr wrap="square">
            <a:spAutoFit/>
          </a:bodyPr>
          <a:lstStyle/>
          <a:p>
            <a:r>
              <a:rPr lang="en-GB" dirty="0"/>
              <a:t>A normal distribution assumes that numbers are spread out in a certain way from standard deviation (in this case, the Expected Time), and that those values within one deviation (σ) of the standard deviation are 68.3% likely to be accurate. Within two deviations (2σ), there is a 95.5% chance the number is accurate. These numbers are drawn from bell curve and statistic theory. To calculate deviation, the following formula is used: </a:t>
            </a:r>
            <a:endParaRPr lang="en-GB" dirty="0" smtClean="0"/>
          </a:p>
          <a:p>
            <a:endParaRPr lang="en-GB" dirty="0"/>
          </a:p>
          <a:p>
            <a:pPr algn="ctr"/>
            <a:r>
              <a:rPr lang="en-GB" b="1" dirty="0" smtClean="0"/>
              <a:t>σ </a:t>
            </a:r>
            <a:r>
              <a:rPr lang="en-GB" b="1" dirty="0"/>
              <a:t>= (</a:t>
            </a:r>
            <a:r>
              <a:rPr lang="en-GB" b="1" dirty="0" err="1"/>
              <a:t>Tp</a:t>
            </a:r>
            <a:r>
              <a:rPr lang="en-GB" b="1" dirty="0"/>
              <a:t>-To) </a:t>
            </a:r>
            <a:r>
              <a:rPr lang="en-GB" b="1" dirty="0" smtClean="0"/>
              <a:t>/6</a:t>
            </a:r>
            <a:endParaRPr lang="en-GB" b="1" dirty="0"/>
          </a:p>
        </p:txBody>
      </p:sp>
    </p:spTree>
    <p:extLst>
      <p:ext uri="{BB962C8B-B14F-4D97-AF65-F5344CB8AC3E}">
        <p14:creationId xmlns:p14="http://schemas.microsoft.com/office/powerpoint/2010/main" val="27706088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r>
              <a:rPr lang="en-GB" dirty="0"/>
              <a:t>The smaller the difference between the Optimistic Time and the Pessimistic Time, the smaller the deviation will be. Once the deviation has been calculated, it can be subtracted from the Estimated Time (</a:t>
            </a:r>
            <a:r>
              <a:rPr lang="en-GB" dirty="0" err="1"/>
              <a:t>Te</a:t>
            </a:r>
            <a:r>
              <a:rPr lang="en-GB" dirty="0"/>
              <a:t>) to get the low number of the range. </a:t>
            </a:r>
            <a:endParaRPr lang="en-GB" dirty="0" smtClean="0"/>
          </a:p>
          <a:p>
            <a:r>
              <a:rPr lang="en-GB" dirty="0" smtClean="0"/>
              <a:t>The </a:t>
            </a:r>
            <a:r>
              <a:rPr lang="en-GB" dirty="0"/>
              <a:t>deviation can also be added to the Estimated Time (</a:t>
            </a:r>
            <a:r>
              <a:rPr lang="en-GB" dirty="0" err="1"/>
              <a:t>Te</a:t>
            </a:r>
            <a:r>
              <a:rPr lang="en-GB" dirty="0"/>
              <a:t>) to get the high number of the range. </a:t>
            </a:r>
            <a:endParaRPr lang="en-GB" dirty="0" smtClean="0"/>
          </a:p>
          <a:p>
            <a:r>
              <a:rPr lang="en-GB" dirty="0" smtClean="0"/>
              <a:t>Although </a:t>
            </a:r>
            <a:r>
              <a:rPr lang="en-GB" dirty="0"/>
              <a:t>deviations are used to create time ranges in the course of planning, deviations can also be expressed using the ± (plus or minus) symbol after the Estimated Time. </a:t>
            </a:r>
            <a:endParaRPr lang="en-GB" dirty="0" smtClean="0"/>
          </a:p>
          <a:p>
            <a:r>
              <a:rPr lang="en-GB" dirty="0" smtClean="0"/>
              <a:t>For </a:t>
            </a:r>
            <a:r>
              <a:rPr lang="en-GB" dirty="0"/>
              <a:t>example, if the Estimated Time is 12 hours, and the deviation is 2, this could be expressed as 10-14 hours, or in some cases, 12 hours ± 2.</a:t>
            </a:r>
          </a:p>
        </p:txBody>
      </p:sp>
    </p:spTree>
    <p:extLst>
      <p:ext uri="{BB962C8B-B14F-4D97-AF65-F5344CB8AC3E}">
        <p14:creationId xmlns:p14="http://schemas.microsoft.com/office/powerpoint/2010/main" val="19281842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If one deviation (σ) is used to create a range, we can assume that the range is 68.3% likely to be accurate. However, if it is more important for the project to have an accurate estimate than a smaller one, you can double the deviation (2σ) by multiplying it by 2, to reach 95.5% accuracy.</a:t>
            </a:r>
          </a:p>
        </p:txBody>
      </p:sp>
    </p:spTree>
    <p:extLst>
      <p:ext uri="{BB962C8B-B14F-4D97-AF65-F5344CB8AC3E}">
        <p14:creationId xmlns:p14="http://schemas.microsoft.com/office/powerpoint/2010/main" val="26898837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99592" y="1268760"/>
            <a:ext cx="7514254" cy="53035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548825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pPr algn="ctr"/>
            <a:r>
              <a:rPr lang="en-GB" dirty="0"/>
              <a:t>In this example, standard deviation would be: </a:t>
            </a:r>
            <a:endParaRPr lang="en-GB" dirty="0" smtClean="0"/>
          </a:p>
          <a:p>
            <a:pPr algn="ctr"/>
            <a:endParaRPr lang="en-GB" dirty="0"/>
          </a:p>
          <a:p>
            <a:pPr marL="0" indent="0" algn="ctr">
              <a:buNone/>
            </a:pPr>
            <a:r>
              <a:rPr lang="en-GB" dirty="0" smtClean="0"/>
              <a:t>σ </a:t>
            </a:r>
            <a:r>
              <a:rPr lang="en-GB" dirty="0"/>
              <a:t>= </a:t>
            </a:r>
            <a:r>
              <a:rPr lang="en-GB" u="sng" dirty="0"/>
              <a:t>(17-5</a:t>
            </a:r>
            <a:r>
              <a:rPr lang="en-GB" u="sng" dirty="0" smtClean="0"/>
              <a:t>)</a:t>
            </a:r>
          </a:p>
          <a:p>
            <a:pPr marL="457200" lvl="1" indent="0" algn="ctr">
              <a:buNone/>
            </a:pPr>
            <a:r>
              <a:rPr lang="en-GB" dirty="0" smtClean="0"/>
              <a:t>  6</a:t>
            </a:r>
          </a:p>
          <a:p>
            <a:pPr marL="0" indent="0" algn="ctr">
              <a:buNone/>
            </a:pPr>
            <a:r>
              <a:rPr lang="en-GB" dirty="0" smtClean="0"/>
              <a:t> </a:t>
            </a:r>
            <a:r>
              <a:rPr lang="en-GB" dirty="0"/>
              <a:t>σ = </a:t>
            </a:r>
            <a:r>
              <a:rPr lang="en-GB" u="sng" dirty="0"/>
              <a:t>(12) </a:t>
            </a:r>
            <a:r>
              <a:rPr lang="en-GB" u="sng" dirty="0" smtClean="0"/>
              <a:t> </a:t>
            </a:r>
            <a:endParaRPr lang="en-GB" dirty="0" smtClean="0"/>
          </a:p>
          <a:p>
            <a:pPr marL="0" indent="0" algn="ctr">
              <a:buNone/>
            </a:pPr>
            <a:r>
              <a:rPr lang="en-GB" dirty="0"/>
              <a:t> </a:t>
            </a:r>
            <a:r>
              <a:rPr lang="en-GB" dirty="0" smtClean="0"/>
              <a:t>   6           </a:t>
            </a:r>
          </a:p>
          <a:p>
            <a:pPr marL="0" indent="0" algn="ctr">
              <a:buNone/>
            </a:pPr>
            <a:r>
              <a:rPr lang="en-GB" smtClean="0"/>
              <a:t> </a:t>
            </a:r>
            <a:r>
              <a:rPr lang="en-GB" dirty="0" smtClean="0"/>
              <a:t>σ = 2 </a:t>
            </a:r>
          </a:p>
          <a:p>
            <a:endParaRPr lang="en-GB" dirty="0"/>
          </a:p>
          <a:p>
            <a:r>
              <a:rPr lang="en-GB" dirty="0" smtClean="0"/>
              <a:t>So</a:t>
            </a:r>
            <a:r>
              <a:rPr lang="en-GB" dirty="0"/>
              <a:t>, the estimation for this task would be 9 days ± 2 (a plus or minus deviation of 2 days). This would likely be expressed as an estimate of 7 to 11 days to finish the task.</a:t>
            </a:r>
          </a:p>
        </p:txBody>
      </p:sp>
    </p:spTree>
    <p:extLst>
      <p:ext uri="{BB962C8B-B14F-4D97-AF65-F5344CB8AC3E}">
        <p14:creationId xmlns:p14="http://schemas.microsoft.com/office/powerpoint/2010/main" val="33473401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197</TotalTime>
  <Words>2093</Words>
  <Application>Microsoft Office PowerPoint</Application>
  <PresentationFormat>On-screen Show (4:3)</PresentationFormat>
  <Paragraphs>98</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Office Theme</vt:lpstr>
      <vt:lpstr>Software Planning</vt:lpstr>
      <vt:lpstr>Lesson Objectives</vt:lpstr>
      <vt:lpstr>Important Terms</vt:lpstr>
      <vt:lpstr>Work Breakdown Structure</vt:lpstr>
      <vt:lpstr>WBS continued…</vt:lpstr>
      <vt:lpstr>WBS continued…</vt:lpstr>
      <vt:lpstr>WBS Phase</vt:lpstr>
      <vt:lpstr>Example</vt:lpstr>
      <vt:lpstr>PowerPoint Presentation</vt:lpstr>
      <vt:lpstr>PowerPoint Presentation</vt:lpstr>
      <vt:lpstr>Estimates, Targets and Commitments</vt:lpstr>
      <vt:lpstr>PowerPoint Presentation</vt:lpstr>
      <vt:lpstr>PowerPoint Presentation</vt:lpstr>
      <vt:lpstr>Gantt Chart</vt:lpstr>
      <vt:lpstr>PowerPoint Presentation</vt:lpstr>
      <vt:lpstr>Gantt Chart Tools</vt:lpstr>
      <vt:lpstr>Time Estimates</vt:lpstr>
      <vt:lpstr>Time estimate approaches</vt:lpstr>
      <vt:lpstr>Bottom Up </vt:lpstr>
      <vt:lpstr>PowerPoint Presentation</vt:lpstr>
      <vt:lpstr>Analogy</vt:lpstr>
      <vt:lpstr>Experts</vt:lpstr>
      <vt:lpstr>The Estimate Time</vt:lpstr>
      <vt:lpstr>PowerPoint Presentation</vt:lpstr>
      <vt:lpstr>PowerPoint Presentation</vt:lpstr>
      <vt:lpstr>PowerPoint Presentation</vt:lpstr>
      <vt:lpstr>PowerPoint Presentation</vt:lpstr>
      <vt:lpstr>PowerPoint Presentation</vt:lpstr>
      <vt:lpstr>PowerPoint Presentation</vt:lpstr>
      <vt:lpstr>Example</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Software Planning</dc:title>
  <dc:creator>user</dc:creator>
  <cp:lastModifiedBy>user</cp:lastModifiedBy>
  <cp:revision>27</cp:revision>
  <dcterms:created xsi:type="dcterms:W3CDTF">2016-03-29T19:52:14Z</dcterms:created>
  <dcterms:modified xsi:type="dcterms:W3CDTF">2016-03-30T06:45:15Z</dcterms:modified>
</cp:coreProperties>
</file>