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143A44-9482-48A7-A717-8A1936011DA8}" v="55" dt="2023-09-26T18:18:08.8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3447" autoAdjust="0"/>
  </p:normalViewPr>
  <p:slideViewPr>
    <p:cSldViewPr snapToGrid="0">
      <p:cViewPr>
        <p:scale>
          <a:sx n="33" d="100"/>
          <a:sy n="33" d="100"/>
        </p:scale>
        <p:origin x="1872" y="6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 salway" userId="a5876c6006b95d5b" providerId="LiveId" clId="{66143A44-9482-48A7-A717-8A1936011DA8}"/>
    <pc:docChg chg="undo custSel addSld modSld">
      <pc:chgData name="lil salway" userId="a5876c6006b95d5b" providerId="LiveId" clId="{66143A44-9482-48A7-A717-8A1936011DA8}" dt="2023-09-26T20:23:22.953" v="8756" actId="115"/>
      <pc:docMkLst>
        <pc:docMk/>
      </pc:docMkLst>
      <pc:sldChg chg="addSp delSp modSp mod">
        <pc:chgData name="lil salway" userId="a5876c6006b95d5b" providerId="LiveId" clId="{66143A44-9482-48A7-A717-8A1936011DA8}" dt="2023-09-26T20:23:22.953" v="8756" actId="115"/>
        <pc:sldMkLst>
          <pc:docMk/>
          <pc:sldMk cId="610516465" sldId="256"/>
        </pc:sldMkLst>
        <pc:spChg chg="add mod">
          <ac:chgData name="lil salway" userId="a5876c6006b95d5b" providerId="LiveId" clId="{66143A44-9482-48A7-A717-8A1936011DA8}" dt="2023-09-26T18:44:28.935" v="8485" actId="1076"/>
          <ac:spMkLst>
            <pc:docMk/>
            <pc:sldMk cId="610516465" sldId="256"/>
            <ac:spMk id="2" creationId="{A3F3CCAC-EE38-46A4-794D-DD89A5775402}"/>
          </ac:spMkLst>
        </pc:spChg>
        <pc:spChg chg="add del mod">
          <ac:chgData name="lil salway" userId="a5876c6006b95d5b" providerId="LiveId" clId="{66143A44-9482-48A7-A717-8A1936011DA8}" dt="2023-09-17T10:27:34.826" v="262" actId="478"/>
          <ac:spMkLst>
            <pc:docMk/>
            <pc:sldMk cId="610516465" sldId="256"/>
            <ac:spMk id="2" creationId="{F23D76A1-1AEE-BFE1-6BD9-A86BF9863FE3}"/>
          </ac:spMkLst>
        </pc:spChg>
        <pc:spChg chg="add del mod">
          <ac:chgData name="lil salway" userId="a5876c6006b95d5b" providerId="LiveId" clId="{66143A44-9482-48A7-A717-8A1936011DA8}" dt="2023-09-26T20:15:54.690" v="8721" actId="20577"/>
          <ac:spMkLst>
            <pc:docMk/>
            <pc:sldMk cId="610516465" sldId="256"/>
            <ac:spMk id="3" creationId="{922FE863-C745-8CFA-E27D-6D8A9F1A8D6D}"/>
          </ac:spMkLst>
        </pc:spChg>
        <pc:spChg chg="add mod">
          <ac:chgData name="lil salway" userId="a5876c6006b95d5b" providerId="LiveId" clId="{66143A44-9482-48A7-A717-8A1936011DA8}" dt="2023-09-26T18:44:14.734" v="8483" actId="1076"/>
          <ac:spMkLst>
            <pc:docMk/>
            <pc:sldMk cId="610516465" sldId="256"/>
            <ac:spMk id="5" creationId="{BEEE04E3-D619-35F7-3FDC-4E7BD5FD8F77}"/>
          </ac:spMkLst>
        </pc:spChg>
        <pc:spChg chg="add mod">
          <ac:chgData name="lil salway" userId="a5876c6006b95d5b" providerId="LiveId" clId="{66143A44-9482-48A7-A717-8A1936011DA8}" dt="2023-09-26T18:44:23.310" v="8484" actId="14100"/>
          <ac:spMkLst>
            <pc:docMk/>
            <pc:sldMk cId="610516465" sldId="256"/>
            <ac:spMk id="6" creationId="{A786499C-CF9E-EE0B-E83F-70F6D5F809F7}"/>
          </ac:spMkLst>
        </pc:spChg>
        <pc:spChg chg="mod">
          <ac:chgData name="lil salway" userId="a5876c6006b95d5b" providerId="LiveId" clId="{66143A44-9482-48A7-A717-8A1936011DA8}" dt="2023-09-26T18:44:43.106" v="8486" actId="1076"/>
          <ac:spMkLst>
            <pc:docMk/>
            <pc:sldMk cId="610516465" sldId="256"/>
            <ac:spMk id="7" creationId="{75302528-C414-DE32-82B9-6573B61163D3}"/>
          </ac:spMkLst>
        </pc:spChg>
        <pc:spChg chg="mod">
          <ac:chgData name="lil salway" userId="a5876c6006b95d5b" providerId="LiveId" clId="{66143A44-9482-48A7-A717-8A1936011DA8}" dt="2023-09-26T18:43:23.548" v="8480" actId="14100"/>
          <ac:spMkLst>
            <pc:docMk/>
            <pc:sldMk cId="610516465" sldId="256"/>
            <ac:spMk id="8" creationId="{54C2D669-8A0F-56E8-558A-5B0DB9DD3A2F}"/>
          </ac:spMkLst>
        </pc:spChg>
        <pc:spChg chg="mod">
          <ac:chgData name="lil salway" userId="a5876c6006b95d5b" providerId="LiveId" clId="{66143A44-9482-48A7-A717-8A1936011DA8}" dt="2023-09-26T20:23:22.953" v="8756" actId="115"/>
          <ac:spMkLst>
            <pc:docMk/>
            <pc:sldMk cId="610516465" sldId="256"/>
            <ac:spMk id="9" creationId="{B2B83533-7488-8D20-213D-EB41F96BF577}"/>
          </ac:spMkLst>
        </pc:spChg>
        <pc:spChg chg="add del mod">
          <ac:chgData name="lil salway" userId="a5876c6006b95d5b" providerId="LiveId" clId="{66143A44-9482-48A7-A717-8A1936011DA8}" dt="2023-09-26T16:04:38.044" v="5251" actId="478"/>
          <ac:spMkLst>
            <pc:docMk/>
            <pc:sldMk cId="610516465" sldId="256"/>
            <ac:spMk id="10" creationId="{A268B54E-E40C-B901-2CC7-5C4D7E588B1C}"/>
          </ac:spMkLst>
        </pc:spChg>
        <pc:spChg chg="add del">
          <ac:chgData name="lil salway" userId="a5876c6006b95d5b" providerId="LiveId" clId="{66143A44-9482-48A7-A717-8A1936011DA8}" dt="2023-09-26T17:47:17.329" v="7487" actId="11529"/>
          <ac:spMkLst>
            <pc:docMk/>
            <pc:sldMk cId="610516465" sldId="256"/>
            <ac:spMk id="10" creationId="{C364F44C-0F9B-9043-4E7C-9ED20D63260D}"/>
          </ac:spMkLst>
        </pc:spChg>
        <pc:spChg chg="add del mod">
          <ac:chgData name="lil salway" userId="a5876c6006b95d5b" providerId="LiveId" clId="{66143A44-9482-48A7-A717-8A1936011DA8}" dt="2023-09-26T15:23:50.417" v="5069" actId="478"/>
          <ac:spMkLst>
            <pc:docMk/>
            <pc:sldMk cId="610516465" sldId="256"/>
            <ac:spMk id="11" creationId="{2000D5FC-7D80-BF51-FBE4-E5F6DD5BDF56}"/>
          </ac:spMkLst>
        </pc:spChg>
        <pc:spChg chg="add del">
          <ac:chgData name="lil salway" userId="a5876c6006b95d5b" providerId="LiveId" clId="{66143A44-9482-48A7-A717-8A1936011DA8}" dt="2023-09-26T17:47:41.786" v="7489" actId="478"/>
          <ac:spMkLst>
            <pc:docMk/>
            <pc:sldMk cId="610516465" sldId="256"/>
            <ac:spMk id="11" creationId="{6AE283C5-AA31-6A54-D3B8-AA23F5B323EC}"/>
          </ac:spMkLst>
        </pc:spChg>
        <pc:spChg chg="del">
          <ac:chgData name="lil salway" userId="a5876c6006b95d5b" providerId="LiveId" clId="{66143A44-9482-48A7-A717-8A1936011DA8}" dt="2023-09-25T18:46:45.855" v="5005" actId="478"/>
          <ac:spMkLst>
            <pc:docMk/>
            <pc:sldMk cId="610516465" sldId="256"/>
            <ac:spMk id="11" creationId="{9A672237-ED68-998F-A91C-41443CB2476A}"/>
          </ac:spMkLst>
        </pc:spChg>
        <pc:spChg chg="add del mod">
          <ac:chgData name="lil salway" userId="a5876c6006b95d5b" providerId="LiveId" clId="{66143A44-9482-48A7-A717-8A1936011DA8}" dt="2023-09-26T15:22:53.006" v="5051" actId="478"/>
          <ac:spMkLst>
            <pc:docMk/>
            <pc:sldMk cId="610516465" sldId="256"/>
            <ac:spMk id="12" creationId="{20C633A5-3B16-84DC-9913-4289457E8729}"/>
          </ac:spMkLst>
        </pc:spChg>
        <pc:spChg chg="del mod">
          <ac:chgData name="lil salway" userId="a5876c6006b95d5b" providerId="LiveId" clId="{66143A44-9482-48A7-A717-8A1936011DA8}" dt="2023-09-25T18:46:45.855" v="5007"/>
          <ac:spMkLst>
            <pc:docMk/>
            <pc:sldMk cId="610516465" sldId="256"/>
            <ac:spMk id="12" creationId="{7B9B5190-3631-0675-5404-CE053ED9CADC}"/>
          </ac:spMkLst>
        </pc:spChg>
        <pc:spChg chg="add del mod">
          <ac:chgData name="lil salway" userId="a5876c6006b95d5b" providerId="LiveId" clId="{66143A44-9482-48A7-A717-8A1936011DA8}" dt="2023-09-26T17:50:33.886" v="7522" actId="478"/>
          <ac:spMkLst>
            <pc:docMk/>
            <pc:sldMk cId="610516465" sldId="256"/>
            <ac:spMk id="12" creationId="{FE98040D-859A-4686-3122-03A120CA4B77}"/>
          </ac:spMkLst>
        </pc:spChg>
        <pc:spChg chg="mod">
          <ac:chgData name="lil salway" userId="a5876c6006b95d5b" providerId="LiveId" clId="{66143A44-9482-48A7-A717-8A1936011DA8}" dt="2023-09-26T20:04:58.371" v="8667" actId="20577"/>
          <ac:spMkLst>
            <pc:docMk/>
            <pc:sldMk cId="610516465" sldId="256"/>
            <ac:spMk id="13" creationId="{04741D5C-446A-98F3-F16A-C80FC4B91EBE}"/>
          </ac:spMkLst>
        </pc:spChg>
        <pc:spChg chg="add del mod">
          <ac:chgData name="lil salway" userId="a5876c6006b95d5b" providerId="LiveId" clId="{66143A44-9482-48A7-A717-8A1936011DA8}" dt="2023-09-26T15:22:46.195" v="5049" actId="478"/>
          <ac:spMkLst>
            <pc:docMk/>
            <pc:sldMk cId="610516465" sldId="256"/>
            <ac:spMk id="14" creationId="{9C84259A-07F4-91D8-43AA-60D9042C6E7A}"/>
          </ac:spMkLst>
        </pc:spChg>
        <pc:spChg chg="add del mod">
          <ac:chgData name="lil salway" userId="a5876c6006b95d5b" providerId="LiveId" clId="{66143A44-9482-48A7-A717-8A1936011DA8}" dt="2023-09-26T17:48:56.687" v="7498"/>
          <ac:spMkLst>
            <pc:docMk/>
            <pc:sldMk cId="610516465" sldId="256"/>
            <ac:spMk id="14" creationId="{AC443BC7-C978-4600-F03C-B0384EA4C155}"/>
          </ac:spMkLst>
        </pc:spChg>
        <pc:spChg chg="add del mod">
          <ac:chgData name="lil salway" userId="a5876c6006b95d5b" providerId="LiveId" clId="{66143A44-9482-48A7-A717-8A1936011DA8}" dt="2023-09-26T20:22:23.325" v="8753" actId="207"/>
          <ac:spMkLst>
            <pc:docMk/>
            <pc:sldMk cId="610516465" sldId="256"/>
            <ac:spMk id="15" creationId="{4288120F-AEE8-47A3-6A25-0DD80561E652}"/>
          </ac:spMkLst>
        </pc:spChg>
        <pc:spChg chg="add mod">
          <ac:chgData name="lil salway" userId="a5876c6006b95d5b" providerId="LiveId" clId="{66143A44-9482-48A7-A717-8A1936011DA8}" dt="2023-09-26T20:20:59.701" v="8752" actId="20577"/>
          <ac:spMkLst>
            <pc:docMk/>
            <pc:sldMk cId="610516465" sldId="256"/>
            <ac:spMk id="16" creationId="{BAE18CEC-75FE-0C9F-EFE2-E143A8CA591A}"/>
          </ac:spMkLst>
        </pc:spChg>
        <pc:spChg chg="add del mod">
          <ac:chgData name="lil salway" userId="a5876c6006b95d5b" providerId="LiveId" clId="{66143A44-9482-48A7-A717-8A1936011DA8}" dt="2023-09-26T17:50:54.157" v="7525" actId="478"/>
          <ac:spMkLst>
            <pc:docMk/>
            <pc:sldMk cId="610516465" sldId="256"/>
            <ac:spMk id="17" creationId="{ADFBF199-2204-B410-6C24-E3A755163163}"/>
          </ac:spMkLst>
        </pc:spChg>
        <pc:spChg chg="add mod">
          <ac:chgData name="lil salway" userId="a5876c6006b95d5b" providerId="LiveId" clId="{66143A44-9482-48A7-A717-8A1936011DA8}" dt="2023-09-26T19:50:33.786" v="8575" actId="1076"/>
          <ac:spMkLst>
            <pc:docMk/>
            <pc:sldMk cId="610516465" sldId="256"/>
            <ac:spMk id="18" creationId="{C6CEA2D5-4174-70F6-FD47-D2E56DCA80B3}"/>
          </ac:spMkLst>
        </pc:spChg>
        <pc:picChg chg="add del mod">
          <ac:chgData name="lil salway" userId="a5876c6006b95d5b" providerId="LiveId" clId="{66143A44-9482-48A7-A717-8A1936011DA8}" dt="2023-09-26T16:04:38.044" v="5251" actId="478"/>
          <ac:picMkLst>
            <pc:docMk/>
            <pc:sldMk cId="610516465" sldId="256"/>
            <ac:picMk id="1026" creationId="{18D79A26-1387-BE38-1825-E3FB7ACFFC89}"/>
          </ac:picMkLst>
        </pc:picChg>
        <pc:picChg chg="add del mod">
          <ac:chgData name="lil salway" userId="a5876c6006b95d5b" providerId="LiveId" clId="{66143A44-9482-48A7-A717-8A1936011DA8}" dt="2023-09-25T17:58:56.500" v="3798" actId="478"/>
          <ac:picMkLst>
            <pc:docMk/>
            <pc:sldMk cId="610516465" sldId="256"/>
            <ac:picMk id="1026" creationId="{453ACA16-A7D3-3079-0999-719BE0863628}"/>
          </ac:picMkLst>
        </pc:picChg>
        <pc:picChg chg="add del mod">
          <ac:chgData name="lil salway" userId="a5876c6006b95d5b" providerId="LiveId" clId="{66143A44-9482-48A7-A717-8A1936011DA8}" dt="2023-09-26T17:19:55.513" v="7321" actId="478"/>
          <ac:picMkLst>
            <pc:docMk/>
            <pc:sldMk cId="610516465" sldId="256"/>
            <ac:picMk id="1028" creationId="{D1013867-A16A-C82A-AC83-50B39909AC8D}"/>
          </ac:picMkLst>
        </pc:picChg>
      </pc:sldChg>
      <pc:sldChg chg="addSp delSp modSp new mod">
        <pc:chgData name="lil salway" userId="a5876c6006b95d5b" providerId="LiveId" clId="{66143A44-9482-48A7-A717-8A1936011DA8}" dt="2023-09-26T19:49:06.582" v="8561" actId="207"/>
        <pc:sldMkLst>
          <pc:docMk/>
          <pc:sldMk cId="3711360865" sldId="257"/>
        </pc:sldMkLst>
        <pc:spChg chg="add del mod">
          <ac:chgData name="lil salway" userId="a5876c6006b95d5b" providerId="LiveId" clId="{66143A44-9482-48A7-A717-8A1936011DA8}" dt="2023-09-19T16:13:42.147" v="563"/>
          <ac:spMkLst>
            <pc:docMk/>
            <pc:sldMk cId="3711360865" sldId="257"/>
            <ac:spMk id="2" creationId="{0237C798-C789-0D6B-59E4-9E45E5D7CD52}"/>
          </ac:spMkLst>
        </pc:spChg>
        <pc:spChg chg="add del mod">
          <ac:chgData name="lil salway" userId="a5876c6006b95d5b" providerId="LiveId" clId="{66143A44-9482-48A7-A717-8A1936011DA8}" dt="2023-09-26T19:47:32.764" v="8544" actId="478"/>
          <ac:spMkLst>
            <pc:docMk/>
            <pc:sldMk cId="3711360865" sldId="257"/>
            <ac:spMk id="3" creationId="{DA154E20-201D-CE2B-339C-05CF2BD95E3B}"/>
          </ac:spMkLst>
        </pc:spChg>
        <pc:spChg chg="add del mod">
          <ac:chgData name="lil salway" userId="a5876c6006b95d5b" providerId="LiveId" clId="{66143A44-9482-48A7-A717-8A1936011DA8}" dt="2023-09-19T16:19:00.009" v="573"/>
          <ac:spMkLst>
            <pc:docMk/>
            <pc:sldMk cId="3711360865" sldId="257"/>
            <ac:spMk id="3" creationId="{F05B637E-956D-68D2-33E1-554165AEB828}"/>
          </ac:spMkLst>
        </pc:spChg>
        <pc:spChg chg="add del mod">
          <ac:chgData name="lil salway" userId="a5876c6006b95d5b" providerId="LiveId" clId="{66143A44-9482-48A7-A717-8A1936011DA8}" dt="2023-09-26T17:24:30.282" v="7326" actId="478"/>
          <ac:spMkLst>
            <pc:docMk/>
            <pc:sldMk cId="3711360865" sldId="257"/>
            <ac:spMk id="4" creationId="{1911587D-2B66-BF57-5AEF-2235FD595DC9}"/>
          </ac:spMkLst>
        </pc:spChg>
        <pc:spChg chg="add del mod">
          <ac:chgData name="lil salway" userId="a5876c6006b95d5b" providerId="LiveId" clId="{66143A44-9482-48A7-A717-8A1936011DA8}" dt="2023-09-26T18:00:01.989" v="7656" actId="478"/>
          <ac:spMkLst>
            <pc:docMk/>
            <pc:sldMk cId="3711360865" sldId="257"/>
            <ac:spMk id="4" creationId="{D7DF5DD7-8C79-D3F6-849D-7A79823D23BF}"/>
          </ac:spMkLst>
        </pc:spChg>
        <pc:spChg chg="add del mod">
          <ac:chgData name="lil salway" userId="a5876c6006b95d5b" providerId="LiveId" clId="{66143A44-9482-48A7-A717-8A1936011DA8}" dt="2023-09-19T16:19:26.351" v="576"/>
          <ac:spMkLst>
            <pc:docMk/>
            <pc:sldMk cId="3711360865" sldId="257"/>
            <ac:spMk id="4" creationId="{DF291D44-D0AC-96B8-5139-05F35B678A62}"/>
          </ac:spMkLst>
        </pc:spChg>
        <pc:spChg chg="add mod">
          <ac:chgData name="lil salway" userId="a5876c6006b95d5b" providerId="LiveId" clId="{66143A44-9482-48A7-A717-8A1936011DA8}" dt="2023-09-26T19:49:06.582" v="8561" actId="207"/>
          <ac:spMkLst>
            <pc:docMk/>
            <pc:sldMk cId="3711360865" sldId="257"/>
            <ac:spMk id="5" creationId="{660B57E4-51EA-CA65-1D7C-6D40F861CDDA}"/>
          </ac:spMkLst>
        </pc:spChg>
        <pc:spChg chg="add mod">
          <ac:chgData name="lil salway" userId="a5876c6006b95d5b" providerId="LiveId" clId="{66143A44-9482-48A7-A717-8A1936011DA8}" dt="2023-09-19T16:32:02.043" v="809" actId="20577"/>
          <ac:spMkLst>
            <pc:docMk/>
            <pc:sldMk cId="3711360865" sldId="257"/>
            <ac:spMk id="6" creationId="{2195391E-85D4-03EA-1547-4A9EF757973F}"/>
          </ac:spMkLst>
        </pc:spChg>
        <pc:spChg chg="add del mod">
          <ac:chgData name="lil salway" userId="a5876c6006b95d5b" providerId="LiveId" clId="{66143A44-9482-48A7-A717-8A1936011DA8}" dt="2023-09-26T19:47:15.567" v="8542" actId="478"/>
          <ac:spMkLst>
            <pc:docMk/>
            <pc:sldMk cId="3711360865" sldId="257"/>
            <ac:spMk id="7" creationId="{6F8DED4F-7939-9B11-6F94-5205A112B3E6}"/>
          </ac:spMkLst>
        </pc:spChg>
        <pc:spChg chg="add del mod">
          <ac:chgData name="lil salway" userId="a5876c6006b95d5b" providerId="LiveId" clId="{66143A44-9482-48A7-A717-8A1936011DA8}" dt="2023-09-26T18:10:41.487" v="7794" actId="478"/>
          <ac:spMkLst>
            <pc:docMk/>
            <pc:sldMk cId="3711360865" sldId="257"/>
            <ac:spMk id="9" creationId="{BC662520-1A47-BB18-8DF8-C29C0FE584DD}"/>
          </ac:spMkLst>
        </pc:spChg>
        <pc:spChg chg="add del mod">
          <ac:chgData name="lil salway" userId="a5876c6006b95d5b" providerId="LiveId" clId="{66143A44-9482-48A7-A717-8A1936011DA8}" dt="2023-09-26T18:10:35.937" v="7793" actId="478"/>
          <ac:spMkLst>
            <pc:docMk/>
            <pc:sldMk cId="3711360865" sldId="257"/>
            <ac:spMk id="11" creationId="{8B90A5D3-9339-055F-E687-0147C5BFABE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F440EC-08E4-4022-97AB-BC4ACFA8A5F4}" type="datetimeFigureOut">
              <a:rPr lang="en-GB" smtClean="0"/>
              <a:t>26/09/2023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A4898-1BAC-4368-BC91-E65F708493B9}" type="slidenum">
              <a:rPr lang="en-GB" smtClean="0"/>
              <a:t>‹#›</a:t>
            </a:fld>
            <a:endParaRPr lang="en-GB"/>
          </a:p>
        </p:txBody>
      </p:sp>
    </p:spTree>
    <p:extLst>
      <p:ext uri="{BB962C8B-B14F-4D97-AF65-F5344CB8AC3E}">
        <p14:creationId xmlns:p14="http://schemas.microsoft.com/office/powerpoint/2010/main" val="3013297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6A4898-1BAC-4368-BC91-E65F708493B9}" type="slidenum">
              <a:rPr lang="en-GB" smtClean="0"/>
              <a:t>1</a:t>
            </a:fld>
            <a:endParaRPr lang="en-GB"/>
          </a:p>
        </p:txBody>
      </p:sp>
    </p:spTree>
    <p:extLst>
      <p:ext uri="{BB962C8B-B14F-4D97-AF65-F5344CB8AC3E}">
        <p14:creationId xmlns:p14="http://schemas.microsoft.com/office/powerpoint/2010/main" val="3870845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FFEB9-867E-C805-0282-BB22BB58A7A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48F411C-490C-94D8-2966-8A8DBE56C9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59C5CEC-BC49-F679-FD00-CBD2B330D7A5}"/>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5" name="Footer Placeholder 4">
            <a:extLst>
              <a:ext uri="{FF2B5EF4-FFF2-40B4-BE49-F238E27FC236}">
                <a16:creationId xmlns:a16="http://schemas.microsoft.com/office/drawing/2014/main" id="{51C45B5F-1CB0-CCAF-3949-40130F5F9A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5E8D0E-38EA-C4F9-A2EA-A05796429828}"/>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846867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8F45E-9913-1D55-E5F1-0E5F7E5E9E6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08DE212-B9D9-C823-E2BB-2954096834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B0ECD2-97FE-DAF8-EF01-DDE43A24A9EF}"/>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5" name="Footer Placeholder 4">
            <a:extLst>
              <a:ext uri="{FF2B5EF4-FFF2-40B4-BE49-F238E27FC236}">
                <a16:creationId xmlns:a16="http://schemas.microsoft.com/office/drawing/2014/main" id="{42FCCD63-40F7-5362-C4AF-1F58B372C0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2E4F73-3B47-C82B-1EA4-6634310073B8}"/>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448959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1F72C-64E0-919F-75C0-62E053AF1D1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8431827-6515-6A33-9D0B-8CEE8D03EA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A234D20-CC5C-8BA7-05A2-FDCA05B84C78}"/>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5" name="Footer Placeholder 4">
            <a:extLst>
              <a:ext uri="{FF2B5EF4-FFF2-40B4-BE49-F238E27FC236}">
                <a16:creationId xmlns:a16="http://schemas.microsoft.com/office/drawing/2014/main" id="{54095029-946E-90CF-4805-DF9E247A86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806FE1-BBFF-7361-F446-03F5A24C5F40}"/>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569541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A812F-C28E-5433-3F27-62EBFE9BDFB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C28C5B2-0EA2-5B05-69AD-391DD7C081F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25B998-91B5-45E3-2D96-9CCD4C8922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4A15BAD-DAAF-3F97-8CBD-7668D14DCEB4}"/>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6" name="Footer Placeholder 5">
            <a:extLst>
              <a:ext uri="{FF2B5EF4-FFF2-40B4-BE49-F238E27FC236}">
                <a16:creationId xmlns:a16="http://schemas.microsoft.com/office/drawing/2014/main" id="{0FD47D2A-3D91-CD92-7C76-68DB0456B7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9BD0A8-5C92-8571-9213-707BCED1A782}"/>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28256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F295-43FE-4255-B58F-4DD7D41AF99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31F321A-D289-9CD0-4B30-2DC0B376FA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4A231EA-B4BB-72C8-9FA4-7DC2D02B5F4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9A82A96-603E-CFCA-C8C4-BE5E11B788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CACAC69-1286-F315-7EBF-2E6EE5D4FB6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831E859-9384-753A-D1EA-3778F26F357C}"/>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8" name="Footer Placeholder 7">
            <a:extLst>
              <a:ext uri="{FF2B5EF4-FFF2-40B4-BE49-F238E27FC236}">
                <a16:creationId xmlns:a16="http://schemas.microsoft.com/office/drawing/2014/main" id="{7E7D8AE7-1D01-A1B7-612D-72F2A02711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63BABD-CC30-E457-DE7B-3EA0A11FBD28}"/>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1518765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32AD1-6378-8461-6F2C-7097AC02D00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B1E21DE-774C-CECE-2BE4-F1CA74AD8305}"/>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4" name="Footer Placeholder 3">
            <a:extLst>
              <a:ext uri="{FF2B5EF4-FFF2-40B4-BE49-F238E27FC236}">
                <a16:creationId xmlns:a16="http://schemas.microsoft.com/office/drawing/2014/main" id="{96E52B4B-AAFF-66EB-8D49-1855E32F7D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471327-C4CD-7E56-A7BE-FA1A321D7FB2}"/>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625968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64F17B-57C1-6014-53AA-3B5EDD66124A}"/>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3" name="Footer Placeholder 2">
            <a:extLst>
              <a:ext uri="{FF2B5EF4-FFF2-40B4-BE49-F238E27FC236}">
                <a16:creationId xmlns:a16="http://schemas.microsoft.com/office/drawing/2014/main" id="{F72F59F7-3B05-5372-6C28-E7C2E1A16D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722A2C-E9C8-7FA4-9C98-D1E75EF0F495}"/>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551975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55809-9E35-DC1E-38DE-F7403CFD987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180723A-EB79-A4D3-611D-AAC263D9CF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0151C3F-21DB-0F6C-DFA2-5919D1F739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C9FECE4-268A-5C86-45E5-A8F96AE8197B}"/>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6" name="Footer Placeholder 5">
            <a:extLst>
              <a:ext uri="{FF2B5EF4-FFF2-40B4-BE49-F238E27FC236}">
                <a16:creationId xmlns:a16="http://schemas.microsoft.com/office/drawing/2014/main" id="{762C68F7-148C-CE5F-4F85-0635B6E6BE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4FC57D-A206-C713-052D-F0C47887C48A}"/>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2469939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8DB40-57A3-EFF7-0044-01AF7B0B1C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A877B6B-5BB7-31BC-ADC2-E915DF46CD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6639BD-77D3-ACEA-DC82-B958B0C492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B50C04-3AE7-A138-9A51-07CE0E90BCE1}"/>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6" name="Footer Placeholder 5">
            <a:extLst>
              <a:ext uri="{FF2B5EF4-FFF2-40B4-BE49-F238E27FC236}">
                <a16:creationId xmlns:a16="http://schemas.microsoft.com/office/drawing/2014/main" id="{6B5AEC0D-37D0-8EEE-88F1-6444EFB31C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FF14A6-2654-30F7-13C6-F17D556B23DE}"/>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111694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03E7A-EFBB-CF0F-B5B4-2D8A4994BFA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21E4211-37EC-DE45-CC39-D2109DFC54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754838-281D-9A83-D0A9-3725F6BFD7DE}"/>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5" name="Footer Placeholder 4">
            <a:extLst>
              <a:ext uri="{FF2B5EF4-FFF2-40B4-BE49-F238E27FC236}">
                <a16:creationId xmlns:a16="http://schemas.microsoft.com/office/drawing/2014/main" id="{3FA164F5-6731-DC9D-6DE4-039E05D0D8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902073-CAAC-A82F-ADE2-BDF71A0CC35C}"/>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822253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15D0A3-421C-466D-EECB-24FC010274F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D819AF3-DA16-913A-15FC-7DDC89FF2B4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71F7934-6275-80D6-8021-41F752BA4919}"/>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5" name="Footer Placeholder 4">
            <a:extLst>
              <a:ext uri="{FF2B5EF4-FFF2-40B4-BE49-F238E27FC236}">
                <a16:creationId xmlns:a16="http://schemas.microsoft.com/office/drawing/2014/main" id="{219B7479-562D-8C6B-4BF6-29A9469DEF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C2B326-0240-2BAA-0FA3-E6ADDA66352F}"/>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265178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DBAD1B-F8B9-623B-CC8B-6C6AC72F05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1567B75-CD2C-3011-8C9A-834DA4F589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04A8CEA-052A-D74A-4CDE-2B2203E7D9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63A65D-DA4F-4D05-A315-E01C5F08F207}" type="datetimeFigureOut">
              <a:rPr lang="en-GB" smtClean="0"/>
              <a:t>26/09/2023</a:t>
            </a:fld>
            <a:endParaRPr lang="en-GB"/>
          </a:p>
        </p:txBody>
      </p:sp>
      <p:sp>
        <p:nvSpPr>
          <p:cNvPr id="5" name="Footer Placeholder 4">
            <a:extLst>
              <a:ext uri="{FF2B5EF4-FFF2-40B4-BE49-F238E27FC236}">
                <a16:creationId xmlns:a16="http://schemas.microsoft.com/office/drawing/2014/main" id="{477F6F0B-C058-0927-5618-A2B39B7D2E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3DFBD8-3128-819E-C6B3-DF65F49EF5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B06D39-93BA-4080-9532-B5FCC8CCA3E1}" type="slidenum">
              <a:rPr lang="en-GB" smtClean="0"/>
              <a:t>‹#›</a:t>
            </a:fld>
            <a:endParaRPr lang="en-GB"/>
          </a:p>
        </p:txBody>
      </p:sp>
    </p:spTree>
    <p:extLst>
      <p:ext uri="{BB962C8B-B14F-4D97-AF65-F5344CB8AC3E}">
        <p14:creationId xmlns:p14="http://schemas.microsoft.com/office/powerpoint/2010/main" val="2528659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zu8-KJBFQJM"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ebookcentral.proquest.com/lib/trinity/detail.action?docID=6235050" TargetMode="External"/><Relationship Id="rId2" Type="http://schemas.openxmlformats.org/officeDocument/2006/relationships/hyperlink" Target="https://www.youtube.com/watch?v=zu8-KJBFQJ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67864A-4EFC-D384-3BD1-74ED319C5179}"/>
              </a:ext>
            </a:extLst>
          </p:cNvPr>
          <p:cNvSpPr txBox="1"/>
          <p:nvPr/>
        </p:nvSpPr>
        <p:spPr>
          <a:xfrm>
            <a:off x="5344160" y="355600"/>
            <a:ext cx="1737360" cy="253916"/>
          </a:xfrm>
          <a:prstGeom prst="rect">
            <a:avLst/>
          </a:prstGeom>
          <a:noFill/>
        </p:spPr>
        <p:txBody>
          <a:bodyPr wrap="square" rtlCol="0">
            <a:spAutoFit/>
          </a:bodyPr>
          <a:lstStyle/>
          <a:p>
            <a:r>
              <a:rPr lang="en-GB" sz="1050" u="sng" dirty="0" err="1"/>
              <a:t>SkillsAcademic</a:t>
            </a:r>
            <a:endParaRPr lang="en-GB" sz="1050" u="sng" dirty="0"/>
          </a:p>
        </p:txBody>
      </p:sp>
      <p:sp>
        <p:nvSpPr>
          <p:cNvPr id="7" name="Rectangle 6">
            <a:extLst>
              <a:ext uri="{FF2B5EF4-FFF2-40B4-BE49-F238E27FC236}">
                <a16:creationId xmlns:a16="http://schemas.microsoft.com/office/drawing/2014/main" id="{75302528-C414-DE32-82B9-6573B61163D3}"/>
              </a:ext>
            </a:extLst>
          </p:cNvPr>
          <p:cNvSpPr/>
          <p:nvPr/>
        </p:nvSpPr>
        <p:spPr>
          <a:xfrm>
            <a:off x="4474844" y="291459"/>
            <a:ext cx="2590800" cy="4572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noFill/>
              </a:rPr>
              <a:t>A</a:t>
            </a:r>
          </a:p>
        </p:txBody>
      </p:sp>
      <p:sp>
        <p:nvSpPr>
          <p:cNvPr id="8" name="Rectangle 7">
            <a:extLst>
              <a:ext uri="{FF2B5EF4-FFF2-40B4-BE49-F238E27FC236}">
                <a16:creationId xmlns:a16="http://schemas.microsoft.com/office/drawing/2014/main" id="{54C2D669-8A0F-56E8-558A-5B0DB9DD3A2F}"/>
              </a:ext>
            </a:extLst>
          </p:cNvPr>
          <p:cNvSpPr/>
          <p:nvPr/>
        </p:nvSpPr>
        <p:spPr>
          <a:xfrm>
            <a:off x="137159" y="1675679"/>
            <a:ext cx="3610711" cy="5072593"/>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rtl="0" fontAlgn="base"/>
            <a:endParaRPr lang="en-US" sz="900" b="0" i="0" dirty="0">
              <a:solidFill>
                <a:srgbClr val="FFFFFF"/>
              </a:solidFill>
              <a:effectLst/>
              <a:latin typeface="Segoe UI" panose="020B0502040204020203" pitchFamily="34" charset="0"/>
            </a:endParaRPr>
          </a:p>
        </p:txBody>
      </p:sp>
      <p:sp>
        <p:nvSpPr>
          <p:cNvPr id="9" name="TextBox 8">
            <a:extLst>
              <a:ext uri="{FF2B5EF4-FFF2-40B4-BE49-F238E27FC236}">
                <a16:creationId xmlns:a16="http://schemas.microsoft.com/office/drawing/2014/main" id="{B2B83533-7488-8D20-213D-EB41F96BF577}"/>
              </a:ext>
            </a:extLst>
          </p:cNvPr>
          <p:cNvSpPr txBox="1"/>
          <p:nvPr/>
        </p:nvSpPr>
        <p:spPr>
          <a:xfrm>
            <a:off x="4917440" y="354266"/>
            <a:ext cx="2590800" cy="365760"/>
          </a:xfrm>
          <a:prstGeom prst="rect">
            <a:avLst/>
          </a:prstGeom>
          <a:noFill/>
        </p:spPr>
        <p:txBody>
          <a:bodyPr wrap="square" rtlCol="0">
            <a:spAutoFit/>
          </a:bodyPr>
          <a:lstStyle/>
          <a:p>
            <a:r>
              <a:rPr lang="en-GB" u="sng" dirty="0"/>
              <a:t>Academic Skills</a:t>
            </a:r>
          </a:p>
        </p:txBody>
      </p:sp>
      <p:sp>
        <p:nvSpPr>
          <p:cNvPr id="13" name="TextBox 12">
            <a:extLst>
              <a:ext uri="{FF2B5EF4-FFF2-40B4-BE49-F238E27FC236}">
                <a16:creationId xmlns:a16="http://schemas.microsoft.com/office/drawing/2014/main" id="{04741D5C-446A-98F3-F16A-C80FC4B91EBE}"/>
              </a:ext>
            </a:extLst>
          </p:cNvPr>
          <p:cNvSpPr txBox="1"/>
          <p:nvPr/>
        </p:nvSpPr>
        <p:spPr>
          <a:xfrm>
            <a:off x="133284" y="1675679"/>
            <a:ext cx="3610711" cy="5216813"/>
          </a:xfrm>
          <a:prstGeom prst="rect">
            <a:avLst/>
          </a:prstGeom>
          <a:noFill/>
        </p:spPr>
        <p:txBody>
          <a:bodyPr wrap="square" rtlCol="0">
            <a:spAutoFit/>
          </a:bodyPr>
          <a:lstStyle/>
          <a:p>
            <a:pPr algn="just"/>
            <a:r>
              <a:rPr lang="en-GB" sz="900" b="1" u="sng" dirty="0">
                <a:latin typeface="Times New Roman" panose="02020603050405020304" pitchFamily="18" charset="0"/>
                <a:cs typeface="Times New Roman" panose="02020603050405020304" pitchFamily="18" charset="0"/>
              </a:rPr>
              <a:t>Time Management</a:t>
            </a:r>
          </a:p>
          <a:p>
            <a:pPr algn="just"/>
            <a:endParaRPr lang="en-GB" sz="900" b="1" u="sng"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 Managing your time is essential to success. According to Cottrell (2019), there are 10 steps to essential time management, here she explains the importance of being </a:t>
            </a:r>
            <a:r>
              <a:rPr lang="en-GB" sz="900" b="1" dirty="0">
                <a:latin typeface="Times New Roman" panose="02020603050405020304" pitchFamily="18" charset="0"/>
                <a:cs typeface="Times New Roman" panose="02020603050405020304" pitchFamily="18" charset="0"/>
              </a:rPr>
              <a:t>systematic</a:t>
            </a:r>
            <a:r>
              <a:rPr lang="en-GB" sz="900" dirty="0">
                <a:latin typeface="Times New Roman" panose="02020603050405020304" pitchFamily="18" charset="0"/>
                <a:cs typeface="Times New Roman" panose="02020603050405020304" pitchFamily="18" charset="0"/>
              </a:rPr>
              <a:t> and understanding the requirements of how much time is needed to complete a goal/assignment. Knowing and understanding where time goes, is crucial, both Cottrell (2019) and Moore (2010) explain this and encourage students to either complete a </a:t>
            </a:r>
            <a:r>
              <a:rPr lang="en-GB" sz="900" b="1" dirty="0">
                <a:latin typeface="Times New Roman" panose="02020603050405020304" pitchFamily="18" charset="0"/>
                <a:cs typeface="Times New Roman" panose="02020603050405020304" pitchFamily="18" charset="0"/>
              </a:rPr>
              <a:t>time circle </a:t>
            </a:r>
            <a:r>
              <a:rPr lang="en-GB" sz="900" dirty="0">
                <a:latin typeface="Times New Roman" panose="02020603050405020304" pitchFamily="18" charset="0"/>
                <a:cs typeface="Times New Roman" panose="02020603050405020304" pitchFamily="18" charset="0"/>
              </a:rPr>
              <a:t>of how time is spent now and how students wish to use time. Similarly, Moore (2010) suggests students fill in a</a:t>
            </a:r>
            <a:r>
              <a:rPr lang="en-GB" sz="900" b="1" dirty="0">
                <a:latin typeface="Times New Roman" panose="02020603050405020304" pitchFamily="18" charset="0"/>
                <a:cs typeface="Times New Roman" panose="02020603050405020304" pitchFamily="18" charset="0"/>
              </a:rPr>
              <a:t> table </a:t>
            </a:r>
            <a:r>
              <a:rPr lang="en-GB" sz="900" dirty="0">
                <a:latin typeface="Times New Roman" panose="02020603050405020304" pitchFamily="18" charset="0"/>
                <a:cs typeface="Times New Roman" panose="02020603050405020304" pitchFamily="18" charset="0"/>
              </a:rPr>
              <a:t>calculating how many hours are used doing certain activities, these are great visuals and help in highlighting what time is wasted and what adaptations can be made.</a:t>
            </a:r>
          </a:p>
          <a:p>
            <a:pPr algn="just"/>
            <a:r>
              <a:rPr lang="en-GB" sz="900" b="1" dirty="0">
                <a:latin typeface="Times New Roman" panose="02020603050405020304" pitchFamily="18" charset="0"/>
                <a:cs typeface="Times New Roman" panose="02020603050405020304" pitchFamily="18" charset="0"/>
              </a:rPr>
              <a:t>Prioritising </a:t>
            </a:r>
            <a:r>
              <a:rPr lang="en-GB" sz="900" dirty="0">
                <a:latin typeface="Times New Roman" panose="02020603050405020304" pitchFamily="18" charset="0"/>
                <a:cs typeface="Times New Roman" panose="02020603050405020304" pitchFamily="18" charset="0"/>
              </a:rPr>
              <a:t>and </a:t>
            </a:r>
            <a:r>
              <a:rPr lang="en-GB" sz="900" b="1" dirty="0">
                <a:latin typeface="Times New Roman" panose="02020603050405020304" pitchFamily="18" charset="0"/>
                <a:cs typeface="Times New Roman" panose="02020603050405020304" pitchFamily="18" charset="0"/>
              </a:rPr>
              <a:t>planning</a:t>
            </a:r>
            <a:r>
              <a:rPr lang="en-GB" sz="900" dirty="0">
                <a:latin typeface="Times New Roman" panose="02020603050405020304" pitchFamily="18" charset="0"/>
                <a:cs typeface="Times New Roman" panose="02020603050405020304" pitchFamily="18" charset="0"/>
              </a:rPr>
              <a:t> are two more very essential skills, Moore (2019) mentions that students should categorise tasks into sections such as </a:t>
            </a:r>
            <a:r>
              <a:rPr lang="en-GB" sz="900" b="1" dirty="0">
                <a:latin typeface="Times New Roman" panose="02020603050405020304" pitchFamily="18" charset="0"/>
                <a:cs typeface="Times New Roman" panose="02020603050405020304" pitchFamily="18" charset="0"/>
              </a:rPr>
              <a:t>Priority, Important and Pending</a:t>
            </a:r>
            <a:r>
              <a:rPr lang="en-GB" sz="900" dirty="0">
                <a:latin typeface="Times New Roman" panose="02020603050405020304" pitchFamily="18" charset="0"/>
                <a:cs typeface="Times New Roman" panose="02020603050405020304" pitchFamily="18" charset="0"/>
              </a:rPr>
              <a:t>, and similarly Cottrell (2019) suggests a rating system to decide on an order, once decided, putting these onto a calendar or diary is an effective way of planning study time and placing when assignments are due.  Checklists are another useful tool which helps students plan their time and tick off tasks once completed. (Forsyth 2013). However, it is important to remember to have a timescale and update this in future planning if items have taken longer than anticipated.</a:t>
            </a:r>
          </a:p>
          <a:p>
            <a:pPr algn="just"/>
            <a:r>
              <a:rPr lang="en-GB" sz="900" dirty="0">
                <a:latin typeface="Times New Roman" panose="02020603050405020304" pitchFamily="18" charset="0"/>
                <a:cs typeface="Times New Roman" panose="02020603050405020304" pitchFamily="18" charset="0"/>
              </a:rPr>
              <a:t>Another way of ensuring tasks get done are </a:t>
            </a:r>
            <a:r>
              <a:rPr lang="en-GB" sz="900" b="1" dirty="0">
                <a:latin typeface="Times New Roman" panose="02020603050405020304" pitchFamily="18" charset="0"/>
                <a:cs typeface="Times New Roman" panose="02020603050405020304" pitchFamily="18" charset="0"/>
              </a:rPr>
              <a:t>applying techniques- </a:t>
            </a:r>
            <a:r>
              <a:rPr lang="en-GB" sz="900" dirty="0">
                <a:latin typeface="Times New Roman" panose="02020603050405020304" pitchFamily="18" charset="0"/>
                <a:cs typeface="Times New Roman" panose="02020603050405020304" pitchFamily="18" charset="0"/>
              </a:rPr>
              <a:t>making sure a student is focused, keeping track of the time and being organised.  Cottrell (2019) mentions- working to your own rhythm, some students are more focused in the morning or after food for example.  Knowing how you as a student works best, is a great tool. This also lends itself into the next step of </a:t>
            </a:r>
            <a:r>
              <a:rPr lang="en-GB" sz="900" b="1" dirty="0">
                <a:latin typeface="Times New Roman" panose="02020603050405020304" pitchFamily="18" charset="0"/>
                <a:cs typeface="Times New Roman" panose="02020603050405020304" pitchFamily="18" charset="0"/>
              </a:rPr>
              <a:t>managing distractions, </a:t>
            </a:r>
            <a:r>
              <a:rPr lang="en-GB" sz="900" dirty="0">
                <a:latin typeface="Times New Roman" panose="02020603050405020304" pitchFamily="18" charset="0"/>
                <a:cs typeface="Times New Roman" panose="02020603050405020304" pitchFamily="18" charset="0"/>
              </a:rPr>
              <a:t>create the right environment, some students like music, low lighting and others silence.  Avoid distractions, such as, study groups talking. Moore (2010) suggests moving to a quieter area to help concentration. The final step is </a:t>
            </a:r>
            <a:r>
              <a:rPr lang="en-GB" sz="900" b="1" dirty="0">
                <a:latin typeface="Times New Roman" panose="02020603050405020304" pitchFamily="18" charset="0"/>
                <a:cs typeface="Times New Roman" panose="02020603050405020304" pitchFamily="18" charset="0"/>
              </a:rPr>
              <a:t>reflection</a:t>
            </a:r>
            <a:r>
              <a:rPr lang="en-GB" sz="900" dirty="0">
                <a:latin typeface="Times New Roman" panose="02020603050405020304" pitchFamily="18" charset="0"/>
                <a:cs typeface="Times New Roman" panose="02020603050405020304" pitchFamily="18" charset="0"/>
              </a:rPr>
              <a:t>.</a:t>
            </a:r>
            <a:r>
              <a:rPr lang="en-GB" sz="900" b="1" dirty="0">
                <a:latin typeface="Times New Roman" panose="02020603050405020304" pitchFamily="18" charset="0"/>
                <a:cs typeface="Times New Roman" panose="02020603050405020304" pitchFamily="18" charset="0"/>
              </a:rPr>
              <a:t> </a:t>
            </a:r>
          </a:p>
          <a:p>
            <a:pPr algn="just"/>
            <a:r>
              <a:rPr lang="en-GB" sz="900" b="1" dirty="0">
                <a:latin typeface="Times New Roman" panose="02020603050405020304" pitchFamily="18" charset="0"/>
                <a:cs typeface="Times New Roman" panose="02020603050405020304" pitchFamily="18" charset="0"/>
              </a:rPr>
              <a:t>Monitoring</a:t>
            </a:r>
            <a:r>
              <a:rPr lang="en-GB" sz="900" dirty="0">
                <a:latin typeface="Times New Roman" panose="02020603050405020304" pitchFamily="18" charset="0"/>
                <a:cs typeface="Times New Roman" panose="02020603050405020304" pitchFamily="18" charset="0"/>
              </a:rPr>
              <a:t> and reflecting what is or not working and what changes can be made is the final step in Cottrell's time management skills and to then adjust accordingly, Cottrell (2019).</a:t>
            </a:r>
          </a:p>
          <a:p>
            <a:endParaRPr lang="en-GB" sz="900" b="1" dirty="0"/>
          </a:p>
          <a:p>
            <a:endParaRPr lang="en-GB" sz="900" b="1" dirty="0"/>
          </a:p>
        </p:txBody>
      </p:sp>
      <p:sp>
        <p:nvSpPr>
          <p:cNvPr id="3" name="TextBox 2">
            <a:extLst>
              <a:ext uri="{FF2B5EF4-FFF2-40B4-BE49-F238E27FC236}">
                <a16:creationId xmlns:a16="http://schemas.microsoft.com/office/drawing/2014/main" id="{922FE863-C745-8CFA-E27D-6D8A9F1A8D6D}"/>
              </a:ext>
            </a:extLst>
          </p:cNvPr>
          <p:cNvSpPr txBox="1"/>
          <p:nvPr/>
        </p:nvSpPr>
        <p:spPr>
          <a:xfrm>
            <a:off x="3849369" y="1675679"/>
            <a:ext cx="3841751" cy="5072592"/>
          </a:xfrm>
          <a:prstGeom prst="rect">
            <a:avLst/>
          </a:prstGeom>
          <a:solidFill>
            <a:schemeClr val="accent6">
              <a:lumMod val="60000"/>
              <a:lumOff val="40000"/>
            </a:schemeClr>
          </a:solidFill>
          <a:ln>
            <a:solidFill>
              <a:schemeClr val="tx1"/>
            </a:solidFill>
          </a:ln>
        </p:spPr>
        <p:txBody>
          <a:bodyPr wrap="square" rtlCol="0">
            <a:spAutoFit/>
          </a:bodyPr>
          <a:lstStyle/>
          <a:p>
            <a:pPr algn="just"/>
            <a:r>
              <a:rPr lang="en-GB" sz="900" b="1" u="sng" dirty="0">
                <a:latin typeface="Times New Roman" panose="02020603050405020304" pitchFamily="18" charset="0"/>
                <a:cs typeface="Times New Roman" panose="02020603050405020304" pitchFamily="18" charset="0"/>
              </a:rPr>
              <a:t>Research</a:t>
            </a:r>
          </a:p>
          <a:p>
            <a:pPr algn="just"/>
            <a:endParaRPr lang="en-GB" sz="900" u="sng"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Research is all about finding information, however </a:t>
            </a:r>
            <a:r>
              <a:rPr lang="en-GB" sz="900" b="1" dirty="0">
                <a:latin typeface="Times New Roman" panose="02020603050405020304" pitchFamily="18" charset="0"/>
                <a:cs typeface="Times New Roman" panose="02020603050405020304" pitchFamily="18" charset="0"/>
              </a:rPr>
              <a:t>academic research</a:t>
            </a:r>
            <a:r>
              <a:rPr lang="en-GB" sz="900" dirty="0">
                <a:latin typeface="Times New Roman" panose="02020603050405020304" pitchFamily="18" charset="0"/>
                <a:cs typeface="Times New Roman" panose="02020603050405020304" pitchFamily="18" charset="0"/>
              </a:rPr>
              <a:t> is searching for the relevant information in the correct places and from reliable sources. It is about expanding students research skills, evaluating what is being read and reflecting on its relevance (Cottrell 2019).</a:t>
            </a:r>
          </a:p>
          <a:p>
            <a:pPr algn="just"/>
            <a:r>
              <a:rPr lang="en-GB" sz="900" dirty="0">
                <a:latin typeface="Times New Roman" panose="02020603050405020304" pitchFamily="18" charset="0"/>
                <a:cs typeface="Times New Roman" panose="02020603050405020304" pitchFamily="18" charset="0"/>
              </a:rPr>
              <a:t>Using the </a:t>
            </a:r>
            <a:r>
              <a:rPr lang="en-GB" sz="900" b="1" dirty="0">
                <a:latin typeface="Times New Roman" panose="02020603050405020304" pitchFamily="18" charset="0"/>
                <a:cs typeface="Times New Roman" panose="02020603050405020304" pitchFamily="18" charset="0"/>
              </a:rPr>
              <a:t>Universities Library</a:t>
            </a:r>
            <a:r>
              <a:rPr lang="en-GB" sz="900" dirty="0">
                <a:latin typeface="Times New Roman" panose="02020603050405020304" pitchFamily="18" charset="0"/>
                <a:cs typeface="Times New Roman" panose="02020603050405020304" pitchFamily="18" charset="0"/>
              </a:rPr>
              <a:t>, searching on </a:t>
            </a:r>
            <a:r>
              <a:rPr lang="en-GB" sz="900" b="1" dirty="0">
                <a:latin typeface="Times New Roman" panose="02020603050405020304" pitchFamily="18" charset="0"/>
                <a:cs typeface="Times New Roman" panose="02020603050405020304" pitchFamily="18" charset="0"/>
              </a:rPr>
              <a:t>Google Scholar </a:t>
            </a:r>
            <a:r>
              <a:rPr lang="en-GB" sz="900" dirty="0">
                <a:latin typeface="Times New Roman" panose="02020603050405020304" pitchFamily="18" charset="0"/>
                <a:cs typeface="Times New Roman" panose="02020603050405020304" pitchFamily="18" charset="0"/>
              </a:rPr>
              <a:t>and reading non bias professionally focused articles or journals are vital for students to achieve higher level reading skills to gain a deep understanding of the topic. (Cottrell 2019)</a:t>
            </a:r>
          </a:p>
          <a:p>
            <a:pPr algn="just"/>
            <a:r>
              <a:rPr lang="en-GB" sz="900" dirty="0">
                <a:latin typeface="Times New Roman" panose="02020603050405020304" pitchFamily="18" charset="0"/>
                <a:cs typeface="Times New Roman" panose="02020603050405020304" pitchFamily="18" charset="0"/>
              </a:rPr>
              <a:t>Reading a book or article can be time consuming, so according to Day (2018) </a:t>
            </a:r>
            <a:r>
              <a:rPr lang="en-GB" sz="900" b="1" dirty="0">
                <a:latin typeface="Times New Roman" panose="02020603050405020304" pitchFamily="18" charset="0"/>
                <a:cs typeface="Times New Roman" panose="02020603050405020304" pitchFamily="18" charset="0"/>
              </a:rPr>
              <a:t>Scanning</a:t>
            </a:r>
            <a:r>
              <a:rPr lang="en-GB" sz="900" dirty="0">
                <a:latin typeface="Times New Roman" panose="02020603050405020304" pitchFamily="18" charset="0"/>
                <a:cs typeface="Times New Roman" panose="02020603050405020304" pitchFamily="18" charset="0"/>
              </a:rPr>
              <a:t> and </a:t>
            </a:r>
            <a:r>
              <a:rPr lang="en-GB" sz="900" b="1" dirty="0">
                <a:latin typeface="Times New Roman" panose="02020603050405020304" pitchFamily="18" charset="0"/>
                <a:cs typeface="Times New Roman" panose="02020603050405020304" pitchFamily="18" charset="0"/>
              </a:rPr>
              <a:t>skimming</a:t>
            </a:r>
            <a:r>
              <a:rPr lang="en-GB" sz="900" dirty="0">
                <a:latin typeface="Times New Roman" panose="02020603050405020304" pitchFamily="18" charset="0"/>
                <a:cs typeface="Times New Roman" panose="02020603050405020304" pitchFamily="18" charset="0"/>
              </a:rPr>
              <a:t> material allows students to read quickly and look out for key focus words. Once a reader has obtained the relevant information Day (2018) suggests </a:t>
            </a:r>
            <a:r>
              <a:rPr lang="en-GB" sz="900" b="1" dirty="0">
                <a:latin typeface="Times New Roman" panose="02020603050405020304" pitchFamily="18" charset="0"/>
                <a:cs typeface="Times New Roman" panose="02020603050405020304" pitchFamily="18" charset="0"/>
              </a:rPr>
              <a:t>highlighting</a:t>
            </a:r>
            <a:r>
              <a:rPr lang="en-GB" sz="900" dirty="0">
                <a:latin typeface="Times New Roman" panose="02020603050405020304" pitchFamily="18" charset="0"/>
                <a:cs typeface="Times New Roman" panose="02020603050405020304" pitchFamily="18" charset="0"/>
              </a:rPr>
              <a:t> or taking </a:t>
            </a:r>
            <a:r>
              <a:rPr lang="en-GB" sz="900" b="1" dirty="0">
                <a:latin typeface="Times New Roman" panose="02020603050405020304" pitchFamily="18" charset="0"/>
                <a:cs typeface="Times New Roman" panose="02020603050405020304" pitchFamily="18" charset="0"/>
              </a:rPr>
              <a:t>notes</a:t>
            </a:r>
            <a:r>
              <a:rPr lang="en-GB" sz="900" dirty="0">
                <a:latin typeface="Times New Roman" panose="02020603050405020304" pitchFamily="18" charset="0"/>
                <a:cs typeface="Times New Roman" panose="02020603050405020304" pitchFamily="18" charset="0"/>
              </a:rPr>
              <a:t> as a next step in research. </a:t>
            </a:r>
          </a:p>
          <a:p>
            <a:pPr algn="just"/>
            <a:r>
              <a:rPr lang="en-GB" sz="900" dirty="0">
                <a:latin typeface="Times New Roman" panose="02020603050405020304" pitchFamily="18" charset="0"/>
                <a:cs typeface="Times New Roman" panose="02020603050405020304" pitchFamily="18" charset="0"/>
              </a:rPr>
              <a:t>How and what to annotate is another relevant skill in academic research, Cottrell (2019) encourages students to note down what they find interesting or thought provoking and Day (2018) states, that writing notes and re-reading are purposeful for retaining information. Cottrell (2019) explains the importance of </a:t>
            </a:r>
            <a:r>
              <a:rPr lang="en-GB" sz="900" b="1" dirty="0">
                <a:latin typeface="Times New Roman" panose="02020603050405020304" pitchFamily="18" charset="0"/>
                <a:cs typeface="Times New Roman" panose="02020603050405020304" pitchFamily="18" charset="0"/>
              </a:rPr>
              <a:t>paraphrasing</a:t>
            </a:r>
            <a:r>
              <a:rPr lang="en-GB" sz="900" dirty="0">
                <a:latin typeface="Times New Roman" panose="02020603050405020304" pitchFamily="18" charset="0"/>
                <a:cs typeface="Times New Roman" panose="02020603050405020304" pitchFamily="18" charset="0"/>
              </a:rPr>
              <a:t> and</a:t>
            </a:r>
            <a:r>
              <a:rPr lang="en-GB" sz="900" b="1" dirty="0">
                <a:latin typeface="Times New Roman" panose="02020603050405020304" pitchFamily="18" charset="0"/>
                <a:cs typeface="Times New Roman" panose="02020603050405020304" pitchFamily="18" charset="0"/>
              </a:rPr>
              <a:t> summarising </a:t>
            </a:r>
            <a:r>
              <a:rPr lang="en-GB" sz="900" dirty="0">
                <a:latin typeface="Times New Roman" panose="02020603050405020304" pitchFamily="18" charset="0"/>
                <a:cs typeface="Times New Roman" panose="02020603050405020304" pitchFamily="18" charset="0"/>
              </a:rPr>
              <a:t>information, allowing students to show understanding in their work and is an effective way to avoid </a:t>
            </a:r>
            <a:r>
              <a:rPr lang="en-GB" sz="900" b="1" dirty="0">
                <a:latin typeface="Times New Roman" panose="02020603050405020304" pitchFamily="18" charset="0"/>
                <a:cs typeface="Times New Roman" panose="02020603050405020304" pitchFamily="18" charset="0"/>
              </a:rPr>
              <a:t>plagiarism. </a:t>
            </a:r>
          </a:p>
          <a:p>
            <a:pPr algn="just"/>
            <a:r>
              <a:rPr lang="en-GB" sz="900" dirty="0">
                <a:latin typeface="Times New Roman" panose="02020603050405020304" pitchFamily="18" charset="0"/>
                <a:cs typeface="Times New Roman" panose="02020603050405020304" pitchFamily="18" charset="0"/>
              </a:rPr>
              <a:t>Whilst researching, students need to be</a:t>
            </a:r>
            <a:r>
              <a:rPr lang="en-GB" sz="900" b="1" dirty="0">
                <a:latin typeface="Times New Roman" panose="02020603050405020304" pitchFamily="18" charset="0"/>
                <a:cs typeface="Times New Roman" panose="02020603050405020304" pitchFamily="18" charset="0"/>
              </a:rPr>
              <a:t> critical thinkers</a:t>
            </a:r>
            <a:r>
              <a:rPr lang="en-GB" sz="900" dirty="0">
                <a:latin typeface="Times New Roman" panose="02020603050405020304" pitchFamily="18" charset="0"/>
                <a:cs typeface="Times New Roman" panose="02020603050405020304" pitchFamily="18" charset="0"/>
              </a:rPr>
              <a:t>, to evaluate the text and judge if it is not only relevant but is it reliable and trustworthy.</a:t>
            </a:r>
          </a:p>
          <a:p>
            <a:pPr algn="just"/>
            <a:r>
              <a:rPr lang="en-GB" sz="900" dirty="0">
                <a:latin typeface="Times New Roman" panose="02020603050405020304" pitchFamily="18" charset="0"/>
                <a:cs typeface="Times New Roman" panose="02020603050405020304" pitchFamily="18" charset="0"/>
              </a:rPr>
              <a:t>J Haber (2020) states that our minds are conditioned to think a certain way, to accept and conform to what we believe rather than question or debate a subject, this can make us bias, to avoid this, critical thinking requires checking the evidence and looking at alternative views which would contribute to being a much better learner.</a:t>
            </a:r>
          </a:p>
          <a:p>
            <a:pPr algn="just"/>
            <a:r>
              <a:rPr lang="en-GB" sz="900" dirty="0">
                <a:latin typeface="Times New Roman" panose="02020603050405020304" pitchFamily="18" charset="0"/>
                <a:cs typeface="Times New Roman" panose="02020603050405020304" pitchFamily="18" charset="0"/>
              </a:rPr>
              <a:t> It is important to question if there is a hidden agenda, to avoid politics and personal preferences and views, to analyse if the research is a balanced view or argument and what level of research was involved and what evidence is there to back it up. Godfrey (2013)</a:t>
            </a:r>
          </a:p>
          <a:p>
            <a:pPr algn="just"/>
            <a:r>
              <a:rPr lang="en-GB" sz="900" dirty="0">
                <a:latin typeface="Times New Roman" panose="02020603050405020304" pitchFamily="18" charset="0"/>
                <a:cs typeface="Times New Roman" panose="02020603050405020304" pitchFamily="18" charset="0"/>
              </a:rPr>
              <a:t>Finally, not forgetting when the information was written, check if theories and legislation have been updated, have new evidence or theories been tested (Cottrell 2019). These are all steps to critical thinking that students need to apply in their research to obtain these academic skills.</a:t>
            </a:r>
          </a:p>
        </p:txBody>
      </p:sp>
      <p:sp>
        <p:nvSpPr>
          <p:cNvPr id="2" name="Rectangle 1">
            <a:extLst>
              <a:ext uri="{FF2B5EF4-FFF2-40B4-BE49-F238E27FC236}">
                <a16:creationId xmlns:a16="http://schemas.microsoft.com/office/drawing/2014/main" id="{A3F3CCAC-EE38-46A4-794D-DD89A5775402}"/>
              </a:ext>
            </a:extLst>
          </p:cNvPr>
          <p:cNvSpPr/>
          <p:nvPr/>
        </p:nvSpPr>
        <p:spPr>
          <a:xfrm>
            <a:off x="133284" y="335755"/>
            <a:ext cx="2295939" cy="402782"/>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rgbClr val="002060"/>
                </a:solidFill>
              </a:rPr>
              <a:t>ECEY4008</a:t>
            </a:r>
          </a:p>
        </p:txBody>
      </p:sp>
      <p:sp>
        <p:nvSpPr>
          <p:cNvPr id="5" name="Rectangle 4">
            <a:extLst>
              <a:ext uri="{FF2B5EF4-FFF2-40B4-BE49-F238E27FC236}">
                <a16:creationId xmlns:a16="http://schemas.microsoft.com/office/drawing/2014/main" id="{BEEE04E3-D619-35F7-3FDC-4E7BD5FD8F77}"/>
              </a:ext>
            </a:extLst>
          </p:cNvPr>
          <p:cNvSpPr/>
          <p:nvPr/>
        </p:nvSpPr>
        <p:spPr>
          <a:xfrm>
            <a:off x="9129250" y="335755"/>
            <a:ext cx="2700867" cy="4027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t>Student number- 0952338</a:t>
            </a:r>
          </a:p>
        </p:txBody>
      </p:sp>
      <p:sp>
        <p:nvSpPr>
          <p:cNvPr id="6" name="Rectangle 5">
            <a:extLst>
              <a:ext uri="{FF2B5EF4-FFF2-40B4-BE49-F238E27FC236}">
                <a16:creationId xmlns:a16="http://schemas.microsoft.com/office/drawing/2014/main" id="{A786499C-CF9E-EE0B-E83F-70F6D5F809F7}"/>
              </a:ext>
            </a:extLst>
          </p:cNvPr>
          <p:cNvSpPr/>
          <p:nvPr/>
        </p:nvSpPr>
        <p:spPr>
          <a:xfrm>
            <a:off x="144379" y="942294"/>
            <a:ext cx="11685738" cy="5397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900" b="0" i="0" u="none" strike="noStrike" dirty="0">
                <a:solidFill>
                  <a:srgbClr val="FFFFFF"/>
                </a:solidFill>
                <a:effectLst/>
                <a:latin typeface="Times New Roman" panose="02020603050405020304" pitchFamily="18" charset="0"/>
                <a:cs typeface="Times New Roman" panose="02020603050405020304" pitchFamily="18" charset="0"/>
              </a:rPr>
              <a:t>To be a resilient and healthy learner there are key skills to help you achieve this, this poster will outline some critical key points to enhance your learning experience, to explain the importance of time management, enabling you to plan and use your time effectively, to research accordingly and how to</a:t>
            </a:r>
            <a:r>
              <a:rPr lang="en-GB" sz="900" dirty="0">
                <a:solidFill>
                  <a:srgbClr val="FFFFFF"/>
                </a:solidFill>
                <a:latin typeface="Times New Roman" panose="02020603050405020304" pitchFamily="18" charset="0"/>
                <a:cs typeface="Times New Roman" panose="02020603050405020304" pitchFamily="18" charset="0"/>
              </a:rPr>
              <a:t> effectively note take and scribe and to use</a:t>
            </a:r>
            <a:r>
              <a:rPr lang="en-GB" sz="900" b="0" i="0" u="none" strike="noStrike" dirty="0">
                <a:solidFill>
                  <a:srgbClr val="FFFFFF"/>
                </a:solidFill>
                <a:effectLst/>
                <a:latin typeface="Times New Roman" panose="02020603050405020304" pitchFamily="18" charset="0"/>
                <a:cs typeface="Times New Roman" panose="02020603050405020304" pitchFamily="18" charset="0"/>
              </a:rPr>
              <a:t> your knowledge wisely and reflect upon experiences to gain greater understanding.</a:t>
            </a:r>
            <a:r>
              <a:rPr lang="en-GB" sz="900" b="0" i="0" dirty="0">
                <a:solidFill>
                  <a:srgbClr val="FFFFFF"/>
                </a:solidFill>
                <a:effectLst/>
                <a:latin typeface="Times New Roman" panose="02020603050405020304" pitchFamily="18" charset="0"/>
                <a:cs typeface="Times New Roman" panose="02020603050405020304" pitchFamily="18" charset="0"/>
              </a:rPr>
              <a:t>​</a:t>
            </a:r>
            <a:endParaRPr lang="en-GB" sz="900" dirty="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4288120F-AEE8-47A3-6A25-0DD80561E652}"/>
              </a:ext>
            </a:extLst>
          </p:cNvPr>
          <p:cNvSpPr/>
          <p:nvPr/>
        </p:nvSpPr>
        <p:spPr>
          <a:xfrm>
            <a:off x="7792618" y="1675679"/>
            <a:ext cx="4037499" cy="2950750"/>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err="1">
                <a:solidFill>
                  <a:schemeClr val="tx1"/>
                </a:solidFill>
                <a:latin typeface="Times New Roman" panose="02020603050405020304" pitchFamily="18" charset="0"/>
                <a:cs typeface="Times New Roman" panose="02020603050405020304" pitchFamily="18" charset="0"/>
              </a:rPr>
              <a:t>i</a:t>
            </a:r>
            <a:endParaRPr lang="en-GB" sz="800" dirty="0">
              <a:solidFill>
                <a:schemeClr val="tx1"/>
              </a:solidFill>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BAE18CEC-75FE-0C9F-EFE2-E143A8CA591A}"/>
              </a:ext>
            </a:extLst>
          </p:cNvPr>
          <p:cNvSpPr txBox="1"/>
          <p:nvPr/>
        </p:nvSpPr>
        <p:spPr>
          <a:xfrm>
            <a:off x="7865511" y="1675679"/>
            <a:ext cx="3869290" cy="2874550"/>
          </a:xfrm>
          <a:prstGeom prst="rect">
            <a:avLst/>
          </a:prstGeom>
          <a:noFill/>
        </p:spPr>
        <p:txBody>
          <a:bodyPr wrap="square" rtlCol="0">
            <a:spAutoFit/>
          </a:bodyPr>
          <a:lstStyle/>
          <a:p>
            <a:r>
              <a:rPr lang="en-GB" sz="900" b="1" u="sng" dirty="0">
                <a:latin typeface="Times New Roman" panose="02020603050405020304" pitchFamily="18" charset="0"/>
                <a:cs typeface="Times New Roman" panose="02020603050405020304" pitchFamily="18" charset="0"/>
              </a:rPr>
              <a:t>Reflection</a:t>
            </a:r>
          </a:p>
          <a:p>
            <a:endParaRPr lang="en-GB" sz="900" b="1" u="sng"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Reflection and most importantly </a:t>
            </a:r>
            <a:r>
              <a:rPr lang="en-GB" sz="900" b="1" dirty="0">
                <a:latin typeface="Times New Roman" panose="02020603050405020304" pitchFamily="18" charset="0"/>
                <a:cs typeface="Times New Roman" panose="02020603050405020304" pitchFamily="18" charset="0"/>
              </a:rPr>
              <a:t>critical reflection, </a:t>
            </a:r>
            <a:r>
              <a:rPr lang="en-GB" sz="900" dirty="0">
                <a:latin typeface="Times New Roman" panose="02020603050405020304" pitchFamily="18" charset="0"/>
                <a:cs typeface="Times New Roman" panose="02020603050405020304" pitchFamily="18" charset="0"/>
              </a:rPr>
              <a:t>is an additional important academic skill, critical reflection is a more formal and in-depth way of reviewing events or assignments a student has completed, analysing and reflecting on what works well and what could be improved.  It is a way of developing students’ knowledge and experience  to enhance learning, making suitable changes for the future. (</a:t>
            </a:r>
            <a:r>
              <a:rPr lang="en-GB" sz="900" dirty="0">
                <a:hlinkClick r:id="rId3">
                  <a:extLst>
                    <a:ext uri="{A12FA001-AC4F-418D-AE19-62706E023703}">
                      <ahyp:hlinkClr xmlns:ahyp="http://schemas.microsoft.com/office/drawing/2018/hyperlinkcolor" val="tx"/>
                    </a:ext>
                  </a:extLst>
                </a:hlinkClick>
              </a:rPr>
              <a:t>Critical reflection – YouTube</a:t>
            </a:r>
            <a:r>
              <a:rPr lang="en-GB" sz="900" dirty="0"/>
              <a:t> 2015)</a:t>
            </a:r>
            <a:endParaRPr lang="en-GB"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Cottrell (2021) encourages students to self-evaluate using her </a:t>
            </a:r>
            <a:r>
              <a:rPr lang="en-GB" sz="900" b="1" dirty="0">
                <a:latin typeface="Times New Roman" panose="02020603050405020304" pitchFamily="18" charset="0"/>
                <a:cs typeface="Times New Roman" panose="02020603050405020304" pitchFamily="18" charset="0"/>
              </a:rPr>
              <a:t>SHAPES</a:t>
            </a:r>
            <a:r>
              <a:rPr lang="en-GB" sz="900" dirty="0">
                <a:latin typeface="Times New Roman" panose="02020603050405020304" pitchFamily="18" charset="0"/>
                <a:cs typeface="Times New Roman" panose="02020603050405020304" pitchFamily="18" charset="0"/>
              </a:rPr>
              <a:t> strategy where  students can look upon the </a:t>
            </a:r>
            <a:r>
              <a:rPr lang="en-GB" sz="900" b="1" dirty="0">
                <a:latin typeface="Times New Roman" panose="02020603050405020304" pitchFamily="18" charset="0"/>
                <a:cs typeface="Times New Roman" panose="02020603050405020304" pitchFamily="18" charset="0"/>
              </a:rPr>
              <a:t>skills</a:t>
            </a:r>
            <a:r>
              <a:rPr lang="en-GB" sz="900" dirty="0">
                <a:latin typeface="Times New Roman" panose="02020603050405020304" pitchFamily="18" charset="0"/>
                <a:cs typeface="Times New Roman" panose="02020603050405020304" pitchFamily="18" charset="0"/>
              </a:rPr>
              <a:t> they have, how they manage these. She explains that students should look at their </a:t>
            </a:r>
            <a:r>
              <a:rPr lang="en-GB" sz="900" b="1" dirty="0">
                <a:latin typeface="Times New Roman" panose="02020603050405020304" pitchFamily="18" charset="0"/>
                <a:cs typeface="Times New Roman" panose="02020603050405020304" pitchFamily="18" charset="0"/>
              </a:rPr>
              <a:t>habits</a:t>
            </a:r>
            <a:r>
              <a:rPr lang="en-GB" sz="900" dirty="0">
                <a:latin typeface="Times New Roman" panose="02020603050405020304" pitchFamily="18" charset="0"/>
                <a:cs typeface="Times New Roman" panose="02020603050405020304" pitchFamily="18" charset="0"/>
              </a:rPr>
              <a:t> and improve behaviours, looking for why something is not going well and what </a:t>
            </a:r>
            <a:r>
              <a:rPr lang="en-GB" sz="900" b="1" dirty="0">
                <a:latin typeface="Times New Roman" panose="02020603050405020304" pitchFamily="18" charset="0"/>
                <a:cs typeface="Times New Roman" panose="02020603050405020304" pitchFamily="18" charset="0"/>
              </a:rPr>
              <a:t>attitude</a:t>
            </a:r>
            <a:r>
              <a:rPr lang="en-GB" sz="900" dirty="0">
                <a:latin typeface="Times New Roman" panose="02020603050405020304" pitchFamily="18" charset="0"/>
                <a:cs typeface="Times New Roman" panose="02020603050405020304" pitchFamily="18" charset="0"/>
              </a:rPr>
              <a:t> a student had towards work or studying. A positive mindset is essential when studying, looking at a students’ </a:t>
            </a:r>
            <a:r>
              <a:rPr lang="en-GB" sz="900" b="1" dirty="0">
                <a:latin typeface="Times New Roman" panose="02020603050405020304" pitchFamily="18" charset="0"/>
                <a:cs typeface="Times New Roman" panose="02020603050405020304" pitchFamily="18" charset="0"/>
              </a:rPr>
              <a:t>preferences</a:t>
            </a:r>
            <a:r>
              <a:rPr lang="en-GB" sz="900" dirty="0">
                <a:latin typeface="Times New Roman" panose="02020603050405020304" pitchFamily="18" charset="0"/>
                <a:cs typeface="Times New Roman" panose="02020603050405020304" pitchFamily="18" charset="0"/>
              </a:rPr>
              <a:t> is also an effective way to evaluate work, making changes to enable studying easier and less time-consuming helps. It is essential in reflection to look on  students own personal </a:t>
            </a:r>
            <a:r>
              <a:rPr lang="en-GB" sz="900" b="1" dirty="0">
                <a:latin typeface="Times New Roman" panose="02020603050405020304" pitchFamily="18" charset="0"/>
                <a:cs typeface="Times New Roman" panose="02020603050405020304" pitchFamily="18" charset="0"/>
              </a:rPr>
              <a:t>experiences</a:t>
            </a:r>
            <a:r>
              <a:rPr lang="en-GB" sz="900" dirty="0">
                <a:latin typeface="Times New Roman" panose="02020603050405020304" pitchFamily="18" charset="0"/>
                <a:cs typeface="Times New Roman" panose="02020603050405020304" pitchFamily="18" charset="0"/>
              </a:rPr>
              <a:t>, the impact they have and alter accordingly. Lastly it is vital to look at </a:t>
            </a:r>
            <a:r>
              <a:rPr lang="en-GB" sz="900" b="1" dirty="0">
                <a:latin typeface="Times New Roman" panose="02020603050405020304" pitchFamily="18" charset="0"/>
                <a:cs typeface="Times New Roman" panose="02020603050405020304" pitchFamily="18" charset="0"/>
              </a:rPr>
              <a:t>strategies</a:t>
            </a:r>
            <a:r>
              <a:rPr lang="en-GB" sz="900" dirty="0">
                <a:latin typeface="Times New Roman" panose="02020603050405020304" pitchFamily="18" charset="0"/>
                <a:cs typeface="Times New Roman" panose="02020603050405020304" pitchFamily="18" charset="0"/>
              </a:rPr>
              <a:t> to improve, to put the relevant changes in place to learn from these. Dewey (1938) reiterates the importance of reflection and states “Reflective thinking and writing as a way of improving practice.” </a:t>
            </a:r>
          </a:p>
        </p:txBody>
      </p:sp>
      <p:sp>
        <p:nvSpPr>
          <p:cNvPr id="18" name="TextBox 17">
            <a:extLst>
              <a:ext uri="{FF2B5EF4-FFF2-40B4-BE49-F238E27FC236}">
                <a16:creationId xmlns:a16="http://schemas.microsoft.com/office/drawing/2014/main" id="{C6CEA2D5-4174-70F6-FD47-D2E56DCA80B3}"/>
              </a:ext>
            </a:extLst>
          </p:cNvPr>
          <p:cNvSpPr txBox="1"/>
          <p:nvPr/>
        </p:nvSpPr>
        <p:spPr>
          <a:xfrm>
            <a:off x="7792618" y="5048184"/>
            <a:ext cx="4037499" cy="1200329"/>
          </a:xfrm>
          <a:prstGeom prst="rect">
            <a:avLst/>
          </a:prstGeom>
          <a:solidFill>
            <a:schemeClr val="accent2">
              <a:lumMod val="60000"/>
              <a:lumOff val="40000"/>
            </a:schemeClr>
          </a:solidFill>
          <a:ln>
            <a:solidFill>
              <a:schemeClr val="tx1"/>
            </a:solidFill>
          </a:ln>
        </p:spPr>
        <p:txBody>
          <a:bodyPr wrap="square" rtlCol="0">
            <a:spAutoFit/>
          </a:bodyPr>
          <a:lstStyle/>
          <a:p>
            <a:pPr algn="just"/>
            <a:r>
              <a:rPr lang="en-GB" sz="900" b="1" u="sng" dirty="0">
                <a:latin typeface="Times New Roman" panose="02020603050405020304" pitchFamily="18" charset="0"/>
                <a:cs typeface="Times New Roman" panose="02020603050405020304" pitchFamily="18" charset="0"/>
              </a:rPr>
              <a:t>Summary</a:t>
            </a:r>
          </a:p>
          <a:p>
            <a:pPr algn="just"/>
            <a:endParaRPr lang="en-GB"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In summery this poster has outlined three key academic skills to guide students on their way to becoming successful organised healthy learners. Enabling them to plan accordingly and use their time effectively. It has demonstrated how to research reliable and trustworthy sources and finally touches on how to improve work and practice by reflecting and analysing one's own experiences and putting strategies in place to achieve.</a:t>
            </a:r>
          </a:p>
        </p:txBody>
      </p:sp>
    </p:spTree>
    <p:extLst>
      <p:ext uri="{BB962C8B-B14F-4D97-AF65-F5344CB8AC3E}">
        <p14:creationId xmlns:p14="http://schemas.microsoft.com/office/powerpoint/2010/main" val="610516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0B57E4-51EA-CA65-1D7C-6D40F861CDDA}"/>
              </a:ext>
            </a:extLst>
          </p:cNvPr>
          <p:cNvSpPr txBox="1"/>
          <p:nvPr/>
        </p:nvSpPr>
        <p:spPr>
          <a:xfrm>
            <a:off x="78045" y="173003"/>
            <a:ext cx="11804904" cy="3046988"/>
          </a:xfrm>
          <a:prstGeom prst="rect">
            <a:avLst/>
          </a:prstGeom>
          <a:noFill/>
        </p:spPr>
        <p:txBody>
          <a:bodyPr wrap="square" rtlCol="0">
            <a:spAutoFit/>
          </a:bodyPr>
          <a:lstStyle/>
          <a:p>
            <a:r>
              <a:rPr lang="en-GB" sz="900" u="sng" dirty="0">
                <a:latin typeface="Times New Roman" panose="02020603050405020304" pitchFamily="18" charset="0"/>
                <a:cs typeface="Times New Roman" panose="02020603050405020304" pitchFamily="18" charset="0"/>
              </a:rPr>
              <a:t>References</a:t>
            </a:r>
          </a:p>
          <a:p>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Cottrell S (2019) </a:t>
            </a:r>
            <a:r>
              <a:rPr lang="en-GB" sz="900" i="1" dirty="0">
                <a:latin typeface="Times New Roman" panose="02020603050405020304" pitchFamily="18" charset="0"/>
                <a:cs typeface="Times New Roman" panose="02020603050405020304" pitchFamily="18" charset="0"/>
              </a:rPr>
              <a:t>The study Skills Handbook</a:t>
            </a:r>
            <a:r>
              <a:rPr lang="en-GB" sz="900" dirty="0">
                <a:latin typeface="Times New Roman" panose="02020603050405020304" pitchFamily="18" charset="0"/>
                <a:cs typeface="Times New Roman" panose="02020603050405020304" pitchFamily="18" charset="0"/>
              </a:rPr>
              <a:t>, Red Globe Press</a:t>
            </a:r>
          </a:p>
          <a:p>
            <a:endParaRPr lang="en-GB" sz="900" dirty="0">
              <a:latin typeface="Times New Roman" panose="02020603050405020304" pitchFamily="18" charset="0"/>
              <a:cs typeface="Times New Roman" panose="02020603050405020304" pitchFamily="18" charset="0"/>
            </a:endParaRPr>
          </a:p>
          <a:p>
            <a:r>
              <a:rPr lang="en-GB" sz="900" b="0" i="0" dirty="0">
                <a:effectLst/>
                <a:latin typeface="Times New Roman" panose="02020603050405020304" pitchFamily="18" charset="0"/>
                <a:cs typeface="Times New Roman" panose="02020603050405020304" pitchFamily="18" charset="0"/>
              </a:rPr>
              <a:t>Cottrell, S 2021, Skills for Success : </a:t>
            </a:r>
            <a:r>
              <a:rPr lang="en-GB" sz="900" b="0" i="1" dirty="0">
                <a:effectLst/>
                <a:latin typeface="Times New Roman" panose="02020603050405020304" pitchFamily="18" charset="0"/>
                <a:cs typeface="Times New Roman" panose="02020603050405020304" pitchFamily="18" charset="0"/>
              </a:rPr>
              <a:t>Personal Development and Employability</a:t>
            </a:r>
            <a:r>
              <a:rPr lang="en-GB" sz="900" b="0" i="0" dirty="0">
                <a:effectLst/>
                <a:latin typeface="Times New Roman" panose="02020603050405020304" pitchFamily="18" charset="0"/>
                <a:cs typeface="Times New Roman" panose="02020603050405020304" pitchFamily="18" charset="0"/>
              </a:rPr>
              <a:t>, Macmillan Education UK, London. Available from: ProQuest </a:t>
            </a:r>
            <a:r>
              <a:rPr lang="en-GB" sz="900" b="0" i="0" dirty="0" err="1">
                <a:effectLst/>
                <a:latin typeface="Times New Roman" panose="02020603050405020304" pitchFamily="18" charset="0"/>
                <a:cs typeface="Times New Roman" panose="02020603050405020304" pitchFamily="18" charset="0"/>
              </a:rPr>
              <a:t>Ebook</a:t>
            </a:r>
            <a:r>
              <a:rPr lang="en-GB" sz="900" b="0" i="0" dirty="0">
                <a:effectLst/>
                <a:latin typeface="Times New Roman" panose="02020603050405020304" pitchFamily="18" charset="0"/>
                <a:cs typeface="Times New Roman" panose="02020603050405020304" pitchFamily="18" charset="0"/>
              </a:rPr>
              <a:t> Central. [26</a:t>
            </a:r>
          </a:p>
          <a:p>
            <a:r>
              <a:rPr lang="en-GB" sz="900" b="0" i="0" dirty="0">
                <a:effectLst/>
                <a:latin typeface="Times New Roman" panose="02020603050405020304" pitchFamily="18" charset="0"/>
                <a:cs typeface="Times New Roman" panose="02020603050405020304" pitchFamily="18" charset="0"/>
              </a:rPr>
              <a:t>September 2023].</a:t>
            </a:r>
          </a:p>
          <a:p>
            <a:endParaRPr lang="en-GB" sz="900" dirty="0">
              <a:latin typeface="Times New Roman" panose="02020603050405020304" pitchFamily="18" charset="0"/>
              <a:cs typeface="Times New Roman" panose="02020603050405020304" pitchFamily="18" charset="0"/>
              <a:hlinkClick r:id="rId2"/>
            </a:endParaRPr>
          </a:p>
          <a:p>
            <a:r>
              <a:rPr lang="en-GB" sz="900" dirty="0">
                <a:latin typeface="Times New Roman" panose="02020603050405020304" pitchFamily="18" charset="0"/>
                <a:cs typeface="Times New Roman" panose="02020603050405020304" pitchFamily="18" charset="0"/>
                <a:hlinkClick r:id="rId2"/>
              </a:rPr>
              <a:t>Critical reflection – YouTube</a:t>
            </a:r>
            <a:r>
              <a:rPr lang="en-GB" sz="900" dirty="0">
                <a:latin typeface="Times New Roman" panose="02020603050405020304" pitchFamily="18" charset="0"/>
                <a:cs typeface="Times New Roman" panose="02020603050405020304" pitchFamily="18" charset="0"/>
              </a:rPr>
              <a:t>  Brunel University London 2015 Brunel Ask</a:t>
            </a:r>
          </a:p>
          <a:p>
            <a:endParaRPr lang="en-GB" sz="900" b="0" i="0" dirty="0">
              <a:effectLst/>
              <a:latin typeface="Times New Roman" panose="02020603050405020304" pitchFamily="18" charset="0"/>
              <a:cs typeface="Times New Roman" panose="02020603050405020304" pitchFamily="18" charset="0"/>
            </a:endParaRPr>
          </a:p>
          <a:p>
            <a:r>
              <a:rPr lang="en-GB" sz="900" b="0" i="0" dirty="0">
                <a:effectLst/>
                <a:latin typeface="Times New Roman" panose="02020603050405020304" pitchFamily="18" charset="0"/>
                <a:cs typeface="Times New Roman" panose="02020603050405020304" pitchFamily="18" charset="0"/>
              </a:rPr>
              <a:t>Day, Trevor. </a:t>
            </a:r>
            <a:r>
              <a:rPr lang="en-GB" sz="900" b="0" i="1" dirty="0">
                <a:effectLst/>
                <a:latin typeface="Times New Roman" panose="02020603050405020304" pitchFamily="18" charset="0"/>
                <a:cs typeface="Times New Roman" panose="02020603050405020304" pitchFamily="18" charset="0"/>
              </a:rPr>
              <a:t>Success in Academic Writing</a:t>
            </a:r>
            <a:r>
              <a:rPr lang="en-GB" sz="900" b="0" i="0" dirty="0">
                <a:effectLst/>
                <a:latin typeface="Times New Roman" panose="02020603050405020304" pitchFamily="18" charset="0"/>
                <a:cs typeface="Times New Roman" panose="02020603050405020304" pitchFamily="18" charset="0"/>
              </a:rPr>
              <a:t>, Bloomsbury Publishing Plc, 2018.</a:t>
            </a:r>
            <a:r>
              <a:rPr lang="en-GB" sz="900" b="0" i="1" dirty="0">
                <a:effectLst/>
                <a:latin typeface="Times New Roman" panose="02020603050405020304" pitchFamily="18" charset="0"/>
                <a:cs typeface="Times New Roman" panose="02020603050405020304" pitchFamily="18" charset="0"/>
              </a:rPr>
              <a:t> ProQuest </a:t>
            </a:r>
            <a:r>
              <a:rPr lang="en-GB" sz="900" b="0" i="1" dirty="0" err="1">
                <a:effectLst/>
                <a:latin typeface="Times New Roman" panose="02020603050405020304" pitchFamily="18" charset="0"/>
                <a:cs typeface="Times New Roman" panose="02020603050405020304" pitchFamily="18" charset="0"/>
              </a:rPr>
              <a:t>Ebook</a:t>
            </a:r>
            <a:r>
              <a:rPr lang="en-GB" sz="900" b="0" i="1" dirty="0">
                <a:effectLst/>
                <a:latin typeface="Times New Roman" panose="02020603050405020304" pitchFamily="18" charset="0"/>
                <a:cs typeface="Times New Roman" panose="02020603050405020304" pitchFamily="18" charset="0"/>
              </a:rPr>
              <a:t> Central</a:t>
            </a:r>
            <a:r>
              <a:rPr lang="en-GB" sz="900" b="0" i="0" dirty="0">
                <a:effectLst/>
                <a:latin typeface="Times New Roman" panose="02020603050405020304" pitchFamily="18" charset="0"/>
                <a:cs typeface="Times New Roman" panose="02020603050405020304" pitchFamily="18" charset="0"/>
              </a:rPr>
              <a:t>, </a:t>
            </a:r>
            <a:r>
              <a:rPr lang="en-GB" sz="900" b="0" i="0" dirty="0">
                <a:solidFill>
                  <a:srgbClr val="555555"/>
                </a:solidFill>
                <a:effectLst/>
                <a:latin typeface="Times New Roman" panose="02020603050405020304" pitchFamily="18" charset="0"/>
                <a:cs typeface="Times New Roman" panose="02020603050405020304" pitchFamily="18" charset="0"/>
                <a:hlinkClick r:id="rId3"/>
              </a:rPr>
              <a:t>https://ebookcentral.proquest.com/lib/trinity/detail.action?docID=6235050</a:t>
            </a:r>
            <a:endParaRPr lang="en-GB" sz="900" dirty="0">
              <a:latin typeface="Times New Roman" panose="02020603050405020304" pitchFamily="18" charset="0"/>
              <a:cs typeface="Times New Roman" panose="02020603050405020304" pitchFamily="18" charset="0"/>
            </a:endParaRPr>
          </a:p>
          <a:p>
            <a:endParaRPr lang="en-GB" sz="900" b="0" i="0" dirty="0">
              <a:effectLst/>
              <a:latin typeface="Times New Roman" panose="02020603050405020304" pitchFamily="18" charset="0"/>
              <a:cs typeface="Times New Roman" panose="02020603050405020304" pitchFamily="18" charset="0"/>
            </a:endParaRPr>
          </a:p>
          <a:p>
            <a:r>
              <a:rPr lang="en-GB" sz="900" b="0" i="0" dirty="0">
                <a:effectLst/>
                <a:latin typeface="Times New Roman" panose="02020603050405020304" pitchFamily="18" charset="0"/>
                <a:cs typeface="Times New Roman" panose="02020603050405020304" pitchFamily="18" charset="0"/>
              </a:rPr>
              <a:t>Dewey, J., 1938. </a:t>
            </a:r>
            <a:r>
              <a:rPr lang="en-GB" sz="900" b="0" i="1" dirty="0">
                <a:effectLst/>
                <a:latin typeface="Times New Roman" panose="02020603050405020304" pitchFamily="18" charset="0"/>
                <a:cs typeface="Times New Roman" panose="02020603050405020304" pitchFamily="18" charset="0"/>
              </a:rPr>
              <a:t>Experience in Education. </a:t>
            </a:r>
            <a:r>
              <a:rPr lang="en-GB" sz="900" b="0" i="0" dirty="0">
                <a:effectLst/>
                <a:latin typeface="Times New Roman" panose="02020603050405020304" pitchFamily="18" charset="0"/>
                <a:cs typeface="Times New Roman" panose="02020603050405020304" pitchFamily="18" charset="0"/>
              </a:rPr>
              <a:t>New York, NY: MacMillan.</a:t>
            </a:r>
          </a:p>
          <a:p>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Forsyth, P (2013) Successful time management ( 3</a:t>
            </a:r>
            <a:r>
              <a:rPr lang="en-GB" sz="900" baseline="30000" dirty="0">
                <a:latin typeface="Times New Roman" panose="02020603050405020304" pitchFamily="18" charset="0"/>
                <a:cs typeface="Times New Roman" panose="02020603050405020304" pitchFamily="18" charset="0"/>
              </a:rPr>
              <a:t>rd</a:t>
            </a:r>
            <a:r>
              <a:rPr lang="en-GB" sz="900" dirty="0">
                <a:latin typeface="Times New Roman" panose="02020603050405020304" pitchFamily="18" charset="0"/>
                <a:cs typeface="Times New Roman" panose="02020603050405020304" pitchFamily="18" charset="0"/>
              </a:rPr>
              <a:t> ed.) Kogan Page LTD.</a:t>
            </a:r>
          </a:p>
          <a:p>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Godfrey, J (2013) </a:t>
            </a:r>
            <a:r>
              <a:rPr lang="en-GB" sz="900" i="1" dirty="0">
                <a:latin typeface="Times New Roman" panose="02020603050405020304" pitchFamily="18" charset="0"/>
                <a:cs typeface="Times New Roman" panose="02020603050405020304" pitchFamily="18" charset="0"/>
              </a:rPr>
              <a:t>How to use your reading in your essays</a:t>
            </a:r>
            <a:r>
              <a:rPr lang="en-GB" sz="900" dirty="0">
                <a:latin typeface="Times New Roman" panose="02020603050405020304" pitchFamily="18" charset="0"/>
                <a:cs typeface="Times New Roman" panose="02020603050405020304" pitchFamily="18" charset="0"/>
              </a:rPr>
              <a:t>. Palgrave Macmillan</a:t>
            </a:r>
          </a:p>
          <a:p>
            <a:endParaRPr lang="en-GB" sz="900" b="0" dirty="0">
              <a:effectLst/>
              <a:latin typeface="Times New Roman" panose="02020603050405020304" pitchFamily="18" charset="0"/>
              <a:cs typeface="Times New Roman" panose="02020603050405020304" pitchFamily="18" charset="0"/>
            </a:endParaRPr>
          </a:p>
          <a:p>
            <a:r>
              <a:rPr lang="en-GB" sz="900" b="0" dirty="0">
                <a:effectLst/>
                <a:latin typeface="Times New Roman" panose="02020603050405020304" pitchFamily="18" charset="0"/>
                <a:cs typeface="Times New Roman" panose="02020603050405020304" pitchFamily="18" charset="0"/>
              </a:rPr>
              <a:t>Haber, Jonathan. Critical Thinking, MIT Press, (2020 )ProQuest </a:t>
            </a:r>
            <a:r>
              <a:rPr lang="en-GB" sz="900" b="0" dirty="0" err="1">
                <a:effectLst/>
                <a:latin typeface="Times New Roman" panose="02020603050405020304" pitchFamily="18" charset="0"/>
                <a:cs typeface="Times New Roman" panose="02020603050405020304" pitchFamily="18" charset="0"/>
              </a:rPr>
              <a:t>Ebook</a:t>
            </a:r>
            <a:r>
              <a:rPr lang="en-GB" sz="900" b="0" dirty="0">
                <a:effectLst/>
                <a:latin typeface="Times New Roman" panose="02020603050405020304" pitchFamily="18" charset="0"/>
                <a:cs typeface="Times New Roman" panose="02020603050405020304" pitchFamily="18" charset="0"/>
              </a:rPr>
              <a:t> Central, https://ebookcentral.proquest.com/lib/trinity/detail.action?docID=6142274</a:t>
            </a:r>
            <a:r>
              <a:rPr lang="en-GB" sz="900" b="0" i="1" dirty="0">
                <a:effectLst/>
                <a:latin typeface="Times New Roman" panose="02020603050405020304" pitchFamily="18" charset="0"/>
                <a:cs typeface="Times New Roman" panose="02020603050405020304" pitchFamily="18" charset="0"/>
              </a:rPr>
              <a:t>.)</a:t>
            </a:r>
            <a:endParaRPr lang="en-GB" sz="900" i="1" dirty="0">
              <a:latin typeface="Times New Roman" panose="02020603050405020304" pitchFamily="18" charset="0"/>
              <a:cs typeface="Times New Roman" panose="02020603050405020304" pitchFamily="18" charset="0"/>
            </a:endParaRPr>
          </a:p>
          <a:p>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Moore S (2010), </a:t>
            </a:r>
            <a:r>
              <a:rPr lang="en-GB" sz="900" i="1" dirty="0">
                <a:latin typeface="Times New Roman" panose="02020603050405020304" pitchFamily="18" charset="0"/>
                <a:cs typeface="Times New Roman" panose="02020603050405020304" pitchFamily="18" charset="0"/>
              </a:rPr>
              <a:t>The ultimate study skills handbook, </a:t>
            </a:r>
            <a:r>
              <a:rPr lang="en-GB" sz="900" dirty="0">
                <a:latin typeface="Times New Roman" panose="02020603050405020304" pitchFamily="18" charset="0"/>
                <a:cs typeface="Times New Roman" panose="02020603050405020304" pitchFamily="18" charset="0"/>
              </a:rPr>
              <a:t>England: Open University Press pp 140 .</a:t>
            </a:r>
          </a:p>
          <a:p>
            <a:endParaRPr lang="en-GB" sz="1200" i="1" u="sng" dirty="0">
              <a:latin typeface="Times New Roman" panose="02020603050405020304" pitchFamily="18" charset="0"/>
              <a:cs typeface="Times New Roman" panose="02020603050405020304" pitchFamily="18" charset="0"/>
            </a:endParaRPr>
          </a:p>
        </p:txBody>
      </p:sp>
      <p:sp>
        <p:nvSpPr>
          <p:cNvPr id="6" name="Rectangle 1">
            <a:extLst>
              <a:ext uri="{FF2B5EF4-FFF2-40B4-BE49-F238E27FC236}">
                <a16:creationId xmlns:a16="http://schemas.microsoft.com/office/drawing/2014/main" id="{2195391E-85D4-03EA-1547-4A9EF757973F}"/>
              </a:ext>
            </a:extLst>
          </p:cNvPr>
          <p:cNvSpPr>
            <a:spLocks noChangeArrowheads="1"/>
          </p:cNvSpPr>
          <p:nvPr/>
        </p:nvSpPr>
        <p:spPr bwMode="auto">
          <a:xfrm rot="10800000" flipV="1">
            <a:off x="2531444" y="3482872"/>
            <a:ext cx="4986956" cy="24494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3174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113608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798</TotalTime>
  <Words>1426</Words>
  <Application>Microsoft Office PowerPoint</Application>
  <PresentationFormat>Widescreen</PresentationFormat>
  <Paragraphs>51</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Segoe UI</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 salway</dc:creator>
  <cp:lastModifiedBy>lil salway</cp:lastModifiedBy>
  <cp:revision>1</cp:revision>
  <dcterms:created xsi:type="dcterms:W3CDTF">2023-09-14T16:35:03Z</dcterms:created>
  <dcterms:modified xsi:type="dcterms:W3CDTF">2023-09-26T20:23:31Z</dcterms:modified>
</cp:coreProperties>
</file>