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8" r:id="rId2"/>
    <p:sldId id="260" r:id="rId3"/>
    <p:sldId id="261" r:id="rId4"/>
    <p:sldId id="263" r:id="rId5"/>
    <p:sldId id="264" r:id="rId6"/>
    <p:sldId id="265" r:id="rId7"/>
    <p:sldId id="266"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371"/>
    <p:restoredTop sz="95687"/>
  </p:normalViewPr>
  <p:slideViewPr>
    <p:cSldViewPr snapToGrid="0" snapToObjects="1">
      <p:cViewPr>
        <p:scale>
          <a:sx n="39" d="100"/>
          <a:sy n="39" d="100"/>
        </p:scale>
        <p:origin x="896" y="16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908A134-C827-0D4A-B4C0-3A3DF04DB421}" type="datetimeFigureOut">
              <a:rPr lang="en-US" smtClean="0"/>
              <a:t>10/9/24</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2F7836A5-14AE-3142-8E25-DE84B903D830}"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52149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08A134-C827-0D4A-B4C0-3A3DF04DB421}" type="datetimeFigureOut">
              <a:rPr lang="en-US" smtClean="0"/>
              <a:t>10/9/24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7836A5-14AE-3142-8E25-DE84B903D830}"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4391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08A134-C827-0D4A-B4C0-3A3DF04DB421}" type="datetimeFigureOut">
              <a:rPr lang="en-US" smtClean="0"/>
              <a:t>10/9/24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7836A5-14AE-3142-8E25-DE84B903D830}"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1469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908A134-C827-0D4A-B4C0-3A3DF04DB421}" type="datetimeFigureOut">
              <a:rPr lang="en-US" smtClean="0"/>
              <a:t>10/9/24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7836A5-14AE-3142-8E25-DE84B903D830}"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471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908A134-C827-0D4A-B4C0-3A3DF04DB421}" type="datetimeFigureOut">
              <a:rPr lang="en-US" smtClean="0"/>
              <a:t>10/9/24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F7836A5-14AE-3142-8E25-DE84B903D830}"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41074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908A134-C827-0D4A-B4C0-3A3DF04DB421}" type="datetimeFigureOut">
              <a:rPr lang="en-US" smtClean="0"/>
              <a:t>10/9/24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F7836A5-14AE-3142-8E25-DE84B903D830}"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7921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08A134-C827-0D4A-B4C0-3A3DF04DB421}" type="datetimeFigureOut">
              <a:rPr lang="en-US" smtClean="0"/>
              <a:t>10/9/24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F7836A5-14AE-3142-8E25-DE84B903D830}" type="slidenum">
              <a:rPr lang="en-US" smtClean="0"/>
              <a:t>‹#›</a:t>
            </a:fld>
            <a:endParaRPr lang="en-US"/>
          </a:p>
        </p:txBody>
      </p:sp>
    </p:spTree>
    <p:extLst>
      <p:ext uri="{BB962C8B-B14F-4D97-AF65-F5344CB8AC3E}">
        <p14:creationId xmlns:p14="http://schemas.microsoft.com/office/powerpoint/2010/main" val="809527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908A134-C827-0D4A-B4C0-3A3DF04DB421}" type="datetimeFigureOut">
              <a:rPr lang="en-US" smtClean="0"/>
              <a:t>10/9/24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7836A5-14AE-3142-8E25-DE84B903D830}"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7216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908A134-C827-0D4A-B4C0-3A3DF04DB421}" type="datetimeFigureOut">
              <a:rPr lang="en-US" smtClean="0"/>
              <a:t>10/9/24</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2F7836A5-14AE-3142-8E25-DE84B903D830}"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8935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08A134-C827-0D4A-B4C0-3A3DF04DB421}" type="datetimeFigureOut">
              <a:rPr lang="en-US" smtClean="0"/>
              <a:t>10/9/24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7836A5-14AE-3142-8E25-DE84B903D830}"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2367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08A134-C827-0D4A-B4C0-3A3DF04DB421}" type="datetimeFigureOut">
              <a:rPr lang="en-US" smtClean="0"/>
              <a:t>10/9/24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7836A5-14AE-3142-8E25-DE84B903D830}"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711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908A134-C827-0D4A-B4C0-3A3DF04DB421}" type="datetimeFigureOut">
              <a:rPr lang="en-US" smtClean="0"/>
              <a:t>10/9/24</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F7836A5-14AE-3142-8E25-DE84B903D830}"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29138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vi.wikipedia.org/wiki/Sokrates" TargetMode="External"/><Relationship Id="rId7" Type="http://schemas.openxmlformats.org/officeDocument/2006/relationships/hyperlink" Target="https://creativecommons.org/licenses/by-nc/3.0/"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auladefilosofia.net/2013/05/19/comparativa-de-los-textos-pau-de-ha-de-la-filosofia-de-varias-comunidades-autonomas-2013/" TargetMode="External"/><Relationship Id="rId5" Type="http://schemas.openxmlformats.org/officeDocument/2006/relationships/image" Target="../media/image3.jpg"/><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brewminate.com/kant-and-the-categorical-imperative/"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vi.wikipedia.org/wiki/Sokrates" TargetMode="External"/><Relationship Id="rId7" Type="http://schemas.openxmlformats.org/officeDocument/2006/relationships/hyperlink" Target="https://creativecommons.org/licenses/by-nc/3.0/"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auladefilosofia.net/2013/05/19/comparativa-de-los-textos-pau-de-ha-de-la-filosofia-de-varias-comunidades-autonomas-2013/" TargetMode="External"/><Relationship Id="rId5" Type="http://schemas.openxmlformats.org/officeDocument/2006/relationships/image" Target="../media/image3.jpg"/><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thebluediamondgallery.com/handwriting/p/pain.html" TargetMode="External"/><Relationship Id="rId3" Type="http://schemas.openxmlformats.org/officeDocument/2006/relationships/hyperlink" Target="https://pixabay.com/en/scales-justice-scale-libra-balance-147219/" TargetMode="External"/><Relationship Id="rId7" Type="http://schemas.openxmlformats.org/officeDocument/2006/relationships/image" Target="../media/image7.jp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pleasurett.blogspot.com/" TargetMode="External"/><Relationship Id="rId4" Type="http://schemas.openxmlformats.org/officeDocument/2006/relationships/image" Target="../media/image6.png"/><Relationship Id="rId9"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E3A3B-3CEE-374A-89CE-B7F17B18EC77}"/>
              </a:ext>
            </a:extLst>
          </p:cNvPr>
          <p:cNvSpPr>
            <a:spLocks noGrp="1"/>
          </p:cNvSpPr>
          <p:nvPr>
            <p:ph type="title"/>
          </p:nvPr>
        </p:nvSpPr>
        <p:spPr>
          <a:xfrm>
            <a:off x="980704" y="2766218"/>
            <a:ext cx="10515600" cy="1325563"/>
          </a:xfrm>
        </p:spPr>
        <p:txBody>
          <a:bodyPr/>
          <a:lstStyle/>
          <a:p>
            <a:pPr algn="ctr"/>
            <a:r>
              <a:rPr lang="en-US" dirty="0">
                <a:latin typeface="Calibri Light" panose="020F0302020204030204" pitchFamily="34" charset="0"/>
                <a:cs typeface="Calibri Light" panose="020F0302020204030204" pitchFamily="34" charset="0"/>
              </a:rPr>
              <a:t>Do men only ever strive towards a good? </a:t>
            </a:r>
          </a:p>
        </p:txBody>
      </p:sp>
      <p:sp>
        <p:nvSpPr>
          <p:cNvPr id="4" name="TextBox 3">
            <a:extLst>
              <a:ext uri="{FF2B5EF4-FFF2-40B4-BE49-F238E27FC236}">
                <a16:creationId xmlns:a16="http://schemas.microsoft.com/office/drawing/2014/main" id="{5EFF4099-FB2A-9F4C-B0FB-A7907B419A9E}"/>
              </a:ext>
            </a:extLst>
          </p:cNvPr>
          <p:cNvSpPr txBox="1"/>
          <p:nvPr/>
        </p:nvSpPr>
        <p:spPr>
          <a:xfrm>
            <a:off x="4737904" y="1900053"/>
            <a:ext cx="2716193" cy="584775"/>
          </a:xfrm>
          <a:prstGeom prst="rect">
            <a:avLst/>
          </a:prstGeom>
          <a:noFill/>
        </p:spPr>
        <p:txBody>
          <a:bodyPr wrap="none" rtlCol="0">
            <a:spAutoFit/>
          </a:bodyPr>
          <a:lstStyle/>
          <a:p>
            <a:r>
              <a:rPr lang="en-US" sz="3200" dirty="0">
                <a:latin typeface="Calibri Light" panose="020F0302020204030204" pitchFamily="34" charset="0"/>
                <a:cs typeface="Calibri Light" panose="020F0302020204030204" pitchFamily="34" charset="0"/>
              </a:rPr>
              <a:t>Vuthy Hastings </a:t>
            </a:r>
          </a:p>
        </p:txBody>
      </p:sp>
      <p:sp>
        <p:nvSpPr>
          <p:cNvPr id="5" name="TextBox 4">
            <a:extLst>
              <a:ext uri="{FF2B5EF4-FFF2-40B4-BE49-F238E27FC236}">
                <a16:creationId xmlns:a16="http://schemas.microsoft.com/office/drawing/2014/main" id="{67AB39E7-7E12-0D47-8001-94176DE63F9F}"/>
              </a:ext>
            </a:extLst>
          </p:cNvPr>
          <p:cNvSpPr txBox="1"/>
          <p:nvPr/>
        </p:nvSpPr>
        <p:spPr>
          <a:xfrm>
            <a:off x="5227813" y="1095443"/>
            <a:ext cx="1736373" cy="523220"/>
          </a:xfrm>
          <a:prstGeom prst="rect">
            <a:avLst/>
          </a:prstGeom>
          <a:noFill/>
        </p:spPr>
        <p:txBody>
          <a:bodyPr wrap="none" rtlCol="0">
            <a:spAutoFit/>
          </a:bodyPr>
          <a:lstStyle/>
          <a:p>
            <a:r>
              <a:rPr lang="en-US" sz="2800" dirty="0">
                <a:latin typeface="Calibri Light" panose="020F0302020204030204" pitchFamily="34" charset="0"/>
                <a:cs typeface="Calibri Light" panose="020F0302020204030204" pitchFamily="34" charset="0"/>
              </a:rPr>
              <a:t>HPPH6017</a:t>
            </a:r>
          </a:p>
        </p:txBody>
      </p:sp>
    </p:spTree>
    <p:extLst>
      <p:ext uri="{BB962C8B-B14F-4D97-AF65-F5344CB8AC3E}">
        <p14:creationId xmlns:p14="http://schemas.microsoft.com/office/powerpoint/2010/main" val="1924270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BBCF7-D2E6-1544-BD53-12D004007609}"/>
              </a:ext>
            </a:extLst>
          </p:cNvPr>
          <p:cNvSpPr>
            <a:spLocks noGrp="1"/>
          </p:cNvSpPr>
          <p:nvPr>
            <p:ph type="title"/>
          </p:nvPr>
        </p:nvSpPr>
        <p:spPr>
          <a:xfrm>
            <a:off x="4157848" y="2766218"/>
            <a:ext cx="3876304" cy="1325563"/>
          </a:xfrm>
        </p:spPr>
        <p:txBody>
          <a:bodyPr/>
          <a:lstStyle/>
          <a:p>
            <a:pPr algn="ctr"/>
            <a:r>
              <a:rPr lang="en-US" dirty="0"/>
              <a:t>A good? </a:t>
            </a:r>
          </a:p>
        </p:txBody>
      </p:sp>
      <p:sp>
        <p:nvSpPr>
          <p:cNvPr id="5" name="TextBox 4">
            <a:extLst>
              <a:ext uri="{FF2B5EF4-FFF2-40B4-BE49-F238E27FC236}">
                <a16:creationId xmlns:a16="http://schemas.microsoft.com/office/drawing/2014/main" id="{ABE49DAE-BD43-6941-95A6-E58644874A3B}"/>
              </a:ext>
            </a:extLst>
          </p:cNvPr>
          <p:cNvSpPr txBox="1"/>
          <p:nvPr/>
        </p:nvSpPr>
        <p:spPr>
          <a:xfrm>
            <a:off x="1567543" y="1116281"/>
            <a:ext cx="2225994" cy="461665"/>
          </a:xfrm>
          <a:prstGeom prst="rect">
            <a:avLst/>
          </a:prstGeom>
          <a:noFill/>
        </p:spPr>
        <p:txBody>
          <a:bodyPr wrap="none" rtlCol="0">
            <a:spAutoFit/>
          </a:bodyPr>
          <a:lstStyle/>
          <a:p>
            <a:r>
              <a:rPr lang="en-US" sz="2400" dirty="0">
                <a:latin typeface="+mj-lt"/>
              </a:rPr>
              <a:t>Universal good? </a:t>
            </a:r>
          </a:p>
        </p:txBody>
      </p:sp>
      <p:sp>
        <p:nvSpPr>
          <p:cNvPr id="8" name="TextBox 7">
            <a:extLst>
              <a:ext uri="{FF2B5EF4-FFF2-40B4-BE49-F238E27FC236}">
                <a16:creationId xmlns:a16="http://schemas.microsoft.com/office/drawing/2014/main" id="{4D34FAE8-1C6F-B14B-B910-5EB3A0F1FC07}"/>
              </a:ext>
            </a:extLst>
          </p:cNvPr>
          <p:cNvSpPr txBox="1"/>
          <p:nvPr/>
        </p:nvSpPr>
        <p:spPr>
          <a:xfrm>
            <a:off x="8034152" y="2058332"/>
            <a:ext cx="3771674" cy="707886"/>
          </a:xfrm>
          <a:prstGeom prst="rect">
            <a:avLst/>
          </a:prstGeom>
          <a:noFill/>
        </p:spPr>
        <p:txBody>
          <a:bodyPr wrap="none" rtlCol="0">
            <a:spAutoFit/>
          </a:bodyPr>
          <a:lstStyle/>
          <a:p>
            <a:r>
              <a:rPr lang="en-US" sz="4000" dirty="0">
                <a:latin typeface="+mj-lt"/>
              </a:rPr>
              <a:t>Subjective good! </a:t>
            </a:r>
          </a:p>
        </p:txBody>
      </p:sp>
    </p:spTree>
    <p:extLst>
      <p:ext uri="{BB962C8B-B14F-4D97-AF65-F5344CB8AC3E}">
        <p14:creationId xmlns:p14="http://schemas.microsoft.com/office/powerpoint/2010/main" val="2293993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1"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p:tgtEl>
                                          <p:spTgt spid="5">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randombar(horizontal)">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EBD356D-DDC6-6E43-9499-27E2A6AE6EC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90134" y="2234185"/>
            <a:ext cx="3110848" cy="3235282"/>
          </a:xfrm>
          <a:prstGeom prst="rect">
            <a:avLst/>
          </a:prstGeom>
        </p:spPr>
      </p:pic>
      <p:sp>
        <p:nvSpPr>
          <p:cNvPr id="6" name="TextBox 5">
            <a:extLst>
              <a:ext uri="{FF2B5EF4-FFF2-40B4-BE49-F238E27FC236}">
                <a16:creationId xmlns:a16="http://schemas.microsoft.com/office/drawing/2014/main" id="{748154BF-D3FA-074C-A201-F5DF251D0186}"/>
              </a:ext>
            </a:extLst>
          </p:cNvPr>
          <p:cNvSpPr txBox="1"/>
          <p:nvPr/>
        </p:nvSpPr>
        <p:spPr>
          <a:xfrm>
            <a:off x="1490134" y="5591403"/>
            <a:ext cx="3110848" cy="230832"/>
          </a:xfrm>
          <a:prstGeom prst="rect">
            <a:avLst/>
          </a:prstGeom>
          <a:noFill/>
        </p:spPr>
        <p:txBody>
          <a:bodyPr wrap="square" rtlCol="0">
            <a:spAutoFit/>
          </a:bodyPr>
          <a:lstStyle/>
          <a:p>
            <a:r>
              <a:rPr lang="en-US" sz="900">
                <a:hlinkClick r:id="rId3" tooltip="https://vi.wikipedia.org/wiki/Sokrates"/>
              </a:rPr>
              <a:t>This Photo</a:t>
            </a:r>
            <a:r>
              <a:rPr lang="en-US" sz="900"/>
              <a:t> by Unknown Author is licensed under </a:t>
            </a:r>
            <a:r>
              <a:rPr lang="en-US" sz="900">
                <a:hlinkClick r:id="rId4" tooltip="https://creativecommons.org/licenses/by-sa/3.0/"/>
              </a:rPr>
              <a:t>CC BY-SA</a:t>
            </a:r>
            <a:endParaRPr lang="en-US" sz="900"/>
          </a:p>
        </p:txBody>
      </p:sp>
      <p:sp>
        <p:nvSpPr>
          <p:cNvPr id="7" name="TextBox 6">
            <a:extLst>
              <a:ext uri="{FF2B5EF4-FFF2-40B4-BE49-F238E27FC236}">
                <a16:creationId xmlns:a16="http://schemas.microsoft.com/office/drawing/2014/main" id="{E2A9DFC7-CC46-B54B-8AF6-B3C7D0B367D7}"/>
              </a:ext>
            </a:extLst>
          </p:cNvPr>
          <p:cNvSpPr txBox="1"/>
          <p:nvPr/>
        </p:nvSpPr>
        <p:spPr>
          <a:xfrm>
            <a:off x="2432665" y="1857718"/>
            <a:ext cx="1225785" cy="461665"/>
          </a:xfrm>
          <a:prstGeom prst="rect">
            <a:avLst/>
          </a:prstGeom>
          <a:noFill/>
        </p:spPr>
        <p:txBody>
          <a:bodyPr wrap="none" rtlCol="0">
            <a:spAutoFit/>
          </a:bodyPr>
          <a:lstStyle/>
          <a:p>
            <a:r>
              <a:rPr lang="en-US" sz="2400" dirty="0">
                <a:latin typeface="Calibri Light" panose="020F0302020204030204" pitchFamily="34" charset="0"/>
                <a:cs typeface="Calibri Light" panose="020F0302020204030204" pitchFamily="34" charset="0"/>
              </a:rPr>
              <a:t>Socrates</a:t>
            </a:r>
          </a:p>
        </p:txBody>
      </p:sp>
      <p:pic>
        <p:nvPicPr>
          <p:cNvPr id="9" name="Picture 8">
            <a:extLst>
              <a:ext uri="{FF2B5EF4-FFF2-40B4-BE49-F238E27FC236}">
                <a16:creationId xmlns:a16="http://schemas.microsoft.com/office/drawing/2014/main" id="{D5B511E2-4F19-D846-AB5F-16634677829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699022" y="2583878"/>
            <a:ext cx="3002844" cy="2252133"/>
          </a:xfrm>
          <a:prstGeom prst="rect">
            <a:avLst/>
          </a:prstGeom>
        </p:spPr>
      </p:pic>
      <p:sp>
        <p:nvSpPr>
          <p:cNvPr id="10" name="TextBox 9">
            <a:extLst>
              <a:ext uri="{FF2B5EF4-FFF2-40B4-BE49-F238E27FC236}">
                <a16:creationId xmlns:a16="http://schemas.microsoft.com/office/drawing/2014/main" id="{26DFC2FE-E650-C848-9725-5200CEBB2A4D}"/>
              </a:ext>
            </a:extLst>
          </p:cNvPr>
          <p:cNvSpPr txBox="1"/>
          <p:nvPr/>
        </p:nvSpPr>
        <p:spPr>
          <a:xfrm>
            <a:off x="7904620" y="4915840"/>
            <a:ext cx="2591648" cy="369332"/>
          </a:xfrm>
          <a:prstGeom prst="rect">
            <a:avLst/>
          </a:prstGeom>
          <a:noFill/>
        </p:spPr>
        <p:txBody>
          <a:bodyPr wrap="square" rtlCol="0">
            <a:spAutoFit/>
          </a:bodyPr>
          <a:lstStyle/>
          <a:p>
            <a:r>
              <a:rPr lang="en-US" sz="900">
                <a:hlinkClick r:id="rId6" tooltip="http://auladefilosofia.net/2013/05/19/comparativa-de-los-textos-pau-de-ha-de-la-filosofia-de-varias-comunidades-autonomas-2013/"/>
              </a:rPr>
              <a:t>This Photo</a:t>
            </a:r>
            <a:r>
              <a:rPr lang="en-US" sz="900"/>
              <a:t> by Unknown Author is licensed under </a:t>
            </a:r>
            <a:r>
              <a:rPr lang="en-US" sz="900">
                <a:hlinkClick r:id="rId7" tooltip="https://creativecommons.org/licenses/by-nc/3.0/"/>
              </a:rPr>
              <a:t>CC BY-NC</a:t>
            </a:r>
            <a:endParaRPr lang="en-US" sz="900"/>
          </a:p>
        </p:txBody>
      </p:sp>
      <p:sp>
        <p:nvSpPr>
          <p:cNvPr id="12" name="TextBox 11">
            <a:extLst>
              <a:ext uri="{FF2B5EF4-FFF2-40B4-BE49-F238E27FC236}">
                <a16:creationId xmlns:a16="http://schemas.microsoft.com/office/drawing/2014/main" id="{36EBAC1B-2FD6-1847-B42D-421BC3E0BB23}"/>
              </a:ext>
            </a:extLst>
          </p:cNvPr>
          <p:cNvSpPr txBox="1"/>
          <p:nvPr/>
        </p:nvSpPr>
        <p:spPr>
          <a:xfrm>
            <a:off x="8533552" y="1857718"/>
            <a:ext cx="1767215" cy="461665"/>
          </a:xfrm>
          <a:prstGeom prst="rect">
            <a:avLst/>
          </a:prstGeom>
          <a:noFill/>
        </p:spPr>
        <p:txBody>
          <a:bodyPr wrap="none" rtlCol="0">
            <a:spAutoFit/>
          </a:bodyPr>
          <a:lstStyle/>
          <a:p>
            <a:r>
              <a:rPr lang="en-US" sz="2400" dirty="0">
                <a:latin typeface="Calibri Light" panose="020F0302020204030204" pitchFamily="34" charset="0"/>
                <a:cs typeface="Calibri Light" panose="020F0302020204030204" pitchFamily="34" charset="0"/>
              </a:rPr>
              <a:t>Philosophers</a:t>
            </a:r>
          </a:p>
        </p:txBody>
      </p:sp>
      <p:sp>
        <p:nvSpPr>
          <p:cNvPr id="13" name="TextBox 12">
            <a:extLst>
              <a:ext uri="{FF2B5EF4-FFF2-40B4-BE49-F238E27FC236}">
                <a16:creationId xmlns:a16="http://schemas.microsoft.com/office/drawing/2014/main" id="{BA6AB698-DD8B-6F48-9F6A-D0B94A8BBFE4}"/>
              </a:ext>
            </a:extLst>
          </p:cNvPr>
          <p:cNvSpPr txBox="1"/>
          <p:nvPr/>
        </p:nvSpPr>
        <p:spPr>
          <a:xfrm>
            <a:off x="5167407" y="3105834"/>
            <a:ext cx="2170787" cy="646331"/>
          </a:xfrm>
          <a:prstGeom prst="rect">
            <a:avLst/>
          </a:prstGeom>
          <a:noFill/>
        </p:spPr>
        <p:txBody>
          <a:bodyPr wrap="none" rtlCol="0">
            <a:spAutoFit/>
          </a:bodyPr>
          <a:lstStyle/>
          <a:p>
            <a:pPr algn="ctr"/>
            <a:r>
              <a:rPr lang="en-US" dirty="0">
                <a:latin typeface="Calibri Light" panose="020F0302020204030204" pitchFamily="34" charset="0"/>
                <a:cs typeface="Calibri Light" panose="020F0302020204030204" pitchFamily="34" charset="0"/>
              </a:rPr>
              <a:t>*In conversation* </a:t>
            </a:r>
          </a:p>
          <a:p>
            <a:pPr algn="ctr"/>
            <a:r>
              <a:rPr lang="en-US" dirty="0">
                <a:latin typeface="Calibri Light" panose="020F0302020204030204" pitchFamily="34" charset="0"/>
                <a:cs typeface="Calibri Light" panose="020F0302020204030204" pitchFamily="34" charset="0"/>
              </a:rPr>
              <a:t>Please do not disturb</a:t>
            </a:r>
          </a:p>
        </p:txBody>
      </p:sp>
      <p:sp>
        <p:nvSpPr>
          <p:cNvPr id="14" name="TextBox 13">
            <a:extLst>
              <a:ext uri="{FF2B5EF4-FFF2-40B4-BE49-F238E27FC236}">
                <a16:creationId xmlns:a16="http://schemas.microsoft.com/office/drawing/2014/main" id="{98D058F3-9BDE-5A40-BC57-ADD57CD1C442}"/>
              </a:ext>
            </a:extLst>
          </p:cNvPr>
          <p:cNvSpPr txBox="1"/>
          <p:nvPr/>
        </p:nvSpPr>
        <p:spPr>
          <a:xfrm>
            <a:off x="2032000" y="380390"/>
            <a:ext cx="8856133" cy="1200329"/>
          </a:xfrm>
          <a:prstGeom prst="rect">
            <a:avLst/>
          </a:prstGeom>
          <a:noFill/>
        </p:spPr>
        <p:txBody>
          <a:bodyPr wrap="square" rtlCol="0">
            <a:spAutoFit/>
          </a:bodyPr>
          <a:lstStyle/>
          <a:p>
            <a:pPr algn="ctr"/>
            <a:r>
              <a:rPr lang="en-US" dirty="0">
                <a:latin typeface="Calibri Light" panose="020F0302020204030204" pitchFamily="34" charset="0"/>
                <a:cs typeface="Calibri Light" panose="020F0302020204030204" pitchFamily="34" charset="0"/>
              </a:rPr>
              <a:t>“Not only does it seem just as you say, Socrates, but further, it would be shameful indeed for me above all people to say that </a:t>
            </a:r>
            <a:r>
              <a:rPr lang="en-US" dirty="0">
                <a:solidFill>
                  <a:srgbClr val="FF0000"/>
                </a:solidFill>
                <a:latin typeface="Calibri Light" panose="020F0302020204030204" pitchFamily="34" charset="0"/>
                <a:cs typeface="Calibri Light" panose="020F0302020204030204" pitchFamily="34" charset="0"/>
              </a:rPr>
              <a:t>wisdom</a:t>
            </a:r>
            <a:r>
              <a:rPr lang="en-US" dirty="0">
                <a:latin typeface="Calibri Light" panose="020F0302020204030204" pitchFamily="34" charset="0"/>
                <a:cs typeface="Calibri Light" panose="020F0302020204030204" pitchFamily="34" charset="0"/>
              </a:rPr>
              <a:t> and </a:t>
            </a:r>
            <a:r>
              <a:rPr lang="en-US" dirty="0">
                <a:solidFill>
                  <a:srgbClr val="FF0000"/>
                </a:solidFill>
                <a:latin typeface="Calibri Light" panose="020F0302020204030204" pitchFamily="34" charset="0"/>
                <a:cs typeface="Calibri Light" panose="020F0302020204030204" pitchFamily="34" charset="0"/>
              </a:rPr>
              <a:t>knowledge </a:t>
            </a:r>
            <a:r>
              <a:rPr lang="en-US" dirty="0">
                <a:latin typeface="Calibri Light" panose="020F0302020204030204" pitchFamily="34" charset="0"/>
                <a:cs typeface="Calibri Light" panose="020F0302020204030204" pitchFamily="34" charset="0"/>
              </a:rPr>
              <a:t>are anything but the </a:t>
            </a:r>
            <a:r>
              <a:rPr lang="en-US" dirty="0">
                <a:solidFill>
                  <a:srgbClr val="FF0000"/>
                </a:solidFill>
                <a:latin typeface="Calibri Light" panose="020F0302020204030204" pitchFamily="34" charset="0"/>
                <a:cs typeface="Calibri Light" panose="020F0302020204030204" pitchFamily="34" charset="0"/>
              </a:rPr>
              <a:t>most powerful forces</a:t>
            </a:r>
            <a:r>
              <a:rPr lang="en-US" dirty="0">
                <a:latin typeface="Calibri Light" panose="020F0302020204030204" pitchFamily="34" charset="0"/>
                <a:cs typeface="Calibri Light" panose="020F0302020204030204" pitchFamily="34" charset="0"/>
              </a:rPr>
              <a:t> in </a:t>
            </a:r>
            <a:r>
              <a:rPr lang="en-US" dirty="0">
                <a:solidFill>
                  <a:srgbClr val="FF0000"/>
                </a:solidFill>
                <a:latin typeface="Calibri Light" panose="020F0302020204030204" pitchFamily="34" charset="0"/>
                <a:cs typeface="Calibri Light" panose="020F0302020204030204" pitchFamily="34" charset="0"/>
              </a:rPr>
              <a:t>human activity</a:t>
            </a:r>
            <a:r>
              <a:rPr lang="en-US" dirty="0">
                <a:latin typeface="Calibri Light" panose="020F0302020204030204" pitchFamily="34" charset="0"/>
                <a:cs typeface="Calibri Light" panose="020F0302020204030204" pitchFamily="34" charset="0"/>
              </a:rPr>
              <a:t>” </a:t>
            </a:r>
            <a:r>
              <a:rPr lang="en-GB" b="1" dirty="0">
                <a:latin typeface="Calibri Light" panose="020F0302020204030204" pitchFamily="34" charset="0"/>
                <a:ea typeface="Calibri" panose="020F0502020204030204" pitchFamily="34" charset="0"/>
                <a:cs typeface="Calibri Light" panose="020F0302020204030204" pitchFamily="34" charset="0"/>
              </a:rPr>
              <a:t>(PLATO, 1997, pp. 782, 352d)</a:t>
            </a:r>
            <a:r>
              <a:rPr lang="en-GB" b="1" dirty="0">
                <a:latin typeface="Calibri Light" panose="020F0302020204030204" pitchFamily="34" charset="0"/>
                <a:cs typeface="Calibri Light" panose="020F0302020204030204" pitchFamily="34" charset="0"/>
              </a:rPr>
              <a:t> </a:t>
            </a:r>
            <a:endParaRPr lang="en-US" b="1" dirty="0">
              <a:latin typeface="Calibri Light" panose="020F0302020204030204" pitchFamily="34" charset="0"/>
              <a:cs typeface="Calibri Light" panose="020F0302020204030204" pitchFamily="34" charset="0"/>
            </a:endParaRPr>
          </a:p>
          <a:p>
            <a:pPr algn="ctr"/>
            <a:endParaRPr lang="en-US" dirty="0">
              <a:latin typeface="Calibri Light" panose="020F0302020204030204" pitchFamily="34" charset="0"/>
              <a:cs typeface="Calibri Light" panose="020F0302020204030204" pitchFamily="34" charset="0"/>
            </a:endParaRPr>
          </a:p>
        </p:txBody>
      </p:sp>
      <p:sp>
        <p:nvSpPr>
          <p:cNvPr id="16" name="TextBox 15">
            <a:extLst>
              <a:ext uri="{FF2B5EF4-FFF2-40B4-BE49-F238E27FC236}">
                <a16:creationId xmlns:a16="http://schemas.microsoft.com/office/drawing/2014/main" id="{3F1DFA6A-0122-4445-A71B-C9364A9C65CF}"/>
              </a:ext>
            </a:extLst>
          </p:cNvPr>
          <p:cNvSpPr txBox="1"/>
          <p:nvPr/>
        </p:nvSpPr>
        <p:spPr>
          <a:xfrm>
            <a:off x="2032000" y="-938111"/>
            <a:ext cx="8432799" cy="1200329"/>
          </a:xfrm>
          <a:prstGeom prst="rect">
            <a:avLst/>
          </a:prstGeom>
          <a:noFill/>
        </p:spPr>
        <p:txBody>
          <a:bodyPr wrap="square" rtlCol="0">
            <a:spAutoFit/>
          </a:bodyPr>
          <a:lstStyle/>
          <a:p>
            <a:pPr algn="ctr"/>
            <a:r>
              <a:rPr lang="en-US" dirty="0">
                <a:latin typeface="Calibri Light" panose="020F0302020204030204" pitchFamily="34" charset="0"/>
                <a:cs typeface="Calibri Light" panose="020F0302020204030204" pitchFamily="34" charset="0"/>
              </a:rPr>
              <a:t>“You realize that most people aren’t going to be convinced by us. They </a:t>
            </a:r>
            <a:r>
              <a:rPr lang="en-US" dirty="0">
                <a:solidFill>
                  <a:srgbClr val="FF0000"/>
                </a:solidFill>
                <a:latin typeface="Calibri Light" panose="020F0302020204030204" pitchFamily="34" charset="0"/>
                <a:cs typeface="Calibri Light" panose="020F0302020204030204" pitchFamily="34" charset="0"/>
              </a:rPr>
              <a:t>maintain</a:t>
            </a:r>
            <a:r>
              <a:rPr lang="en-US" dirty="0">
                <a:latin typeface="Calibri Light" panose="020F0302020204030204" pitchFamily="34" charset="0"/>
                <a:cs typeface="Calibri Light" panose="020F0302020204030204" pitchFamily="34" charset="0"/>
              </a:rPr>
              <a:t> that most </a:t>
            </a:r>
            <a:r>
              <a:rPr lang="en-US" dirty="0">
                <a:solidFill>
                  <a:srgbClr val="FF0000"/>
                </a:solidFill>
                <a:latin typeface="Calibri Light" panose="020F0302020204030204" pitchFamily="34" charset="0"/>
                <a:cs typeface="Calibri Light" panose="020F0302020204030204" pitchFamily="34" charset="0"/>
              </a:rPr>
              <a:t>people</a:t>
            </a:r>
            <a:r>
              <a:rPr lang="en-US" dirty="0">
                <a:latin typeface="Calibri Light" panose="020F0302020204030204" pitchFamily="34" charset="0"/>
                <a:cs typeface="Calibri Light" panose="020F0302020204030204" pitchFamily="34" charset="0"/>
              </a:rPr>
              <a:t> are </a:t>
            </a:r>
            <a:r>
              <a:rPr lang="en-US" dirty="0">
                <a:solidFill>
                  <a:srgbClr val="FF0000"/>
                </a:solidFill>
                <a:latin typeface="Calibri Light" panose="020F0302020204030204" pitchFamily="34" charset="0"/>
                <a:cs typeface="Calibri Light" panose="020F0302020204030204" pitchFamily="34" charset="0"/>
              </a:rPr>
              <a:t>unwilling </a:t>
            </a:r>
            <a:r>
              <a:rPr lang="en-US" dirty="0">
                <a:latin typeface="Calibri Light" panose="020F0302020204030204" pitchFamily="34" charset="0"/>
                <a:cs typeface="Calibri Light" panose="020F0302020204030204" pitchFamily="34" charset="0"/>
              </a:rPr>
              <a:t>to do </a:t>
            </a:r>
            <a:r>
              <a:rPr lang="en-US" dirty="0">
                <a:solidFill>
                  <a:srgbClr val="FF0000"/>
                </a:solidFill>
                <a:latin typeface="Calibri Light" panose="020F0302020204030204" pitchFamily="34" charset="0"/>
                <a:cs typeface="Calibri Light" panose="020F0302020204030204" pitchFamily="34" charset="0"/>
              </a:rPr>
              <a:t>what is best</a:t>
            </a:r>
            <a:r>
              <a:rPr lang="en-US" dirty="0">
                <a:latin typeface="Calibri Light" panose="020F0302020204030204" pitchFamily="34" charset="0"/>
                <a:cs typeface="Calibri Light" panose="020F0302020204030204" pitchFamily="34" charset="0"/>
              </a:rPr>
              <a:t>, even though they </a:t>
            </a:r>
            <a:r>
              <a:rPr lang="en-US" dirty="0">
                <a:solidFill>
                  <a:srgbClr val="FF0000"/>
                </a:solidFill>
                <a:latin typeface="Calibri Light" panose="020F0302020204030204" pitchFamily="34" charset="0"/>
                <a:cs typeface="Calibri Light" panose="020F0302020204030204" pitchFamily="34" charset="0"/>
              </a:rPr>
              <a:t>know what it is </a:t>
            </a:r>
            <a:r>
              <a:rPr lang="en-US" dirty="0">
                <a:latin typeface="Calibri Light" panose="020F0302020204030204" pitchFamily="34" charset="0"/>
                <a:cs typeface="Calibri Light" panose="020F0302020204030204" pitchFamily="34" charset="0"/>
              </a:rPr>
              <a:t>and are </a:t>
            </a:r>
            <a:r>
              <a:rPr lang="en-US" dirty="0">
                <a:solidFill>
                  <a:srgbClr val="FF0000"/>
                </a:solidFill>
                <a:latin typeface="Calibri Light" panose="020F0302020204030204" pitchFamily="34" charset="0"/>
                <a:cs typeface="Calibri Light" panose="020F0302020204030204" pitchFamily="34" charset="0"/>
              </a:rPr>
              <a:t>able to do it</a:t>
            </a:r>
            <a:r>
              <a:rPr lang="en-US" dirty="0">
                <a:latin typeface="Calibri Light" panose="020F0302020204030204" pitchFamily="34" charset="0"/>
                <a:cs typeface="Calibri Light" panose="020F0302020204030204" pitchFamily="34" charset="0"/>
              </a:rPr>
              <a:t>.” </a:t>
            </a:r>
            <a:r>
              <a:rPr lang="en-GB" dirty="0">
                <a:latin typeface="Calibri Light" panose="020F0302020204030204" pitchFamily="34" charset="0"/>
                <a:ea typeface="Calibri" panose="020F0502020204030204" pitchFamily="34" charset="0"/>
                <a:cs typeface="Calibri Light" panose="020F0302020204030204" pitchFamily="34" charset="0"/>
              </a:rPr>
              <a:t>(PLATO, 1997, pp. 782, 352d)</a:t>
            </a:r>
            <a:r>
              <a:rPr lang="en-GB" dirty="0">
                <a:latin typeface="Calibri Light" panose="020F0302020204030204" pitchFamily="34" charset="0"/>
                <a:cs typeface="Calibri Light" panose="020F0302020204030204" pitchFamily="34" charset="0"/>
              </a:rPr>
              <a:t> </a:t>
            </a:r>
            <a:endParaRPr lang="en-US" dirty="0">
              <a:latin typeface="Calibri Light" panose="020F0302020204030204" pitchFamily="34" charset="0"/>
              <a:cs typeface="Calibri Light" panose="020F0302020204030204" pitchFamily="34" charset="0"/>
            </a:endParaRPr>
          </a:p>
          <a:p>
            <a:pPr algn="ctr"/>
            <a:endParaRPr lang="en-US"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094574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ircle(in)">
                                      <p:cBhvr>
                                        <p:cTn id="10" dur="2000"/>
                                        <p:tgtEl>
                                          <p:spTgt spid="7"/>
                                        </p:tgtEl>
                                      </p:cBhvr>
                                    </p:animEffect>
                                  </p:childTnLst>
                                </p:cTn>
                              </p:par>
                            </p:childTnLst>
                          </p:cTn>
                        </p:par>
                        <p:par>
                          <p:cTn id="11" fill="hold">
                            <p:stCondLst>
                              <p:cond delay="2000"/>
                            </p:stCondLst>
                            <p:childTnLst>
                              <p:par>
                                <p:cTn id="12" presetID="45" presetClass="entr" presetSubtype="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2000"/>
                                        <p:tgtEl>
                                          <p:spTgt spid="9"/>
                                        </p:tgtEl>
                                      </p:cBhvr>
                                    </p:animEffect>
                                    <p:anim calcmode="lin" valueType="num">
                                      <p:cBhvr>
                                        <p:cTn id="15" dur="2000" fill="hold"/>
                                        <p:tgtEl>
                                          <p:spTgt spid="9"/>
                                        </p:tgtEl>
                                        <p:attrNameLst>
                                          <p:attrName>ppt_w</p:attrName>
                                        </p:attrNameLst>
                                      </p:cBhvr>
                                      <p:tavLst>
                                        <p:tav tm="0" fmla="#ppt_w*sin(2.5*pi*$)">
                                          <p:val>
                                            <p:fltVal val="0"/>
                                          </p:val>
                                        </p:tav>
                                        <p:tav tm="100000">
                                          <p:val>
                                            <p:fltVal val="1"/>
                                          </p:val>
                                        </p:tav>
                                      </p:tavLst>
                                    </p:anim>
                                    <p:anim calcmode="lin" valueType="num">
                                      <p:cBhvr>
                                        <p:cTn id="16" dur="2000" fill="hold"/>
                                        <p:tgtEl>
                                          <p:spTgt spid="9"/>
                                        </p:tgtEl>
                                        <p:attrNameLst>
                                          <p:attrName>ppt_h</p:attrName>
                                        </p:attrNameLst>
                                      </p:cBhvr>
                                      <p:tavLst>
                                        <p:tav tm="0">
                                          <p:val>
                                            <p:strVal val="#ppt_h"/>
                                          </p:val>
                                        </p:tav>
                                        <p:tav tm="100000">
                                          <p:val>
                                            <p:strVal val="#ppt_h"/>
                                          </p:val>
                                        </p:tav>
                                      </p:tavLst>
                                    </p:anim>
                                  </p:childTnLst>
                                </p:cTn>
                              </p:par>
                              <p:par>
                                <p:cTn id="17" presetID="45"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2000"/>
                                        <p:tgtEl>
                                          <p:spTgt spid="12"/>
                                        </p:tgtEl>
                                      </p:cBhvr>
                                    </p:animEffect>
                                    <p:anim calcmode="lin" valueType="num">
                                      <p:cBhvr>
                                        <p:cTn id="20" dur="2000" fill="hold"/>
                                        <p:tgtEl>
                                          <p:spTgt spid="12"/>
                                        </p:tgtEl>
                                        <p:attrNameLst>
                                          <p:attrName>ppt_w</p:attrName>
                                        </p:attrNameLst>
                                      </p:cBhvr>
                                      <p:tavLst>
                                        <p:tav tm="0" fmla="#ppt_w*sin(2.5*pi*$)">
                                          <p:val>
                                            <p:fltVal val="0"/>
                                          </p:val>
                                        </p:tav>
                                        <p:tav tm="100000">
                                          <p:val>
                                            <p:fltVal val="1"/>
                                          </p:val>
                                        </p:tav>
                                      </p:tavLst>
                                    </p:anim>
                                    <p:anim calcmode="lin" valueType="num">
                                      <p:cBhvr>
                                        <p:cTn id="21" dur="2000" fill="hold"/>
                                        <p:tgtEl>
                                          <p:spTgt spid="12"/>
                                        </p:tgtEl>
                                        <p:attrNameLst>
                                          <p:attrName>ppt_h</p:attrName>
                                        </p:attrNameLst>
                                      </p:cBhvr>
                                      <p:tavLst>
                                        <p:tav tm="0">
                                          <p:val>
                                            <p:strVal val="#ppt_h"/>
                                          </p:val>
                                        </p:tav>
                                        <p:tav tm="100000">
                                          <p:val>
                                            <p:strVal val="#ppt_h"/>
                                          </p:val>
                                        </p:tav>
                                      </p:tavLst>
                                    </p:anim>
                                  </p:childTnLst>
                                </p:cTn>
                              </p:par>
                            </p:childTnLst>
                          </p:cTn>
                        </p:par>
                        <p:par>
                          <p:cTn id="22" fill="hold">
                            <p:stCondLst>
                              <p:cond delay="4000"/>
                            </p:stCondLst>
                            <p:childTnLst>
                              <p:par>
                                <p:cTn id="23" presetID="14" presetClass="entr" presetSubtype="10" fill="hold" grpId="0" nodeType="after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randombar(horizontal)">
                                      <p:cBhvr>
                                        <p:cTn id="25" dur="500"/>
                                        <p:tgtEl>
                                          <p:spTgt spid="13"/>
                                        </p:tgtEl>
                                      </p:cBhvr>
                                    </p:animEffect>
                                  </p:childTnLst>
                                </p:cTn>
                              </p:par>
                            </p:childTnLst>
                          </p:cTn>
                        </p:par>
                        <p:par>
                          <p:cTn id="26" fill="hold">
                            <p:stCondLst>
                              <p:cond delay="4500"/>
                            </p:stCondLst>
                            <p:childTnLst>
                              <p:par>
                                <p:cTn id="27" presetID="20" presetClass="entr" presetSubtype="0" fill="hold" grpId="0" nodeType="afterEffect">
                                  <p:stCondLst>
                                    <p:cond delay="5000"/>
                                  </p:stCondLst>
                                  <p:childTnLst>
                                    <p:set>
                                      <p:cBhvr>
                                        <p:cTn id="28" dur="1" fill="hold">
                                          <p:stCondLst>
                                            <p:cond delay="0"/>
                                          </p:stCondLst>
                                        </p:cTn>
                                        <p:tgtEl>
                                          <p:spTgt spid="14"/>
                                        </p:tgtEl>
                                        <p:attrNameLst>
                                          <p:attrName>style.visibility</p:attrName>
                                        </p:attrNameLst>
                                      </p:cBhvr>
                                      <p:to>
                                        <p:strVal val="visible"/>
                                      </p:to>
                                    </p:set>
                                    <p:animEffect transition="in" filter="wedge">
                                      <p:cBhvr>
                                        <p:cTn id="29" dur="2000"/>
                                        <p:tgtEl>
                                          <p:spTgt spid="14"/>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xit" presetSubtype="0" fill="hold" grpId="1" nodeType="clickEffect">
                                  <p:stCondLst>
                                    <p:cond delay="0"/>
                                  </p:stCondLst>
                                  <p:childTnLst>
                                    <p:set>
                                      <p:cBhvr>
                                        <p:cTn id="33" dur="1" fill="hold">
                                          <p:stCondLst>
                                            <p:cond delay="0"/>
                                          </p:stCondLst>
                                        </p:cTn>
                                        <p:tgtEl>
                                          <p:spTgt spid="14"/>
                                        </p:tgtEl>
                                        <p:attrNameLst>
                                          <p:attrName>style.visibility</p:attrName>
                                        </p:attrNameLst>
                                      </p:cBhvr>
                                      <p:to>
                                        <p:strVal val="hidden"/>
                                      </p:to>
                                    </p:set>
                                  </p:childTnLst>
                                </p:cTn>
                              </p:par>
                            </p:childTnLst>
                          </p:cTn>
                        </p:par>
                        <p:par>
                          <p:cTn id="34" fill="hold">
                            <p:stCondLst>
                              <p:cond delay="0"/>
                            </p:stCondLst>
                            <p:childTnLst>
                              <p:par>
                                <p:cTn id="35" presetID="10" presetClass="entr" presetSubtype="0" fill="hold" grpId="0" nodeType="after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par>
                    <p:cTn id="38" fill="hold">
                      <p:stCondLst>
                        <p:cond delay="indefinite"/>
                      </p:stCondLst>
                      <p:childTnLst>
                        <p:par>
                          <p:cTn id="39" fill="hold">
                            <p:stCondLst>
                              <p:cond delay="0"/>
                            </p:stCondLst>
                            <p:childTnLst>
                              <p:par>
                                <p:cTn id="40" presetID="12" presetClass="exit" presetSubtype="4" fill="hold" grpId="1" nodeType="clickEffect">
                                  <p:stCondLst>
                                    <p:cond delay="0"/>
                                  </p:stCondLst>
                                  <p:childTnLst>
                                    <p:anim calcmode="lin" valueType="num">
                                      <p:cBhvr additive="base">
                                        <p:cTn id="41" dur="500"/>
                                        <p:tgtEl>
                                          <p:spTgt spid="16"/>
                                        </p:tgtEl>
                                        <p:attrNameLst>
                                          <p:attrName>ppt_y</p:attrName>
                                        </p:attrNameLst>
                                      </p:cBhvr>
                                      <p:tavLst>
                                        <p:tav tm="0">
                                          <p:val>
                                            <p:strVal val="#ppt_y"/>
                                          </p:val>
                                        </p:tav>
                                        <p:tav tm="100000">
                                          <p:val>
                                            <p:strVal val="#ppt_y+#ppt_h*1.125000"/>
                                          </p:val>
                                        </p:tav>
                                      </p:tavLst>
                                    </p:anim>
                                    <p:animEffect transition="out" filter="wipe(down)">
                                      <p:cBhvr>
                                        <p:cTn id="42" dur="500"/>
                                        <p:tgtEl>
                                          <p:spTgt spid="16"/>
                                        </p:tgtEl>
                                      </p:cBhvr>
                                    </p:animEffect>
                                    <p:set>
                                      <p:cBhvr>
                                        <p:cTn id="43"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13" grpId="0"/>
      <p:bldP spid="14" grpId="0"/>
      <p:bldP spid="14" grpId="1"/>
      <p:bldP spid="16" grpId="0"/>
      <p:bldP spid="16"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FAEC2-F294-7C41-96AF-E7829D6FFFEA}"/>
              </a:ext>
            </a:extLst>
          </p:cNvPr>
          <p:cNvSpPr>
            <a:spLocks noGrp="1"/>
          </p:cNvSpPr>
          <p:nvPr>
            <p:ph type="title"/>
          </p:nvPr>
        </p:nvSpPr>
        <p:spPr>
          <a:xfrm>
            <a:off x="1451579" y="804519"/>
            <a:ext cx="9603275" cy="1049235"/>
          </a:xfrm>
        </p:spPr>
        <p:txBody>
          <a:bodyPr/>
          <a:lstStyle/>
          <a:p>
            <a:pPr algn="ctr"/>
            <a:r>
              <a:rPr lang="en-US" dirty="0"/>
              <a:t>Immanuel Kant</a:t>
            </a:r>
          </a:p>
        </p:txBody>
      </p:sp>
      <p:pic>
        <p:nvPicPr>
          <p:cNvPr id="5" name="Picture 4">
            <a:extLst>
              <a:ext uri="{FF2B5EF4-FFF2-40B4-BE49-F238E27FC236}">
                <a16:creationId xmlns:a16="http://schemas.microsoft.com/office/drawing/2014/main" id="{29C88E7F-FC1B-0A40-816C-1030E462C30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9734" y="2466937"/>
            <a:ext cx="3911600" cy="2439811"/>
          </a:xfrm>
          <a:prstGeom prst="rect">
            <a:avLst/>
          </a:prstGeom>
        </p:spPr>
      </p:pic>
      <p:sp>
        <p:nvSpPr>
          <p:cNvPr id="6" name="TextBox 5">
            <a:extLst>
              <a:ext uri="{FF2B5EF4-FFF2-40B4-BE49-F238E27FC236}">
                <a16:creationId xmlns:a16="http://schemas.microsoft.com/office/drawing/2014/main" id="{E80E2D45-524E-B449-A670-EA9DB5CE1DC5}"/>
              </a:ext>
            </a:extLst>
          </p:cNvPr>
          <p:cNvSpPr txBox="1"/>
          <p:nvPr/>
        </p:nvSpPr>
        <p:spPr>
          <a:xfrm>
            <a:off x="829734" y="4906748"/>
            <a:ext cx="3911600" cy="230832"/>
          </a:xfrm>
          <a:prstGeom prst="rect">
            <a:avLst/>
          </a:prstGeom>
          <a:noFill/>
        </p:spPr>
        <p:txBody>
          <a:bodyPr wrap="square" rtlCol="0">
            <a:spAutoFit/>
          </a:bodyPr>
          <a:lstStyle/>
          <a:p>
            <a:r>
              <a:rPr lang="en-US" sz="900">
                <a:hlinkClick r:id="rId3" tooltip="http://brewminate.com/kant-and-the-categorical-imperative/"/>
              </a:rPr>
              <a:t>This Photo</a:t>
            </a:r>
            <a:r>
              <a:rPr lang="en-US" sz="900"/>
              <a:t> by Unknown Author is licensed under </a:t>
            </a:r>
            <a:r>
              <a:rPr lang="en-US" sz="900">
                <a:hlinkClick r:id="rId4" tooltip="https://creativecommons.org/licenses/by-nc-sa/3.0/"/>
              </a:rPr>
              <a:t>CC BY-SA-NC</a:t>
            </a:r>
            <a:endParaRPr lang="en-US" sz="900"/>
          </a:p>
        </p:txBody>
      </p:sp>
      <p:sp>
        <p:nvSpPr>
          <p:cNvPr id="7" name="TextBox 6">
            <a:extLst>
              <a:ext uri="{FF2B5EF4-FFF2-40B4-BE49-F238E27FC236}">
                <a16:creationId xmlns:a16="http://schemas.microsoft.com/office/drawing/2014/main" id="{75ECF8C8-5F67-E141-954E-6185C2BD6086}"/>
              </a:ext>
            </a:extLst>
          </p:cNvPr>
          <p:cNvSpPr txBox="1"/>
          <p:nvPr/>
        </p:nvSpPr>
        <p:spPr>
          <a:xfrm>
            <a:off x="5133025" y="3105834"/>
            <a:ext cx="5921829" cy="646331"/>
          </a:xfrm>
          <a:prstGeom prst="rect">
            <a:avLst/>
          </a:prstGeom>
          <a:noFill/>
        </p:spPr>
        <p:txBody>
          <a:bodyPr wrap="square" rtlCol="0">
            <a:spAutoFit/>
          </a:bodyPr>
          <a:lstStyle/>
          <a:p>
            <a:pPr algn="ctr"/>
            <a:r>
              <a:rPr lang="en-US" dirty="0">
                <a:latin typeface="Calibri Light" panose="020F0302020204030204" pitchFamily="34" charset="0"/>
                <a:cs typeface="Calibri Light" panose="020F0302020204030204" pitchFamily="34" charset="0"/>
              </a:rPr>
              <a:t>‘The only thing that is good without qualification or restriction is a good will.’ (Immanuel Kant, pp. 8) </a:t>
            </a:r>
          </a:p>
        </p:txBody>
      </p:sp>
      <p:sp>
        <p:nvSpPr>
          <p:cNvPr id="8" name="TextBox 7">
            <a:extLst>
              <a:ext uri="{FF2B5EF4-FFF2-40B4-BE49-F238E27FC236}">
                <a16:creationId xmlns:a16="http://schemas.microsoft.com/office/drawing/2014/main" id="{7E8452C5-1279-8249-B15C-489CE91EFCF4}"/>
              </a:ext>
            </a:extLst>
          </p:cNvPr>
          <p:cNvSpPr txBox="1"/>
          <p:nvPr/>
        </p:nvSpPr>
        <p:spPr>
          <a:xfrm>
            <a:off x="4958853" y="3105834"/>
            <a:ext cx="5660572" cy="1477328"/>
          </a:xfrm>
          <a:prstGeom prst="rect">
            <a:avLst/>
          </a:prstGeom>
          <a:noFill/>
        </p:spPr>
        <p:txBody>
          <a:bodyPr wrap="square" rtlCol="0">
            <a:spAutoFit/>
          </a:bodyPr>
          <a:lstStyle/>
          <a:p>
            <a:pPr algn="ctr"/>
            <a:r>
              <a:rPr lang="en-US" dirty="0">
                <a:latin typeface="Calibri Light" panose="020F0302020204030204" pitchFamily="34" charset="0"/>
                <a:cs typeface="Calibri Light" panose="020F0302020204030204" pitchFamily="34" charset="0"/>
              </a:rPr>
              <a:t>“Reason, like other organs, must be well adapted to it’s purpose, its purpose cannot be merely to produce a will which is good as a means to happiness, but rather to produce a will which is good in itself” (Immanuel Kant, pp. 9) </a:t>
            </a:r>
          </a:p>
        </p:txBody>
      </p:sp>
      <p:sp>
        <p:nvSpPr>
          <p:cNvPr id="10" name="TextBox 9">
            <a:extLst>
              <a:ext uri="{FF2B5EF4-FFF2-40B4-BE49-F238E27FC236}">
                <a16:creationId xmlns:a16="http://schemas.microsoft.com/office/drawing/2014/main" id="{A924D996-88C1-0641-B1E3-3CDCF161237B}"/>
              </a:ext>
            </a:extLst>
          </p:cNvPr>
          <p:cNvSpPr txBox="1"/>
          <p:nvPr/>
        </p:nvSpPr>
        <p:spPr>
          <a:xfrm>
            <a:off x="4670782" y="3105834"/>
            <a:ext cx="6846313" cy="646331"/>
          </a:xfrm>
          <a:prstGeom prst="rect">
            <a:avLst/>
          </a:prstGeom>
          <a:noFill/>
        </p:spPr>
        <p:txBody>
          <a:bodyPr wrap="square" rtlCol="0">
            <a:spAutoFit/>
          </a:bodyPr>
          <a:lstStyle/>
          <a:p>
            <a:pPr algn="ctr"/>
            <a:r>
              <a:rPr lang="en-US" dirty="0">
                <a:latin typeface="Calibri Light" panose="020F0302020204030204" pitchFamily="34" charset="0"/>
                <a:cs typeface="Calibri Light" panose="020F0302020204030204" pitchFamily="34" charset="0"/>
              </a:rPr>
              <a:t>“A good will is manifested in acting for the sake of duty.” (Immanuel Kant, pp. 10) </a:t>
            </a:r>
          </a:p>
        </p:txBody>
      </p:sp>
    </p:spTree>
    <p:extLst>
      <p:ext uri="{BB962C8B-B14F-4D97-AF65-F5344CB8AC3E}">
        <p14:creationId xmlns:p14="http://schemas.microsoft.com/office/powerpoint/2010/main" val="3623547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1" nodeType="clickEffect">
                                  <p:stCondLst>
                                    <p:cond delay="0"/>
                                  </p:stCondLst>
                                  <p:childTnLst>
                                    <p:animEffect transition="out" filter="blinds(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par>
                          <p:cTn id="13" fill="hold">
                            <p:stCondLst>
                              <p:cond delay="500"/>
                            </p:stCondLst>
                            <p:childTnLst>
                              <p:par>
                                <p:cTn id="14" presetID="1" presetClass="entr" presetSubtype="0" fill="hold" grpId="0" nodeType="after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2" presetClass="exit" presetSubtype="4" fill="hold" grpId="1" nodeType="clickEffect">
                                  <p:stCondLst>
                                    <p:cond delay="0"/>
                                  </p:stCondLst>
                                  <p:childTnLst>
                                    <p:anim calcmode="lin" valueType="num">
                                      <p:cBhvr additive="base">
                                        <p:cTn id="19" dur="500"/>
                                        <p:tgtEl>
                                          <p:spTgt spid="8"/>
                                        </p:tgtEl>
                                        <p:attrNameLst>
                                          <p:attrName>ppt_y</p:attrName>
                                        </p:attrNameLst>
                                      </p:cBhvr>
                                      <p:tavLst>
                                        <p:tav tm="0">
                                          <p:val>
                                            <p:strVal val="#ppt_y"/>
                                          </p:val>
                                        </p:tav>
                                        <p:tav tm="100000">
                                          <p:val>
                                            <p:strVal val="#ppt_y+#ppt_h*1.125000"/>
                                          </p:val>
                                        </p:tav>
                                      </p:tavLst>
                                    </p:anim>
                                    <p:animEffect transition="out" filter="wipe(down)">
                                      <p:cBhvr>
                                        <p:cTn id="20" dur="500"/>
                                        <p:tgtEl>
                                          <p:spTgt spid="8"/>
                                        </p:tgtEl>
                                      </p:cBhvr>
                                    </p:animEffect>
                                    <p:set>
                                      <p:cBhvr>
                                        <p:cTn id="21" dur="1" fill="hold">
                                          <p:stCondLst>
                                            <p:cond delay="499"/>
                                          </p:stCondLst>
                                        </p:cTn>
                                        <p:tgtEl>
                                          <p:spTgt spid="8"/>
                                        </p:tgtEl>
                                        <p:attrNameLst>
                                          <p:attrName>style.visibility</p:attrName>
                                        </p:attrNameLst>
                                      </p:cBhvr>
                                      <p:to>
                                        <p:strVal val="hidden"/>
                                      </p:to>
                                    </p:set>
                                  </p:childTnLst>
                                </p:cTn>
                              </p:par>
                            </p:childTnLst>
                          </p:cTn>
                        </p:par>
                        <p:par>
                          <p:cTn id="22" fill="hold">
                            <p:stCondLst>
                              <p:cond delay="500"/>
                            </p:stCondLst>
                            <p:childTnLst>
                              <p:par>
                                <p:cTn id="23" presetID="1" presetClass="entr" presetSubtype="0" fill="hold" grpId="0" nodeType="after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4" presetClass="exit" presetSubtype="10" fill="hold" grpId="1" nodeType="clickEffect">
                                  <p:stCondLst>
                                    <p:cond delay="0"/>
                                  </p:stCondLst>
                                  <p:childTnLst>
                                    <p:animEffect transition="out" filter="randombar(horizontal)">
                                      <p:cBhvr>
                                        <p:cTn id="28" dur="500"/>
                                        <p:tgtEl>
                                          <p:spTgt spid="10"/>
                                        </p:tgtEl>
                                      </p:cBhvr>
                                    </p:animEffect>
                                    <p:set>
                                      <p:cBhvr>
                                        <p:cTn id="29"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8" grpId="0"/>
      <p:bldP spid="8" grpId="1"/>
      <p:bldP spid="10" grpId="0"/>
      <p:bldP spid="10"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F1DF28-5E23-BD4C-9A84-FAAF8104C63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90134" y="2234185"/>
            <a:ext cx="3110848" cy="3235282"/>
          </a:xfrm>
          <a:prstGeom prst="rect">
            <a:avLst/>
          </a:prstGeom>
        </p:spPr>
      </p:pic>
      <p:sp>
        <p:nvSpPr>
          <p:cNvPr id="5" name="TextBox 4">
            <a:extLst>
              <a:ext uri="{FF2B5EF4-FFF2-40B4-BE49-F238E27FC236}">
                <a16:creationId xmlns:a16="http://schemas.microsoft.com/office/drawing/2014/main" id="{7F9C7922-E531-7141-A854-DD3FC1799B4A}"/>
              </a:ext>
            </a:extLst>
          </p:cNvPr>
          <p:cNvSpPr txBox="1"/>
          <p:nvPr/>
        </p:nvSpPr>
        <p:spPr>
          <a:xfrm>
            <a:off x="1490134" y="5591403"/>
            <a:ext cx="3110848" cy="230832"/>
          </a:xfrm>
          <a:prstGeom prst="rect">
            <a:avLst/>
          </a:prstGeom>
          <a:noFill/>
        </p:spPr>
        <p:txBody>
          <a:bodyPr wrap="square" rtlCol="0">
            <a:spAutoFit/>
          </a:bodyPr>
          <a:lstStyle/>
          <a:p>
            <a:r>
              <a:rPr lang="en-US" sz="900">
                <a:hlinkClick r:id="rId3" tooltip="https://vi.wikipedia.org/wiki/Sokrates"/>
              </a:rPr>
              <a:t>This Photo</a:t>
            </a:r>
            <a:r>
              <a:rPr lang="en-US" sz="900"/>
              <a:t> by Unknown Author is licensed under </a:t>
            </a:r>
            <a:r>
              <a:rPr lang="en-US" sz="900">
                <a:hlinkClick r:id="rId4" tooltip="https://creativecommons.org/licenses/by-sa/3.0/"/>
              </a:rPr>
              <a:t>CC BY-SA</a:t>
            </a:r>
            <a:endParaRPr lang="en-US" sz="900"/>
          </a:p>
        </p:txBody>
      </p:sp>
      <p:sp>
        <p:nvSpPr>
          <p:cNvPr id="6" name="TextBox 5">
            <a:extLst>
              <a:ext uri="{FF2B5EF4-FFF2-40B4-BE49-F238E27FC236}">
                <a16:creationId xmlns:a16="http://schemas.microsoft.com/office/drawing/2014/main" id="{7B5C8D02-1641-7A4F-8306-0F7C4E4EF1CC}"/>
              </a:ext>
            </a:extLst>
          </p:cNvPr>
          <p:cNvSpPr txBox="1"/>
          <p:nvPr/>
        </p:nvSpPr>
        <p:spPr>
          <a:xfrm>
            <a:off x="2432665" y="1857718"/>
            <a:ext cx="1225785" cy="461665"/>
          </a:xfrm>
          <a:prstGeom prst="rect">
            <a:avLst/>
          </a:prstGeom>
          <a:noFill/>
        </p:spPr>
        <p:txBody>
          <a:bodyPr wrap="none" rtlCol="0">
            <a:spAutoFit/>
          </a:bodyPr>
          <a:lstStyle/>
          <a:p>
            <a:r>
              <a:rPr lang="en-US" sz="2400" dirty="0">
                <a:latin typeface="Calibri Light" panose="020F0302020204030204" pitchFamily="34" charset="0"/>
                <a:cs typeface="Calibri Light" panose="020F0302020204030204" pitchFamily="34" charset="0"/>
              </a:rPr>
              <a:t>Socrates</a:t>
            </a:r>
          </a:p>
        </p:txBody>
      </p:sp>
      <p:pic>
        <p:nvPicPr>
          <p:cNvPr id="7" name="Picture 6">
            <a:extLst>
              <a:ext uri="{FF2B5EF4-FFF2-40B4-BE49-F238E27FC236}">
                <a16:creationId xmlns:a16="http://schemas.microsoft.com/office/drawing/2014/main" id="{9C67B06F-89B5-3E4D-B4B9-DB25BC221670}"/>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699022" y="2583878"/>
            <a:ext cx="3002844" cy="2252133"/>
          </a:xfrm>
          <a:prstGeom prst="rect">
            <a:avLst/>
          </a:prstGeom>
        </p:spPr>
      </p:pic>
      <p:sp>
        <p:nvSpPr>
          <p:cNvPr id="8" name="TextBox 7">
            <a:extLst>
              <a:ext uri="{FF2B5EF4-FFF2-40B4-BE49-F238E27FC236}">
                <a16:creationId xmlns:a16="http://schemas.microsoft.com/office/drawing/2014/main" id="{D8C30C1F-DB71-EE4D-B18C-0E92F5579E91}"/>
              </a:ext>
            </a:extLst>
          </p:cNvPr>
          <p:cNvSpPr txBox="1"/>
          <p:nvPr/>
        </p:nvSpPr>
        <p:spPr>
          <a:xfrm>
            <a:off x="7904620" y="4915840"/>
            <a:ext cx="2591648" cy="369332"/>
          </a:xfrm>
          <a:prstGeom prst="rect">
            <a:avLst/>
          </a:prstGeom>
          <a:noFill/>
        </p:spPr>
        <p:txBody>
          <a:bodyPr wrap="square" rtlCol="0">
            <a:spAutoFit/>
          </a:bodyPr>
          <a:lstStyle/>
          <a:p>
            <a:r>
              <a:rPr lang="en-US" sz="900">
                <a:hlinkClick r:id="rId6" tooltip="http://auladefilosofia.net/2013/05/19/comparativa-de-los-textos-pau-de-ha-de-la-filosofia-de-varias-comunidades-autonomas-2013/"/>
              </a:rPr>
              <a:t>This Photo</a:t>
            </a:r>
            <a:r>
              <a:rPr lang="en-US" sz="900"/>
              <a:t> by Unknown Author is licensed under </a:t>
            </a:r>
            <a:r>
              <a:rPr lang="en-US" sz="900">
                <a:hlinkClick r:id="rId7" tooltip="https://creativecommons.org/licenses/by-nc/3.0/"/>
              </a:rPr>
              <a:t>CC BY-NC</a:t>
            </a:r>
            <a:endParaRPr lang="en-US" sz="900"/>
          </a:p>
        </p:txBody>
      </p:sp>
      <p:sp>
        <p:nvSpPr>
          <p:cNvPr id="9" name="TextBox 8">
            <a:extLst>
              <a:ext uri="{FF2B5EF4-FFF2-40B4-BE49-F238E27FC236}">
                <a16:creationId xmlns:a16="http://schemas.microsoft.com/office/drawing/2014/main" id="{835A9158-E325-4B40-BE7F-D2189A752378}"/>
              </a:ext>
            </a:extLst>
          </p:cNvPr>
          <p:cNvSpPr txBox="1"/>
          <p:nvPr/>
        </p:nvSpPr>
        <p:spPr>
          <a:xfrm>
            <a:off x="8533552" y="1857718"/>
            <a:ext cx="1767215" cy="461665"/>
          </a:xfrm>
          <a:prstGeom prst="rect">
            <a:avLst/>
          </a:prstGeom>
          <a:noFill/>
        </p:spPr>
        <p:txBody>
          <a:bodyPr wrap="none" rtlCol="0">
            <a:spAutoFit/>
          </a:bodyPr>
          <a:lstStyle/>
          <a:p>
            <a:r>
              <a:rPr lang="en-US" sz="2400" dirty="0">
                <a:latin typeface="Calibri Light" panose="020F0302020204030204" pitchFamily="34" charset="0"/>
                <a:cs typeface="Calibri Light" panose="020F0302020204030204" pitchFamily="34" charset="0"/>
              </a:rPr>
              <a:t>Philosophers</a:t>
            </a:r>
          </a:p>
        </p:txBody>
      </p:sp>
      <p:sp>
        <p:nvSpPr>
          <p:cNvPr id="10" name="TextBox 9">
            <a:extLst>
              <a:ext uri="{FF2B5EF4-FFF2-40B4-BE49-F238E27FC236}">
                <a16:creationId xmlns:a16="http://schemas.microsoft.com/office/drawing/2014/main" id="{2A8C4D91-5B1A-D14E-B36D-0A3F5A2CAC9A}"/>
              </a:ext>
            </a:extLst>
          </p:cNvPr>
          <p:cNvSpPr txBox="1"/>
          <p:nvPr/>
        </p:nvSpPr>
        <p:spPr>
          <a:xfrm>
            <a:off x="5167407" y="3105834"/>
            <a:ext cx="2170787" cy="646331"/>
          </a:xfrm>
          <a:prstGeom prst="rect">
            <a:avLst/>
          </a:prstGeom>
          <a:noFill/>
        </p:spPr>
        <p:txBody>
          <a:bodyPr wrap="none" rtlCol="0">
            <a:spAutoFit/>
          </a:bodyPr>
          <a:lstStyle/>
          <a:p>
            <a:pPr algn="ctr"/>
            <a:r>
              <a:rPr lang="en-US" dirty="0">
                <a:latin typeface="Calibri Light" panose="020F0302020204030204" pitchFamily="34" charset="0"/>
                <a:cs typeface="Calibri Light" panose="020F0302020204030204" pitchFamily="34" charset="0"/>
              </a:rPr>
              <a:t>*In conversation* </a:t>
            </a:r>
          </a:p>
          <a:p>
            <a:pPr algn="ctr"/>
            <a:r>
              <a:rPr lang="en-US" dirty="0">
                <a:latin typeface="Calibri Light" panose="020F0302020204030204" pitchFamily="34" charset="0"/>
                <a:cs typeface="Calibri Light" panose="020F0302020204030204" pitchFamily="34" charset="0"/>
              </a:rPr>
              <a:t>Please do not disturb</a:t>
            </a:r>
          </a:p>
        </p:txBody>
      </p:sp>
      <p:sp>
        <p:nvSpPr>
          <p:cNvPr id="11" name="TextBox 10">
            <a:extLst>
              <a:ext uri="{FF2B5EF4-FFF2-40B4-BE49-F238E27FC236}">
                <a16:creationId xmlns:a16="http://schemas.microsoft.com/office/drawing/2014/main" id="{4704E60F-CEA9-5944-B912-4C9EEA0447BF}"/>
              </a:ext>
            </a:extLst>
          </p:cNvPr>
          <p:cNvSpPr txBox="1"/>
          <p:nvPr/>
        </p:nvSpPr>
        <p:spPr>
          <a:xfrm>
            <a:off x="1981200" y="888999"/>
            <a:ext cx="8319567" cy="646331"/>
          </a:xfrm>
          <a:prstGeom prst="rect">
            <a:avLst/>
          </a:prstGeom>
          <a:noFill/>
        </p:spPr>
        <p:txBody>
          <a:bodyPr wrap="square" rtlCol="0">
            <a:spAutoFit/>
          </a:bodyPr>
          <a:lstStyle/>
          <a:p>
            <a:r>
              <a:rPr lang="en-US" dirty="0"/>
              <a:t>‘You are often overcome by pleasant things like food or drink or sex, and you do those things all the while knowing they are ruinous?’ (PLATO, pp. 783, 353c-d)</a:t>
            </a:r>
          </a:p>
        </p:txBody>
      </p:sp>
      <p:sp>
        <p:nvSpPr>
          <p:cNvPr id="12" name="TextBox 11">
            <a:extLst>
              <a:ext uri="{FF2B5EF4-FFF2-40B4-BE49-F238E27FC236}">
                <a16:creationId xmlns:a16="http://schemas.microsoft.com/office/drawing/2014/main" id="{5792FDF1-8588-8340-B94A-F180903A344C}"/>
              </a:ext>
            </a:extLst>
          </p:cNvPr>
          <p:cNvSpPr txBox="1"/>
          <p:nvPr/>
        </p:nvSpPr>
        <p:spPr>
          <a:xfrm>
            <a:off x="2007324" y="746155"/>
            <a:ext cx="8030527" cy="923330"/>
          </a:xfrm>
          <a:prstGeom prst="rect">
            <a:avLst/>
          </a:prstGeom>
          <a:noFill/>
        </p:spPr>
        <p:txBody>
          <a:bodyPr wrap="square" rtlCol="0">
            <a:spAutoFit/>
          </a:bodyPr>
          <a:lstStyle/>
          <a:p>
            <a:r>
              <a:rPr lang="en-US" dirty="0"/>
              <a:t>’In what sense do you call these things ruinous? Is it that each of them is pleasant in itself and produces immediate pleasure, or is it that later they bring about diseases and poverty and many other things of that sort?” (PLATO, pp. 783, 353c-d) </a:t>
            </a:r>
          </a:p>
        </p:txBody>
      </p:sp>
      <p:sp>
        <p:nvSpPr>
          <p:cNvPr id="13" name="TextBox 12">
            <a:extLst>
              <a:ext uri="{FF2B5EF4-FFF2-40B4-BE49-F238E27FC236}">
                <a16:creationId xmlns:a16="http://schemas.microsoft.com/office/drawing/2014/main" id="{61B76CF2-D369-8746-9762-D044E5C491DD}"/>
              </a:ext>
            </a:extLst>
          </p:cNvPr>
          <p:cNvSpPr txBox="1"/>
          <p:nvPr/>
        </p:nvSpPr>
        <p:spPr>
          <a:xfrm>
            <a:off x="1981200" y="713599"/>
            <a:ext cx="9347200" cy="923330"/>
          </a:xfrm>
          <a:prstGeom prst="rect">
            <a:avLst/>
          </a:prstGeom>
          <a:noFill/>
        </p:spPr>
        <p:txBody>
          <a:bodyPr wrap="square" rtlCol="0">
            <a:spAutoFit/>
          </a:bodyPr>
          <a:lstStyle/>
          <a:p>
            <a:r>
              <a:rPr lang="en-US" dirty="0"/>
              <a:t>“would you call these things good for the reason that they bring about intense pain and suffering, or because they ultimately bring about health and good condition of bodies and preservation of cities and power over wealth?” (PLATO, pp. 783, 354 – b) </a:t>
            </a:r>
          </a:p>
        </p:txBody>
      </p:sp>
      <p:sp>
        <p:nvSpPr>
          <p:cNvPr id="14" name="TextBox 13">
            <a:extLst>
              <a:ext uri="{FF2B5EF4-FFF2-40B4-BE49-F238E27FC236}">
                <a16:creationId xmlns:a16="http://schemas.microsoft.com/office/drawing/2014/main" id="{0DC6EF12-4FFC-A345-AB8C-73174AC2FA17}"/>
              </a:ext>
            </a:extLst>
          </p:cNvPr>
          <p:cNvSpPr txBox="1"/>
          <p:nvPr/>
        </p:nvSpPr>
        <p:spPr>
          <a:xfrm>
            <a:off x="2288264" y="893994"/>
            <a:ext cx="8394862" cy="369332"/>
          </a:xfrm>
          <a:prstGeom prst="rect">
            <a:avLst/>
          </a:prstGeom>
          <a:noFill/>
        </p:spPr>
        <p:txBody>
          <a:bodyPr wrap="none" rtlCol="0">
            <a:spAutoFit/>
          </a:bodyPr>
          <a:lstStyle/>
          <a:p>
            <a:r>
              <a:rPr lang="en-US" dirty="0"/>
              <a:t>‘</a:t>
            </a:r>
            <a:r>
              <a:rPr lang="en-GB" dirty="0"/>
              <a:t>Having been overcome, we shall reply. By what? He will ask us’(PLATO, pp.784, 355b-e) </a:t>
            </a:r>
            <a:endParaRPr lang="en-US" dirty="0"/>
          </a:p>
        </p:txBody>
      </p:sp>
      <p:sp>
        <p:nvSpPr>
          <p:cNvPr id="15" name="TextBox 14">
            <a:extLst>
              <a:ext uri="{FF2B5EF4-FFF2-40B4-BE49-F238E27FC236}">
                <a16:creationId xmlns:a16="http://schemas.microsoft.com/office/drawing/2014/main" id="{6A79154D-3DCA-B546-A24B-0463EB32000C}"/>
              </a:ext>
            </a:extLst>
          </p:cNvPr>
          <p:cNvSpPr txBox="1"/>
          <p:nvPr/>
        </p:nvSpPr>
        <p:spPr>
          <a:xfrm>
            <a:off x="2679701" y="729877"/>
            <a:ext cx="5765800" cy="923330"/>
          </a:xfrm>
          <a:prstGeom prst="rect">
            <a:avLst/>
          </a:prstGeom>
          <a:noFill/>
        </p:spPr>
        <p:txBody>
          <a:bodyPr wrap="square" rtlCol="0">
            <a:spAutoFit/>
          </a:bodyPr>
          <a:lstStyle/>
          <a:p>
            <a:pPr algn="ctr"/>
            <a:r>
              <a:rPr lang="en-GB" dirty="0"/>
              <a:t>“someone does what is bad, knowing that it is bad, when it is not necessary to do it, having been overcome by the good.”(PLATO, pp.784, 355b-e) </a:t>
            </a:r>
            <a:endParaRPr lang="en-US" dirty="0"/>
          </a:p>
        </p:txBody>
      </p:sp>
      <p:sp>
        <p:nvSpPr>
          <p:cNvPr id="16" name="TextBox 15">
            <a:extLst>
              <a:ext uri="{FF2B5EF4-FFF2-40B4-BE49-F238E27FC236}">
                <a16:creationId xmlns:a16="http://schemas.microsoft.com/office/drawing/2014/main" id="{57FF3842-38DE-D245-8A04-AAB995B83097}"/>
              </a:ext>
            </a:extLst>
          </p:cNvPr>
          <p:cNvSpPr txBox="1"/>
          <p:nvPr/>
        </p:nvSpPr>
        <p:spPr>
          <a:xfrm>
            <a:off x="1868714" y="750859"/>
            <a:ext cx="9677400" cy="646331"/>
          </a:xfrm>
          <a:prstGeom prst="rect">
            <a:avLst/>
          </a:prstGeom>
          <a:noFill/>
        </p:spPr>
        <p:txBody>
          <a:bodyPr wrap="square" rtlCol="0">
            <a:spAutoFit/>
          </a:bodyPr>
          <a:lstStyle/>
          <a:p>
            <a:r>
              <a:rPr lang="en-GB" dirty="0"/>
              <a:t>“so clearly then he will say by being overcome you mean getting more bad things for the sake of fewer good things” (PLATO, pp. 784, 355d-e)</a:t>
            </a:r>
            <a:endParaRPr lang="en-US" dirty="0"/>
          </a:p>
        </p:txBody>
      </p:sp>
    </p:spTree>
    <p:extLst>
      <p:ext uri="{BB962C8B-B14F-4D97-AF65-F5344CB8AC3E}">
        <p14:creationId xmlns:p14="http://schemas.microsoft.com/office/powerpoint/2010/main" val="2149378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ircle(in)">
                                      <p:cBhvr>
                                        <p:cTn id="10" dur="2000"/>
                                        <p:tgtEl>
                                          <p:spTgt spid="6"/>
                                        </p:tgtEl>
                                      </p:cBhvr>
                                    </p:animEffect>
                                  </p:childTnLst>
                                </p:cTn>
                              </p:par>
                            </p:childTnLst>
                          </p:cTn>
                        </p:par>
                        <p:par>
                          <p:cTn id="11" fill="hold">
                            <p:stCondLst>
                              <p:cond delay="2000"/>
                            </p:stCondLst>
                            <p:childTnLst>
                              <p:par>
                                <p:cTn id="12" presetID="45" presetClass="entr" presetSubtype="0" fill="hold"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2000"/>
                                        <p:tgtEl>
                                          <p:spTgt spid="7"/>
                                        </p:tgtEl>
                                      </p:cBhvr>
                                    </p:animEffect>
                                    <p:anim calcmode="lin" valueType="num">
                                      <p:cBhvr>
                                        <p:cTn id="15" dur="2000" fill="hold"/>
                                        <p:tgtEl>
                                          <p:spTgt spid="7"/>
                                        </p:tgtEl>
                                        <p:attrNameLst>
                                          <p:attrName>ppt_w</p:attrName>
                                        </p:attrNameLst>
                                      </p:cBhvr>
                                      <p:tavLst>
                                        <p:tav tm="0" fmla="#ppt_w*sin(2.5*pi*$)">
                                          <p:val>
                                            <p:fltVal val="0"/>
                                          </p:val>
                                        </p:tav>
                                        <p:tav tm="100000">
                                          <p:val>
                                            <p:fltVal val="1"/>
                                          </p:val>
                                        </p:tav>
                                      </p:tavLst>
                                    </p:anim>
                                    <p:anim calcmode="lin" valueType="num">
                                      <p:cBhvr>
                                        <p:cTn id="16" dur="2000" fill="hold"/>
                                        <p:tgtEl>
                                          <p:spTgt spid="7"/>
                                        </p:tgtEl>
                                        <p:attrNameLst>
                                          <p:attrName>ppt_h</p:attrName>
                                        </p:attrNameLst>
                                      </p:cBhvr>
                                      <p:tavLst>
                                        <p:tav tm="0">
                                          <p:val>
                                            <p:strVal val="#ppt_h"/>
                                          </p:val>
                                        </p:tav>
                                        <p:tav tm="100000">
                                          <p:val>
                                            <p:strVal val="#ppt_h"/>
                                          </p:val>
                                        </p:tav>
                                      </p:tavLst>
                                    </p:anim>
                                  </p:childTnLst>
                                </p:cTn>
                              </p:par>
                              <p:par>
                                <p:cTn id="17" presetID="45"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2000"/>
                                        <p:tgtEl>
                                          <p:spTgt spid="9"/>
                                        </p:tgtEl>
                                      </p:cBhvr>
                                    </p:animEffect>
                                    <p:anim calcmode="lin" valueType="num">
                                      <p:cBhvr>
                                        <p:cTn id="20" dur="2000" fill="hold"/>
                                        <p:tgtEl>
                                          <p:spTgt spid="9"/>
                                        </p:tgtEl>
                                        <p:attrNameLst>
                                          <p:attrName>ppt_w</p:attrName>
                                        </p:attrNameLst>
                                      </p:cBhvr>
                                      <p:tavLst>
                                        <p:tav tm="0" fmla="#ppt_w*sin(2.5*pi*$)">
                                          <p:val>
                                            <p:fltVal val="0"/>
                                          </p:val>
                                        </p:tav>
                                        <p:tav tm="100000">
                                          <p:val>
                                            <p:fltVal val="1"/>
                                          </p:val>
                                        </p:tav>
                                      </p:tavLst>
                                    </p:anim>
                                    <p:anim calcmode="lin" valueType="num">
                                      <p:cBhvr>
                                        <p:cTn id="21" dur="2000" fill="hold"/>
                                        <p:tgtEl>
                                          <p:spTgt spid="9"/>
                                        </p:tgtEl>
                                        <p:attrNameLst>
                                          <p:attrName>ppt_h</p:attrName>
                                        </p:attrNameLst>
                                      </p:cBhvr>
                                      <p:tavLst>
                                        <p:tav tm="0">
                                          <p:val>
                                            <p:strVal val="#ppt_h"/>
                                          </p:val>
                                        </p:tav>
                                        <p:tav tm="100000">
                                          <p:val>
                                            <p:strVal val="#ppt_h"/>
                                          </p:val>
                                        </p:tav>
                                      </p:tavLst>
                                    </p:anim>
                                  </p:childTnLst>
                                </p:cTn>
                              </p:par>
                            </p:childTnLst>
                          </p:cTn>
                        </p:par>
                        <p:par>
                          <p:cTn id="22" fill="hold">
                            <p:stCondLst>
                              <p:cond delay="4000"/>
                            </p:stCondLst>
                            <p:childTnLst>
                              <p:par>
                                <p:cTn id="23" presetID="14" presetClass="entr" presetSubtype="10" fill="hold" grpId="0" nodeType="after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randombar(horizontal)">
                                      <p:cBhvr>
                                        <p:cTn id="25" dur="500"/>
                                        <p:tgtEl>
                                          <p:spTgt spid="10"/>
                                        </p:tgtEl>
                                      </p:cBhvr>
                                    </p:animEffect>
                                  </p:childTnLst>
                                </p:cTn>
                              </p:par>
                            </p:childTnLst>
                          </p:cTn>
                        </p:par>
                        <p:par>
                          <p:cTn id="26" fill="hold">
                            <p:stCondLst>
                              <p:cond delay="4500"/>
                            </p:stCondLst>
                            <p:childTnLst>
                              <p:par>
                                <p:cTn id="27" presetID="1" presetClass="entr" presetSubtype="0"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2" presetClass="exit" presetSubtype="4" fill="hold" grpId="1" nodeType="clickEffect">
                                  <p:stCondLst>
                                    <p:cond delay="0"/>
                                  </p:stCondLst>
                                  <p:childTnLst>
                                    <p:anim calcmode="lin" valueType="num">
                                      <p:cBhvr additive="base">
                                        <p:cTn id="32" dur="500"/>
                                        <p:tgtEl>
                                          <p:spTgt spid="11"/>
                                        </p:tgtEl>
                                        <p:attrNameLst>
                                          <p:attrName>ppt_y</p:attrName>
                                        </p:attrNameLst>
                                      </p:cBhvr>
                                      <p:tavLst>
                                        <p:tav tm="0">
                                          <p:val>
                                            <p:strVal val="#ppt_y"/>
                                          </p:val>
                                        </p:tav>
                                        <p:tav tm="100000">
                                          <p:val>
                                            <p:strVal val="#ppt_y+#ppt_h*1.125000"/>
                                          </p:val>
                                        </p:tav>
                                      </p:tavLst>
                                    </p:anim>
                                    <p:animEffect transition="out" filter="wipe(down)">
                                      <p:cBhvr>
                                        <p:cTn id="33" dur="500"/>
                                        <p:tgtEl>
                                          <p:spTgt spid="11"/>
                                        </p:tgtEl>
                                      </p:cBhvr>
                                    </p:animEffect>
                                    <p:set>
                                      <p:cBhvr>
                                        <p:cTn id="34" dur="1" fill="hold">
                                          <p:stCondLst>
                                            <p:cond delay="499"/>
                                          </p:stCondLst>
                                        </p:cTn>
                                        <p:tgtEl>
                                          <p:spTgt spid="11"/>
                                        </p:tgtEl>
                                        <p:attrNameLst>
                                          <p:attrName>style.visibility</p:attrName>
                                        </p:attrNameLst>
                                      </p:cBhvr>
                                      <p:to>
                                        <p:strVal val="hidden"/>
                                      </p:to>
                                    </p:set>
                                  </p:childTnLst>
                                </p:cTn>
                              </p:par>
                            </p:childTnLst>
                          </p:cTn>
                        </p:par>
                        <p:par>
                          <p:cTn id="35" fill="hold">
                            <p:stCondLst>
                              <p:cond delay="500"/>
                            </p:stCondLst>
                            <p:childTnLst>
                              <p:par>
                                <p:cTn id="36" presetID="1" presetClass="entr" presetSubtype="0" fill="hold" grpId="0" nodeType="afterEffect">
                                  <p:stCondLst>
                                    <p:cond delay="0"/>
                                  </p:stCondLst>
                                  <p:childTnLst>
                                    <p:set>
                                      <p:cBhvr>
                                        <p:cTn id="37" dur="1" fill="hold">
                                          <p:stCondLst>
                                            <p:cond delay="0"/>
                                          </p:stCondLst>
                                        </p:cTn>
                                        <p:tgtEl>
                                          <p:spTgt spid="12"/>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3" presetClass="exit" presetSubtype="10" fill="hold" grpId="1" nodeType="clickEffect">
                                  <p:stCondLst>
                                    <p:cond delay="0"/>
                                  </p:stCondLst>
                                  <p:childTnLst>
                                    <p:animEffect transition="out" filter="blinds(horizontal)">
                                      <p:cBhvr>
                                        <p:cTn id="41" dur="500"/>
                                        <p:tgtEl>
                                          <p:spTgt spid="12"/>
                                        </p:tgtEl>
                                      </p:cBhvr>
                                    </p:animEffect>
                                    <p:set>
                                      <p:cBhvr>
                                        <p:cTn id="42" dur="1" fill="hold">
                                          <p:stCondLst>
                                            <p:cond delay="499"/>
                                          </p:stCondLst>
                                        </p:cTn>
                                        <p:tgtEl>
                                          <p:spTgt spid="12"/>
                                        </p:tgtEl>
                                        <p:attrNameLst>
                                          <p:attrName>style.visibility</p:attrName>
                                        </p:attrNameLst>
                                      </p:cBhvr>
                                      <p:to>
                                        <p:strVal val="hidden"/>
                                      </p:to>
                                    </p:set>
                                  </p:childTnLst>
                                </p:cTn>
                              </p:par>
                            </p:childTnLst>
                          </p:cTn>
                        </p:par>
                        <p:par>
                          <p:cTn id="43" fill="hold">
                            <p:stCondLst>
                              <p:cond delay="500"/>
                            </p:stCondLst>
                            <p:childTnLst>
                              <p:par>
                                <p:cTn id="44" presetID="1" presetClass="entr" presetSubtype="0" fill="hold" grpId="0" nodeType="afterEffect">
                                  <p:stCondLst>
                                    <p:cond delay="0"/>
                                  </p:stCondLst>
                                  <p:childTnLst>
                                    <p:set>
                                      <p:cBhvr>
                                        <p:cTn id="45" dur="1" fill="hold">
                                          <p:stCondLst>
                                            <p:cond delay="0"/>
                                          </p:stCondLst>
                                        </p:cTn>
                                        <p:tgtEl>
                                          <p:spTgt spid="13"/>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1" presetClass="exit" presetSubtype="1" fill="hold" grpId="1" nodeType="clickEffect">
                                  <p:stCondLst>
                                    <p:cond delay="0"/>
                                  </p:stCondLst>
                                  <p:childTnLst>
                                    <p:animEffect transition="out" filter="wheel(1)">
                                      <p:cBhvr>
                                        <p:cTn id="49" dur="2000"/>
                                        <p:tgtEl>
                                          <p:spTgt spid="13"/>
                                        </p:tgtEl>
                                      </p:cBhvr>
                                    </p:animEffect>
                                    <p:set>
                                      <p:cBhvr>
                                        <p:cTn id="50" dur="1" fill="hold">
                                          <p:stCondLst>
                                            <p:cond delay="1999"/>
                                          </p:stCondLst>
                                        </p:cTn>
                                        <p:tgtEl>
                                          <p:spTgt spid="13"/>
                                        </p:tgtEl>
                                        <p:attrNameLst>
                                          <p:attrName>style.visibility</p:attrName>
                                        </p:attrNameLst>
                                      </p:cBhvr>
                                      <p:to>
                                        <p:strVal val="hidden"/>
                                      </p:to>
                                    </p:set>
                                  </p:childTnLst>
                                </p:cTn>
                              </p:par>
                            </p:childTnLst>
                          </p:cTn>
                        </p:par>
                        <p:par>
                          <p:cTn id="51" fill="hold">
                            <p:stCondLst>
                              <p:cond delay="2000"/>
                            </p:stCondLst>
                            <p:childTnLst>
                              <p:par>
                                <p:cTn id="52" presetID="1" presetClass="entr" presetSubtype="0" fill="hold" grpId="0" nodeType="afterEffect">
                                  <p:stCondLst>
                                    <p:cond delay="0"/>
                                  </p:stCondLst>
                                  <p:childTnLst>
                                    <p:set>
                                      <p:cBhvr>
                                        <p:cTn id="53" dur="1" fill="hold">
                                          <p:stCondLst>
                                            <p:cond delay="0"/>
                                          </p:stCondLst>
                                        </p:cTn>
                                        <p:tgtEl>
                                          <p:spTgt spid="14"/>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3" presetClass="exit" presetSubtype="10" fill="hold" grpId="1" nodeType="clickEffect">
                                  <p:stCondLst>
                                    <p:cond delay="0"/>
                                  </p:stCondLst>
                                  <p:childTnLst>
                                    <p:animEffect transition="out" filter="blinds(horizontal)">
                                      <p:cBhvr>
                                        <p:cTn id="57" dur="500"/>
                                        <p:tgtEl>
                                          <p:spTgt spid="14"/>
                                        </p:tgtEl>
                                      </p:cBhvr>
                                    </p:animEffect>
                                    <p:set>
                                      <p:cBhvr>
                                        <p:cTn id="58" dur="1" fill="hold">
                                          <p:stCondLst>
                                            <p:cond delay="499"/>
                                          </p:stCondLst>
                                        </p:cTn>
                                        <p:tgtEl>
                                          <p:spTgt spid="14"/>
                                        </p:tgtEl>
                                        <p:attrNameLst>
                                          <p:attrName>style.visibility</p:attrName>
                                        </p:attrNameLst>
                                      </p:cBhvr>
                                      <p:to>
                                        <p:strVal val="hidden"/>
                                      </p:to>
                                    </p:set>
                                  </p:childTnLst>
                                </p:cTn>
                              </p:par>
                            </p:childTnLst>
                          </p:cTn>
                        </p:par>
                        <p:par>
                          <p:cTn id="59" fill="hold">
                            <p:stCondLst>
                              <p:cond delay="500"/>
                            </p:stCondLst>
                            <p:childTnLst>
                              <p:par>
                                <p:cTn id="60" presetID="1" presetClass="entr" presetSubtype="0" fill="hold" grpId="0" nodeType="afterEffect">
                                  <p:stCondLst>
                                    <p:cond delay="0"/>
                                  </p:stCondLst>
                                  <p:childTnLst>
                                    <p:set>
                                      <p:cBhvr>
                                        <p:cTn id="61" dur="1" fill="hold">
                                          <p:stCondLst>
                                            <p:cond delay="0"/>
                                          </p:stCondLst>
                                        </p:cTn>
                                        <p:tgtEl>
                                          <p:spTgt spid="15"/>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6" presetClass="exit" presetSubtype="32" fill="hold" grpId="1" nodeType="clickEffect">
                                  <p:stCondLst>
                                    <p:cond delay="0"/>
                                  </p:stCondLst>
                                  <p:childTnLst>
                                    <p:animEffect transition="out" filter="circle(out)">
                                      <p:cBhvr>
                                        <p:cTn id="65" dur="2000"/>
                                        <p:tgtEl>
                                          <p:spTgt spid="15"/>
                                        </p:tgtEl>
                                      </p:cBhvr>
                                    </p:animEffect>
                                    <p:set>
                                      <p:cBhvr>
                                        <p:cTn id="66" dur="1" fill="hold">
                                          <p:stCondLst>
                                            <p:cond delay="1999"/>
                                          </p:stCondLst>
                                        </p:cTn>
                                        <p:tgtEl>
                                          <p:spTgt spid="15"/>
                                        </p:tgtEl>
                                        <p:attrNameLst>
                                          <p:attrName>style.visibility</p:attrName>
                                        </p:attrNameLst>
                                      </p:cBhvr>
                                      <p:to>
                                        <p:strVal val="hidden"/>
                                      </p:to>
                                    </p:set>
                                  </p:childTnLst>
                                </p:cTn>
                              </p:par>
                            </p:childTnLst>
                          </p:cTn>
                        </p:par>
                        <p:par>
                          <p:cTn id="67" fill="hold">
                            <p:stCondLst>
                              <p:cond delay="2000"/>
                            </p:stCondLst>
                            <p:childTnLst>
                              <p:par>
                                <p:cTn id="68" presetID="22" presetClass="entr" presetSubtype="4" fill="hold" grpId="0" nodeType="afterEffect">
                                  <p:stCondLst>
                                    <p:cond delay="0"/>
                                  </p:stCondLst>
                                  <p:childTnLst>
                                    <p:set>
                                      <p:cBhvr>
                                        <p:cTn id="69" dur="1" fill="hold">
                                          <p:stCondLst>
                                            <p:cond delay="0"/>
                                          </p:stCondLst>
                                        </p:cTn>
                                        <p:tgtEl>
                                          <p:spTgt spid="16"/>
                                        </p:tgtEl>
                                        <p:attrNameLst>
                                          <p:attrName>style.visibility</p:attrName>
                                        </p:attrNameLst>
                                      </p:cBhvr>
                                      <p:to>
                                        <p:strVal val="visible"/>
                                      </p:to>
                                    </p:set>
                                    <p:animEffect transition="in" filter="wipe(down)">
                                      <p:cBhvr>
                                        <p:cTn id="70" dur="500"/>
                                        <p:tgtEl>
                                          <p:spTgt spid="16"/>
                                        </p:tgtEl>
                                      </p:cBhvr>
                                    </p:animEffect>
                                  </p:childTnLst>
                                </p:cTn>
                              </p:par>
                            </p:childTnLst>
                          </p:cTn>
                        </p:par>
                      </p:childTnLst>
                    </p:cTn>
                  </p:par>
                  <p:par>
                    <p:cTn id="71" fill="hold">
                      <p:stCondLst>
                        <p:cond delay="indefinite"/>
                      </p:stCondLst>
                      <p:childTnLst>
                        <p:par>
                          <p:cTn id="72" fill="hold">
                            <p:stCondLst>
                              <p:cond delay="0"/>
                            </p:stCondLst>
                            <p:childTnLst>
                              <p:par>
                                <p:cTn id="73" presetID="5" presetClass="exit" presetSubtype="10" fill="hold" grpId="1" nodeType="clickEffect">
                                  <p:stCondLst>
                                    <p:cond delay="0"/>
                                  </p:stCondLst>
                                  <p:childTnLst>
                                    <p:animEffect transition="out" filter="checkerboard(across)">
                                      <p:cBhvr>
                                        <p:cTn id="74" dur="500"/>
                                        <p:tgtEl>
                                          <p:spTgt spid="16"/>
                                        </p:tgtEl>
                                      </p:cBhvr>
                                    </p:animEffect>
                                    <p:set>
                                      <p:cBhvr>
                                        <p:cTn id="75"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P spid="11" grpId="0"/>
      <p:bldP spid="11" grpId="1"/>
      <p:bldP spid="12" grpId="0"/>
      <p:bldP spid="12" grpId="1"/>
      <p:bldP spid="13" grpId="0"/>
      <p:bldP spid="13" grpId="1"/>
      <p:bldP spid="14" grpId="0"/>
      <p:bldP spid="14" grpId="1"/>
      <p:bldP spid="15" grpId="0"/>
      <p:bldP spid="15" grpId="1"/>
      <p:bldP spid="16" grpId="0"/>
      <p:bldP spid="16"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47413AA-997E-524C-A1B2-91AD204150F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29000" y="1966764"/>
            <a:ext cx="4977039" cy="4829472"/>
          </a:xfrm>
          <a:prstGeom prst="rect">
            <a:avLst/>
          </a:prstGeom>
        </p:spPr>
      </p:pic>
      <p:sp>
        <p:nvSpPr>
          <p:cNvPr id="4" name="Rectangle 3">
            <a:extLst>
              <a:ext uri="{FF2B5EF4-FFF2-40B4-BE49-F238E27FC236}">
                <a16:creationId xmlns:a16="http://schemas.microsoft.com/office/drawing/2014/main" id="{C3DB0A56-FE13-E248-B01C-4798D8A0432B}"/>
              </a:ext>
            </a:extLst>
          </p:cNvPr>
          <p:cNvSpPr/>
          <p:nvPr/>
        </p:nvSpPr>
        <p:spPr>
          <a:xfrm>
            <a:off x="3048000" y="732135"/>
            <a:ext cx="6096000" cy="923330"/>
          </a:xfrm>
          <a:prstGeom prst="rect">
            <a:avLst/>
          </a:prstGeom>
        </p:spPr>
        <p:txBody>
          <a:bodyPr>
            <a:spAutoFit/>
          </a:bodyPr>
          <a:lstStyle/>
          <a:p>
            <a:pPr algn="ctr"/>
            <a:r>
              <a:rPr lang="en-GB" dirty="0">
                <a:latin typeface="Calibri Light" panose="020F0302020204030204" pitchFamily="34" charset="0"/>
                <a:ea typeface="Calibri" panose="020F0502020204030204" pitchFamily="34" charset="0"/>
              </a:rPr>
              <a:t>“you put the pleasures together and the pains together, both the near and the remote, on the balance scale, and then say which of the two is more” (PLATO, pp785, 356-b)</a:t>
            </a:r>
            <a:r>
              <a:rPr lang="en-GB" dirty="0"/>
              <a:t> </a:t>
            </a:r>
            <a:endParaRPr lang="en-US" dirty="0"/>
          </a:p>
        </p:txBody>
      </p:sp>
      <p:pic>
        <p:nvPicPr>
          <p:cNvPr id="6" name="Picture 5">
            <a:extLst>
              <a:ext uri="{FF2B5EF4-FFF2-40B4-BE49-F238E27FC236}">
                <a16:creationId xmlns:a16="http://schemas.microsoft.com/office/drawing/2014/main" id="{A9A473AD-328E-A94B-B61D-DB595F7E1BC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685569" y="4799853"/>
            <a:ext cx="1638753" cy="934089"/>
          </a:xfrm>
          <a:prstGeom prst="rect">
            <a:avLst/>
          </a:prstGeom>
        </p:spPr>
      </p:pic>
      <p:sp>
        <p:nvSpPr>
          <p:cNvPr id="7" name="TextBox 6">
            <a:extLst>
              <a:ext uri="{FF2B5EF4-FFF2-40B4-BE49-F238E27FC236}">
                <a16:creationId xmlns:a16="http://schemas.microsoft.com/office/drawing/2014/main" id="{F39FE2E2-6012-C543-B5BE-819A100305A1}"/>
              </a:ext>
            </a:extLst>
          </p:cNvPr>
          <p:cNvSpPr txBox="1"/>
          <p:nvPr/>
        </p:nvSpPr>
        <p:spPr>
          <a:xfrm>
            <a:off x="3429000" y="6225399"/>
            <a:ext cx="1638754" cy="507831"/>
          </a:xfrm>
          <a:prstGeom prst="rect">
            <a:avLst/>
          </a:prstGeom>
          <a:noFill/>
        </p:spPr>
        <p:txBody>
          <a:bodyPr wrap="square" rtlCol="0">
            <a:spAutoFit/>
          </a:bodyPr>
          <a:lstStyle/>
          <a:p>
            <a:r>
              <a:rPr lang="en-US" sz="900" dirty="0">
                <a:hlinkClick r:id="rId5" tooltip="https://pleasurett.blogspot.com/"/>
              </a:rPr>
              <a:t>This Photo</a:t>
            </a:r>
            <a:r>
              <a:rPr lang="en-US" sz="900" dirty="0"/>
              <a:t> by Unknown Author is licensed under </a:t>
            </a:r>
            <a:r>
              <a:rPr lang="en-US" sz="900" dirty="0">
                <a:hlinkClick r:id="rId6" tooltip="https://creativecommons.org/licenses/by-nc-nd/3.0/"/>
              </a:rPr>
              <a:t>CC BY-NC-ND</a:t>
            </a:r>
            <a:endParaRPr lang="en-US" sz="900" dirty="0"/>
          </a:p>
        </p:txBody>
      </p:sp>
      <p:pic>
        <p:nvPicPr>
          <p:cNvPr id="9" name="Picture 8">
            <a:extLst>
              <a:ext uri="{FF2B5EF4-FFF2-40B4-BE49-F238E27FC236}">
                <a16:creationId xmlns:a16="http://schemas.microsoft.com/office/drawing/2014/main" id="{E2FE723D-662A-414C-B958-C579421C1E0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808255" y="4668753"/>
            <a:ext cx="1597784" cy="1065189"/>
          </a:xfrm>
          <a:prstGeom prst="rect">
            <a:avLst/>
          </a:prstGeom>
        </p:spPr>
      </p:pic>
      <p:sp>
        <p:nvSpPr>
          <p:cNvPr id="10" name="TextBox 9">
            <a:extLst>
              <a:ext uri="{FF2B5EF4-FFF2-40B4-BE49-F238E27FC236}">
                <a16:creationId xmlns:a16="http://schemas.microsoft.com/office/drawing/2014/main" id="{556D06B0-4852-6B4F-8B41-25440CA6D422}"/>
              </a:ext>
            </a:extLst>
          </p:cNvPr>
          <p:cNvSpPr txBox="1"/>
          <p:nvPr/>
        </p:nvSpPr>
        <p:spPr>
          <a:xfrm>
            <a:off x="6247264" y="6363898"/>
            <a:ext cx="2896736" cy="369332"/>
          </a:xfrm>
          <a:prstGeom prst="rect">
            <a:avLst/>
          </a:prstGeom>
          <a:noFill/>
        </p:spPr>
        <p:txBody>
          <a:bodyPr wrap="square" rtlCol="0">
            <a:spAutoFit/>
          </a:bodyPr>
          <a:lstStyle/>
          <a:p>
            <a:r>
              <a:rPr lang="en-US" sz="900">
                <a:hlinkClick r:id="rId8" tooltip="https://www.thebluediamondgallery.com/handwriting/p/pain.html"/>
              </a:rPr>
              <a:t>This Photo</a:t>
            </a:r>
            <a:r>
              <a:rPr lang="en-US" sz="900"/>
              <a:t> by Unknown Author is licensed under </a:t>
            </a:r>
            <a:r>
              <a:rPr lang="en-US" sz="900">
                <a:hlinkClick r:id="rId9" tooltip="https://creativecommons.org/licenses/by-sa/3.0/"/>
              </a:rPr>
              <a:t>CC BY-SA</a:t>
            </a:r>
            <a:endParaRPr lang="en-US" sz="900"/>
          </a:p>
        </p:txBody>
      </p:sp>
      <p:sp>
        <p:nvSpPr>
          <p:cNvPr id="14" name="TextBox 13">
            <a:extLst>
              <a:ext uri="{FF2B5EF4-FFF2-40B4-BE49-F238E27FC236}">
                <a16:creationId xmlns:a16="http://schemas.microsoft.com/office/drawing/2014/main" id="{892487AB-188F-D741-BED2-49EDA67B82FD}"/>
              </a:ext>
            </a:extLst>
          </p:cNvPr>
          <p:cNvSpPr txBox="1"/>
          <p:nvPr/>
        </p:nvSpPr>
        <p:spPr>
          <a:xfrm>
            <a:off x="3993921" y="645143"/>
            <a:ext cx="4506686" cy="1200329"/>
          </a:xfrm>
          <a:prstGeom prst="rect">
            <a:avLst/>
          </a:prstGeom>
          <a:noFill/>
        </p:spPr>
        <p:txBody>
          <a:bodyPr wrap="square" rtlCol="0">
            <a:spAutoFit/>
          </a:bodyPr>
          <a:lstStyle/>
          <a:p>
            <a:pPr algn="ctr"/>
            <a:r>
              <a:rPr lang="en-US" dirty="0">
                <a:latin typeface="Calibri Light" panose="020F0302020204030204" pitchFamily="34" charset="0"/>
                <a:cs typeface="Calibri Light" panose="020F0302020204030204" pitchFamily="34" charset="0"/>
              </a:rPr>
              <a:t>“Do things of the same size appear to you larger when seen near at hand and smaller when seen from a distance, or not?” (PLATO, pp. 785, 356c) </a:t>
            </a:r>
          </a:p>
        </p:txBody>
      </p:sp>
      <p:sp>
        <p:nvSpPr>
          <p:cNvPr id="15" name="TextBox 14">
            <a:extLst>
              <a:ext uri="{FF2B5EF4-FFF2-40B4-BE49-F238E27FC236}">
                <a16:creationId xmlns:a16="http://schemas.microsoft.com/office/drawing/2014/main" id="{970EB567-5DB9-534E-83F2-43314D7CEED7}"/>
              </a:ext>
            </a:extLst>
          </p:cNvPr>
          <p:cNvSpPr txBox="1"/>
          <p:nvPr/>
        </p:nvSpPr>
        <p:spPr>
          <a:xfrm>
            <a:off x="3422421" y="819127"/>
            <a:ext cx="5649685" cy="923330"/>
          </a:xfrm>
          <a:prstGeom prst="rect">
            <a:avLst/>
          </a:prstGeom>
          <a:noFill/>
        </p:spPr>
        <p:txBody>
          <a:bodyPr wrap="square" rtlCol="0">
            <a:spAutoFit/>
          </a:bodyPr>
          <a:lstStyle/>
          <a:p>
            <a:pPr algn="ctr"/>
            <a:r>
              <a:rPr lang="en-US" dirty="0">
                <a:latin typeface="Calibri Light" panose="020F0302020204030204" pitchFamily="34" charset="0"/>
                <a:cs typeface="Calibri Light" panose="020F0302020204030204" pitchFamily="34" charset="0"/>
              </a:rPr>
              <a:t>“would these men agree, with this is in mind, that the art of measurement would save us, or some other art? (PLATO, pp. 785, 356d-e) </a:t>
            </a:r>
          </a:p>
        </p:txBody>
      </p:sp>
      <p:sp>
        <p:nvSpPr>
          <p:cNvPr id="16" name="TextBox 15">
            <a:extLst>
              <a:ext uri="{FF2B5EF4-FFF2-40B4-BE49-F238E27FC236}">
                <a16:creationId xmlns:a16="http://schemas.microsoft.com/office/drawing/2014/main" id="{124A4CFD-299E-AC41-9D99-D4FD45E92ECA}"/>
              </a:ext>
            </a:extLst>
          </p:cNvPr>
          <p:cNvSpPr txBox="1"/>
          <p:nvPr/>
        </p:nvSpPr>
        <p:spPr>
          <a:xfrm>
            <a:off x="2388277" y="654281"/>
            <a:ext cx="7717971" cy="1200329"/>
          </a:xfrm>
          <a:prstGeom prst="rect">
            <a:avLst/>
          </a:prstGeom>
          <a:noFill/>
        </p:spPr>
        <p:txBody>
          <a:bodyPr wrap="square" rtlCol="0">
            <a:spAutoFit/>
          </a:bodyPr>
          <a:lstStyle/>
          <a:p>
            <a:pPr algn="ctr"/>
            <a:r>
              <a:rPr lang="en-GB" dirty="0">
                <a:latin typeface="Calibri Light" panose="020F0302020204030204" pitchFamily="34" charset="0"/>
                <a:cs typeface="Calibri Light" panose="020F0302020204030204" pitchFamily="34" charset="0"/>
              </a:rPr>
              <a:t>“What if our salvation in life depended on our choices of odd and even, when the greater and the lesser had to be counted correctly, either the same kind against itself or one kind against the other, whether it be near or remote?” (PLATO, pp. 785, 357)</a:t>
            </a:r>
            <a:endParaRPr lang="en-US"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38100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1" nodeType="clickEffect">
                                  <p:stCondLst>
                                    <p:cond delay="0"/>
                                  </p:stCondLst>
                                  <p:childTnLst>
                                    <p:animEffect transition="out" filter="blinds(horizontal)">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par>
                          <p:cTn id="13" fill="hold">
                            <p:stCondLst>
                              <p:cond delay="500"/>
                            </p:stCondLst>
                            <p:childTnLst>
                              <p:par>
                                <p:cTn id="14" presetID="3" presetClass="entr" presetSubtype="10" fill="hold" grpId="0" nodeType="after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blinds(horizontal)">
                                      <p:cBhvr>
                                        <p:cTn id="16" dur="5000"/>
                                        <p:tgtEl>
                                          <p:spTgt spid="14"/>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14"/>
                                        </p:tgtEl>
                                        <p:attrNameLst>
                                          <p:attrName>style.visibility</p:attrName>
                                        </p:attrNameLst>
                                      </p:cBhvr>
                                      <p:to>
                                        <p:strVal val="hidden"/>
                                      </p:to>
                                    </p:set>
                                  </p:childTnLst>
                                </p:cTn>
                              </p:par>
                            </p:childTnLst>
                          </p:cTn>
                        </p:par>
                        <p:par>
                          <p:cTn id="21" fill="hold">
                            <p:stCondLst>
                              <p:cond delay="0"/>
                            </p:stCondLst>
                            <p:childTnLst>
                              <p:par>
                                <p:cTn id="22" presetID="16" presetClass="entr" presetSubtype="21" fill="hold" grpId="0" nodeType="after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barn(inVertical)">
                                      <p:cBhvr>
                                        <p:cTn id="24" dur="5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xit" presetSubtype="4" fill="hold" grpId="1" nodeType="clickEffect">
                                  <p:stCondLst>
                                    <p:cond delay="0"/>
                                  </p:stCondLst>
                                  <p:childTnLst>
                                    <p:anim calcmode="lin" valueType="num">
                                      <p:cBhvr additive="base">
                                        <p:cTn id="28" dur="500"/>
                                        <p:tgtEl>
                                          <p:spTgt spid="15"/>
                                        </p:tgtEl>
                                        <p:attrNameLst>
                                          <p:attrName>ppt_x</p:attrName>
                                        </p:attrNameLst>
                                      </p:cBhvr>
                                      <p:tavLst>
                                        <p:tav tm="0">
                                          <p:val>
                                            <p:strVal val="ppt_x"/>
                                          </p:val>
                                        </p:tav>
                                        <p:tav tm="100000">
                                          <p:val>
                                            <p:strVal val="ppt_x"/>
                                          </p:val>
                                        </p:tav>
                                      </p:tavLst>
                                    </p:anim>
                                    <p:anim calcmode="lin" valueType="num">
                                      <p:cBhvr additive="base">
                                        <p:cTn id="29" dur="500"/>
                                        <p:tgtEl>
                                          <p:spTgt spid="15"/>
                                        </p:tgtEl>
                                        <p:attrNameLst>
                                          <p:attrName>ppt_y</p:attrName>
                                        </p:attrNameLst>
                                      </p:cBhvr>
                                      <p:tavLst>
                                        <p:tav tm="0">
                                          <p:val>
                                            <p:strVal val="ppt_y"/>
                                          </p:val>
                                        </p:tav>
                                        <p:tav tm="100000">
                                          <p:val>
                                            <p:strVal val="1+ppt_h/2"/>
                                          </p:val>
                                        </p:tav>
                                      </p:tavLst>
                                    </p:anim>
                                    <p:set>
                                      <p:cBhvr>
                                        <p:cTn id="30" dur="1" fill="hold">
                                          <p:stCondLst>
                                            <p:cond delay="499"/>
                                          </p:stCondLst>
                                        </p:cTn>
                                        <p:tgtEl>
                                          <p:spTgt spid="15"/>
                                        </p:tgtEl>
                                        <p:attrNameLst>
                                          <p:attrName>style.visibility</p:attrName>
                                        </p:attrNameLst>
                                      </p:cBhvr>
                                      <p:to>
                                        <p:strVal val="hidden"/>
                                      </p:to>
                                    </p:set>
                                  </p:childTnLst>
                                </p:cTn>
                              </p:par>
                            </p:childTnLst>
                          </p:cTn>
                        </p:par>
                        <p:par>
                          <p:cTn id="31" fill="hold">
                            <p:stCondLst>
                              <p:cond delay="500"/>
                            </p:stCondLst>
                            <p:childTnLst>
                              <p:par>
                                <p:cTn id="32" presetID="1" presetClass="entr" presetSubtype="0" fill="hold" nodeType="afterEffect">
                                  <p:stCondLst>
                                    <p:cond delay="0"/>
                                  </p:stCondLst>
                                  <p:childTnLst>
                                    <p:set>
                                      <p:cBhvr>
                                        <p:cTn id="33"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3" presetClass="exit" presetSubtype="10" fill="hold" grpId="0" nodeType="clickEffect">
                                  <p:stCondLst>
                                    <p:cond delay="0"/>
                                  </p:stCondLst>
                                  <p:childTnLst>
                                    <p:animEffect transition="out" filter="blinds(horizontal)">
                                      <p:cBhvr>
                                        <p:cTn id="37" dur="500"/>
                                        <p:tgtEl>
                                          <p:spTgt spid="16">
                                            <p:txEl>
                                              <p:pRg st="0" end="0"/>
                                            </p:txEl>
                                          </p:spTgt>
                                        </p:tgtEl>
                                      </p:cBhvr>
                                    </p:animEffect>
                                    <p:set>
                                      <p:cBhvr>
                                        <p:cTn id="38" dur="1" fill="hold">
                                          <p:stCondLst>
                                            <p:cond delay="499"/>
                                          </p:stCondLst>
                                        </p:cTn>
                                        <p:tgtEl>
                                          <p:spTgt spid="16">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14" grpId="0"/>
      <p:bldP spid="14" grpId="1"/>
      <p:bldP spid="15" grpId="0"/>
      <p:bldP spid="15" grpId="1"/>
      <p:bldP spid="16"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EB5D6-129E-2944-BE96-3CDC2F7D24B2}"/>
              </a:ext>
            </a:extLst>
          </p:cNvPr>
          <p:cNvSpPr>
            <a:spLocks noGrp="1"/>
          </p:cNvSpPr>
          <p:nvPr>
            <p:ph type="title"/>
          </p:nvPr>
        </p:nvSpPr>
        <p:spPr>
          <a:xfrm>
            <a:off x="1294362" y="2904382"/>
            <a:ext cx="9603275" cy="1049235"/>
          </a:xfrm>
        </p:spPr>
        <p:txBody>
          <a:bodyPr/>
          <a:lstStyle/>
          <a:p>
            <a:pPr algn="ctr"/>
            <a:r>
              <a:rPr lang="en-US" dirty="0"/>
              <a:t>Conclusion</a:t>
            </a:r>
          </a:p>
        </p:txBody>
      </p:sp>
    </p:spTree>
    <p:extLst>
      <p:ext uri="{BB962C8B-B14F-4D97-AF65-F5344CB8AC3E}">
        <p14:creationId xmlns:p14="http://schemas.microsoft.com/office/powerpoint/2010/main" val="885390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4CC5-89D3-F04D-BF9A-38A32DA9F5BC}"/>
              </a:ext>
            </a:extLst>
          </p:cNvPr>
          <p:cNvSpPr>
            <a:spLocks noGrp="1"/>
          </p:cNvSpPr>
          <p:nvPr>
            <p:ph type="title"/>
          </p:nvPr>
        </p:nvSpPr>
        <p:spPr/>
        <p:txBody>
          <a:bodyPr/>
          <a:lstStyle/>
          <a:p>
            <a:pPr algn="ctr"/>
            <a:r>
              <a:rPr lang="en-US" dirty="0"/>
              <a:t>Bibliography </a:t>
            </a:r>
          </a:p>
        </p:txBody>
      </p:sp>
      <p:sp>
        <p:nvSpPr>
          <p:cNvPr id="3" name="Content Placeholder 2">
            <a:extLst>
              <a:ext uri="{FF2B5EF4-FFF2-40B4-BE49-F238E27FC236}">
                <a16:creationId xmlns:a16="http://schemas.microsoft.com/office/drawing/2014/main" id="{9327D5DA-8DE7-D142-994F-BA27BAFACC93}"/>
              </a:ext>
            </a:extLst>
          </p:cNvPr>
          <p:cNvSpPr>
            <a:spLocks noGrp="1"/>
          </p:cNvSpPr>
          <p:nvPr>
            <p:ph idx="1"/>
          </p:nvPr>
        </p:nvSpPr>
        <p:spPr/>
        <p:txBody>
          <a:bodyPr/>
          <a:lstStyle/>
          <a:p>
            <a:r>
              <a:rPr lang="en-US" dirty="0"/>
              <a:t>PLATO. (1997). </a:t>
            </a:r>
            <a:r>
              <a:rPr lang="en-US" i="1" dirty="0"/>
              <a:t>PLATO COMPLETE WORKS.</a:t>
            </a:r>
            <a:r>
              <a:rPr lang="en-US" dirty="0"/>
              <a:t> (J. M. Cooper, Ed.) United States Of America : Hackett Publishing Company, Inc. .</a:t>
            </a:r>
          </a:p>
          <a:p>
            <a:r>
              <a:rPr lang="en-US" dirty="0"/>
              <a:t>Kant, I. (1991). </a:t>
            </a:r>
            <a:r>
              <a:rPr lang="en-US" i="1" dirty="0"/>
              <a:t>Groundwork of the </a:t>
            </a:r>
            <a:r>
              <a:rPr lang="en-US" i="1" dirty="0" err="1"/>
              <a:t>Metphysics</a:t>
            </a:r>
            <a:r>
              <a:rPr lang="en-US" i="1" dirty="0"/>
              <a:t> of Morals.</a:t>
            </a:r>
            <a:r>
              <a:rPr lang="en-US" dirty="0"/>
              <a:t> USA &amp; CANDA: Routledge .</a:t>
            </a:r>
            <a:endParaRPr lang="en-GB" dirty="0"/>
          </a:p>
          <a:p>
            <a:endParaRPr lang="en-GB" dirty="0"/>
          </a:p>
          <a:p>
            <a:endParaRPr lang="en-US" dirty="0"/>
          </a:p>
        </p:txBody>
      </p:sp>
    </p:spTree>
    <p:extLst>
      <p:ext uri="{BB962C8B-B14F-4D97-AF65-F5344CB8AC3E}">
        <p14:creationId xmlns:p14="http://schemas.microsoft.com/office/powerpoint/2010/main" val="208137238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{87BB6E5C-168F-234B-BE36-41AECE04C596}tf10001119_mac</Template>
  <TotalTime>2160</TotalTime>
  <Words>774</Words>
  <Application>Microsoft Macintosh PowerPoint</Application>
  <PresentationFormat>Widescreen</PresentationFormat>
  <Paragraphs>41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 Light</vt:lpstr>
      <vt:lpstr>Gill Sans MT</vt:lpstr>
      <vt:lpstr>Gallery</vt:lpstr>
      <vt:lpstr>Do men only ever strive towards a good? </vt:lpstr>
      <vt:lpstr>A good? </vt:lpstr>
      <vt:lpstr>PowerPoint Presentation</vt:lpstr>
      <vt:lpstr>Immanuel Kant</vt:lpstr>
      <vt:lpstr>PowerPoint Presentation</vt:lpstr>
      <vt:lpstr>PowerPoint Presentation</vt:lpstr>
      <vt:lpstr>Conclusion</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36</cp:revision>
  <dcterms:created xsi:type="dcterms:W3CDTF">2024-09-24T16:32:28Z</dcterms:created>
  <dcterms:modified xsi:type="dcterms:W3CDTF">2024-10-10T09:01:05Z</dcterms:modified>
</cp:coreProperties>
</file>