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notesMasterIdLst>
    <p:notesMasterId r:id="rId36"/>
  </p:notesMasterIdLst>
  <p:sldIdLst>
    <p:sldId id="260" r:id="rId5"/>
    <p:sldId id="261" r:id="rId6"/>
    <p:sldId id="263" r:id="rId7"/>
    <p:sldId id="289" r:id="rId8"/>
    <p:sldId id="293" r:id="rId9"/>
    <p:sldId id="278" r:id="rId10"/>
    <p:sldId id="279" r:id="rId11"/>
    <p:sldId id="280" r:id="rId12"/>
    <p:sldId id="281" r:id="rId13"/>
    <p:sldId id="282" r:id="rId14"/>
    <p:sldId id="283" r:id="rId15"/>
    <p:sldId id="284" r:id="rId16"/>
    <p:sldId id="285" r:id="rId17"/>
    <p:sldId id="276" r:id="rId18"/>
    <p:sldId id="275" r:id="rId19"/>
    <p:sldId id="274" r:id="rId20"/>
    <p:sldId id="271" r:id="rId21"/>
    <p:sldId id="272" r:id="rId22"/>
    <p:sldId id="273" r:id="rId23"/>
    <p:sldId id="264" r:id="rId24"/>
    <p:sldId id="265" r:id="rId25"/>
    <p:sldId id="266" r:id="rId26"/>
    <p:sldId id="267" r:id="rId27"/>
    <p:sldId id="268" r:id="rId28"/>
    <p:sldId id="294" r:id="rId29"/>
    <p:sldId id="295" r:id="rId30"/>
    <p:sldId id="292" r:id="rId31"/>
    <p:sldId id="291" r:id="rId32"/>
    <p:sldId id="270" r:id="rId33"/>
    <p:sldId id="288" r:id="rId34"/>
    <p:sldId id="287"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07444A-D1A1-4853-B881-F8F8A2B672AA}" type="datetimeFigureOut">
              <a:rPr lang="en-US" smtClean="0"/>
              <a:t>10/15/2020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0CB90E-A225-4324-8C33-43B910608846}" type="slidenum">
              <a:rPr lang="en-US" smtClean="0"/>
              <a:t>‹#›</a:t>
            </a:fld>
            <a:endParaRPr lang="en-US" dirty="0"/>
          </a:p>
        </p:txBody>
      </p:sp>
    </p:spTree>
    <p:extLst>
      <p:ext uri="{BB962C8B-B14F-4D97-AF65-F5344CB8AC3E}">
        <p14:creationId xmlns:p14="http://schemas.microsoft.com/office/powerpoint/2010/main" val="1776786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BFCA80-3149-4E77-8A10-61897EDA3B46}" type="datetime1">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29C9D3-68C8-4C7B-8900-91931799374E}" type="datetime1">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9B228F-8597-4214-9AEE-4076FD5CA715}" type="datetime1">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27F8CC-B120-4B42-BEE7-63A5350889A2}"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E258E9-5596-48C3-B804-C76A65717270}" type="datetime1">
              <a:rPr lang="en-US" smtClean="0"/>
              <a:t>10/15/2020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FD7C53-E53C-41B3-812A-684A050FC715}" type="datetime1">
              <a:rPr lang="en-US" smtClean="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8D1511-E534-4630-A1C6-AD2AF8D54CE5}" type="datetime1">
              <a:rPr lang="en-US" smtClean="0"/>
              <a:t>10/15/2020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789630-DBCB-471E-ABE0-D32F6A692637}"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41631A-C749-4F96-9D50-34B67FA138ED}"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F13711-36CD-49B6-9950-F52DFEABB444}"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109F87-2F65-4022-A223-5773581A346C}"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F328A6-DFEA-4DEB-902A-5CD45AEC92CE}"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D1E4CA-5AE3-4870-BD9C-5EEB663715AB}"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9211FB8-B5F3-49D0-BC3B-869D3A8CDBA7}" type="datetime1">
              <a:rPr lang="en-US" smtClean="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47ADFF6-C930-49C8-94FB-8F6FD2363FAD}" type="datetime1">
              <a:rPr lang="en-US" smtClean="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4E9CD1-1044-4815-9F42-749864AB9AF7}" type="datetime1">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521573-514C-4F42-BCAD-23F0FC3E15F0}" type="datetime1">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A2B52B98-6AEB-475D-82BB-A785B0B1CD52}" type="datetime1">
              <a:rPr lang="en-US" smtClean="0"/>
              <a:t>10/15/2020</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F28FB93-0A08-4E7D-8E63-9EFA29F1E093}"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2" r:id="rId10"/>
    <p:sldLayoutId id="2147483853" r:id="rId11"/>
    <p:sldLayoutId id="2147483854" r:id="rId12"/>
    <p:sldLayoutId id="2147483855" r:id="rId13"/>
    <p:sldLayoutId id="2147483858" r:id="rId14"/>
    <p:sldLayoutId id="2147483859" r:id="rId15"/>
    <p:sldLayoutId id="2147483850" r:id="rId16"/>
    <p:sldLayoutId id="2147483851"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bing.com/search?q=does+corona+virus+affect+more+during+winter&amp;form=ANNNB1&amp;refig=62478617b585455ab8ee88bef3c1d368&amp;sp=1&amp;ghc=1&amp;qs=NWT&amp;pq=does+corona+virus+affect+more+during+wint&amp;sk=PRES1&amp;sc=1-41&amp;cvid=62478617b585455ab8ee88bef3c1d368"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bing.com/search?q=does+corona+virus+affect+more+during+winter&amp;form=ANNNB1&amp;refig=62478617b585455ab8ee88bef3c1d368&amp;sp=1&amp;ghc=1&amp;qs=NWT&amp;pq=does+corona+virus+affect+more+during+wint&amp;sk=PRES1&amp;sc=1-41&amp;cvid=62478617b585455ab8ee88bef3c1d368"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94E20B4-B38C-431D-97FB-559753C4CD10}"/>
              </a:ext>
              <a:ext uri="{C183D7F6-B498-43B3-948B-1728B52AA6E4}">
                <adec:decorative xmlns:adec="http://schemas.microsoft.com/office/drawing/2017/decorative" val="1"/>
              </a:ext>
            </a:extLst>
          </p:cNvPr>
          <p:cNvPicPr>
            <a:picLocks noChangeAspect="1"/>
          </p:cNvPicPr>
          <p:nvPr/>
        </p:nvPicPr>
        <p:blipFill rotWithShape="1">
          <a:blip r:embed="rId3"/>
          <a:srcRect b="25000"/>
          <a:stretch/>
        </p:blipFill>
        <p:spPr>
          <a:xfrm>
            <a:off x="-284066" y="8878"/>
            <a:ext cx="12476066" cy="6857990"/>
          </a:xfrm>
          <a:prstGeom prst="rect">
            <a:avLst/>
          </a:prstGeom>
        </p:spPr>
      </p:pic>
      <p:sp useBgFill="1">
        <p:nvSpPr>
          <p:cNvPr id="15"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769538" y="445383"/>
            <a:ext cx="1995577" cy="7534653"/>
          </a:xfrm>
          <a:prstGeom prst="round2SameRect">
            <a:avLst>
              <a:gd name="adj1" fmla="val 9679"/>
              <a:gd name="adj2" fmla="val 400"/>
            </a:avLst>
          </a:prstGeom>
          <a:ln>
            <a:noFill/>
          </a:ln>
          <a:effectLst>
            <a:outerShdw blurRad="50800" dist="38100" dir="5400000" algn="tl" rotWithShape="0">
              <a:srgbClr val="000000">
                <a:alpha val="43000"/>
              </a:srgbClr>
            </a:outerShdw>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9E76074B-C45A-40AF-9F6D-1348D176FEA6}"/>
              </a:ext>
            </a:extLst>
          </p:cNvPr>
          <p:cNvSpPr>
            <a:spLocks noGrp="1"/>
          </p:cNvSpPr>
          <p:nvPr>
            <p:ph type="ctrTitle"/>
          </p:nvPr>
        </p:nvSpPr>
        <p:spPr>
          <a:xfrm>
            <a:off x="510121" y="3439137"/>
            <a:ext cx="6436104" cy="981943"/>
          </a:xfrm>
        </p:spPr>
        <p:txBody>
          <a:bodyPr>
            <a:noAutofit/>
          </a:bodyPr>
          <a:lstStyle/>
          <a:p>
            <a:r>
              <a:rPr lang="en-US" sz="3600" dirty="0">
                <a:solidFill>
                  <a:schemeClr val="tx1"/>
                </a:solidFill>
              </a:rPr>
              <a:t>The Impact of Clovid-19 on BAME Groups</a:t>
            </a:r>
          </a:p>
        </p:txBody>
      </p:sp>
      <p:sp>
        <p:nvSpPr>
          <p:cNvPr id="3" name="Subtitle 2">
            <a:extLst>
              <a:ext uri="{FF2B5EF4-FFF2-40B4-BE49-F238E27FC236}">
                <a16:creationId xmlns:a16="http://schemas.microsoft.com/office/drawing/2014/main" id="{6C73FCE9-28D4-427E-BF96-E6B19E59E524}"/>
              </a:ext>
            </a:extLst>
          </p:cNvPr>
          <p:cNvSpPr>
            <a:spLocks noGrp="1"/>
          </p:cNvSpPr>
          <p:nvPr>
            <p:ph type="subTitle" idx="1"/>
          </p:nvPr>
        </p:nvSpPr>
        <p:spPr>
          <a:xfrm>
            <a:off x="804335" y="4421080"/>
            <a:ext cx="6436104" cy="662754"/>
          </a:xfrm>
        </p:spPr>
        <p:txBody>
          <a:bodyPr>
            <a:normAutofit fontScale="85000" lnSpcReduction="20000"/>
          </a:bodyPr>
          <a:lstStyle/>
          <a:p>
            <a:pPr algn="l"/>
            <a:r>
              <a:rPr lang="en-US" sz="1800" dirty="0"/>
              <a:t>Public Health Policy –BMHP5013</a:t>
            </a:r>
          </a:p>
          <a:p>
            <a:pPr algn="l"/>
            <a:r>
              <a:rPr lang="en-US" sz="1800" dirty="0"/>
              <a:t>Lecturer: Dr Besty Jose</a:t>
            </a:r>
          </a:p>
          <a:p>
            <a:pPr algn="l"/>
            <a:endParaRPr lang="en-US" sz="1800" dirty="0"/>
          </a:p>
        </p:txBody>
      </p:sp>
    </p:spTree>
    <p:extLst>
      <p:ext uri="{BB962C8B-B14F-4D97-AF65-F5344CB8AC3E}">
        <p14:creationId xmlns:p14="http://schemas.microsoft.com/office/powerpoint/2010/main" val="4018795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3A355-F4EE-449A-8FF6-965BB822CD02}"/>
              </a:ext>
            </a:extLst>
          </p:cNvPr>
          <p:cNvSpPr>
            <a:spLocks noGrp="1"/>
          </p:cNvSpPr>
          <p:nvPr>
            <p:ph type="title"/>
          </p:nvPr>
        </p:nvSpPr>
        <p:spPr>
          <a:xfrm>
            <a:off x="913795" y="609600"/>
            <a:ext cx="3078749" cy="970450"/>
          </a:xfrm>
        </p:spPr>
        <p:txBody>
          <a:bodyPr anchor="b">
            <a:normAutofit/>
          </a:bodyPr>
          <a:lstStyle/>
          <a:p>
            <a:r>
              <a:rPr lang="en-US" sz="3200" dirty="0">
                <a:solidFill>
                  <a:schemeClr val="tx1"/>
                </a:solidFill>
              </a:rPr>
              <a:t>Group 3</a:t>
            </a:r>
          </a:p>
        </p:txBody>
      </p:sp>
      <p:sp>
        <p:nvSpPr>
          <p:cNvPr id="3" name="Content Placeholder 2">
            <a:extLst>
              <a:ext uri="{FF2B5EF4-FFF2-40B4-BE49-F238E27FC236}">
                <a16:creationId xmlns:a16="http://schemas.microsoft.com/office/drawing/2014/main" id="{DBE292CA-6284-4C1D-9FB2-E1D962FCDE90}"/>
              </a:ext>
            </a:extLst>
          </p:cNvPr>
          <p:cNvSpPr>
            <a:spLocks noGrp="1"/>
          </p:cNvSpPr>
          <p:nvPr>
            <p:ph idx="1"/>
          </p:nvPr>
        </p:nvSpPr>
        <p:spPr>
          <a:xfrm>
            <a:off x="167951" y="1772817"/>
            <a:ext cx="4384999" cy="4018384"/>
          </a:xfrm>
        </p:spPr>
        <p:txBody>
          <a:bodyPr anchor="t">
            <a:normAutofit/>
          </a:bodyPr>
          <a:lstStyle/>
          <a:p>
            <a:pPr marL="36900" indent="0">
              <a:spcAft>
                <a:spcPts val="1000"/>
              </a:spcAft>
              <a:buSzPct val="90000"/>
              <a:buNone/>
            </a:pPr>
            <a:r>
              <a:rPr lang="en-US" dirty="0">
                <a:solidFill>
                  <a:schemeClr val="tx1"/>
                </a:solidFill>
              </a:rPr>
              <a:t>Joan McDonald-1714477</a:t>
            </a:r>
          </a:p>
          <a:p>
            <a:pPr marL="36900" indent="0">
              <a:spcAft>
                <a:spcPts val="1000"/>
              </a:spcAft>
              <a:buSzPct val="90000"/>
              <a:buNone/>
            </a:pPr>
            <a:r>
              <a:rPr lang="en-US" dirty="0">
                <a:solidFill>
                  <a:schemeClr val="tx1"/>
                </a:solidFill>
              </a:rPr>
              <a:t>Luthfa Khanam-1714391</a:t>
            </a:r>
          </a:p>
          <a:p>
            <a:pPr marL="36900" indent="0">
              <a:spcAft>
                <a:spcPts val="1000"/>
              </a:spcAft>
              <a:buSzPct val="90000"/>
              <a:buNone/>
            </a:pPr>
            <a:r>
              <a:rPr lang="en-US" dirty="0">
                <a:solidFill>
                  <a:schemeClr val="tx1"/>
                </a:solidFill>
              </a:rPr>
              <a:t>Karon Mcqueen-1809080</a:t>
            </a:r>
          </a:p>
          <a:p>
            <a:pPr marL="36900" indent="0">
              <a:spcAft>
                <a:spcPts val="1000"/>
              </a:spcAft>
              <a:buSzPct val="90000"/>
              <a:buNone/>
            </a:pPr>
            <a:r>
              <a:rPr lang="en-US" dirty="0">
                <a:solidFill>
                  <a:schemeClr val="tx1"/>
                </a:solidFill>
              </a:rPr>
              <a:t>Sophia Angus Walcott-1808224</a:t>
            </a:r>
          </a:p>
          <a:p>
            <a:pPr marL="36900" indent="0">
              <a:spcAft>
                <a:spcPts val="1000"/>
              </a:spcAft>
              <a:buSzPct val="90000"/>
              <a:buNone/>
            </a:pPr>
            <a:endParaRPr lang="en-US" sz="1600" dirty="0"/>
          </a:p>
        </p:txBody>
      </p:sp>
      <p:pic>
        <p:nvPicPr>
          <p:cNvPr id="16" name="Picture 15">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4552950" y="1"/>
            <a:ext cx="7639050" cy="6858000"/>
          </a:xfrm>
          <a:prstGeom prst="rect">
            <a:avLst/>
          </a:prstGeom>
        </p:spPr>
      </p:pic>
      <p:pic>
        <p:nvPicPr>
          <p:cNvPr id="4" name="Picture 3">
            <a:extLst>
              <a:ext uri="{FF2B5EF4-FFF2-40B4-BE49-F238E27FC236}">
                <a16:creationId xmlns:a16="http://schemas.microsoft.com/office/drawing/2014/main" id="{9FC094AD-DFDC-4944-8341-B513DBD94078}"/>
              </a:ext>
              <a:ext uri="{C183D7F6-B498-43B3-948B-1728B52AA6E4}">
                <adec:decorative xmlns:adec="http://schemas.microsoft.com/office/drawing/2017/decorative" val="1"/>
              </a:ext>
            </a:extLst>
          </p:cNvPr>
          <p:cNvPicPr>
            <a:picLocks noChangeAspect="1"/>
          </p:cNvPicPr>
          <p:nvPr/>
        </p:nvPicPr>
        <p:blipFill rotWithShape="1">
          <a:blip r:embed="rId4"/>
          <a:srcRect l="5640" r="11927"/>
          <a:stretch/>
        </p:blipFill>
        <p:spPr>
          <a:xfrm>
            <a:off x="4654295" y="10"/>
            <a:ext cx="7537705" cy="6857990"/>
          </a:xfrm>
          <a:prstGeom prst="rect">
            <a:avLst/>
          </a:prstGeom>
        </p:spPr>
      </p:pic>
    </p:spTree>
    <p:extLst>
      <p:ext uri="{BB962C8B-B14F-4D97-AF65-F5344CB8AC3E}">
        <p14:creationId xmlns:p14="http://schemas.microsoft.com/office/powerpoint/2010/main" val="1992624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22E0D-AE81-4E97-8653-CF37DC045933}"/>
              </a:ext>
            </a:extLst>
          </p:cNvPr>
          <p:cNvSpPr>
            <a:spLocks noGrp="1"/>
          </p:cNvSpPr>
          <p:nvPr>
            <p:ph type="title"/>
          </p:nvPr>
        </p:nvSpPr>
        <p:spPr>
          <a:xfrm>
            <a:off x="913795" y="426128"/>
            <a:ext cx="10353762" cy="1153922"/>
          </a:xfrm>
        </p:spPr>
        <p:txBody>
          <a:bodyPr>
            <a:normAutofit fontScale="90000"/>
          </a:bodyPr>
          <a:lstStyle/>
          <a:p>
            <a:r>
              <a:rPr lang="en-GB" dirty="0"/>
              <a:t> </a:t>
            </a:r>
            <a:r>
              <a:rPr lang="en-GB" dirty="0">
                <a:solidFill>
                  <a:schemeClr val="tx1"/>
                </a:solidFill>
              </a:rPr>
              <a:t>Introduction </a:t>
            </a:r>
            <a:br>
              <a:rPr lang="en-GB" dirty="0">
                <a:solidFill>
                  <a:schemeClr val="tx1"/>
                </a:solidFill>
              </a:rPr>
            </a:br>
            <a:endParaRPr lang="en-GB" dirty="0">
              <a:solidFill>
                <a:schemeClr val="tx1"/>
              </a:solidFill>
            </a:endParaRPr>
          </a:p>
        </p:txBody>
      </p:sp>
      <p:sp>
        <p:nvSpPr>
          <p:cNvPr id="3" name="Content Placeholder 2">
            <a:extLst>
              <a:ext uri="{FF2B5EF4-FFF2-40B4-BE49-F238E27FC236}">
                <a16:creationId xmlns:a16="http://schemas.microsoft.com/office/drawing/2014/main" id="{B687E51B-3B5D-4789-9714-41ABE193F5AF}"/>
              </a:ext>
            </a:extLst>
          </p:cNvPr>
          <p:cNvSpPr>
            <a:spLocks noGrp="1"/>
          </p:cNvSpPr>
          <p:nvPr>
            <p:ph idx="1"/>
          </p:nvPr>
        </p:nvSpPr>
        <p:spPr/>
        <p:txBody>
          <a:bodyPr>
            <a:noAutofit/>
          </a:bodyPr>
          <a:lstStyle/>
          <a:p>
            <a:r>
              <a:rPr lang="en-GB" sz="1600" dirty="0">
                <a:solidFill>
                  <a:schemeClr val="tx1"/>
                </a:solidFill>
                <a:latin typeface="Arial" panose="020B0604020202020204" pitchFamily="34" charset="0"/>
                <a:cs typeface="Arial" panose="020B0604020202020204" pitchFamily="34" charset="0"/>
              </a:rPr>
              <a:t>According to Giles, Strick and Song (2020), the virus originated from an animal wholesale market, where it was passed to a person in the City of Wuhan, China.  The first cases of the virus was identified in December 2019, however a study conducted by Harvard University found that the virus may have been present from as early as August 2019.</a:t>
            </a:r>
          </a:p>
          <a:p>
            <a:r>
              <a:rPr lang="en-GB" sz="1600" dirty="0">
                <a:solidFill>
                  <a:schemeClr val="tx1"/>
                </a:solidFill>
                <a:latin typeface="Arial" panose="020B0604020202020204" pitchFamily="34" charset="0"/>
                <a:cs typeface="Arial" panose="020B0604020202020204" pitchFamily="34" charset="0"/>
              </a:rPr>
              <a:t>The World Health Organisation declared Covid-19 a worldwide pandemic on 11</a:t>
            </a:r>
            <a:r>
              <a:rPr lang="en-GB" sz="1600" baseline="30000" dirty="0">
                <a:solidFill>
                  <a:schemeClr val="tx1"/>
                </a:solidFill>
                <a:latin typeface="Arial" panose="020B0604020202020204" pitchFamily="34" charset="0"/>
                <a:cs typeface="Arial" panose="020B0604020202020204" pitchFamily="34" charset="0"/>
              </a:rPr>
              <a:t>th</a:t>
            </a:r>
            <a:r>
              <a:rPr lang="en-GB" sz="1600" dirty="0">
                <a:solidFill>
                  <a:schemeClr val="tx1"/>
                </a:solidFill>
                <a:latin typeface="Arial" panose="020B0604020202020204" pitchFamily="34" charset="0"/>
                <a:cs typeface="Arial" panose="020B0604020202020204" pitchFamily="34" charset="0"/>
              </a:rPr>
              <a:t> March 2020, by then over 118,000 case of coronavirus was reported in over 110 counties (WHO, 2020). </a:t>
            </a:r>
          </a:p>
          <a:p>
            <a:r>
              <a:rPr lang="en-GB" sz="1600" dirty="0">
                <a:solidFill>
                  <a:schemeClr val="tx1"/>
                </a:solidFill>
                <a:latin typeface="Arial" panose="020B0604020202020204" pitchFamily="34" charset="0"/>
                <a:cs typeface="Arial" panose="020B0604020202020204" pitchFamily="34" charset="0"/>
              </a:rPr>
              <a:t>At the early stage of the pandemic the virus affected male more compared to female, however as the outbreak continued the UK experienced an high increase of CLOVID-19 on its Black and Asian minority groups (Bhatia, 2020). </a:t>
            </a:r>
          </a:p>
          <a:p>
            <a:r>
              <a:rPr lang="en-GB" sz="1600" dirty="0">
                <a:solidFill>
                  <a:schemeClr val="tx1"/>
                </a:solidFill>
                <a:latin typeface="Arial" panose="020B0604020202020204" pitchFamily="34" charset="0"/>
                <a:cs typeface="Arial" panose="020B0604020202020204" pitchFamily="34" charset="0"/>
              </a:rPr>
              <a:t>Over 4300 deaths has been reported in the United Kingdom since the outbreak and the numbers is expected to rise during winter.  Coronavirus is related to influenza, rhinovirus, which is the common cold and respiratory syncytial virus (RSV) all four viruses tend to affect more during winter due to temperature fall (Gallagher, 2020). </a:t>
            </a:r>
          </a:p>
          <a:p>
            <a:pPr marL="36900" indent="0">
              <a:buNone/>
            </a:pPr>
            <a:endParaRPr lang="en-GB" sz="1600" dirty="0">
              <a:solidFill>
                <a:schemeClr val="tx1"/>
              </a:solidFill>
              <a:latin typeface="Arial" panose="020B0604020202020204" pitchFamily="34" charset="0"/>
              <a:cs typeface="Arial" panose="020B0604020202020204" pitchFamily="34" charset="0"/>
            </a:endParaRPr>
          </a:p>
          <a:p>
            <a:pPr marL="36900" indent="0">
              <a:buNone/>
            </a:pPr>
            <a:r>
              <a:rPr lang="en-GB" sz="1600" dirty="0">
                <a:latin typeface="Arial" panose="020B0604020202020204" pitchFamily="34" charset="0"/>
                <a:cs typeface="Arial" panose="020B0604020202020204" pitchFamily="34" charset="0"/>
              </a:rPr>
              <a:t>                                                                                                                                       </a:t>
            </a:r>
          </a:p>
          <a:p>
            <a:pPr marL="36900" indent="0">
              <a:buNone/>
            </a:pPr>
            <a:r>
              <a:rPr lang="en-GB" sz="1600" dirty="0">
                <a:latin typeface="Arial" panose="020B0604020202020204" pitchFamily="34" charset="0"/>
                <a:cs typeface="Arial" panose="020B0604020202020204" pitchFamily="34" charset="0"/>
              </a:rPr>
              <a:t>  </a:t>
            </a:r>
          </a:p>
        </p:txBody>
      </p:sp>
      <p:sp>
        <p:nvSpPr>
          <p:cNvPr id="4" name="Rectangle 3">
            <a:extLst>
              <a:ext uri="{FF2B5EF4-FFF2-40B4-BE49-F238E27FC236}">
                <a16:creationId xmlns:a16="http://schemas.microsoft.com/office/drawing/2014/main" id="{37B7D741-C460-471B-A78B-A19A84700A09}"/>
              </a:ext>
            </a:extLst>
          </p:cNvPr>
          <p:cNvSpPr/>
          <p:nvPr/>
        </p:nvSpPr>
        <p:spPr>
          <a:xfrm>
            <a:off x="10156600" y="6339250"/>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3686157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3F921-83D1-482F-B2F2-52B9C8E05EB6}"/>
              </a:ext>
            </a:extLst>
          </p:cNvPr>
          <p:cNvSpPr>
            <a:spLocks noGrp="1"/>
          </p:cNvSpPr>
          <p:nvPr>
            <p:ph type="title"/>
          </p:nvPr>
        </p:nvSpPr>
        <p:spPr/>
        <p:txBody>
          <a:bodyPr>
            <a:normAutofit fontScale="90000"/>
          </a:bodyPr>
          <a:lstStyle/>
          <a:p>
            <a:r>
              <a:rPr lang="en-GB" dirty="0">
                <a:solidFill>
                  <a:schemeClr val="tx1"/>
                </a:solidFill>
              </a:rPr>
              <a:t>Why Coronavirus Affected the BAME Group More? </a:t>
            </a:r>
          </a:p>
        </p:txBody>
      </p:sp>
      <p:sp>
        <p:nvSpPr>
          <p:cNvPr id="3" name="Content Placeholder 2">
            <a:extLst>
              <a:ext uri="{FF2B5EF4-FFF2-40B4-BE49-F238E27FC236}">
                <a16:creationId xmlns:a16="http://schemas.microsoft.com/office/drawing/2014/main" id="{618AAEA7-EC2B-478C-ACA5-65B09BCFB19B}"/>
              </a:ext>
            </a:extLst>
          </p:cNvPr>
          <p:cNvSpPr>
            <a:spLocks noGrp="1"/>
          </p:cNvSpPr>
          <p:nvPr>
            <p:ph idx="1"/>
          </p:nvPr>
        </p:nvSpPr>
        <p:spPr>
          <a:xfrm>
            <a:off x="1109104" y="1838981"/>
            <a:ext cx="10353762" cy="4058751"/>
          </a:xfrm>
        </p:spPr>
        <p:txBody>
          <a:bodyPr>
            <a:noAutofit/>
          </a:bodyPr>
          <a:lstStyle/>
          <a:p>
            <a:r>
              <a:rPr lang="en-GB" sz="1800" dirty="0">
                <a:solidFill>
                  <a:schemeClr val="tx1"/>
                </a:solidFill>
              </a:rPr>
              <a:t>The impact of COVID-19 has affected the Black, Asian and Minority Ethnics (BAME) group the most, than any other group in the UK. Our aim is to understand the impact and share our findings of the effect coronavirus has on the BAME group and provide ways, in how to help and minimise the spread of coronavirus.   </a:t>
            </a:r>
          </a:p>
          <a:p>
            <a:r>
              <a:rPr lang="en-GB" sz="1800" dirty="0">
                <a:solidFill>
                  <a:schemeClr val="tx1"/>
                </a:solidFill>
              </a:rPr>
              <a:t>According to the 2011 Census, 14.5% of the population in the UK are from BAME backgrounds, but it is obvious that the percentage has risen since then, (ONS, 2020).Considering the percentage has risen than before and the virus has effected the ethnic minority more, therefore the increase rate of COVIID-19 deaths will be significantly higher amongst the BAME group. </a:t>
            </a:r>
          </a:p>
          <a:p>
            <a:r>
              <a:rPr lang="en-GB" sz="1800" dirty="0">
                <a:solidFill>
                  <a:schemeClr val="tx1"/>
                </a:solidFill>
              </a:rPr>
              <a:t>The Health Secretary Matt Hancock has stated that the covid-19 death rate is high amongst the  BAME group, reasons identified for the high death rate in the BAME communities include, existing health condition, health equalities, poor housing condition, overcrowding, geographical factors, structural racism and occupation ( Butcher and Massey, 2020).</a:t>
            </a:r>
          </a:p>
          <a:p>
            <a:pPr marL="36900" indent="0">
              <a:buNone/>
            </a:pPr>
            <a:endParaRPr lang="en-GB" sz="1800" dirty="0">
              <a:solidFill>
                <a:schemeClr val="tx1"/>
              </a:solidFill>
            </a:endParaRPr>
          </a:p>
          <a:p>
            <a:endParaRPr lang="en-GB" sz="1600" dirty="0">
              <a:solidFill>
                <a:schemeClr val="tx1"/>
              </a:solidFill>
            </a:endParaRPr>
          </a:p>
          <a:p>
            <a:pPr marL="36900" indent="0">
              <a:buNone/>
            </a:pPr>
            <a:r>
              <a:rPr lang="en-GB" sz="1600" dirty="0"/>
              <a:t>                                                                                                                                                      </a:t>
            </a:r>
          </a:p>
        </p:txBody>
      </p:sp>
      <p:sp>
        <p:nvSpPr>
          <p:cNvPr id="4" name="Rectangle 3">
            <a:extLst>
              <a:ext uri="{FF2B5EF4-FFF2-40B4-BE49-F238E27FC236}">
                <a16:creationId xmlns:a16="http://schemas.microsoft.com/office/drawing/2014/main" id="{AFDFE4C6-C2F9-404A-A555-40DD9E3B7B29}"/>
              </a:ext>
            </a:extLst>
          </p:cNvPr>
          <p:cNvSpPr/>
          <p:nvPr/>
        </p:nvSpPr>
        <p:spPr>
          <a:xfrm>
            <a:off x="10289827" y="6340236"/>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1642594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0A157-BFCF-4A09-B377-B941BDA68A25}"/>
              </a:ext>
            </a:extLst>
          </p:cNvPr>
          <p:cNvSpPr>
            <a:spLocks noGrp="1"/>
          </p:cNvSpPr>
          <p:nvPr>
            <p:ph type="title"/>
          </p:nvPr>
        </p:nvSpPr>
        <p:spPr/>
        <p:txBody>
          <a:bodyPr/>
          <a:lstStyle/>
          <a:p>
            <a:r>
              <a:rPr lang="en-GB" dirty="0"/>
              <a:t>The Impact of COVID-19 on BAME</a:t>
            </a:r>
          </a:p>
        </p:txBody>
      </p:sp>
      <p:sp>
        <p:nvSpPr>
          <p:cNvPr id="3" name="Content Placeholder 2">
            <a:extLst>
              <a:ext uri="{FF2B5EF4-FFF2-40B4-BE49-F238E27FC236}">
                <a16:creationId xmlns:a16="http://schemas.microsoft.com/office/drawing/2014/main" id="{1BCA5234-AD1D-4CD2-A043-395319557BF6}"/>
              </a:ext>
            </a:extLst>
          </p:cNvPr>
          <p:cNvSpPr>
            <a:spLocks noGrp="1"/>
          </p:cNvSpPr>
          <p:nvPr>
            <p:ph idx="1"/>
          </p:nvPr>
        </p:nvSpPr>
        <p:spPr/>
        <p:txBody>
          <a:bodyPr/>
          <a:lstStyle/>
          <a:p>
            <a:r>
              <a:rPr lang="en-GB" dirty="0">
                <a:solidFill>
                  <a:schemeClr val="tx1"/>
                </a:solidFill>
              </a:rPr>
              <a:t>A review by the Public Health England into the high death rates of BAME group found that 67% of adults that work in the health and social care sector in London are from the ethnic minority backgrounds (The Kings Fund, 2020).  As the health and social care profession is the front line service for the public, it is not surprising that the ethnic minority is affected by the coronavirus. </a:t>
            </a:r>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Addressing the impact of coronavirus (COVID-19) on NHS, BAME staff is also important as they work in the frontline and need adequate Personal Protective Equipment (PPE).  Guidelines were published on 30</a:t>
            </a:r>
            <a:r>
              <a:rPr lang="en-GB" baseline="30000" dirty="0">
                <a:solidFill>
                  <a:schemeClr val="tx1"/>
                </a:solidFill>
                <a:latin typeface="Arial" panose="020B0604020202020204" pitchFamily="34" charset="0"/>
                <a:cs typeface="Arial" panose="020B0604020202020204" pitchFamily="34" charset="0"/>
              </a:rPr>
              <a:t>th</a:t>
            </a:r>
            <a:r>
              <a:rPr lang="en-GB" dirty="0">
                <a:solidFill>
                  <a:schemeClr val="tx1"/>
                </a:solidFill>
                <a:latin typeface="Arial" panose="020B0604020202020204" pitchFamily="34" charset="0"/>
                <a:cs typeface="Arial" panose="020B0604020202020204" pitchFamily="34" charset="0"/>
              </a:rPr>
              <a:t> April 2020 by NHS employers for the National Health Service, to lessen the risk of COVID-19, by monitoring age and ethnicity (NHS, 2020).</a:t>
            </a:r>
          </a:p>
          <a:p>
            <a:endParaRPr lang="en-GB" dirty="0">
              <a:solidFill>
                <a:schemeClr val="tx1"/>
              </a:solidFill>
              <a:latin typeface="Arial" panose="020B0604020202020204" pitchFamily="34" charset="0"/>
              <a:cs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3A7FE27A-D65C-4438-BDA8-8C26D9F3B019}"/>
              </a:ext>
            </a:extLst>
          </p:cNvPr>
          <p:cNvSpPr/>
          <p:nvPr/>
        </p:nvSpPr>
        <p:spPr>
          <a:xfrm>
            <a:off x="10208248" y="6333763"/>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2985586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A6CCD8-44B4-4168-A8EB-E1885F77B556}"/>
              </a:ext>
            </a:extLst>
          </p:cNvPr>
          <p:cNvSpPr/>
          <p:nvPr/>
        </p:nvSpPr>
        <p:spPr>
          <a:xfrm>
            <a:off x="913795" y="609600"/>
            <a:ext cx="10353762" cy="970450"/>
          </a:xfrm>
          <a:prstGeom prst="rect">
            <a:avLst/>
          </a:prstGeom>
        </p:spPr>
        <p:txBody>
          <a:bodyPr vert="horz" lIns="91440" tIns="45720" rIns="91440" bIns="45720" rtlCol="0" anchor="ctr">
            <a:normAutofit/>
          </a:bodyPr>
          <a:lstStyle/>
          <a:p>
            <a:pPr algn="ctr">
              <a:spcBef>
                <a:spcPct val="0"/>
              </a:spcBef>
              <a:spcAft>
                <a:spcPts val="600"/>
              </a:spcAft>
            </a:pPr>
            <a:r>
              <a:rPr lang="en-US" sz="4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Geographical Distribution</a:t>
            </a:r>
          </a:p>
        </p:txBody>
      </p:sp>
      <p:sp>
        <p:nvSpPr>
          <p:cNvPr id="2" name="Rectangle 1">
            <a:extLst>
              <a:ext uri="{FF2B5EF4-FFF2-40B4-BE49-F238E27FC236}">
                <a16:creationId xmlns:a16="http://schemas.microsoft.com/office/drawing/2014/main" id="{5EFB773A-8522-4195-8826-701E491754FC}"/>
              </a:ext>
            </a:extLst>
          </p:cNvPr>
          <p:cNvSpPr/>
          <p:nvPr/>
        </p:nvSpPr>
        <p:spPr>
          <a:xfrm>
            <a:off x="913795" y="1732449"/>
            <a:ext cx="5546272" cy="4058751"/>
          </a:xfrm>
          <a:prstGeom prst="rect">
            <a:avLst/>
          </a:prstGeom>
        </p:spPr>
        <p:txBody>
          <a:bodyPr vert="horz" lIns="91440" tIns="45720" rIns="91440" bIns="45720" rtlCol="0" anchor="ctr">
            <a:normAutofit/>
          </a:bodyPr>
          <a:lstStyle/>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Many news articles cite the beginning of the pandemic as Wuhan, a major city of mainland, China.  Then it spread globally to many different countries</a:t>
            </a:r>
          </a:p>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The W.H.O. has reported 37,704,153 cases as of 13</a:t>
            </a:r>
            <a:r>
              <a:rPr lang="en-US" baseline="30000" dirty="0">
                <a:ln>
                  <a:solidFill>
                    <a:schemeClr val="bg1">
                      <a:lumMod val="75000"/>
                      <a:lumOff val="25000"/>
                      <a:alpha val="10000"/>
                    </a:schemeClr>
                  </a:solidFill>
                </a:ln>
                <a:effectLst>
                  <a:outerShdw blurRad="9525" dist="25400" dir="14640000" algn="tl" rotWithShape="0">
                    <a:schemeClr val="bg1">
                      <a:alpha val="30000"/>
                    </a:schemeClr>
                  </a:outerShdw>
                </a:effectLst>
              </a:rPr>
              <a:t>th</a:t>
            </a: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 October 2020, including 1,079,029 deaths, worldwide</a:t>
            </a:r>
          </a:p>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The United States of America has unfortunately topped the list for most affected Countries, by start of October 2020.</a:t>
            </a:r>
          </a:p>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U.K. is 12</a:t>
            </a:r>
            <a:r>
              <a:rPr lang="en-US" baseline="30000" dirty="0">
                <a:ln>
                  <a:solidFill>
                    <a:schemeClr val="bg1">
                      <a:lumMod val="75000"/>
                      <a:lumOff val="25000"/>
                      <a:alpha val="10000"/>
                    </a:schemeClr>
                  </a:solidFill>
                </a:ln>
                <a:effectLst>
                  <a:outerShdw blurRad="9525" dist="25400" dir="14640000" algn="tl" rotWithShape="0">
                    <a:schemeClr val="bg1">
                      <a:alpha val="30000"/>
                    </a:schemeClr>
                  </a:outerShdw>
                </a:effectLst>
              </a:rPr>
              <a:t>th</a:t>
            </a: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 on the list, sharply following South Africa.</a:t>
            </a:r>
          </a:p>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India, Brazil, Russia and Colombia all follow the U.S. for the top 5 affected (WHO, 2020).</a:t>
            </a:r>
          </a:p>
          <a:p>
            <a:pPr>
              <a:spcBef>
                <a:spcPct val="20000"/>
              </a:spcBef>
              <a:spcAft>
                <a:spcPts val="600"/>
              </a:spcAft>
              <a:buClr>
                <a:srgbClr val="FC9B03"/>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pic>
        <p:nvPicPr>
          <p:cNvPr id="4" name="Picture 3" descr="Table&#10;&#10;Description automatically generated">
            <a:extLst>
              <a:ext uri="{FF2B5EF4-FFF2-40B4-BE49-F238E27FC236}">
                <a16:creationId xmlns:a16="http://schemas.microsoft.com/office/drawing/2014/main" id="{482701B7-724D-4B4F-89AA-068DC93EA0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0067" y="1886504"/>
            <a:ext cx="5453515" cy="3038955"/>
          </a:xfrm>
          <a:prstGeom prst="rect">
            <a:avLst/>
          </a:prstGeom>
        </p:spPr>
      </p:pic>
      <p:sp>
        <p:nvSpPr>
          <p:cNvPr id="5" name="Rectangle 4">
            <a:extLst>
              <a:ext uri="{FF2B5EF4-FFF2-40B4-BE49-F238E27FC236}">
                <a16:creationId xmlns:a16="http://schemas.microsoft.com/office/drawing/2014/main" id="{70E4651A-FA25-46EE-9489-B45957D45AA0}"/>
              </a:ext>
            </a:extLst>
          </p:cNvPr>
          <p:cNvSpPr/>
          <p:nvPr/>
        </p:nvSpPr>
        <p:spPr>
          <a:xfrm>
            <a:off x="6904634" y="4971495"/>
            <a:ext cx="5900691" cy="2862322"/>
          </a:xfrm>
          <a:prstGeom prst="rect">
            <a:avLst/>
          </a:prstGeom>
        </p:spPr>
        <p:txBody>
          <a:bodyPr wrap="square">
            <a:spAutoFit/>
          </a:bodyPr>
          <a:lstStyle/>
          <a:p>
            <a:r>
              <a:rPr lang="en-GB" dirty="0">
                <a:latin typeface="Arial" panose="020B0604020202020204" pitchFamily="34" charset="0"/>
                <a:cs typeface="Arial" panose="020B0604020202020204" pitchFamily="34" charset="0"/>
              </a:rPr>
              <a:t>WHO Coronavirus Disease Dashboard</a:t>
            </a:r>
          </a:p>
          <a:p>
            <a:r>
              <a:rPr lang="en-GB" dirty="0">
                <a:latin typeface="Arial" panose="020B0604020202020204" pitchFamily="34" charset="0"/>
                <a:cs typeface="Arial" panose="020B0604020202020204" pitchFamily="34" charset="0"/>
              </a:rPr>
              <a:t>(World Health Organisation, 2020)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Karon Mcqueen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73499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5389E-747F-49A8-A126-062577A0EA46}"/>
              </a:ext>
            </a:extLst>
          </p:cNvPr>
          <p:cNvSpPr>
            <a:spLocks noGrp="1"/>
          </p:cNvSpPr>
          <p:nvPr>
            <p:ph type="title"/>
          </p:nvPr>
        </p:nvSpPr>
        <p:spPr/>
        <p:txBody>
          <a:bodyPr>
            <a:normAutofit/>
          </a:bodyPr>
          <a:lstStyle/>
          <a:p>
            <a:r>
              <a:rPr lang="en-US" dirty="0"/>
              <a:t>Incidence rate</a:t>
            </a:r>
            <a:endParaRPr lang="en-GB" dirty="0"/>
          </a:p>
        </p:txBody>
      </p:sp>
      <p:sp>
        <p:nvSpPr>
          <p:cNvPr id="3" name="Content Placeholder 2">
            <a:extLst>
              <a:ext uri="{FF2B5EF4-FFF2-40B4-BE49-F238E27FC236}">
                <a16:creationId xmlns:a16="http://schemas.microsoft.com/office/drawing/2014/main" id="{2C1FB5A6-08BE-429D-AEF7-85E1E259EB8B}"/>
              </a:ext>
            </a:extLst>
          </p:cNvPr>
          <p:cNvSpPr>
            <a:spLocks noGrp="1"/>
          </p:cNvSpPr>
          <p:nvPr>
            <p:ph idx="1"/>
          </p:nvPr>
        </p:nvSpPr>
        <p:spPr>
          <a:xfrm>
            <a:off x="913795" y="1732449"/>
            <a:ext cx="4696430" cy="4182576"/>
          </a:xfrm>
        </p:spPr>
        <p:txBody>
          <a:bodyPr/>
          <a:lstStyle/>
          <a:p>
            <a:r>
              <a:rPr lang="en-GB" dirty="0">
                <a:latin typeface="Arial" panose="020B0604020202020204" pitchFamily="34" charset="0"/>
                <a:cs typeface="Arial" panose="020B0604020202020204" pitchFamily="34" charset="0"/>
              </a:rPr>
              <a:t>The U.K. has reported 43,018 deaths</a:t>
            </a:r>
          </a:p>
          <a:p>
            <a:r>
              <a:rPr lang="en-GB" dirty="0">
                <a:latin typeface="Arial" panose="020B0604020202020204" pitchFamily="34" charset="0"/>
                <a:cs typeface="Arial" panose="020B0604020202020204" pitchFamily="34" charset="0"/>
              </a:rPr>
              <a:t>Over 600,00 total confirmed cases</a:t>
            </a:r>
          </a:p>
          <a:p>
            <a:r>
              <a:rPr lang="en-GB" dirty="0">
                <a:latin typeface="Arial" panose="020B0604020202020204" pitchFamily="34" charset="0"/>
                <a:cs typeface="Arial" panose="020B0604020202020204" pitchFamily="34" charset="0"/>
              </a:rPr>
              <a:t>These figures however, only include people who have died with 28 days of testing positive for Covid-19</a:t>
            </a:r>
          </a:p>
          <a:p>
            <a:r>
              <a:rPr lang="en-GB" dirty="0">
                <a:latin typeface="Arial" panose="020B0604020202020204" pitchFamily="34" charset="0"/>
                <a:cs typeface="Arial" panose="020B0604020202020204" pitchFamily="34" charset="0"/>
              </a:rPr>
              <a:t>These are other measures suggesting the death toll is higher (BBC.CO.UK, 2020).</a:t>
            </a:r>
          </a:p>
          <a:p>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0D70F9E8-1EA5-4245-83FC-F8F24F128D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6932" y="1732449"/>
            <a:ext cx="4768968" cy="2806705"/>
          </a:xfrm>
          <a:prstGeom prst="rect">
            <a:avLst/>
          </a:prstGeom>
        </p:spPr>
      </p:pic>
      <p:sp>
        <p:nvSpPr>
          <p:cNvPr id="5" name="Rectangle 4">
            <a:extLst>
              <a:ext uri="{FF2B5EF4-FFF2-40B4-BE49-F238E27FC236}">
                <a16:creationId xmlns:a16="http://schemas.microsoft.com/office/drawing/2014/main" id="{5F77ED08-DF68-4930-A08A-3C22726F855E}"/>
              </a:ext>
            </a:extLst>
          </p:cNvPr>
          <p:cNvSpPr/>
          <p:nvPr/>
        </p:nvSpPr>
        <p:spPr>
          <a:xfrm>
            <a:off x="6276932" y="4539154"/>
            <a:ext cx="5067300" cy="1754326"/>
          </a:xfrm>
          <a:prstGeom prst="rect">
            <a:avLst/>
          </a:prstGeom>
        </p:spPr>
        <p:txBody>
          <a:bodyPr wrap="square">
            <a:spAutoFit/>
          </a:bodyPr>
          <a:lstStyle/>
          <a:p>
            <a:r>
              <a:rPr lang="en-GB" dirty="0">
                <a:latin typeface="Arial" panose="020B0604020202020204" pitchFamily="34" charset="0"/>
                <a:cs typeface="Arial" panose="020B0604020202020204" pitchFamily="34" charset="0"/>
              </a:rPr>
              <a:t>Covid-19 in the UK: How many coronavirus cases are there in your area?</a:t>
            </a:r>
          </a:p>
          <a:p>
            <a:r>
              <a:rPr lang="en-GB" dirty="0">
                <a:latin typeface="Arial" panose="020B0604020202020204" pitchFamily="34" charset="0"/>
                <a:cs typeface="Arial" panose="020B0604020202020204" pitchFamily="34" charset="0"/>
              </a:rPr>
              <a:t>(BBC.CO.UK, 2020)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7A0C05E5-DD76-4BAF-AF92-A607E4E9DFA7}"/>
              </a:ext>
            </a:extLst>
          </p:cNvPr>
          <p:cNvSpPr/>
          <p:nvPr/>
        </p:nvSpPr>
        <p:spPr>
          <a:xfrm>
            <a:off x="10240735" y="6369274"/>
            <a:ext cx="1813317" cy="369332"/>
          </a:xfrm>
          <a:prstGeom prst="rect">
            <a:avLst/>
          </a:prstGeom>
        </p:spPr>
        <p:txBody>
          <a:bodyPr wrap="none">
            <a:spAutoFit/>
          </a:bodyPr>
          <a:lstStyle/>
          <a:p>
            <a:r>
              <a:rPr lang="en-GB">
                <a:solidFill>
                  <a:schemeClr val="tx2"/>
                </a:solidFill>
                <a:latin typeface="Arial" panose="020B0604020202020204" pitchFamily="34" charset="0"/>
                <a:cs typeface="Arial" panose="020B0604020202020204" pitchFamily="34" charset="0"/>
              </a:rPr>
              <a:t>Karon Mcqueen</a:t>
            </a:r>
            <a:endParaRPr lang="en-GB"/>
          </a:p>
        </p:txBody>
      </p:sp>
    </p:spTree>
    <p:extLst>
      <p:ext uri="{BB962C8B-B14F-4D97-AF65-F5344CB8AC3E}">
        <p14:creationId xmlns:p14="http://schemas.microsoft.com/office/powerpoint/2010/main" val="669445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4DE6-5432-4EEC-A38A-E3FEFD635BD9}"/>
              </a:ext>
            </a:extLst>
          </p:cNvPr>
          <p:cNvSpPr>
            <a:spLocks noGrp="1"/>
          </p:cNvSpPr>
          <p:nvPr>
            <p:ph type="title"/>
          </p:nvPr>
        </p:nvSpPr>
        <p:spPr/>
        <p:txBody>
          <a:bodyPr/>
          <a:lstStyle/>
          <a:p>
            <a:r>
              <a:rPr lang="en-GB" dirty="0"/>
              <a:t>Trends</a:t>
            </a:r>
          </a:p>
        </p:txBody>
      </p:sp>
      <p:pic>
        <p:nvPicPr>
          <p:cNvPr id="4" name="Content Placeholder 6" descr="Chart, histogram&#10;&#10;Description automatically generated">
            <a:extLst>
              <a:ext uri="{FF2B5EF4-FFF2-40B4-BE49-F238E27FC236}">
                <a16:creationId xmlns:a16="http://schemas.microsoft.com/office/drawing/2014/main" id="{98016B09-B6D7-4028-AE98-CE3ADA8ACEB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29274" y="1674814"/>
            <a:ext cx="4820574" cy="4388636"/>
          </a:xfrm>
        </p:spPr>
      </p:pic>
      <p:sp>
        <p:nvSpPr>
          <p:cNvPr id="5" name="Rectangle 4">
            <a:extLst>
              <a:ext uri="{FF2B5EF4-FFF2-40B4-BE49-F238E27FC236}">
                <a16:creationId xmlns:a16="http://schemas.microsoft.com/office/drawing/2014/main" id="{C44DB02C-D31C-43EC-B50D-EA776A0CE2F8}"/>
              </a:ext>
            </a:extLst>
          </p:cNvPr>
          <p:cNvSpPr/>
          <p:nvPr/>
        </p:nvSpPr>
        <p:spPr>
          <a:xfrm>
            <a:off x="285750" y="1960513"/>
            <a:ext cx="6096000" cy="2308324"/>
          </a:xfrm>
          <a:prstGeom prst="rect">
            <a:avLst/>
          </a:prstGeom>
        </p:spPr>
        <p:txBody>
          <a:bodyPr>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Trend Chart shows the first wave and decline plus the rise of a new trend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On the 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2020, 16 thousand cases were missed due to a spreadsheet error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This may have led to 50,000 untraced contacts</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(Armstrong, 2020)</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1D7B4C2B-828E-4EF3-A570-4965D2F2C0FB}"/>
              </a:ext>
            </a:extLst>
          </p:cNvPr>
          <p:cNvSpPr/>
          <p:nvPr/>
        </p:nvSpPr>
        <p:spPr>
          <a:xfrm>
            <a:off x="10267368" y="6365693"/>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
        <p:nvSpPr>
          <p:cNvPr id="6" name="Rectangle 5">
            <a:extLst>
              <a:ext uri="{FF2B5EF4-FFF2-40B4-BE49-F238E27FC236}">
                <a16:creationId xmlns:a16="http://schemas.microsoft.com/office/drawing/2014/main" id="{C3148319-3BA8-4A16-89B7-146A0E8B40DC}"/>
              </a:ext>
            </a:extLst>
          </p:cNvPr>
          <p:cNvSpPr/>
          <p:nvPr/>
        </p:nvSpPr>
        <p:spPr>
          <a:xfrm>
            <a:off x="6608838" y="6063450"/>
            <a:ext cx="3809697"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(Office for National Statistics, 2020)</a:t>
            </a:r>
            <a:endParaRPr lang="en-GB" dirty="0"/>
          </a:p>
        </p:txBody>
      </p:sp>
    </p:spTree>
    <p:extLst>
      <p:ext uri="{BB962C8B-B14F-4D97-AF65-F5344CB8AC3E}">
        <p14:creationId xmlns:p14="http://schemas.microsoft.com/office/powerpoint/2010/main" val="3288916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21E38-E91F-417D-9382-4A50E81FCE32}"/>
              </a:ext>
            </a:extLst>
          </p:cNvPr>
          <p:cNvSpPr>
            <a:spLocks noGrp="1"/>
          </p:cNvSpPr>
          <p:nvPr>
            <p:ph type="title"/>
          </p:nvPr>
        </p:nvSpPr>
        <p:spPr/>
        <p:txBody>
          <a:bodyPr/>
          <a:lstStyle/>
          <a:p>
            <a:r>
              <a:rPr lang="en-GB" dirty="0"/>
              <a:t>Causes</a:t>
            </a:r>
          </a:p>
        </p:txBody>
      </p:sp>
      <p:sp>
        <p:nvSpPr>
          <p:cNvPr id="3" name="Content Placeholder 2">
            <a:extLst>
              <a:ext uri="{FF2B5EF4-FFF2-40B4-BE49-F238E27FC236}">
                <a16:creationId xmlns:a16="http://schemas.microsoft.com/office/drawing/2014/main" id="{C93114DF-783F-48E9-B4A9-AFECFD81237C}"/>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 ongoing flare-up of Covid -19 started in Wuhan a city in the Hubei region of China. </a:t>
            </a:r>
          </a:p>
          <a:p>
            <a:r>
              <a:rPr lang="en-GB" dirty="0">
                <a:latin typeface="Arial" panose="020B0604020202020204" pitchFamily="34" charset="0"/>
                <a:cs typeface="Arial" panose="020B0604020202020204" pitchFamily="34" charset="0"/>
              </a:rPr>
              <a:t>The main reports of Covid-19 were in December 2019. Coronavirus is normal in specific creatures such as camel, cat, steer and bats. </a:t>
            </a:r>
          </a:p>
          <a:p>
            <a:r>
              <a:rPr lang="en-GB" b="1" dirty="0">
                <a:latin typeface="Arial" panose="020B0604020202020204" pitchFamily="34" charset="0"/>
                <a:cs typeface="Arial" panose="020B0604020202020204" pitchFamily="34" charset="0"/>
              </a:rPr>
              <a:t>T</a:t>
            </a:r>
            <a:r>
              <a:rPr lang="en-GB" dirty="0">
                <a:latin typeface="Arial" panose="020B0604020202020204" pitchFamily="34" charset="0"/>
                <a:cs typeface="Arial" panose="020B0604020202020204" pitchFamily="34" charset="0"/>
              </a:rPr>
              <a:t>hese infection  that are carried by these animals are with MERs-</a:t>
            </a:r>
            <a:r>
              <a:rPr lang="en-GB" dirty="0" err="1">
                <a:latin typeface="Arial" panose="020B0604020202020204" pitchFamily="34" charset="0"/>
                <a:cs typeface="Arial" panose="020B0604020202020204" pitchFamily="34" charset="0"/>
              </a:rPr>
              <a:t>Cov</a:t>
            </a:r>
            <a:r>
              <a:rPr lang="en-GB" dirty="0">
                <a:latin typeface="Arial" panose="020B0604020202020204" pitchFamily="34" charset="0"/>
                <a:cs typeface="Arial" panose="020B0604020202020204" pitchFamily="34" charset="0"/>
              </a:rPr>
              <a:t> and SARs-</a:t>
            </a:r>
            <a:r>
              <a:rPr lang="en-GB" dirty="0" err="1">
                <a:latin typeface="Arial" panose="020B0604020202020204" pitchFamily="34" charset="0"/>
                <a:cs typeface="Arial" panose="020B0604020202020204" pitchFamily="34" charset="0"/>
              </a:rPr>
              <a:t>Cov</a:t>
            </a:r>
            <a:r>
              <a:rPr lang="en-GB" dirty="0">
                <a:latin typeface="Arial" panose="020B0604020202020204" pitchFamily="34" charset="0"/>
                <a:cs typeface="Arial" panose="020B0604020202020204" pitchFamily="34" charset="0"/>
              </a:rPr>
              <a:t> and with the infection that causes Covid-19 the SARs-Cov-2 infection is a beta-coronavirus similar to MERs-</a:t>
            </a:r>
            <a:r>
              <a:rPr lang="en-GB" dirty="0" err="1">
                <a:latin typeface="Arial" panose="020B0604020202020204" pitchFamily="34" charset="0"/>
                <a:cs typeface="Arial" panose="020B0604020202020204" pitchFamily="34" charset="0"/>
              </a:rPr>
              <a:t>Cov</a:t>
            </a:r>
            <a:r>
              <a:rPr lang="en-GB" dirty="0">
                <a:latin typeface="Arial" panose="020B0604020202020204" pitchFamily="34" charset="0"/>
                <a:cs typeface="Arial" panose="020B0604020202020204" pitchFamily="34" charset="0"/>
              </a:rPr>
              <a:t> and SARs everyone of the three of these infections have their roots in bats. </a:t>
            </a:r>
          </a:p>
          <a:p>
            <a:r>
              <a:rPr lang="en-GB" dirty="0">
                <a:latin typeface="Arial" panose="020B0604020202020204" pitchFamily="34" charset="0"/>
                <a:cs typeface="Arial" panose="020B0604020202020204" pitchFamily="34" charset="0"/>
              </a:rPr>
              <a:t>In spite of the fact that the transmission of Covid-19 from creatures to people is uncommon this new strain probably originated from bats, however one examination proposes Panodins might be the starting point. </a:t>
            </a:r>
          </a:p>
          <a:p>
            <a:r>
              <a:rPr lang="en-GB" dirty="0">
                <a:latin typeface="Arial" panose="020B0604020202020204" pitchFamily="34" charset="0"/>
                <a:cs typeface="Arial" panose="020B0604020202020204" pitchFamily="34" charset="0"/>
              </a:rPr>
              <a:t>Be that as it may, it is indistinct precisely how the infection previously spread to people</a:t>
            </a:r>
            <a:r>
              <a:rPr lang="en-GB" b="1"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(Kandola, 2020)</a:t>
            </a:r>
          </a:p>
          <a:p>
            <a:endParaRPr lang="en-GB" dirty="0"/>
          </a:p>
        </p:txBody>
      </p:sp>
      <p:sp>
        <p:nvSpPr>
          <p:cNvPr id="4" name="Rectangle 3">
            <a:extLst>
              <a:ext uri="{FF2B5EF4-FFF2-40B4-BE49-F238E27FC236}">
                <a16:creationId xmlns:a16="http://schemas.microsoft.com/office/drawing/2014/main" id="{CDE9BBE0-F2BD-42B4-815E-E35A4E949596}"/>
              </a:ext>
            </a:extLst>
          </p:cNvPr>
          <p:cNvSpPr/>
          <p:nvPr/>
        </p:nvSpPr>
        <p:spPr>
          <a:xfrm>
            <a:off x="10196347" y="6248400"/>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3729646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87FDF-38FC-4FF5-866C-D0C02F6A1361}"/>
              </a:ext>
            </a:extLst>
          </p:cNvPr>
          <p:cNvSpPr>
            <a:spLocks noGrp="1"/>
          </p:cNvSpPr>
          <p:nvPr>
            <p:ph type="title"/>
          </p:nvPr>
        </p:nvSpPr>
        <p:spPr/>
        <p:txBody>
          <a:bodyPr/>
          <a:lstStyle/>
          <a:p>
            <a:r>
              <a:rPr lang="en-GB" dirty="0"/>
              <a:t>Spread</a:t>
            </a:r>
          </a:p>
        </p:txBody>
      </p:sp>
      <p:sp>
        <p:nvSpPr>
          <p:cNvPr id="3" name="Content Placeholder 2">
            <a:extLst>
              <a:ext uri="{FF2B5EF4-FFF2-40B4-BE49-F238E27FC236}">
                <a16:creationId xmlns:a16="http://schemas.microsoft.com/office/drawing/2014/main" id="{2AC5292A-B8E9-4323-8F22-AD33C08D120A}"/>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Coronavirus is a respirational ailment , This disease is a typical cold and it spread affectively and noticeable, this happens through close contact with individual with the infection.</a:t>
            </a:r>
          </a:p>
          <a:p>
            <a:r>
              <a:rPr lang="en-GB" dirty="0">
                <a:latin typeface="Arial" panose="020B0604020202020204" pitchFamily="34" charset="0"/>
                <a:cs typeface="Arial" panose="020B0604020202020204" pitchFamily="34" charset="0"/>
              </a:rPr>
              <a:t>A person can cough or sneeze meaning they can shed the infection through spitting, contacting their mouth or nose, or in any event, talking, an individual can likewise contract this infection by hand contact or even touching contaminated surfaces.</a:t>
            </a:r>
          </a:p>
          <a:p>
            <a:r>
              <a:rPr lang="en-GB" dirty="0">
                <a:latin typeface="Arial" panose="020B0604020202020204" pitchFamily="34" charset="0"/>
                <a:cs typeface="Arial" panose="020B0604020202020204" pitchFamily="34" charset="0"/>
              </a:rPr>
              <a:t>People can shed this infection for around fourteen days and after recuperation of Covid-19,it is in their spit and stool this implies it might be conceivable to taint someone else. </a:t>
            </a:r>
          </a:p>
          <a:p>
            <a:pPr marL="0" indent="0">
              <a:buNone/>
            </a:pPr>
            <a:r>
              <a:rPr lang="en-GB" b="1" u="sng"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(Migola, 2020)</a:t>
            </a:r>
          </a:p>
          <a:p>
            <a:endParaRPr lang="en-GB" dirty="0"/>
          </a:p>
        </p:txBody>
      </p:sp>
      <p:sp>
        <p:nvSpPr>
          <p:cNvPr id="4" name="Rectangle 3">
            <a:extLst>
              <a:ext uri="{FF2B5EF4-FFF2-40B4-BE49-F238E27FC236}">
                <a16:creationId xmlns:a16="http://schemas.microsoft.com/office/drawing/2014/main" id="{6878B8C7-6432-4FD9-B668-AC8D6C915619}"/>
              </a:ext>
            </a:extLst>
          </p:cNvPr>
          <p:cNvSpPr/>
          <p:nvPr/>
        </p:nvSpPr>
        <p:spPr>
          <a:xfrm>
            <a:off x="10249613" y="6342641"/>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1650196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2F6F6-9A76-4D32-86E5-459F2104ABBE}"/>
              </a:ext>
            </a:extLst>
          </p:cNvPr>
          <p:cNvSpPr>
            <a:spLocks noGrp="1"/>
          </p:cNvSpPr>
          <p:nvPr>
            <p:ph type="title"/>
          </p:nvPr>
        </p:nvSpPr>
        <p:spPr/>
        <p:txBody>
          <a:bodyPr/>
          <a:lstStyle/>
          <a:p>
            <a:r>
              <a:rPr lang="en-GB" dirty="0"/>
              <a:t>Control Measures</a:t>
            </a:r>
          </a:p>
        </p:txBody>
      </p:sp>
      <p:sp>
        <p:nvSpPr>
          <p:cNvPr id="3" name="Content Placeholder 2">
            <a:extLst>
              <a:ext uri="{FF2B5EF4-FFF2-40B4-BE49-F238E27FC236}">
                <a16:creationId xmlns:a16="http://schemas.microsoft.com/office/drawing/2014/main" id="{9F9B5CC9-86CA-4BC3-8439-611A4EDAAC61}"/>
              </a:ext>
            </a:extLst>
          </p:cNvPr>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Government implemented guidelines on how the public should conduct itself during the pandemic, these included (but not limited to);</a:t>
            </a:r>
          </a:p>
          <a:p>
            <a:pPr lvl="0"/>
            <a:r>
              <a:rPr lang="en-GB" dirty="0">
                <a:latin typeface="Arial" panose="020B0604020202020204" pitchFamily="34" charset="0"/>
                <a:cs typeface="Arial" panose="020B0604020202020204" pitchFamily="34" charset="0"/>
              </a:rPr>
              <a:t>Avoid Events and large gatherings</a:t>
            </a:r>
          </a:p>
          <a:p>
            <a:pPr lvl="0"/>
            <a:r>
              <a:rPr lang="en-GB" dirty="0">
                <a:latin typeface="Arial" panose="020B0604020202020204" pitchFamily="34" charset="0"/>
                <a:cs typeface="Arial" panose="020B0604020202020204" pitchFamily="34" charset="0"/>
              </a:rPr>
              <a:t>Stay 2 meters away from others or an individual with symptoms</a:t>
            </a:r>
          </a:p>
          <a:p>
            <a:pPr lvl="0"/>
            <a:r>
              <a:rPr lang="en-GB" dirty="0">
                <a:latin typeface="Arial" panose="020B0604020202020204" pitchFamily="34" charset="0"/>
                <a:cs typeface="Arial" panose="020B0604020202020204" pitchFamily="34" charset="0"/>
              </a:rPr>
              <a:t>Stay Home (also self-isolation/quarantine)</a:t>
            </a:r>
          </a:p>
          <a:p>
            <a:pPr lvl="0"/>
            <a:r>
              <a:rPr lang="en-GB" dirty="0">
                <a:latin typeface="Arial" panose="020B0604020202020204" pitchFamily="34" charset="0"/>
                <a:cs typeface="Arial" panose="020B0604020202020204" pitchFamily="34" charset="0"/>
              </a:rPr>
              <a:t>Limit of six people in you household</a:t>
            </a:r>
          </a:p>
          <a:p>
            <a:pPr lvl="0"/>
            <a:r>
              <a:rPr lang="en-GB" dirty="0">
                <a:latin typeface="Arial" panose="020B0604020202020204" pitchFamily="34" charset="0"/>
                <a:cs typeface="Arial" panose="020B0604020202020204" pitchFamily="34" charset="0"/>
              </a:rPr>
              <a:t>Limited people in pubs, restaurants and funerals and other social settings has altered their opening and closing hours</a:t>
            </a:r>
          </a:p>
          <a:p>
            <a:pPr lvl="0"/>
            <a:r>
              <a:rPr lang="en-GB" dirty="0">
                <a:latin typeface="Arial" panose="020B0604020202020204" pitchFamily="34" charset="0"/>
                <a:cs typeface="Arial" panose="020B0604020202020204" pitchFamily="34" charset="0"/>
              </a:rPr>
              <a:t>Public transportations also highlighted that face mask should be worn upon entering the bus, taxi and train.</a:t>
            </a:r>
          </a:p>
          <a:p>
            <a:pPr lvl="0"/>
            <a:r>
              <a:rPr lang="en-GB" dirty="0">
                <a:latin typeface="Arial" panose="020B0604020202020204" pitchFamily="34" charset="0"/>
                <a:cs typeface="Arial" panose="020B0604020202020204" pitchFamily="34" charset="0"/>
              </a:rPr>
              <a:t>There is also a 14 days self isolation regarding travelling from other countries to the UK</a:t>
            </a:r>
          </a:p>
          <a:p>
            <a:pPr lvl="0"/>
            <a:r>
              <a:rPr lang="en-GB" dirty="0">
                <a:latin typeface="Arial" panose="020B0604020202020204" pitchFamily="34" charset="0"/>
                <a:cs typeface="Arial" panose="020B0604020202020204" pitchFamily="34" charset="0"/>
              </a:rPr>
              <a:t>Washing hands often with soap and water for at least 20 seconds, use sanitiser</a:t>
            </a:r>
          </a:p>
          <a:p>
            <a:pPr lvl="0"/>
            <a:r>
              <a:rPr lang="en-GB" dirty="0">
                <a:latin typeface="Arial" panose="020B0604020202020204" pitchFamily="34" charset="0"/>
                <a:cs typeface="Arial" panose="020B0604020202020204" pitchFamily="34" charset="0"/>
              </a:rPr>
              <a:t>Cover your mouth and nose with mask in public areas, avoid touching your eyes, nose &amp; mouth</a:t>
            </a:r>
          </a:p>
          <a:p>
            <a:pPr lvl="0"/>
            <a:r>
              <a:rPr lang="en-GB" dirty="0">
                <a:latin typeface="Arial" panose="020B0604020202020204" pitchFamily="34" charset="0"/>
                <a:cs typeface="Arial" panose="020B0604020202020204" pitchFamily="34" charset="0"/>
              </a:rPr>
              <a:t>Clean and disinfect surfaces and objects</a:t>
            </a:r>
          </a:p>
          <a:p>
            <a:pPr marL="0" lvl="0" indent="0">
              <a:buNone/>
            </a:pPr>
            <a:r>
              <a:rPr lang="en-GB" dirty="0">
                <a:latin typeface="Arial" panose="020B0604020202020204" pitchFamily="34" charset="0"/>
                <a:cs typeface="Arial" panose="020B0604020202020204" pitchFamily="34" charset="0"/>
              </a:rPr>
              <a:t>       (WHO,</a:t>
            </a:r>
            <a:r>
              <a:rPr lang="en-GB" b="1" dirty="0">
                <a:latin typeface="Arial" panose="020B0604020202020204" pitchFamily="34" charset="0"/>
                <a:cs typeface="Arial" panose="020B0604020202020204" pitchFamily="34" charset="0"/>
              </a:rPr>
              <a:t>2020)</a:t>
            </a:r>
          </a:p>
          <a:p>
            <a:endParaRPr lang="en-GB" dirty="0"/>
          </a:p>
        </p:txBody>
      </p:sp>
      <p:sp>
        <p:nvSpPr>
          <p:cNvPr id="4" name="Rectangle 3">
            <a:extLst>
              <a:ext uri="{FF2B5EF4-FFF2-40B4-BE49-F238E27FC236}">
                <a16:creationId xmlns:a16="http://schemas.microsoft.com/office/drawing/2014/main" id="{D03D0CB2-31F7-418D-82CF-FBA5B0ECD0E3}"/>
              </a:ext>
            </a:extLst>
          </p:cNvPr>
          <p:cNvSpPr/>
          <p:nvPr/>
        </p:nvSpPr>
        <p:spPr>
          <a:xfrm>
            <a:off x="10231858" y="6369274"/>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717721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16D50-C7D0-4E8A-9BA5-160C66A8AF77}"/>
              </a:ext>
            </a:extLst>
          </p:cNvPr>
          <p:cNvSpPr>
            <a:spLocks noGrp="1"/>
          </p:cNvSpPr>
          <p:nvPr>
            <p:ph type="title"/>
          </p:nvPr>
        </p:nvSpPr>
        <p:spPr/>
        <p:txBody>
          <a:bodyPr/>
          <a:lstStyle/>
          <a:p>
            <a:r>
              <a:rPr lang="en-GB" dirty="0"/>
              <a:t>BAME</a:t>
            </a:r>
          </a:p>
        </p:txBody>
      </p:sp>
      <p:sp>
        <p:nvSpPr>
          <p:cNvPr id="3" name="Content Placeholder 2">
            <a:extLst>
              <a:ext uri="{FF2B5EF4-FFF2-40B4-BE49-F238E27FC236}">
                <a16:creationId xmlns:a16="http://schemas.microsoft.com/office/drawing/2014/main" id="{F13E81CD-D7AF-46F1-9973-674D8CC4DB50}"/>
              </a:ext>
            </a:extLst>
          </p:cNvPr>
          <p:cNvSpPr>
            <a:spLocks noGrp="1"/>
          </p:cNvSpPr>
          <p:nvPr>
            <p:ph idx="1"/>
          </p:nvPr>
        </p:nvSpPr>
        <p:spPr>
          <a:xfrm>
            <a:off x="828070" y="1746350"/>
            <a:ext cx="5173235" cy="4397276"/>
          </a:xfrm>
        </p:spPr>
        <p:txBody>
          <a:bodyPr>
            <a:normAutofit fontScale="92500" lnSpcReduction="20000"/>
          </a:bodyPr>
          <a:lstStyle/>
          <a:p>
            <a:pPr lvl="0">
              <a:lnSpc>
                <a:spcPct val="90000"/>
              </a:lnSpc>
            </a:pPr>
            <a:r>
              <a:rPr lang="en-GB" dirty="0">
                <a:latin typeface="Arial" panose="020B0604020202020204" pitchFamily="34" charset="0"/>
                <a:cs typeface="Arial" panose="020B0604020202020204" pitchFamily="34" charset="0"/>
              </a:rPr>
              <a:t>In England up to the 6 June there were at least 3,876 deaths of individuals from BAME  group</a:t>
            </a:r>
          </a:p>
          <a:p>
            <a:pPr lvl="0">
              <a:lnSpc>
                <a:spcPct val="90000"/>
              </a:lnSpc>
            </a:pPr>
            <a:r>
              <a:rPr lang="en-GB" dirty="0">
                <a:latin typeface="Arial" panose="020B0604020202020204" pitchFamily="34" charset="0"/>
                <a:cs typeface="Arial" panose="020B0604020202020204" pitchFamily="34" charset="0"/>
              </a:rPr>
              <a:t>According to the BBC news, BAME group are more likely to be affected by covid-19 especially those with underline health issues, housing conditions ,public facing and racism . The impact of covid-19 on BAME groups  are more  deaths, stress and anxiety, financial problems loss of earnings,  obesity due to the closure of gyms and the total lock down (Butcher and Massey, 2020).</a:t>
            </a:r>
          </a:p>
          <a:p>
            <a:pPr>
              <a:lnSpc>
                <a:spcPct val="90000"/>
              </a:lnSpc>
            </a:pPr>
            <a:r>
              <a:rPr lang="en-GB" dirty="0">
                <a:latin typeface="Arial" panose="020B0604020202020204" pitchFamily="34" charset="0"/>
                <a:cs typeface="Arial" panose="020B0604020202020204" pitchFamily="34" charset="0"/>
              </a:rPr>
              <a:t> The NHS and Office for National Statistics (ONS) released an official Chart on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May 2020, with  percentage and total deaths to the time of report (see insert) (ONS, GOV. UK, 2020),</a:t>
            </a:r>
          </a:p>
          <a:p>
            <a:endParaRPr lang="en-GB" dirty="0"/>
          </a:p>
        </p:txBody>
      </p:sp>
      <p:pic>
        <p:nvPicPr>
          <p:cNvPr id="4" name="Picture 3" descr="Table&#10;&#10;Description automatically generated">
            <a:extLst>
              <a:ext uri="{FF2B5EF4-FFF2-40B4-BE49-F238E27FC236}">
                <a16:creationId xmlns:a16="http://schemas.microsoft.com/office/drawing/2014/main" id="{E7C9EC31-7B6E-4B65-B27B-06BD962F59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6376" y="1746349"/>
            <a:ext cx="4921182" cy="2806076"/>
          </a:xfrm>
          <a:prstGeom prst="rect">
            <a:avLst/>
          </a:prstGeom>
        </p:spPr>
      </p:pic>
      <p:sp>
        <p:nvSpPr>
          <p:cNvPr id="5" name="Rectangle 4">
            <a:extLst>
              <a:ext uri="{FF2B5EF4-FFF2-40B4-BE49-F238E27FC236}">
                <a16:creationId xmlns:a16="http://schemas.microsoft.com/office/drawing/2014/main" id="{DF2F6D31-D5B6-496C-A96E-1D5C49FCE531}"/>
              </a:ext>
            </a:extLst>
          </p:cNvPr>
          <p:cNvSpPr/>
          <p:nvPr/>
        </p:nvSpPr>
        <p:spPr>
          <a:xfrm>
            <a:off x="6276975" y="4718724"/>
            <a:ext cx="6096000" cy="1200329"/>
          </a:xfrm>
          <a:prstGeom prst="rect">
            <a:avLst/>
          </a:prstGeom>
        </p:spPr>
        <p:txBody>
          <a:bodyPr>
            <a:spAutoFit/>
          </a:bodyPr>
          <a:lstStyle/>
          <a:p>
            <a:r>
              <a:rPr lang="en-GB" dirty="0">
                <a:latin typeface="Arial" panose="020B0604020202020204" pitchFamily="34" charset="0"/>
                <a:cs typeface="Arial" panose="020B0604020202020204" pitchFamily="34" charset="0"/>
              </a:rPr>
              <a:t>Coronavirus Related Deaths by Ethnic Group,</a:t>
            </a:r>
          </a:p>
          <a:p>
            <a:r>
              <a:rPr lang="en-GB" dirty="0">
                <a:latin typeface="Arial" panose="020B0604020202020204" pitchFamily="34" charset="0"/>
                <a:cs typeface="Arial" panose="020B0604020202020204" pitchFamily="34" charset="0"/>
              </a:rPr>
              <a:t>England and Wales: </a:t>
            </a:r>
          </a:p>
          <a:p>
            <a:r>
              <a:rPr lang="en-GB" dirty="0">
                <a:latin typeface="Arial" panose="020B0604020202020204" pitchFamily="34" charset="0"/>
                <a:cs typeface="Arial" panose="020B0604020202020204" pitchFamily="34" charset="0"/>
              </a:rPr>
              <a:t>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March 2020 to 10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April 2020 </a:t>
            </a:r>
          </a:p>
          <a:p>
            <a:r>
              <a:rPr lang="en-GB" dirty="0">
                <a:latin typeface="Arial" panose="020B0604020202020204" pitchFamily="34" charset="0"/>
                <a:cs typeface="Arial" panose="020B0604020202020204" pitchFamily="34" charset="0"/>
              </a:rPr>
              <a:t>(Office for National Statistics, 2020)</a:t>
            </a:r>
          </a:p>
        </p:txBody>
      </p:sp>
      <p:sp>
        <p:nvSpPr>
          <p:cNvPr id="6" name="Rectangle 5">
            <a:extLst>
              <a:ext uri="{FF2B5EF4-FFF2-40B4-BE49-F238E27FC236}">
                <a16:creationId xmlns:a16="http://schemas.microsoft.com/office/drawing/2014/main" id="{3A4DC555-494A-4CF9-B791-F3CBDA2DC04D}"/>
              </a:ext>
            </a:extLst>
          </p:cNvPr>
          <p:cNvSpPr/>
          <p:nvPr/>
        </p:nvSpPr>
        <p:spPr>
          <a:xfrm>
            <a:off x="10258490" y="6342640"/>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530739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76314-FBD3-45B3-B41B-B9195EF87945}"/>
              </a:ext>
            </a:extLst>
          </p:cNvPr>
          <p:cNvSpPr>
            <a:spLocks noGrp="1"/>
          </p:cNvSpPr>
          <p:nvPr>
            <p:ph type="title"/>
          </p:nvPr>
        </p:nvSpPr>
        <p:spPr/>
        <p:txBody>
          <a:bodyPr/>
          <a:lstStyle/>
          <a:p>
            <a:r>
              <a:rPr lang="en-GB" dirty="0"/>
              <a:t>Relevant Theories</a:t>
            </a:r>
          </a:p>
        </p:txBody>
      </p:sp>
      <p:sp>
        <p:nvSpPr>
          <p:cNvPr id="3" name="Content Placeholder 2">
            <a:extLst>
              <a:ext uri="{FF2B5EF4-FFF2-40B4-BE49-F238E27FC236}">
                <a16:creationId xmlns:a16="http://schemas.microsoft.com/office/drawing/2014/main" id="{87162D42-2543-4C1C-8D89-3E8EE9723919}"/>
              </a:ext>
            </a:extLst>
          </p:cNvPr>
          <p:cNvSpPr>
            <a:spLocks noGrp="1"/>
          </p:cNvSpPr>
          <p:nvPr>
            <p:ph idx="1"/>
          </p:nvPr>
        </p:nvSpPr>
        <p:spPr>
          <a:xfrm>
            <a:off x="913795" y="1767960"/>
            <a:ext cx="10353762" cy="4058751"/>
          </a:xfrm>
        </p:spPr>
        <p:txBody>
          <a:bodyPr>
            <a:normAutofit fontScale="85000" lnSpcReduction="10000"/>
          </a:bodyPr>
          <a:lstStyle/>
          <a:p>
            <a:r>
              <a:rPr lang="en-GB" dirty="0">
                <a:latin typeface="Arial" panose="020B0604020202020204" pitchFamily="34" charset="0"/>
                <a:cs typeface="Arial" panose="020B0604020202020204" pitchFamily="34" charset="0"/>
              </a:rPr>
              <a:t>A vast number of conspiracy theories have been debunked by facts and science, as early as January 2020 rumours began to surface about the origins of the outbreak: conspiracy has led many people to believe that corona virus does not exists, This gave rise to many people not complying with the rules set out by the government.</a:t>
            </a:r>
          </a:p>
          <a:p>
            <a:pPr lvl="0"/>
            <a:r>
              <a:rPr lang="en-GB" dirty="0">
                <a:latin typeface="Arial" panose="020B0604020202020204" pitchFamily="34" charset="0"/>
                <a:cs typeface="Arial" panose="020B0604020202020204" pitchFamily="34" charset="0"/>
              </a:rPr>
              <a:t>There’s no hard evidence to suggest the outbreak bag from the consumption of bats</a:t>
            </a:r>
          </a:p>
          <a:p>
            <a:pPr lvl="0"/>
            <a:r>
              <a:rPr lang="en-GB" dirty="0">
                <a:latin typeface="Arial" panose="020B0604020202020204" pitchFamily="34" charset="0"/>
                <a:cs typeface="Arial" panose="020B0604020202020204" pitchFamily="34" charset="0"/>
              </a:rPr>
              <a:t>There’s no patent for Covid-19, only similar “weakened” strains that are closer to SARS</a:t>
            </a:r>
          </a:p>
          <a:p>
            <a:pPr lvl="0"/>
            <a:r>
              <a:rPr lang="en-GB" dirty="0">
                <a:latin typeface="Arial" panose="020B0604020202020204" pitchFamily="34" charset="0"/>
                <a:cs typeface="Arial" panose="020B0604020202020204" pitchFamily="34" charset="0"/>
              </a:rPr>
              <a:t>Many people believe Bill Gates is linked to the Pandemic via U.K. Research Institute, Pirbright</a:t>
            </a:r>
          </a:p>
          <a:p>
            <a:pPr lvl="0"/>
            <a:r>
              <a:rPr lang="en-GB" dirty="0">
                <a:latin typeface="Arial" panose="020B0604020202020204" pitchFamily="34" charset="0"/>
                <a:cs typeface="Arial" panose="020B0604020202020204" pitchFamily="34" charset="0"/>
              </a:rPr>
              <a:t>There is no hard evidence to say, Covid-19 has been weaponised by any nation</a:t>
            </a:r>
          </a:p>
          <a:p>
            <a:pPr lvl="0"/>
            <a:r>
              <a:rPr lang="en-GB" dirty="0">
                <a:latin typeface="Arial" panose="020B0604020202020204" pitchFamily="34" charset="0"/>
                <a:cs typeface="Arial" panose="020B0604020202020204" pitchFamily="34" charset="0"/>
              </a:rPr>
              <a:t>Drinking Bleach (or any close substitute) is not medically recommended as an anti-virus</a:t>
            </a:r>
          </a:p>
          <a:p>
            <a:r>
              <a:rPr lang="en-GB" dirty="0">
                <a:latin typeface="Arial" panose="020B0604020202020204" pitchFamily="34" charset="0"/>
                <a:cs typeface="Arial" panose="020B0604020202020204" pitchFamily="34" charset="0"/>
              </a:rPr>
              <a:t>5g</a:t>
            </a:r>
          </a:p>
          <a:p>
            <a:r>
              <a:rPr lang="en-GB" dirty="0">
                <a:latin typeface="Arial" panose="020B0604020202020204" pitchFamily="34" charset="0"/>
                <a:cs typeface="Arial" panose="020B0604020202020204" pitchFamily="34" charset="0"/>
              </a:rPr>
              <a:t>Immunisation </a:t>
            </a:r>
          </a:p>
          <a:p>
            <a:pPr marL="36900" indent="0">
              <a:buNone/>
            </a:pPr>
            <a:r>
              <a:rPr lang="en-GB" dirty="0">
                <a:latin typeface="Arial" panose="020B0604020202020204" pitchFamily="34" charset="0"/>
                <a:cs typeface="Arial" panose="020B0604020202020204" pitchFamily="34" charset="0"/>
              </a:rPr>
              <a:t>(</a:t>
            </a:r>
            <a:r>
              <a:rPr lang="en-GB" b="1" dirty="0"/>
              <a:t>Duncan, 2020)</a:t>
            </a:r>
            <a:endParaRPr lang="en-GB" dirty="0"/>
          </a:p>
        </p:txBody>
      </p:sp>
      <p:sp>
        <p:nvSpPr>
          <p:cNvPr id="4" name="Rectangle 3">
            <a:extLst>
              <a:ext uri="{FF2B5EF4-FFF2-40B4-BE49-F238E27FC236}">
                <a16:creationId xmlns:a16="http://schemas.microsoft.com/office/drawing/2014/main" id="{701ABEB2-6244-4063-99A1-E7E3D49DE906}"/>
              </a:ext>
            </a:extLst>
          </p:cNvPr>
          <p:cNvSpPr/>
          <p:nvPr/>
        </p:nvSpPr>
        <p:spPr>
          <a:xfrm>
            <a:off x="10187469" y="6248400"/>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3673163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EC744-BAA2-45D6-876A-9DE4C1641FB1}"/>
              </a:ext>
            </a:extLst>
          </p:cNvPr>
          <p:cNvSpPr>
            <a:spLocks noGrp="1"/>
          </p:cNvSpPr>
          <p:nvPr>
            <p:ph type="title"/>
          </p:nvPr>
        </p:nvSpPr>
        <p:spPr>
          <a:xfrm>
            <a:off x="5279472" y="609600"/>
            <a:ext cx="5844759" cy="970450"/>
          </a:xfrm>
        </p:spPr>
        <p:txBody>
          <a:bodyPr>
            <a:normAutofit/>
          </a:bodyPr>
          <a:lstStyle/>
          <a:p>
            <a:pPr>
              <a:lnSpc>
                <a:spcPct val="90000"/>
              </a:lnSpc>
            </a:pPr>
            <a:r>
              <a:rPr lang="en-GB" sz="2800" dirty="0">
                <a:solidFill>
                  <a:schemeClr val="tx1"/>
                </a:solidFill>
              </a:rPr>
              <a:t>Discrepancy in Risk and Outcomes for BAME Communities</a:t>
            </a:r>
          </a:p>
        </p:txBody>
      </p:sp>
      <p:pic>
        <p:nvPicPr>
          <p:cNvPr id="79" name="Picture 78">
            <a:extLst>
              <a:ext uri="{FF2B5EF4-FFF2-40B4-BE49-F238E27FC236}">
                <a16:creationId xmlns:a16="http://schemas.microsoft.com/office/drawing/2014/main" id="{E67A036B-F109-477D-A092-D947533E27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50" y="1"/>
            <a:ext cx="4966697" cy="6858000"/>
          </a:xfrm>
          <a:prstGeom prst="rect">
            <a:avLst/>
          </a:prstGeom>
        </p:spPr>
      </p:pic>
      <p:pic>
        <p:nvPicPr>
          <p:cNvPr id="3082" name="Picture 10" descr="8 Questions Employers Should Ask About Coronavirus">
            <a:extLst>
              <a:ext uri="{FF2B5EF4-FFF2-40B4-BE49-F238E27FC236}">
                <a16:creationId xmlns:a16="http://schemas.microsoft.com/office/drawing/2014/main" id="{EA9184C0-F7F3-4A74-81B0-45DA31B6BD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9244" r="26828" b="-1"/>
          <a:stretch/>
        </p:blipFill>
        <p:spPr bwMode="auto">
          <a:xfrm>
            <a:off x="632815" y="643465"/>
            <a:ext cx="4003193" cy="510337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879EFB8-E96D-4F3E-A12E-0425AD67FAEA}"/>
              </a:ext>
            </a:extLst>
          </p:cNvPr>
          <p:cNvSpPr>
            <a:spLocks noGrp="1"/>
          </p:cNvSpPr>
          <p:nvPr>
            <p:ph idx="1"/>
          </p:nvPr>
        </p:nvSpPr>
        <p:spPr>
          <a:xfrm>
            <a:off x="5279472" y="1828801"/>
            <a:ext cx="5844760" cy="3866048"/>
          </a:xfrm>
        </p:spPr>
        <p:txBody>
          <a:bodyPr anchor="ctr">
            <a:normAutofit/>
          </a:bodyPr>
          <a:lstStyle/>
          <a:p>
            <a:pPr>
              <a:buClr>
                <a:srgbClr val="FFFC70"/>
              </a:buClr>
            </a:pPr>
            <a:r>
              <a:rPr lang="en-GB" sz="2400" dirty="0">
                <a:solidFill>
                  <a:schemeClr val="tx1"/>
                </a:solidFill>
              </a:rPr>
              <a:t>Assistive technology is best used to break down the spread of covid-19 in the communities technology such as temperature gage and rapid response in swab testing (NHS, 2020).</a:t>
            </a:r>
          </a:p>
          <a:p>
            <a:pPr marL="36900" indent="0">
              <a:buClr>
                <a:srgbClr val="FFFC70"/>
              </a:buClr>
              <a:buNone/>
            </a:pPr>
            <a:endParaRPr lang="en-GB" dirty="0"/>
          </a:p>
          <a:p>
            <a:pPr marL="36900" indent="0">
              <a:buClr>
                <a:srgbClr val="FFFC70"/>
              </a:buClr>
              <a:buNone/>
            </a:pPr>
            <a:endParaRPr lang="en-GB" dirty="0"/>
          </a:p>
          <a:p>
            <a:pPr marL="36900" indent="0">
              <a:buClr>
                <a:srgbClr val="FFFC70"/>
              </a:buClr>
              <a:buNone/>
            </a:pPr>
            <a:endParaRPr lang="en-GB" dirty="0"/>
          </a:p>
          <a:p>
            <a:pPr marL="36900" indent="0">
              <a:buClr>
                <a:srgbClr val="FFFC70"/>
              </a:buClr>
              <a:buNone/>
            </a:pPr>
            <a:r>
              <a:rPr lang="en-GB" dirty="0"/>
              <a:t>                                                 </a:t>
            </a:r>
          </a:p>
        </p:txBody>
      </p:sp>
      <p:sp>
        <p:nvSpPr>
          <p:cNvPr id="4" name="AutoShape 2" descr="Weekly Update: Global Coronavirus Impact and Implications">
            <a:extLst>
              <a:ext uri="{FF2B5EF4-FFF2-40B4-BE49-F238E27FC236}">
                <a16:creationId xmlns:a16="http://schemas.microsoft.com/office/drawing/2014/main" id="{AD06225E-F656-4BA3-A112-2E672EB9643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8" descr="COVID-19: A History of Coronavirus | Lab Manager">
            <a:extLst>
              <a:ext uri="{FF2B5EF4-FFF2-40B4-BE49-F238E27FC236}">
                <a16:creationId xmlns:a16="http://schemas.microsoft.com/office/drawing/2014/main" id="{449E298E-0FFF-4B85-86A2-100C1205009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a:extLst>
              <a:ext uri="{FF2B5EF4-FFF2-40B4-BE49-F238E27FC236}">
                <a16:creationId xmlns:a16="http://schemas.microsoft.com/office/drawing/2014/main" id="{613DB4E5-2C73-4463-803E-F7F6FDFE56DF}"/>
              </a:ext>
            </a:extLst>
          </p:cNvPr>
          <p:cNvSpPr/>
          <p:nvPr/>
        </p:nvSpPr>
        <p:spPr>
          <a:xfrm>
            <a:off x="9206144" y="6178858"/>
            <a:ext cx="2805343" cy="369332"/>
          </a:xfrm>
          <a:prstGeom prst="rect">
            <a:avLst/>
          </a:prstGeom>
        </p:spPr>
        <p:txBody>
          <a:bodyPr wrap="square">
            <a:spAutoFit/>
          </a:bodyPr>
          <a:lstStyle/>
          <a:p>
            <a:r>
              <a:rPr lang="en-GB" dirty="0"/>
              <a:t>     Sophia Angus Walcott</a:t>
            </a:r>
          </a:p>
        </p:txBody>
      </p:sp>
    </p:spTree>
    <p:extLst>
      <p:ext uri="{BB962C8B-B14F-4D97-AF65-F5344CB8AC3E}">
        <p14:creationId xmlns:p14="http://schemas.microsoft.com/office/powerpoint/2010/main" val="1634992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D57A7-B1D9-44CD-98F5-D62C7083FCE4}"/>
              </a:ext>
            </a:extLst>
          </p:cNvPr>
          <p:cNvSpPr>
            <a:spLocks noGrp="1"/>
          </p:cNvSpPr>
          <p:nvPr>
            <p:ph type="title"/>
          </p:nvPr>
        </p:nvSpPr>
        <p:spPr/>
        <p:txBody>
          <a:bodyPr/>
          <a:lstStyle/>
          <a:p>
            <a:r>
              <a:rPr lang="en-GB" dirty="0"/>
              <a:t>Corona Virus Act 2020</a:t>
            </a:r>
          </a:p>
        </p:txBody>
      </p:sp>
      <p:sp>
        <p:nvSpPr>
          <p:cNvPr id="3" name="Content Placeholder 2">
            <a:extLst>
              <a:ext uri="{FF2B5EF4-FFF2-40B4-BE49-F238E27FC236}">
                <a16:creationId xmlns:a16="http://schemas.microsoft.com/office/drawing/2014/main" id="{C0ED7835-E34F-4C0F-988B-41E482065584}"/>
              </a:ext>
            </a:extLst>
          </p:cNvPr>
          <p:cNvSpPr>
            <a:spLocks noGrp="1"/>
          </p:cNvSpPr>
          <p:nvPr>
            <p:ph idx="1"/>
          </p:nvPr>
        </p:nvSpPr>
        <p:spPr/>
        <p:txBody>
          <a:bodyPr>
            <a:normAutofit/>
          </a:bodyPr>
          <a:lstStyle/>
          <a:p>
            <a:r>
              <a:rPr lang="en-GB" sz="2400" dirty="0"/>
              <a:t>This acted is regulated to the outbreak of covid-19 which was published in parliament, how to strategically control this pandemic eg, social distancing, testing centres and wearing mask (GOV. UK, 2020).</a:t>
            </a:r>
          </a:p>
        </p:txBody>
      </p:sp>
      <p:sp>
        <p:nvSpPr>
          <p:cNvPr id="4" name="Rectangle 3">
            <a:extLst>
              <a:ext uri="{FF2B5EF4-FFF2-40B4-BE49-F238E27FC236}">
                <a16:creationId xmlns:a16="http://schemas.microsoft.com/office/drawing/2014/main" id="{183CEDC8-EFC5-42CF-9318-1136FF72BF7D}"/>
              </a:ext>
            </a:extLst>
          </p:cNvPr>
          <p:cNvSpPr/>
          <p:nvPr/>
        </p:nvSpPr>
        <p:spPr>
          <a:xfrm flipH="1">
            <a:off x="7537142" y="3266982"/>
            <a:ext cx="3258105" cy="3416320"/>
          </a:xfrm>
          <a:prstGeom prst="rect">
            <a:avLst/>
          </a:prstGeom>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sp>
        <p:nvSpPr>
          <p:cNvPr id="5" name="Rectangle 4">
            <a:extLst>
              <a:ext uri="{FF2B5EF4-FFF2-40B4-BE49-F238E27FC236}">
                <a16:creationId xmlns:a16="http://schemas.microsoft.com/office/drawing/2014/main" id="{962A5816-6E31-43A1-9F9D-C39E7146798C}"/>
              </a:ext>
            </a:extLst>
          </p:cNvPr>
          <p:cNvSpPr/>
          <p:nvPr/>
        </p:nvSpPr>
        <p:spPr>
          <a:xfrm>
            <a:off x="9574656" y="631397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841076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F88B6-E53C-43A1-BFC8-BBBB725A9DF7}"/>
              </a:ext>
            </a:extLst>
          </p:cNvPr>
          <p:cNvSpPr>
            <a:spLocks noGrp="1"/>
          </p:cNvSpPr>
          <p:nvPr>
            <p:ph type="title"/>
          </p:nvPr>
        </p:nvSpPr>
        <p:spPr/>
        <p:txBody>
          <a:bodyPr>
            <a:normAutofit fontScale="90000"/>
          </a:bodyPr>
          <a:lstStyle/>
          <a:p>
            <a:r>
              <a:rPr lang="en-GB" dirty="0"/>
              <a:t>Health and Safety Act 2004</a:t>
            </a:r>
            <a:br>
              <a:rPr lang="en-GB" dirty="0"/>
            </a:br>
            <a:r>
              <a:rPr lang="en-GB" dirty="0"/>
              <a:t>Infection Control</a:t>
            </a:r>
          </a:p>
        </p:txBody>
      </p:sp>
      <p:sp>
        <p:nvSpPr>
          <p:cNvPr id="3" name="Content Placeholder 2">
            <a:extLst>
              <a:ext uri="{FF2B5EF4-FFF2-40B4-BE49-F238E27FC236}">
                <a16:creationId xmlns:a16="http://schemas.microsoft.com/office/drawing/2014/main" id="{1DFD05EB-0D2D-495B-BEF1-1CD45EB845E1}"/>
              </a:ext>
            </a:extLst>
          </p:cNvPr>
          <p:cNvSpPr>
            <a:spLocks noGrp="1"/>
          </p:cNvSpPr>
          <p:nvPr>
            <p:ph idx="1"/>
          </p:nvPr>
        </p:nvSpPr>
        <p:spPr/>
        <p:txBody>
          <a:bodyPr/>
          <a:lstStyle/>
          <a:p>
            <a:r>
              <a:rPr lang="en-GB" sz="2400" dirty="0"/>
              <a:t>Clovid-19: Infection prevention and control (IPC) updated 16</a:t>
            </a:r>
            <a:r>
              <a:rPr lang="en-GB" sz="2400" baseline="30000" dirty="0"/>
              <a:t>th</a:t>
            </a:r>
            <a:r>
              <a:rPr lang="en-GB" sz="2400" dirty="0"/>
              <a:t> September 2020.  This is the policy that implies how to control an infection outbreak such as the Corona Virus and other serious pandemic, where it is a necessity to protect yourself by following certain guidelines eg PPE such as more masks and sanitizing of hands (GOV. UK, 2020).</a:t>
            </a:r>
          </a:p>
          <a:p>
            <a:pPr marL="36900" indent="0">
              <a:buNone/>
            </a:pPr>
            <a:endParaRPr lang="en-GB" dirty="0"/>
          </a:p>
        </p:txBody>
      </p:sp>
      <p:sp>
        <p:nvSpPr>
          <p:cNvPr id="4" name="Rectangle 3">
            <a:extLst>
              <a:ext uri="{FF2B5EF4-FFF2-40B4-BE49-F238E27FC236}">
                <a16:creationId xmlns:a16="http://schemas.microsoft.com/office/drawing/2014/main" id="{CD3CDE3A-9369-4DA9-B664-41D112545EE6}"/>
              </a:ext>
            </a:extLst>
          </p:cNvPr>
          <p:cNvSpPr/>
          <p:nvPr/>
        </p:nvSpPr>
        <p:spPr>
          <a:xfrm>
            <a:off x="9624963" y="624840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1002852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D71F2-1F88-48C3-BF45-B723D1BAC903}"/>
              </a:ext>
            </a:extLst>
          </p:cNvPr>
          <p:cNvSpPr>
            <a:spLocks noGrp="1"/>
          </p:cNvSpPr>
          <p:nvPr>
            <p:ph type="title"/>
          </p:nvPr>
        </p:nvSpPr>
        <p:spPr/>
        <p:txBody>
          <a:bodyPr/>
          <a:lstStyle/>
          <a:p>
            <a:r>
              <a:rPr lang="en-GB" dirty="0"/>
              <a:t>Evaluation of Impacted Targeted Population</a:t>
            </a:r>
          </a:p>
        </p:txBody>
      </p:sp>
      <p:sp>
        <p:nvSpPr>
          <p:cNvPr id="3" name="Content Placeholder 2">
            <a:extLst>
              <a:ext uri="{FF2B5EF4-FFF2-40B4-BE49-F238E27FC236}">
                <a16:creationId xmlns:a16="http://schemas.microsoft.com/office/drawing/2014/main" id="{E95ACC1E-799B-4A91-B8D8-1F0E22E884D8}"/>
              </a:ext>
            </a:extLst>
          </p:cNvPr>
          <p:cNvSpPr>
            <a:spLocks noGrp="1"/>
          </p:cNvSpPr>
          <p:nvPr>
            <p:ph idx="1"/>
          </p:nvPr>
        </p:nvSpPr>
        <p:spPr/>
        <p:txBody>
          <a:bodyPr/>
          <a:lstStyle/>
          <a:p>
            <a:r>
              <a:rPr lang="en-GB" sz="2400" dirty="0"/>
              <a:t>By not following guidelines set out by The Department of Health for this pandemic the BAME communities was impacted more because of the social economic, environmental and housing and dietary needs (GOV. UK, 2020).</a:t>
            </a:r>
          </a:p>
          <a:p>
            <a:endParaRPr lang="en-GB" dirty="0"/>
          </a:p>
        </p:txBody>
      </p:sp>
      <p:sp>
        <p:nvSpPr>
          <p:cNvPr id="4" name="Rectangle 3">
            <a:extLst>
              <a:ext uri="{FF2B5EF4-FFF2-40B4-BE49-F238E27FC236}">
                <a16:creationId xmlns:a16="http://schemas.microsoft.com/office/drawing/2014/main" id="{CE97825C-C842-4E64-AB42-1B9678C75622}"/>
              </a:ext>
            </a:extLst>
          </p:cNvPr>
          <p:cNvSpPr/>
          <p:nvPr/>
        </p:nvSpPr>
        <p:spPr>
          <a:xfrm>
            <a:off x="9527308" y="624840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1825151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C8478-7156-4AED-8FD1-C46B96D5B270}"/>
              </a:ext>
            </a:extLst>
          </p:cNvPr>
          <p:cNvSpPr>
            <a:spLocks noGrp="1"/>
          </p:cNvSpPr>
          <p:nvPr>
            <p:ph type="title"/>
          </p:nvPr>
        </p:nvSpPr>
        <p:spPr/>
        <p:txBody>
          <a:bodyPr/>
          <a:lstStyle/>
          <a:p>
            <a:r>
              <a:rPr lang="en-GB" dirty="0"/>
              <a:t>Limitation of Policies</a:t>
            </a:r>
          </a:p>
        </p:txBody>
      </p:sp>
      <p:sp>
        <p:nvSpPr>
          <p:cNvPr id="3" name="Content Placeholder 2">
            <a:extLst>
              <a:ext uri="{FF2B5EF4-FFF2-40B4-BE49-F238E27FC236}">
                <a16:creationId xmlns:a16="http://schemas.microsoft.com/office/drawing/2014/main" id="{909B1E2A-93CC-44E5-9DCB-47AD50955348}"/>
              </a:ext>
            </a:extLst>
          </p:cNvPr>
          <p:cNvSpPr>
            <a:spLocks noGrp="1"/>
          </p:cNvSpPr>
          <p:nvPr>
            <p:ph idx="1"/>
          </p:nvPr>
        </p:nvSpPr>
        <p:spPr/>
        <p:txBody>
          <a:bodyPr>
            <a:normAutofit/>
          </a:bodyPr>
          <a:lstStyle/>
          <a:p>
            <a:r>
              <a:rPr lang="en-GB" sz="2400" dirty="0"/>
              <a:t>The limitation of these polices could influence the way how people are treated, how their lives are affected by these limitation as treatments may be delivered different for each individuals.</a:t>
            </a:r>
          </a:p>
          <a:p>
            <a:r>
              <a:rPr lang="en-GB" sz="2400" dirty="0"/>
              <a:t>Limitation of PPE for workers and testing equipment as there maybe policies different for organisation (GOV, UK.2020).</a:t>
            </a:r>
          </a:p>
        </p:txBody>
      </p:sp>
      <p:sp>
        <p:nvSpPr>
          <p:cNvPr id="4" name="Rectangle 3">
            <a:extLst>
              <a:ext uri="{FF2B5EF4-FFF2-40B4-BE49-F238E27FC236}">
                <a16:creationId xmlns:a16="http://schemas.microsoft.com/office/drawing/2014/main" id="{ACF04E33-84E5-4431-AC8E-05AFE604995D}"/>
              </a:ext>
            </a:extLst>
          </p:cNvPr>
          <p:cNvSpPr/>
          <p:nvPr/>
        </p:nvSpPr>
        <p:spPr>
          <a:xfrm>
            <a:off x="9553941" y="624840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576702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5814-F202-410A-B40B-0900A7035DD3}"/>
              </a:ext>
            </a:extLst>
          </p:cNvPr>
          <p:cNvSpPr>
            <a:spLocks noGrp="1"/>
          </p:cNvSpPr>
          <p:nvPr>
            <p:ph type="title"/>
          </p:nvPr>
        </p:nvSpPr>
        <p:spPr/>
        <p:txBody>
          <a:bodyPr/>
          <a:lstStyle/>
          <a:p>
            <a:r>
              <a:rPr lang="en-GB" dirty="0"/>
              <a:t>Recommendation for Overcoming Limitation</a:t>
            </a:r>
          </a:p>
        </p:txBody>
      </p:sp>
      <p:sp>
        <p:nvSpPr>
          <p:cNvPr id="3" name="Content Placeholder 2">
            <a:extLst>
              <a:ext uri="{FF2B5EF4-FFF2-40B4-BE49-F238E27FC236}">
                <a16:creationId xmlns:a16="http://schemas.microsoft.com/office/drawing/2014/main" id="{85C383CA-13CC-46B0-8358-3F9F71931FFE}"/>
              </a:ext>
            </a:extLst>
          </p:cNvPr>
          <p:cNvSpPr>
            <a:spLocks noGrp="1"/>
          </p:cNvSpPr>
          <p:nvPr>
            <p:ph idx="1"/>
          </p:nvPr>
        </p:nvSpPr>
        <p:spPr/>
        <p:txBody>
          <a:bodyPr>
            <a:normAutofit/>
          </a:bodyPr>
          <a:lstStyle/>
          <a:p>
            <a:r>
              <a:rPr lang="en-GB" sz="2400" dirty="0"/>
              <a:t>More PPE distribution for BAME workers </a:t>
            </a:r>
          </a:p>
          <a:p>
            <a:r>
              <a:rPr lang="en-GB" sz="2400" dirty="0"/>
              <a:t>Testing centres to be more advertised or signposted</a:t>
            </a:r>
          </a:p>
          <a:p>
            <a:r>
              <a:rPr lang="en-GB" sz="2400" dirty="0"/>
              <a:t>Pro-active response for persons listed positive</a:t>
            </a:r>
          </a:p>
          <a:p>
            <a:r>
              <a:rPr lang="en-GB" sz="2400" dirty="0"/>
              <a:t>More resilience in finding the vaccine/cure</a:t>
            </a:r>
          </a:p>
          <a:p>
            <a:r>
              <a:rPr lang="en-GB" sz="2400" dirty="0"/>
              <a:t>More research on the outbreak for BAME communities</a:t>
            </a:r>
          </a:p>
        </p:txBody>
      </p:sp>
      <p:sp>
        <p:nvSpPr>
          <p:cNvPr id="4" name="Rectangle 3">
            <a:extLst>
              <a:ext uri="{FF2B5EF4-FFF2-40B4-BE49-F238E27FC236}">
                <a16:creationId xmlns:a16="http://schemas.microsoft.com/office/drawing/2014/main" id="{44EE13CB-D64A-477C-9CFC-5E9E9A6CB911}"/>
              </a:ext>
            </a:extLst>
          </p:cNvPr>
          <p:cNvSpPr/>
          <p:nvPr/>
        </p:nvSpPr>
        <p:spPr>
          <a:xfrm>
            <a:off x="9633840" y="624840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868407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FBC12-846A-401E-AF60-0A0F7B517DCA}"/>
              </a:ext>
            </a:extLst>
          </p:cNvPr>
          <p:cNvSpPr>
            <a:spLocks noGrp="1"/>
          </p:cNvSpPr>
          <p:nvPr>
            <p:ph type="title"/>
          </p:nvPr>
        </p:nvSpPr>
        <p:spPr>
          <a:xfrm>
            <a:off x="5279472" y="609600"/>
            <a:ext cx="6693453" cy="1047750"/>
          </a:xfrm>
        </p:spPr>
        <p:txBody>
          <a:bodyPr>
            <a:normAutofit/>
          </a:bodyPr>
          <a:lstStyle/>
          <a:p>
            <a:pPr>
              <a:lnSpc>
                <a:spcPct val="90000"/>
              </a:lnSpc>
            </a:pPr>
            <a:r>
              <a:rPr lang="en-GB" sz="3100" dirty="0">
                <a:solidFill>
                  <a:schemeClr val="tx1"/>
                </a:solidFill>
              </a:rPr>
              <a:t>Role of the World Health Organisation</a:t>
            </a:r>
          </a:p>
        </p:txBody>
      </p:sp>
      <p:pic>
        <p:nvPicPr>
          <p:cNvPr id="71" name="Picture 70">
            <a:extLst>
              <a:ext uri="{FF2B5EF4-FFF2-40B4-BE49-F238E27FC236}">
                <a16:creationId xmlns:a16="http://schemas.microsoft.com/office/drawing/2014/main" id="{5405F23C-C82E-4181-95EA-321F3D891A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50" y="1"/>
            <a:ext cx="4966697" cy="6858000"/>
          </a:xfrm>
          <a:prstGeom prst="rect">
            <a:avLst/>
          </a:prstGeom>
        </p:spPr>
      </p:pic>
      <p:pic>
        <p:nvPicPr>
          <p:cNvPr id="1026" name="Picture 2" descr="What is the World Health Organization (WHO)? | New Scientist">
            <a:extLst>
              <a:ext uri="{FF2B5EF4-FFF2-40B4-BE49-F238E27FC236}">
                <a16:creationId xmlns:a16="http://schemas.microsoft.com/office/drawing/2014/main" id="{514BF17C-5FC6-42F0-8385-692B0DCC647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2815" y="1863180"/>
            <a:ext cx="4003193" cy="26639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23BD19C-2A39-4E08-B439-C8DBADF6A655}"/>
              </a:ext>
            </a:extLst>
          </p:cNvPr>
          <p:cNvSpPr>
            <a:spLocks noGrp="1"/>
          </p:cNvSpPr>
          <p:nvPr>
            <p:ph idx="1"/>
          </p:nvPr>
        </p:nvSpPr>
        <p:spPr>
          <a:xfrm>
            <a:off x="5279472" y="1863180"/>
            <a:ext cx="6693452" cy="3831668"/>
          </a:xfrm>
        </p:spPr>
        <p:txBody>
          <a:bodyPr anchor="ctr">
            <a:normAutofit fontScale="92500" lnSpcReduction="10000"/>
          </a:bodyPr>
          <a:lstStyle/>
          <a:p>
            <a:pPr>
              <a:lnSpc>
                <a:spcPct val="90000"/>
              </a:lnSpc>
              <a:buClr>
                <a:srgbClr val="2393FF"/>
              </a:buClr>
            </a:pPr>
            <a:r>
              <a:rPr lang="en-GB" dirty="0">
                <a:solidFill>
                  <a:schemeClr val="tx1"/>
                </a:solidFill>
                <a:effectLst/>
              </a:rPr>
              <a:t>World Health Organisation was established in April 7,1948 as the directing and coordinating authority in global public health within the United Nations system (Lewis, N. 2020). </a:t>
            </a:r>
          </a:p>
          <a:p>
            <a:pPr>
              <a:lnSpc>
                <a:spcPct val="90000"/>
              </a:lnSpc>
              <a:buClr>
                <a:srgbClr val="2393FF"/>
              </a:buClr>
            </a:pPr>
            <a:r>
              <a:rPr lang="en-GB" dirty="0">
                <a:solidFill>
                  <a:schemeClr val="tx1"/>
                </a:solidFill>
                <a:effectLst/>
              </a:rPr>
              <a:t>World Health Organisation(WHO) role is to gather data and research from around the world  is the authority that directs and coordinates health in the United Nations, providing guidance on international health matters, influencing the health research programs, articulates policy options so that they are evidence-based, provides technical support to countries and monitors and assesses global health patterns.</a:t>
            </a:r>
          </a:p>
          <a:p>
            <a:pPr>
              <a:lnSpc>
                <a:spcPct val="90000"/>
              </a:lnSpc>
              <a:buClr>
                <a:srgbClr val="2393FF"/>
              </a:buClr>
            </a:pPr>
            <a:r>
              <a:rPr lang="en-GB" dirty="0">
                <a:solidFill>
                  <a:schemeClr val="tx1"/>
                </a:solidFill>
                <a:effectLst/>
              </a:rPr>
              <a:t>(WHO) has declare the COVID-19 a pandemic on March 11,2020 (WHO, 2020).</a:t>
            </a:r>
          </a:p>
          <a:p>
            <a:pPr>
              <a:lnSpc>
                <a:spcPct val="90000"/>
              </a:lnSpc>
              <a:buClr>
                <a:srgbClr val="2393FF"/>
              </a:buClr>
            </a:pPr>
            <a:endParaRPr lang="en-GB" sz="1700" dirty="0"/>
          </a:p>
        </p:txBody>
      </p:sp>
      <p:sp>
        <p:nvSpPr>
          <p:cNvPr id="4" name="Rectangle 3">
            <a:extLst>
              <a:ext uri="{FF2B5EF4-FFF2-40B4-BE49-F238E27FC236}">
                <a16:creationId xmlns:a16="http://schemas.microsoft.com/office/drawing/2014/main" id="{CC27BF3C-54CD-4955-9B2D-43339A1CAE27}"/>
              </a:ext>
            </a:extLst>
          </p:cNvPr>
          <p:cNvSpPr/>
          <p:nvPr/>
        </p:nvSpPr>
        <p:spPr>
          <a:xfrm>
            <a:off x="10327671" y="6333763"/>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1215432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52BE2-196A-4E38-A83D-34E48DB6A069}"/>
              </a:ext>
            </a:extLst>
          </p:cNvPr>
          <p:cNvSpPr>
            <a:spLocks noGrp="1"/>
          </p:cNvSpPr>
          <p:nvPr>
            <p:ph type="title"/>
          </p:nvPr>
        </p:nvSpPr>
        <p:spPr/>
        <p:txBody>
          <a:bodyPr/>
          <a:lstStyle/>
          <a:p>
            <a:r>
              <a:rPr lang="en-GB" dirty="0"/>
              <a:t>Role of the World Health Organisation</a:t>
            </a:r>
          </a:p>
        </p:txBody>
      </p:sp>
      <p:sp>
        <p:nvSpPr>
          <p:cNvPr id="3" name="Content Placeholder 2">
            <a:extLst>
              <a:ext uri="{FF2B5EF4-FFF2-40B4-BE49-F238E27FC236}">
                <a16:creationId xmlns:a16="http://schemas.microsoft.com/office/drawing/2014/main" id="{BAB98ABB-2F4D-4A01-8B6C-0D349DCBB2AC}"/>
              </a:ext>
            </a:extLst>
          </p:cNvPr>
          <p:cNvSpPr>
            <a:spLocks noGrp="1"/>
          </p:cNvSpPr>
          <p:nvPr>
            <p:ph idx="1"/>
          </p:nvPr>
        </p:nvSpPr>
        <p:spPr/>
        <p:txBody>
          <a:bodyPr>
            <a:normAutofit lnSpcReduction="10000"/>
          </a:bodyPr>
          <a:lstStyle/>
          <a:p>
            <a:r>
              <a:rPr lang="en-GB" dirty="0">
                <a:effectLst/>
              </a:rPr>
              <a:t>Work with experts around the world to review these reports, studies and analyse consult experts’ group in order to (WHO) published documents about coronavirus(covid-19) with the guidance and information to for the general public. Awareness and knowledge of covid-19 along with statistics and Research finding.</a:t>
            </a:r>
          </a:p>
          <a:p>
            <a:r>
              <a:rPr lang="en-GB" dirty="0">
                <a:effectLst/>
              </a:rPr>
              <a:t>WHO has developed interim guidance for laboratory diagnosis, advice on the use of masks during home care and in health care settings in the context of the novel coronavirus (2019-nCoV) outbreak, clinical management, infection prevention and control in health care settings, home care for patients with suspected novel coronavirus, risk communication and community engagement and Global Surveillance for human infection with novel coronavirus (WHO int, 2020).</a:t>
            </a:r>
          </a:p>
          <a:p>
            <a:r>
              <a:rPr lang="en-GB" dirty="0">
                <a:effectLst/>
              </a:rPr>
              <a:t>On the 5 October 2020, there had been </a:t>
            </a:r>
            <a:r>
              <a:rPr lang="en-GB" b="1" dirty="0">
                <a:effectLst/>
              </a:rPr>
              <a:t>35,109,317 confirmed cases</a:t>
            </a:r>
            <a:r>
              <a:rPr lang="en-GB" dirty="0">
                <a:effectLst/>
              </a:rPr>
              <a:t> of COVID-19, including </a:t>
            </a:r>
            <a:r>
              <a:rPr lang="en-GB" b="1" dirty="0">
                <a:effectLst/>
              </a:rPr>
              <a:t>1,035,341 deaths</a:t>
            </a:r>
            <a:r>
              <a:rPr lang="en-GB" dirty="0">
                <a:effectLst/>
              </a:rPr>
              <a:t>, reported to WHO.</a:t>
            </a:r>
          </a:p>
          <a:p>
            <a:endParaRPr lang="en-GB" dirty="0"/>
          </a:p>
        </p:txBody>
      </p:sp>
      <p:sp>
        <p:nvSpPr>
          <p:cNvPr id="4" name="Rectangle 3">
            <a:extLst>
              <a:ext uri="{FF2B5EF4-FFF2-40B4-BE49-F238E27FC236}">
                <a16:creationId xmlns:a16="http://schemas.microsoft.com/office/drawing/2014/main" id="{A513234B-4D94-4629-AFF3-9E060B0E1EB9}"/>
              </a:ext>
            </a:extLst>
          </p:cNvPr>
          <p:cNvSpPr/>
          <p:nvPr/>
        </p:nvSpPr>
        <p:spPr>
          <a:xfrm>
            <a:off x="10256650" y="6248400"/>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10790378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33971-07ED-4579-8EEA-CD3D438AAC04}"/>
              </a:ext>
            </a:extLst>
          </p:cNvPr>
          <p:cNvSpPr>
            <a:spLocks noGrp="1"/>
          </p:cNvSpPr>
          <p:nvPr>
            <p:ph type="title"/>
          </p:nvPr>
        </p:nvSpPr>
        <p:spPr/>
        <p:txBody>
          <a:bodyPr/>
          <a:lstStyle/>
          <a:p>
            <a:r>
              <a:rPr lang="en-GB" dirty="0"/>
              <a:t>Role of the World Health Organisation</a:t>
            </a:r>
          </a:p>
        </p:txBody>
      </p:sp>
      <p:sp>
        <p:nvSpPr>
          <p:cNvPr id="3" name="Content Placeholder 2">
            <a:extLst>
              <a:ext uri="{FF2B5EF4-FFF2-40B4-BE49-F238E27FC236}">
                <a16:creationId xmlns:a16="http://schemas.microsoft.com/office/drawing/2014/main" id="{68ECD7DE-0CAC-4516-8D0F-5AD305F29746}"/>
              </a:ext>
            </a:extLst>
          </p:cNvPr>
          <p:cNvSpPr>
            <a:spLocks noGrp="1"/>
          </p:cNvSpPr>
          <p:nvPr>
            <p:ph idx="1"/>
          </p:nvPr>
        </p:nvSpPr>
        <p:spPr/>
        <p:txBody>
          <a:bodyPr/>
          <a:lstStyle/>
          <a:p>
            <a:r>
              <a:rPr lang="en-GB" sz="2400" dirty="0">
                <a:effectLst/>
              </a:rPr>
              <a:t>Some of the barriers of World Health Organisation are Insufficient funds, Lack of resources for treatment and Equipment. Implementation of prevention measures, Enforcement of social distancing to prevent the transmission of covid-19. Development of strategy to reduce the risk of key workers working with the public. Work in partnership with Healthcare experts and other organisations to curve public stigmatization (PHE, 2020).</a:t>
            </a:r>
          </a:p>
          <a:p>
            <a:pPr marL="36900" indent="0">
              <a:buNone/>
            </a:pPr>
            <a:r>
              <a:rPr lang="en-GB" sz="2400" dirty="0">
                <a:effectLst/>
              </a:rPr>
              <a:t> </a:t>
            </a:r>
          </a:p>
          <a:p>
            <a:endParaRPr lang="en-GB" dirty="0"/>
          </a:p>
        </p:txBody>
      </p:sp>
      <p:sp>
        <p:nvSpPr>
          <p:cNvPr id="4" name="Rectangle 3">
            <a:extLst>
              <a:ext uri="{FF2B5EF4-FFF2-40B4-BE49-F238E27FC236}">
                <a16:creationId xmlns:a16="http://schemas.microsoft.com/office/drawing/2014/main" id="{38135641-4DF8-4FFD-A3E9-6F1877F218BB}"/>
              </a:ext>
            </a:extLst>
          </p:cNvPr>
          <p:cNvSpPr/>
          <p:nvPr/>
        </p:nvSpPr>
        <p:spPr>
          <a:xfrm>
            <a:off x="10412323" y="6248400"/>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10350960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94BE5-9FE4-434A-A6A4-4AC05417DBE4}"/>
              </a:ext>
            </a:extLst>
          </p:cNvPr>
          <p:cNvSpPr>
            <a:spLocks noGrp="1"/>
          </p:cNvSpPr>
          <p:nvPr>
            <p:ph type="title"/>
          </p:nvPr>
        </p:nvSpPr>
        <p:spPr>
          <a:xfrm>
            <a:off x="913795" y="609600"/>
            <a:ext cx="10353762" cy="970450"/>
          </a:xfrm>
        </p:spPr>
        <p:txBody>
          <a:bodyPr>
            <a:normAutofit/>
          </a:bodyPr>
          <a:lstStyle/>
          <a:p>
            <a:r>
              <a:rPr lang="en-GB" dirty="0"/>
              <a:t>Public Health England</a:t>
            </a:r>
          </a:p>
        </p:txBody>
      </p:sp>
      <p:sp>
        <p:nvSpPr>
          <p:cNvPr id="3" name="Content Placeholder 2">
            <a:extLst>
              <a:ext uri="{FF2B5EF4-FFF2-40B4-BE49-F238E27FC236}">
                <a16:creationId xmlns:a16="http://schemas.microsoft.com/office/drawing/2014/main" id="{08DC6152-BC13-4EE8-B8CD-9E654A6334D0}"/>
              </a:ext>
            </a:extLst>
          </p:cNvPr>
          <p:cNvSpPr>
            <a:spLocks noGrp="1"/>
          </p:cNvSpPr>
          <p:nvPr>
            <p:ph idx="1"/>
          </p:nvPr>
        </p:nvSpPr>
        <p:spPr>
          <a:xfrm>
            <a:off x="913795" y="1732449"/>
            <a:ext cx="5930888" cy="4979069"/>
          </a:xfrm>
        </p:spPr>
        <p:txBody>
          <a:bodyPr anchor="ctr">
            <a:normAutofit fontScale="85000" lnSpcReduction="20000"/>
          </a:bodyPr>
          <a:lstStyle/>
          <a:p>
            <a:pPr>
              <a:buClr>
                <a:srgbClr val="00BEA0"/>
              </a:buClr>
            </a:pPr>
            <a:r>
              <a:rPr lang="en-GB" sz="2100" dirty="0">
                <a:effectLst/>
              </a:rPr>
              <a:t>Public Health England was established on the 1 April 2013 to protect and improve the  nation’s health and wellbeing and reduce health inequalities. They provided government, the NHS, Parliament industry and the public with evidence- based professionals, scientific expertise, and support (GOV. UK,2020). </a:t>
            </a:r>
          </a:p>
          <a:p>
            <a:pPr>
              <a:buClr>
                <a:srgbClr val="00BEA0"/>
              </a:buClr>
            </a:pPr>
            <a:r>
              <a:rPr lang="en-GB" sz="2100" dirty="0">
                <a:effectLst/>
              </a:rPr>
              <a:t>PHE are responsible to advise the government on the protection of its citizens against any Health threats e.g. Corona virus pandemic (PHE, 2020).</a:t>
            </a:r>
            <a:r>
              <a:rPr lang="en-GB" dirty="0">
                <a:effectLst/>
              </a:rPr>
              <a:t> The Government expects PHE to develop its role with a very clear focus on providing the evidence, support and advice needed locally, nationally, and internationally.</a:t>
            </a:r>
          </a:p>
          <a:p>
            <a:pPr>
              <a:buClr>
                <a:srgbClr val="00BEA0"/>
              </a:buClr>
            </a:pPr>
            <a:endParaRPr lang="en-GB" sz="2100" dirty="0">
              <a:effectLst/>
            </a:endParaRPr>
          </a:p>
          <a:p>
            <a:pPr>
              <a:buClr>
                <a:srgbClr val="00BEA0"/>
              </a:buClr>
            </a:pPr>
            <a:endParaRPr lang="en-GB" sz="2100" dirty="0"/>
          </a:p>
          <a:p>
            <a:pPr>
              <a:buClr>
                <a:srgbClr val="00BEA0"/>
              </a:buClr>
            </a:pPr>
            <a:endParaRPr lang="en-GB" dirty="0"/>
          </a:p>
          <a:p>
            <a:pPr>
              <a:buClr>
                <a:srgbClr val="00BEA0"/>
              </a:buClr>
            </a:pPr>
            <a:endParaRPr lang="en-GB" dirty="0"/>
          </a:p>
          <a:p>
            <a:pPr marL="36900" indent="0">
              <a:buClr>
                <a:srgbClr val="00BEA0"/>
              </a:buClr>
              <a:buNone/>
            </a:pPr>
            <a:r>
              <a:rPr lang="en-GB" dirty="0"/>
              <a:t>                                                                  </a:t>
            </a:r>
          </a:p>
        </p:txBody>
      </p:sp>
      <p:pic>
        <p:nvPicPr>
          <p:cNvPr id="2050" name="Picture 2" descr="Don't misuse use our logo, warns Public Health England screening chief | PR  Week">
            <a:extLst>
              <a:ext uri="{FF2B5EF4-FFF2-40B4-BE49-F238E27FC236}">
                <a16:creationId xmlns:a16="http://schemas.microsoft.com/office/drawing/2014/main" id="{43386B62-1955-4843-A23C-E747E004DB9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66560" y="2410058"/>
            <a:ext cx="4065464" cy="270353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6AC0B12-770D-498C-BA3B-A97A0107E192}"/>
              </a:ext>
            </a:extLst>
          </p:cNvPr>
          <p:cNvSpPr/>
          <p:nvPr/>
        </p:nvSpPr>
        <p:spPr>
          <a:xfrm>
            <a:off x="10276790" y="6248400"/>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33348229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4CD0D-9B24-4445-BDB3-CDF819742616}"/>
              </a:ext>
            </a:extLst>
          </p:cNvPr>
          <p:cNvSpPr>
            <a:spLocks noGrp="1"/>
          </p:cNvSpPr>
          <p:nvPr>
            <p:ph type="title"/>
          </p:nvPr>
        </p:nvSpPr>
        <p:spPr/>
        <p:txBody>
          <a:bodyPr/>
          <a:lstStyle/>
          <a:p>
            <a:r>
              <a:rPr lang="en-GB" dirty="0"/>
              <a:t>Public Health England</a:t>
            </a:r>
          </a:p>
        </p:txBody>
      </p:sp>
      <p:sp>
        <p:nvSpPr>
          <p:cNvPr id="3" name="Content Placeholder 2">
            <a:extLst>
              <a:ext uri="{FF2B5EF4-FFF2-40B4-BE49-F238E27FC236}">
                <a16:creationId xmlns:a16="http://schemas.microsoft.com/office/drawing/2014/main" id="{E2E76F7F-684A-43F9-9638-1640E50D3971}"/>
              </a:ext>
            </a:extLst>
          </p:cNvPr>
          <p:cNvSpPr>
            <a:spLocks noGrp="1"/>
          </p:cNvSpPr>
          <p:nvPr>
            <p:ph idx="1"/>
          </p:nvPr>
        </p:nvSpPr>
        <p:spPr/>
        <p:txBody>
          <a:bodyPr>
            <a:normAutofit fontScale="92500" lnSpcReduction="10000"/>
          </a:bodyPr>
          <a:lstStyle/>
          <a:p>
            <a:r>
              <a:rPr lang="en-GB" sz="1900" dirty="0">
                <a:effectLst/>
                <a:latin typeface="Arial" panose="020B0604020202020204" pitchFamily="34" charset="0"/>
                <a:cs typeface="Arial" panose="020B0604020202020204" pitchFamily="34" charset="0"/>
              </a:rPr>
              <a:t>Barriers/ limitations of public health England Digital technologies in public health response to covid-19 (GOV.UK. 2020)</a:t>
            </a:r>
          </a:p>
          <a:p>
            <a:r>
              <a:rPr lang="en-GB" sz="1900" dirty="0">
                <a:effectLst/>
                <a:latin typeface="Arial" panose="020B0604020202020204" pitchFamily="34" charset="0"/>
                <a:cs typeface="Arial" panose="020B0604020202020204" pitchFamily="34" charset="0"/>
              </a:rPr>
              <a:t> Scientists said that Public health England poor response to covid-19 was due to deep fund cuts, it has weakened their ability to respond when the virus took hold.</a:t>
            </a:r>
          </a:p>
          <a:p>
            <a:r>
              <a:rPr lang="en-GB" sz="1900" dirty="0">
                <a:effectLst/>
                <a:latin typeface="Arial" panose="020B0604020202020204" pitchFamily="34" charset="0"/>
                <a:cs typeface="Arial" panose="020B0604020202020204" pitchFamily="34" charset="0"/>
              </a:rPr>
              <a:t>In response to a public outcry about the disproportionate number of deaths among BAME NHS workers and within the community, the government commissioned a review into the possible “disparities” (not “inequalities”) in Covid-19 outcomes among ethnic groups. </a:t>
            </a:r>
          </a:p>
          <a:p>
            <a:r>
              <a:rPr lang="en-GB" sz="1900" dirty="0">
                <a:effectLst/>
                <a:latin typeface="Arial" panose="020B0604020202020204" pitchFamily="34" charset="0"/>
                <a:cs typeface="Arial" panose="020B0604020202020204" pitchFamily="34" charset="0"/>
              </a:rPr>
              <a:t> Public Health England released the review findings in early June, but there was disappointment and anger among race and faith equality organisations, public health professionals, and black and ethnic minority communities who had lost relatives to the pandemic.</a:t>
            </a:r>
          </a:p>
          <a:p>
            <a:r>
              <a:rPr lang="en-GB" sz="1900" dirty="0">
                <a:effectLst/>
                <a:latin typeface="Arial" panose="020B0604020202020204" pitchFamily="34" charset="0"/>
                <a:cs typeface="Arial" panose="020B0604020202020204" pitchFamily="34" charset="0"/>
              </a:rPr>
              <a:t>A new body was announced by the Health secretary Matt Hancock to replaced public health England. National Institute for Health Protection role will be to protect the people from external threats to the country’s health (msn.com news,2020). </a:t>
            </a:r>
          </a:p>
          <a:p>
            <a:pPr marL="36900" indent="0">
              <a:buNone/>
            </a:pPr>
            <a:endParaRPr lang="en-GB" dirty="0"/>
          </a:p>
        </p:txBody>
      </p:sp>
      <p:sp>
        <p:nvSpPr>
          <p:cNvPr id="4" name="Rectangle 3">
            <a:extLst>
              <a:ext uri="{FF2B5EF4-FFF2-40B4-BE49-F238E27FC236}">
                <a16:creationId xmlns:a16="http://schemas.microsoft.com/office/drawing/2014/main" id="{B3CA4DC1-FEF6-4A58-B586-F989745DDA89}"/>
              </a:ext>
            </a:extLst>
          </p:cNvPr>
          <p:cNvSpPr/>
          <p:nvPr/>
        </p:nvSpPr>
        <p:spPr>
          <a:xfrm>
            <a:off x="10185628" y="6173965"/>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32536538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A2C0A-A37F-42B3-8A9A-DBFAEEADD553}"/>
              </a:ext>
            </a:extLst>
          </p:cNvPr>
          <p:cNvSpPr>
            <a:spLocks noGrp="1"/>
          </p:cNvSpPr>
          <p:nvPr>
            <p:ph type="title"/>
          </p:nvPr>
        </p:nvSpPr>
        <p:spPr/>
        <p:txBody>
          <a:bodyPr/>
          <a:lstStyle/>
          <a:p>
            <a:r>
              <a:rPr lang="en-GB" dirty="0"/>
              <a:t>Public Health England</a:t>
            </a:r>
          </a:p>
        </p:txBody>
      </p:sp>
      <p:sp>
        <p:nvSpPr>
          <p:cNvPr id="3" name="Content Placeholder 2">
            <a:extLst>
              <a:ext uri="{FF2B5EF4-FFF2-40B4-BE49-F238E27FC236}">
                <a16:creationId xmlns:a16="http://schemas.microsoft.com/office/drawing/2014/main" id="{ACCCAB72-1D3A-4A50-8909-E5BCA64A7F08}"/>
              </a:ext>
            </a:extLst>
          </p:cNvPr>
          <p:cNvSpPr>
            <a:spLocks noGrp="1"/>
          </p:cNvSpPr>
          <p:nvPr>
            <p:ph idx="1"/>
          </p:nvPr>
        </p:nvSpPr>
        <p:spPr/>
        <p:txBody>
          <a:bodyPr>
            <a:normAutofit lnSpcReduction="10000"/>
          </a:bodyPr>
          <a:lstStyle/>
          <a:p>
            <a:r>
              <a:rPr lang="en-GB" dirty="0">
                <a:effectLst/>
              </a:rPr>
              <a:t>BAME communities are over-represented among poorer socio-economic groups. They are more likely to live in densely populated areas, in overcrowded and multigenerational housing, and to work in higher Covid-19-risk occupations. But the government took few steps to protect them. </a:t>
            </a:r>
          </a:p>
          <a:p>
            <a:r>
              <a:rPr lang="en-GB" dirty="0">
                <a:effectLst/>
              </a:rPr>
              <a:t>PHE is the expert national public health agency which fulfils the Secretary of State for Health and Social Care’s statutory duties to protect health and address health inequalities and executes the Secretary of State’s power to promote the health and wellbeing of the nation. PHE undertakes a range of evidence-based activities that span the full breadth of public health, working locally, nationally, and internationally, and is responsible for four critical functions.</a:t>
            </a:r>
          </a:p>
          <a:p>
            <a:r>
              <a:rPr lang="en-GB" dirty="0">
                <a:effectLst/>
              </a:rPr>
              <a:t>Public Health England has published a review which has confirmed that black, Asian and minority ethnic people are more likely to die from Covid-19 (Evening Standards, 2020).</a:t>
            </a:r>
          </a:p>
          <a:p>
            <a:pPr marL="36900" indent="0">
              <a:buNone/>
            </a:pPr>
            <a:endParaRPr lang="en-GB" dirty="0"/>
          </a:p>
        </p:txBody>
      </p:sp>
      <p:sp>
        <p:nvSpPr>
          <p:cNvPr id="4" name="Rectangle 3">
            <a:extLst>
              <a:ext uri="{FF2B5EF4-FFF2-40B4-BE49-F238E27FC236}">
                <a16:creationId xmlns:a16="http://schemas.microsoft.com/office/drawing/2014/main" id="{BCFE265C-0B38-491E-9CD0-2ECDD1872DE0}"/>
              </a:ext>
            </a:extLst>
          </p:cNvPr>
          <p:cNvSpPr/>
          <p:nvPr/>
        </p:nvSpPr>
        <p:spPr>
          <a:xfrm>
            <a:off x="10256650" y="6248400"/>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1008505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9D67F-6D77-4376-9B69-CA9A2D84409E}"/>
              </a:ext>
            </a:extLst>
          </p:cNvPr>
          <p:cNvSpPr>
            <a:spLocks noGrp="1"/>
          </p:cNvSpPr>
          <p:nvPr>
            <p:ph type="title"/>
          </p:nvPr>
        </p:nvSpPr>
        <p:spPr/>
        <p:txBody>
          <a:bodyPr/>
          <a:lstStyle/>
          <a:p>
            <a:r>
              <a:rPr lang="en-GB" dirty="0"/>
              <a:t>Recommendations to Improve</a:t>
            </a:r>
          </a:p>
        </p:txBody>
      </p:sp>
      <p:sp>
        <p:nvSpPr>
          <p:cNvPr id="3" name="Content Placeholder 2">
            <a:extLst>
              <a:ext uri="{FF2B5EF4-FFF2-40B4-BE49-F238E27FC236}">
                <a16:creationId xmlns:a16="http://schemas.microsoft.com/office/drawing/2014/main" id="{FA06EB3A-FB6D-4D7E-9896-AE2BACC58C35}"/>
              </a:ext>
            </a:extLst>
          </p:cNvPr>
          <p:cNvSpPr>
            <a:spLocks noGrp="1"/>
          </p:cNvSpPr>
          <p:nvPr>
            <p:ph idx="1"/>
          </p:nvPr>
        </p:nvSpPr>
        <p:spPr/>
        <p:txBody>
          <a:bodyPr>
            <a:normAutofit fontScale="92500" lnSpcReduction="20000"/>
          </a:bodyPr>
          <a:lstStyle/>
          <a:p>
            <a:pPr marL="36900" indent="0">
              <a:buNone/>
            </a:pPr>
            <a:endParaRPr lang="en-GB" dirty="0">
              <a:effectLst/>
            </a:endParaRPr>
          </a:p>
          <a:p>
            <a:pPr lvl="0"/>
            <a:r>
              <a:rPr lang="en-GB" dirty="0">
                <a:effectLst/>
              </a:rPr>
              <a:t>Improving the health of the whole population by sharing our information and expertise, and identifying and preparing for future public health challenges</a:t>
            </a:r>
          </a:p>
          <a:p>
            <a:pPr lvl="0"/>
            <a:r>
              <a:rPr lang="en-GB" dirty="0">
                <a:effectLst/>
              </a:rPr>
              <a:t>Supporting local authorities and the NHS to plan and provide health and social care services such as immunisation and screening programmes, and to develop the public health system and its specialist workforce</a:t>
            </a:r>
          </a:p>
          <a:p>
            <a:pPr lvl="0"/>
            <a:r>
              <a:rPr lang="en-GB" dirty="0">
                <a:effectLst/>
              </a:rPr>
              <a:t>Researching, collecting and analysing data to improve our understanding of public health challenges</a:t>
            </a:r>
          </a:p>
          <a:p>
            <a:pPr lvl="0"/>
            <a:r>
              <a:rPr lang="en-GB" dirty="0">
                <a:effectLst/>
              </a:rPr>
              <a:t>Work more closely with voluntary organisation across the city </a:t>
            </a:r>
          </a:p>
          <a:p>
            <a:pPr lvl="0"/>
            <a:r>
              <a:rPr lang="en-GB" dirty="0">
                <a:effectLst/>
              </a:rPr>
              <a:t>The public should follow shieling restriction and kept up to date and changes </a:t>
            </a:r>
          </a:p>
          <a:p>
            <a:pPr marL="36900" indent="0">
              <a:buNone/>
            </a:pPr>
            <a:r>
              <a:rPr lang="en-GB" dirty="0">
                <a:effectLst/>
              </a:rPr>
              <a:t> </a:t>
            </a:r>
          </a:p>
          <a:p>
            <a:pPr marL="36900" indent="0">
              <a:buNone/>
            </a:pPr>
            <a:r>
              <a:rPr lang="en-GB" dirty="0">
                <a:effectLst/>
              </a:rPr>
              <a:t> (COVID-19: Five dimensions of impact | The Health Foundation, 2020).</a:t>
            </a:r>
            <a:endParaRPr lang="en-GB" dirty="0"/>
          </a:p>
        </p:txBody>
      </p:sp>
      <p:sp>
        <p:nvSpPr>
          <p:cNvPr id="4" name="Rectangle 3">
            <a:extLst>
              <a:ext uri="{FF2B5EF4-FFF2-40B4-BE49-F238E27FC236}">
                <a16:creationId xmlns:a16="http://schemas.microsoft.com/office/drawing/2014/main" id="{B3D64BAC-82ED-49D7-8363-514D2B769649}"/>
              </a:ext>
            </a:extLst>
          </p:cNvPr>
          <p:cNvSpPr/>
          <p:nvPr/>
        </p:nvSpPr>
        <p:spPr>
          <a:xfrm>
            <a:off x="10283283" y="6333763"/>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34441275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E0C44-E0EC-417A-82E1-0A2328480B33}"/>
              </a:ext>
            </a:extLst>
          </p:cNvPr>
          <p:cNvSpPr>
            <a:spLocks noGrp="1"/>
          </p:cNvSpPr>
          <p:nvPr>
            <p:ph type="title"/>
          </p:nvPr>
        </p:nvSpPr>
        <p:spPr/>
        <p:txBody>
          <a:bodyPr>
            <a:normAutofit fontScale="90000"/>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30BC6B42-62D9-49CF-9BAF-6EEECA076AA5}"/>
              </a:ext>
            </a:extLst>
          </p:cNvPr>
          <p:cNvSpPr>
            <a:spLocks noGrp="1"/>
          </p:cNvSpPr>
          <p:nvPr>
            <p:ph idx="1"/>
          </p:nvPr>
        </p:nvSpPr>
        <p:spPr>
          <a:xfrm>
            <a:off x="935091" y="1323425"/>
            <a:ext cx="10343114" cy="4211150"/>
          </a:xfrm>
        </p:spPr>
        <p:txBody>
          <a:bodyPr>
            <a:normAutofit fontScale="92500" lnSpcReduction="20000"/>
          </a:bodyPr>
          <a:lstStyle/>
          <a:p>
            <a:r>
              <a:rPr lang="en-GB" dirty="0"/>
              <a:t>According to the research carried out by my colleagues on the impact of COVID-19 on the BAME group it its evident that the death rate amongst the ethnic minority background is higher than any other group in the UK.  Factors that effect the BAME group has been identified as the following, health equalities, overcrowding, poor housing condition  and geographical factor can also affect  your health. </a:t>
            </a:r>
          </a:p>
          <a:p>
            <a:r>
              <a:rPr lang="en-GB" dirty="0"/>
              <a:t>Several policies and guidelines has been in placed by the government to reduce the risk of coronavirus, for this the public must follow the guidelines to minimise the spread of coronavirus. </a:t>
            </a:r>
          </a:p>
          <a:p>
            <a:r>
              <a:rPr lang="en-GB" dirty="0"/>
              <a:t>The government guidelines for Coronavirus is to get yourself tested if you feel symptoms of COVID -19 which are continues coughing, loss of taste and smell and a high temperature.  Self isolate yourself for 14 days if tested positive.</a:t>
            </a:r>
          </a:p>
          <a:p>
            <a:r>
              <a:rPr lang="en-GB" dirty="0"/>
              <a:t>However death rate in the UK would have been lower if the government took action by introducing policy and guidelines for the public to follow, when the first cases of coronavirus was noticed, on December 2019.</a:t>
            </a:r>
          </a:p>
          <a:p>
            <a:r>
              <a:rPr lang="en-GB" dirty="0"/>
              <a:t>Gap in the time it took the government to take action has impacted the BAME group more. </a:t>
            </a:r>
          </a:p>
          <a:p>
            <a:pPr marL="36900" indent="0">
              <a:buNone/>
            </a:pPr>
            <a:endParaRPr lang="en-GB" dirty="0"/>
          </a:p>
        </p:txBody>
      </p:sp>
      <p:sp>
        <p:nvSpPr>
          <p:cNvPr id="4" name="Rectangle 3">
            <a:extLst>
              <a:ext uri="{FF2B5EF4-FFF2-40B4-BE49-F238E27FC236}">
                <a16:creationId xmlns:a16="http://schemas.microsoft.com/office/drawing/2014/main" id="{7EF46E42-F868-45F1-8145-2B5E7D935F65}"/>
              </a:ext>
            </a:extLst>
          </p:cNvPr>
          <p:cNvSpPr/>
          <p:nvPr/>
        </p:nvSpPr>
        <p:spPr>
          <a:xfrm>
            <a:off x="10252636" y="6248400"/>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34287307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17AFB-A05B-4C57-AEDC-0158492A154B}"/>
              </a:ext>
            </a:extLst>
          </p:cNvPr>
          <p:cNvSpPr>
            <a:spLocks noGrp="1"/>
          </p:cNvSpPr>
          <p:nvPr>
            <p:ph type="title"/>
          </p:nvPr>
        </p:nvSpPr>
        <p:spPr/>
        <p:txBody>
          <a:bodyPr/>
          <a:lstStyle/>
          <a:p>
            <a:r>
              <a:rPr lang="en-GB" dirty="0"/>
              <a:t>How to Create Awareness in the Community</a:t>
            </a:r>
          </a:p>
        </p:txBody>
      </p:sp>
      <p:sp>
        <p:nvSpPr>
          <p:cNvPr id="3" name="Content Placeholder 2">
            <a:extLst>
              <a:ext uri="{FF2B5EF4-FFF2-40B4-BE49-F238E27FC236}">
                <a16:creationId xmlns:a16="http://schemas.microsoft.com/office/drawing/2014/main" id="{06FB388F-84BE-413B-A3DE-A39746E0A1CF}"/>
              </a:ext>
            </a:extLst>
          </p:cNvPr>
          <p:cNvSpPr>
            <a:spLocks noGrp="1"/>
          </p:cNvSpPr>
          <p:nvPr>
            <p:ph idx="1"/>
          </p:nvPr>
        </p:nvSpPr>
        <p:spPr/>
        <p:txBody>
          <a:bodyPr/>
          <a:lstStyle/>
          <a:p>
            <a:r>
              <a:rPr lang="en-GB" dirty="0"/>
              <a:t>Reach out to the ethnic community leaders such as, mosque imams and local community centres </a:t>
            </a:r>
          </a:p>
          <a:p>
            <a:r>
              <a:rPr lang="en-GB" dirty="0"/>
              <a:t>Connect with the community by creating awareness of the importance of social distancing, hand sanitizing, wearing face mask and testing  </a:t>
            </a:r>
          </a:p>
          <a:p>
            <a:r>
              <a:rPr lang="en-GB" dirty="0"/>
              <a:t>Government to implement programmes to improve health and reduce risks by connecting with the people, this can be done by providing more local testing </a:t>
            </a:r>
          </a:p>
          <a:p>
            <a:r>
              <a:rPr lang="en-GB" dirty="0"/>
              <a:t>Get tested as soon as you can when you have symptoms of coronavirus, so that you can reduce the spread of virus if tested positive by self isolating yourself  </a:t>
            </a:r>
          </a:p>
          <a:p>
            <a:r>
              <a:rPr lang="en-GB" dirty="0"/>
              <a:t>More testing centres to be made available locally for people who can not travel far. </a:t>
            </a:r>
          </a:p>
          <a:p>
            <a:pPr marL="36900" indent="0">
              <a:buNone/>
            </a:pPr>
            <a:endParaRPr lang="en-GB" dirty="0"/>
          </a:p>
          <a:p>
            <a:pPr marL="36900" indent="0">
              <a:buNone/>
            </a:pPr>
            <a:endParaRPr lang="en-GB" dirty="0"/>
          </a:p>
        </p:txBody>
      </p:sp>
      <p:sp>
        <p:nvSpPr>
          <p:cNvPr id="5" name="Rectangle 4">
            <a:extLst>
              <a:ext uri="{FF2B5EF4-FFF2-40B4-BE49-F238E27FC236}">
                <a16:creationId xmlns:a16="http://schemas.microsoft.com/office/drawing/2014/main" id="{D59C8DFF-442D-4F04-B11A-60CADD34DE98}"/>
              </a:ext>
            </a:extLst>
          </p:cNvPr>
          <p:cNvSpPr/>
          <p:nvPr/>
        </p:nvSpPr>
        <p:spPr>
          <a:xfrm>
            <a:off x="10121567" y="6248400"/>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41894755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FB12C-7BAB-4F0B-A6ED-927887C69F88}"/>
              </a:ext>
            </a:extLst>
          </p:cNvPr>
          <p:cNvSpPr>
            <a:spLocks noGrp="1"/>
          </p:cNvSpPr>
          <p:nvPr>
            <p:ph type="title"/>
          </p:nvPr>
        </p:nvSpPr>
        <p:spPr>
          <a:xfrm>
            <a:off x="816140" y="-195309"/>
            <a:ext cx="10369724" cy="1580226"/>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C9C069CB-2BFF-421F-87DF-6236DB4CE6FC}"/>
              </a:ext>
            </a:extLst>
          </p:cNvPr>
          <p:cNvSpPr>
            <a:spLocks noGrp="1"/>
          </p:cNvSpPr>
          <p:nvPr>
            <p:ph idx="1"/>
          </p:nvPr>
        </p:nvSpPr>
        <p:spPr>
          <a:xfrm>
            <a:off x="630315" y="1384916"/>
            <a:ext cx="11336784" cy="5086905"/>
          </a:xfrm>
        </p:spPr>
        <p:txBody>
          <a:bodyPr anchor="t">
            <a:normAutofit fontScale="25000" lnSpcReduction="20000"/>
          </a:bodyPr>
          <a:lstStyle/>
          <a:p>
            <a:pPr marL="36900" indent="0">
              <a:buNone/>
            </a:pPr>
            <a:endParaRPr lang="en-GB" sz="4800" dirty="0">
              <a:effectLst/>
              <a:latin typeface="Arial" panose="020B0604020202020204" pitchFamily="34" charset="0"/>
              <a:cs typeface="Arial" panose="020B0604020202020204" pitchFamily="34" charset="0"/>
            </a:endParaRPr>
          </a:p>
          <a:p>
            <a:pPr marL="36900" indent="0">
              <a:buNone/>
            </a:pPr>
            <a:r>
              <a:rPr lang="en-GB" sz="5600" dirty="0">
                <a:latin typeface="Arial" panose="020B0604020202020204" pitchFamily="34" charset="0"/>
                <a:cs typeface="Arial" panose="020B0604020202020204" pitchFamily="34" charset="0"/>
              </a:rPr>
              <a:t>Armstrong, M. (2020), Daily UK Covid-19 Cases. Available at: https://www.statista.com/chart/21079/coronavirus-cases-uk/  (Accessed 13 October 2020)</a:t>
            </a:r>
          </a:p>
          <a:p>
            <a:pPr marL="36900" indent="0">
              <a:buNone/>
            </a:pPr>
            <a:r>
              <a:rPr lang="en-GB" sz="5600" dirty="0">
                <a:latin typeface="Arial" panose="020B0604020202020204" pitchFamily="34" charset="0"/>
                <a:cs typeface="Arial" panose="020B0604020202020204" pitchFamily="34" charset="0"/>
              </a:rPr>
              <a:t>Bhatia, M. (2020) The International Journal of Community and Social Development, </a:t>
            </a:r>
            <a:r>
              <a:rPr lang="en-GB" sz="5600" i="1" dirty="0">
                <a:latin typeface="Arial" panose="020B0604020202020204" pitchFamily="34" charset="0"/>
                <a:cs typeface="Arial" panose="020B0604020202020204" pitchFamily="34" charset="0"/>
              </a:rPr>
              <a:t>COVID-19 and BAME group in the United Kingdom. </a:t>
            </a:r>
            <a:r>
              <a:rPr lang="en-GB" sz="5600" dirty="0">
                <a:latin typeface="Arial" panose="020B0604020202020204" pitchFamily="34" charset="0"/>
                <a:cs typeface="Arial" panose="020B0604020202020204" pitchFamily="34" charset="0"/>
              </a:rPr>
              <a:t>2 (2) </a:t>
            </a:r>
          </a:p>
          <a:p>
            <a:pPr marL="36900" indent="0">
              <a:buNone/>
            </a:pPr>
            <a:r>
              <a:rPr lang="en-GB" sz="5600" dirty="0">
                <a:latin typeface="Arial" panose="020B0604020202020204" pitchFamily="34" charset="0"/>
                <a:cs typeface="Arial" panose="020B0604020202020204" pitchFamily="34" charset="0"/>
              </a:rPr>
              <a:t>B, Butcher and J, Massey (2020) </a:t>
            </a:r>
            <a:r>
              <a:rPr lang="en-GB" sz="5600" i="1" dirty="0">
                <a:latin typeface="Arial" panose="020B0604020202020204" pitchFamily="34" charset="0"/>
                <a:cs typeface="Arial" panose="020B0604020202020204" pitchFamily="34" charset="0"/>
              </a:rPr>
              <a:t>Why are more people from BAME backgrounds dying from coronavirus?</a:t>
            </a:r>
            <a:r>
              <a:rPr lang="en-GB" sz="5600" dirty="0">
                <a:latin typeface="Arial" panose="020B0604020202020204" pitchFamily="34" charset="0"/>
                <a:cs typeface="Arial" panose="020B0604020202020204" pitchFamily="34" charset="0"/>
              </a:rPr>
              <a:t> </a:t>
            </a:r>
            <a:r>
              <a:rPr lang="en-GB" sz="5600" dirty="0"/>
              <a:t>Available at: https://www.bbc.co.uk/news/uk-52219070 (Accessed 11 October 2020)</a:t>
            </a:r>
            <a:endParaRPr lang="en-GB" sz="5600" i="1" dirty="0"/>
          </a:p>
          <a:p>
            <a:pPr marL="36900" indent="0">
              <a:buNone/>
            </a:pPr>
            <a:r>
              <a:rPr lang="en-GB" sz="5600" dirty="0">
                <a:latin typeface="Arial" panose="020B0604020202020204" pitchFamily="34" charset="0"/>
                <a:cs typeface="Arial" panose="020B0604020202020204" pitchFamily="34" charset="0"/>
              </a:rPr>
              <a:t>British Broadcasting Channel (2020), Covid-19 in the UK: </a:t>
            </a:r>
            <a:r>
              <a:rPr lang="en-GB" sz="5600" i="1" dirty="0">
                <a:latin typeface="Arial" panose="020B0604020202020204" pitchFamily="34" charset="0"/>
                <a:cs typeface="Arial" panose="020B0604020202020204" pitchFamily="34" charset="0"/>
              </a:rPr>
              <a:t>How many coronavirus cases are there in your area? </a:t>
            </a:r>
            <a:r>
              <a:rPr lang="en-GB" sz="5600" dirty="0">
                <a:latin typeface="Arial" panose="020B0604020202020204" pitchFamily="34" charset="0"/>
                <a:cs typeface="Arial" panose="020B0604020202020204" pitchFamily="34" charset="0"/>
              </a:rPr>
              <a:t>Available at: https://www.bbc.co.uk/news/</a:t>
            </a:r>
            <a:r>
              <a:rPr lang="en-GB" sz="5600" dirty="0">
                <a:effectLst/>
                <a:latin typeface="Arial" panose="020B0604020202020204" pitchFamily="34" charset="0"/>
                <a:cs typeface="Arial" panose="020B0604020202020204" pitchFamily="34" charset="0"/>
              </a:rPr>
              <a:t>uk-51768274</a:t>
            </a:r>
            <a:r>
              <a:rPr lang="en-GB" sz="5600" dirty="0">
                <a:latin typeface="Arial" panose="020B0604020202020204" pitchFamily="34" charset="0"/>
                <a:cs typeface="Arial" panose="020B0604020202020204" pitchFamily="34" charset="0"/>
              </a:rPr>
              <a:t>  (Accessed: 13</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October 2020)</a:t>
            </a:r>
          </a:p>
          <a:p>
            <a:pPr marL="36900" indent="0">
              <a:buNone/>
            </a:pPr>
            <a:r>
              <a:rPr lang="en-GB" sz="5600" dirty="0">
                <a:effectLst/>
                <a:latin typeface="Arial" panose="020B0604020202020204" pitchFamily="34" charset="0"/>
                <a:cs typeface="Arial" panose="020B0604020202020204" pitchFamily="34" charset="0"/>
              </a:rPr>
              <a:t>C, Giles. B, Strick and W, Song (2020) Coronavirus: </a:t>
            </a:r>
            <a:r>
              <a:rPr lang="en-GB" sz="5600" i="1" dirty="0">
                <a:effectLst/>
                <a:latin typeface="Arial" panose="020B0604020202020204" pitchFamily="34" charset="0"/>
                <a:cs typeface="Arial" panose="020B0604020202020204" pitchFamily="34" charset="0"/>
              </a:rPr>
              <a:t>Fast checking claims it might have started in August 2019</a:t>
            </a:r>
            <a:r>
              <a:rPr lang="en-GB" sz="5600" dirty="0">
                <a:effectLst/>
                <a:latin typeface="Arial" panose="020B0604020202020204" pitchFamily="34" charset="0"/>
                <a:cs typeface="Arial" panose="020B0604020202020204" pitchFamily="34" charset="0"/>
              </a:rPr>
              <a:t>. Available at: https://www.bbc.co.uk/news/world-asia-china-53005768 (Accessed 12 October 2020)</a:t>
            </a:r>
          </a:p>
          <a:p>
            <a:pPr marL="36900" indent="0">
              <a:buNone/>
            </a:pPr>
            <a:r>
              <a:rPr lang="en-GB" sz="5600" dirty="0">
                <a:effectLst/>
                <a:latin typeface="Arial" panose="020B0604020202020204" pitchFamily="34" charset="0"/>
                <a:cs typeface="Arial" panose="020B0604020202020204" pitchFamily="34" charset="0"/>
              </a:rPr>
              <a:t>Duncan, C. (2020). The Truth About The Conspiracy Theories On Coronavirus. Available at: https://www.independent.co.uk/infact/coronavirus-outbreak-conspiracy-theories-fake-news-china-wuhan-vaccine-a9308321.html(Accessed 11 October 2020)</a:t>
            </a:r>
          </a:p>
          <a:p>
            <a:pPr marL="36900" indent="0">
              <a:buNone/>
            </a:pPr>
            <a:r>
              <a:rPr lang="en-GB" sz="5600" dirty="0">
                <a:effectLst/>
                <a:latin typeface="Arial" panose="020B0604020202020204" pitchFamily="34" charset="0"/>
                <a:cs typeface="Arial" panose="020B0604020202020204" pitchFamily="34" charset="0"/>
              </a:rPr>
              <a:t>Gallagher, J. (2020) Coronavirus: </a:t>
            </a:r>
            <a:r>
              <a:rPr lang="en-GB" sz="5600" i="1" dirty="0">
                <a:effectLst/>
                <a:latin typeface="Arial" panose="020B0604020202020204" pitchFamily="34" charset="0"/>
                <a:cs typeface="Arial" panose="020B0604020202020204" pitchFamily="34" charset="0"/>
              </a:rPr>
              <a:t>How bad will winter really be? Available at: </a:t>
            </a:r>
            <a:r>
              <a:rPr lang="en-GB" sz="5600" dirty="0">
                <a:effectLst/>
              </a:rPr>
              <a:t>https://www.bbc.com/news/health-53515077  (Accessed 13 October 2020)</a:t>
            </a:r>
          </a:p>
          <a:p>
            <a:pPr marL="36900" indent="0">
              <a:buNone/>
            </a:pPr>
            <a:br>
              <a:rPr lang="en-GB" sz="5600" dirty="0">
                <a:effectLst/>
                <a:hlinkClick r:id="rId2"/>
              </a:rPr>
            </a:br>
            <a:r>
              <a:rPr lang="en-GB" sz="5600" dirty="0">
                <a:effectLst/>
                <a:latin typeface="Arial" panose="020B0604020202020204" pitchFamily="34" charset="0"/>
                <a:cs typeface="Arial" panose="020B0604020202020204" pitchFamily="34" charset="0"/>
              </a:rPr>
              <a:t>Garden, H  (2020) World Health Organization Profile. HowStuffWorks. Available at: https://health.howstuffworks.com/medicine/healthcare/who.htm (Accessed 10 October 2020)</a:t>
            </a:r>
          </a:p>
          <a:p>
            <a:pPr marL="36900" indent="0">
              <a:buNone/>
            </a:pPr>
            <a:endParaRPr lang="en-GB" sz="5600" dirty="0">
              <a:effectLst/>
              <a:latin typeface="Arial" panose="020B0604020202020204" pitchFamily="34" charset="0"/>
              <a:cs typeface="Arial" panose="020B0604020202020204" pitchFamily="34" charset="0"/>
            </a:endParaRPr>
          </a:p>
          <a:p>
            <a:pPr marL="36900" indent="0">
              <a:lnSpc>
                <a:spcPct val="150000"/>
              </a:lnSpc>
              <a:buNone/>
            </a:pPr>
            <a:endParaRPr lang="en-GB" sz="5600" dirty="0">
              <a:effectLst/>
              <a:latin typeface="Arial" panose="020B0604020202020204" pitchFamily="34" charset="0"/>
              <a:cs typeface="Arial" panose="020B0604020202020204" pitchFamily="34" charset="0"/>
            </a:endParaRPr>
          </a:p>
          <a:p>
            <a:pPr marL="36900" indent="0">
              <a:lnSpc>
                <a:spcPct val="150000"/>
              </a:lnSpc>
              <a:buNone/>
            </a:pPr>
            <a:endParaRPr lang="en-GB" dirty="0"/>
          </a:p>
        </p:txBody>
      </p:sp>
    </p:spTree>
    <p:extLst>
      <p:ext uri="{BB962C8B-B14F-4D97-AF65-F5344CB8AC3E}">
        <p14:creationId xmlns:p14="http://schemas.microsoft.com/office/powerpoint/2010/main" val="8683121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F25EE-C565-4003-8ABD-690F99B1503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0D4CA16-6040-4D6E-BF7F-9C78D7AD2410}"/>
              </a:ext>
            </a:extLst>
          </p:cNvPr>
          <p:cNvSpPr>
            <a:spLocks noGrp="1"/>
          </p:cNvSpPr>
          <p:nvPr>
            <p:ph idx="1"/>
          </p:nvPr>
        </p:nvSpPr>
        <p:spPr/>
        <p:txBody>
          <a:bodyPr>
            <a:normAutofit fontScale="47500" lnSpcReduction="20000"/>
          </a:bodyPr>
          <a:lstStyle/>
          <a:p>
            <a:pPr marL="36900" indent="0">
              <a:buNone/>
            </a:pPr>
            <a:r>
              <a:rPr lang="en-GB" sz="2500" dirty="0">
                <a:effectLst/>
                <a:latin typeface="Arial" panose="020B0604020202020204" pitchFamily="34" charset="0"/>
                <a:cs typeface="Arial" panose="020B0604020202020204" pitchFamily="34" charset="0"/>
              </a:rPr>
              <a:t>GOV.UK (2020) Digital-First Public Health</a:t>
            </a:r>
            <a:r>
              <a:rPr lang="en-GB" sz="2500" i="1" dirty="0">
                <a:effectLst/>
                <a:latin typeface="Arial" panose="020B0604020202020204" pitchFamily="34" charset="0"/>
                <a:cs typeface="Arial" panose="020B0604020202020204" pitchFamily="34" charset="0"/>
              </a:rPr>
              <a:t>: Public Health England's Digital Strategy</a:t>
            </a:r>
            <a:r>
              <a:rPr lang="en-GB" sz="2500" dirty="0">
                <a:effectLst/>
                <a:latin typeface="Arial" panose="020B0604020202020204" pitchFamily="34" charset="0"/>
                <a:cs typeface="Arial" panose="020B0604020202020204" pitchFamily="34" charset="0"/>
              </a:rPr>
              <a:t>. Available at: https://www.gov.uk/government/publications/digital-first-public-health/digital-first-public-health-public-health-englands-digital-strategy (Accessed 10 October 2020)</a:t>
            </a:r>
          </a:p>
          <a:p>
            <a:pPr marL="36900" indent="0">
              <a:buNone/>
            </a:pPr>
            <a:r>
              <a:rPr lang="en-GB" sz="2500" dirty="0">
                <a:effectLst/>
                <a:latin typeface="Arial" panose="020B0604020202020204" pitchFamily="34" charset="0"/>
                <a:cs typeface="Arial" panose="020B0604020202020204" pitchFamily="34" charset="0"/>
              </a:rPr>
              <a:t>GOV. UK (2020) Public Health. Available at: https://www.gov.uk/guidance/coronavirus-covid-19-information-for-the-public (Accessed 3 October 2020</a:t>
            </a:r>
            <a:br>
              <a:rPr lang="en-GB" sz="2500" dirty="0">
                <a:effectLst/>
                <a:hlinkClick r:id="rId2"/>
              </a:rPr>
            </a:br>
            <a:endParaRPr lang="en-GB" sz="2500" dirty="0">
              <a:effectLst/>
            </a:endParaRPr>
          </a:p>
          <a:p>
            <a:pPr marL="36900" indent="0">
              <a:buNone/>
            </a:pPr>
            <a:r>
              <a:rPr lang="en-GB" sz="2500" dirty="0"/>
              <a:t>Kandola, A. (2020). </a:t>
            </a:r>
            <a:r>
              <a:rPr lang="en-GB" sz="2500" dirty="0">
                <a:latin typeface="Arial" panose="020B0604020202020204" pitchFamily="34" charset="0"/>
                <a:cs typeface="Arial" panose="020B0604020202020204" pitchFamily="34" charset="0"/>
              </a:rPr>
              <a:t>Coronavirus (COVID-19) Origin: Cause And How It Spreads. Available at: https://www.medicalnewstoday.com/articles/coronavirus-causes (Accessed 11 October 2020)</a:t>
            </a:r>
          </a:p>
          <a:p>
            <a:pPr marL="36900" indent="0">
              <a:buNone/>
            </a:pPr>
            <a:r>
              <a:rPr lang="en-GB" sz="2500" dirty="0">
                <a:effectLst/>
              </a:rPr>
              <a:t>Lewis, N., HowStuffWorks, Health, Medicine and System, 2020. </a:t>
            </a:r>
            <a:r>
              <a:rPr lang="en-GB" sz="2500" i="1" dirty="0">
                <a:effectLst/>
              </a:rPr>
              <a:t>World Health Organization Profile</a:t>
            </a:r>
            <a:r>
              <a:rPr lang="en-GB" sz="2500" dirty="0">
                <a:effectLst/>
              </a:rPr>
              <a:t>.  Available at: &lt;https://health.howstuffworks.com/medicine/healthcare/who.htm&gt; (Accessed 10 October 2020). </a:t>
            </a:r>
          </a:p>
          <a:p>
            <a:pPr marL="36900" indent="0">
              <a:buNone/>
            </a:pPr>
            <a:r>
              <a:rPr lang="en-GB" sz="2500" dirty="0">
                <a:latin typeface="Arial" panose="020B0604020202020204" pitchFamily="34" charset="0"/>
                <a:cs typeface="Arial" panose="020B0604020202020204" pitchFamily="34" charset="0"/>
              </a:rPr>
              <a:t>Migola, J. (2020) How is Coronavirus Spread? </a:t>
            </a:r>
            <a:r>
              <a:rPr lang="en-GB" sz="2500" i="1" dirty="0">
                <a:latin typeface="Arial" panose="020B0604020202020204" pitchFamily="34" charset="0"/>
                <a:cs typeface="Arial" panose="020B0604020202020204" pitchFamily="34" charset="0"/>
              </a:rPr>
              <a:t>Here's What You Should (and Shouldn't) Worry About</a:t>
            </a:r>
            <a:r>
              <a:rPr lang="en-GB" sz="2500" dirty="0">
                <a:latin typeface="Arial" panose="020B0604020202020204" pitchFamily="34" charset="0"/>
                <a:cs typeface="Arial" panose="020B0604020202020204" pitchFamily="34" charset="0"/>
              </a:rPr>
              <a:t>.  Available at: https://www.health.com/condition/infectious-diseases/how-is-coronavirus-spread (Accessed: 11</a:t>
            </a:r>
            <a:r>
              <a:rPr lang="en-GB" sz="2500" baseline="30000" dirty="0">
                <a:latin typeface="Arial" panose="020B0604020202020204" pitchFamily="34" charset="0"/>
                <a:cs typeface="Arial" panose="020B0604020202020204" pitchFamily="34" charset="0"/>
              </a:rPr>
              <a:t> </a:t>
            </a:r>
            <a:r>
              <a:rPr lang="en-GB" sz="2500" dirty="0">
                <a:latin typeface="Arial" panose="020B0604020202020204" pitchFamily="34" charset="0"/>
                <a:cs typeface="Arial" panose="020B0604020202020204" pitchFamily="34" charset="0"/>
              </a:rPr>
              <a:t>October 2020)</a:t>
            </a:r>
          </a:p>
          <a:p>
            <a:pPr marL="36900" indent="0">
              <a:buNone/>
            </a:pPr>
            <a:r>
              <a:rPr lang="en-GB" sz="2500" dirty="0">
                <a:latin typeface="Arial" panose="020B0604020202020204" pitchFamily="34" charset="0"/>
                <a:cs typeface="Arial" panose="020B0604020202020204" pitchFamily="34" charset="0"/>
              </a:rPr>
              <a:t>NHS, (2020) Addressing Impact of COVID-19 on BAME staff in the NHS. Available at: </a:t>
            </a:r>
            <a:r>
              <a:rPr lang="en-GB" sz="2500" dirty="0">
                <a:effectLst/>
              </a:rPr>
              <a:t>https://www.england.nhs.uk/coronavirus/workforce/addressing-impact-of.. (Accessed 13 October 2020)</a:t>
            </a:r>
            <a:endParaRPr lang="en-GB" sz="2500" dirty="0">
              <a:latin typeface="Arial" panose="020B0604020202020204" pitchFamily="34" charset="0"/>
              <a:cs typeface="Arial" panose="020B0604020202020204" pitchFamily="34" charset="0"/>
            </a:endParaRPr>
          </a:p>
          <a:p>
            <a:pPr marL="36900" indent="0">
              <a:buNone/>
            </a:pPr>
            <a:r>
              <a:rPr lang="en-GB" sz="2500" dirty="0">
                <a:latin typeface="Arial" panose="020B0604020202020204" pitchFamily="34" charset="0"/>
                <a:cs typeface="Arial" panose="020B0604020202020204" pitchFamily="34" charset="0"/>
              </a:rPr>
              <a:t>NHS England (2020) Background. Available at: </a:t>
            </a:r>
            <a:r>
              <a:rPr lang="en-GB" sz="2500" dirty="0">
                <a:effectLst/>
              </a:rPr>
              <a:t>https://www.england.nhs.uk/.../item-5-BM2013Pu-bame-and-inequalities (Accessed 3 October 2020)</a:t>
            </a:r>
            <a:endParaRPr lang="en-GB" sz="2500" dirty="0">
              <a:latin typeface="Arial" panose="020B0604020202020204" pitchFamily="34" charset="0"/>
              <a:cs typeface="Arial" panose="020B0604020202020204" pitchFamily="34" charset="0"/>
            </a:endParaRPr>
          </a:p>
          <a:p>
            <a:pPr marL="36900" indent="0">
              <a:buNone/>
            </a:pPr>
            <a:r>
              <a:rPr lang="en-GB" sz="2500" dirty="0">
                <a:latin typeface="Arial" panose="020B0604020202020204" pitchFamily="34" charset="0"/>
                <a:cs typeface="Arial" panose="020B0604020202020204" pitchFamily="34" charset="0"/>
              </a:rPr>
              <a:t>Office for National Statistics (2020) </a:t>
            </a:r>
            <a:r>
              <a:rPr lang="en-GB" sz="2500" i="1" dirty="0">
                <a:latin typeface="Arial" panose="020B0604020202020204" pitchFamily="34" charset="0"/>
                <a:cs typeface="Arial" panose="020B0604020202020204" pitchFamily="34" charset="0"/>
              </a:rPr>
              <a:t>Coronavirus (COVID-19) Related Deaths by Ethnic Group, England and Wales: 2 March 2020 to 10 April 2020. </a:t>
            </a:r>
            <a:r>
              <a:rPr lang="en-GB" sz="2500" dirty="0">
                <a:latin typeface="Arial" panose="020B0604020202020204" pitchFamily="34" charset="0"/>
                <a:cs typeface="Arial" panose="020B0604020202020204" pitchFamily="34" charset="0"/>
              </a:rPr>
              <a:t>Available at: https://www.ons.gov.uk/peoplepopulationandcommunity/birthsdeathsandmarriages/deaths/articles/coronavirusrelateddeathsbyethnicgroupenglandandwales/2march2020to10april2020 (Accessed: 12</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October 2020)</a:t>
            </a:r>
            <a:endParaRPr lang="en-GB" sz="2500" i="1" dirty="0">
              <a:latin typeface="Arial" panose="020B0604020202020204" pitchFamily="34" charset="0"/>
              <a:cs typeface="Arial" panose="020B0604020202020204" pitchFamily="34" charset="0"/>
            </a:endParaRPr>
          </a:p>
          <a:p>
            <a:pPr marL="36900" indent="0">
              <a:buNone/>
            </a:pPr>
            <a:endParaRPr lang="en-GB" sz="2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931471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344A7-1080-4AFD-996C-DD294F0C468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CB746A1-DCF2-4799-A809-6DBBEDA253EB}"/>
              </a:ext>
            </a:extLst>
          </p:cNvPr>
          <p:cNvSpPr>
            <a:spLocks noGrp="1"/>
          </p:cNvSpPr>
          <p:nvPr>
            <p:ph idx="1"/>
          </p:nvPr>
        </p:nvSpPr>
        <p:spPr>
          <a:xfrm>
            <a:off x="913795" y="1670304"/>
            <a:ext cx="10353762" cy="4058751"/>
          </a:xfrm>
        </p:spPr>
        <p:txBody>
          <a:bodyPr>
            <a:normAutofit fontScale="55000" lnSpcReduction="20000"/>
          </a:bodyPr>
          <a:lstStyle/>
          <a:p>
            <a:pPr marL="36900" indent="0">
              <a:buNone/>
            </a:pPr>
            <a:r>
              <a:rPr lang="en-GB" sz="2300" dirty="0">
                <a:effectLst/>
                <a:latin typeface="Arial" panose="020B0604020202020204" pitchFamily="34" charset="0"/>
                <a:cs typeface="Arial" panose="020B0604020202020204" pitchFamily="34" charset="0"/>
              </a:rPr>
              <a:t>The Health Foundation (2020 ) </a:t>
            </a:r>
            <a:r>
              <a:rPr lang="en-GB" sz="2300" i="1" dirty="0">
                <a:effectLst/>
                <a:latin typeface="Arial" panose="020B0604020202020204" pitchFamily="34" charset="0"/>
                <a:cs typeface="Arial" panose="020B0604020202020204" pitchFamily="34" charset="0"/>
              </a:rPr>
              <a:t>COVID-19: Five Dimensions of Impact | The Health Foundation</a:t>
            </a:r>
            <a:r>
              <a:rPr lang="en-GB" sz="2300" dirty="0">
                <a:effectLst/>
                <a:latin typeface="Arial" panose="020B0604020202020204" pitchFamily="34" charset="0"/>
                <a:cs typeface="Arial" panose="020B0604020202020204" pitchFamily="34" charset="0"/>
              </a:rPr>
              <a:t>. Available at: https://www.health.org.uk/news-and-comment/blogs/covid-19-five-dimensions-of-impact (Accessed 11 October 2020)</a:t>
            </a:r>
          </a:p>
          <a:p>
            <a:pPr marL="36900" indent="0">
              <a:buNone/>
            </a:pPr>
            <a:r>
              <a:rPr lang="en-GB" sz="2300" dirty="0">
                <a:effectLst/>
                <a:latin typeface="Arial" panose="020B0604020202020204" pitchFamily="34" charset="0"/>
                <a:cs typeface="Arial" panose="020B0604020202020204" pitchFamily="34" charset="0"/>
              </a:rPr>
              <a:t>The Kings Fund (2020) Ethnic Minority Deaths and CLovid-19. Available at: https://www.kingsfund.org.uk/blog/2020/04/ethnic-minority-deaths-covid-19 (Accessed 11 October 2020)</a:t>
            </a:r>
          </a:p>
          <a:p>
            <a:pPr marL="36900" indent="0">
              <a:buNone/>
            </a:pPr>
            <a:r>
              <a:rPr lang="en-GB" sz="2300" dirty="0">
                <a:effectLst/>
                <a:latin typeface="Arial" panose="020B0604020202020204" pitchFamily="34" charset="0"/>
                <a:cs typeface="Arial" panose="020B0604020202020204" pitchFamily="34" charset="0"/>
              </a:rPr>
              <a:t>World Health Organisation (2020) WHO Coronavirus Disease Dashboard Available at: https://covid19.who.int/table (Accessed 12th October 2020).</a:t>
            </a:r>
          </a:p>
          <a:p>
            <a:pPr marL="36900" indent="0">
              <a:buNone/>
            </a:pPr>
            <a:r>
              <a:rPr lang="en-GB" sz="2300" dirty="0">
                <a:effectLst/>
                <a:latin typeface="Arial" panose="020B0604020202020204" pitchFamily="34" charset="0"/>
                <a:cs typeface="Arial" panose="020B0604020202020204" pitchFamily="34" charset="0"/>
              </a:rPr>
              <a:t>Who.int (2020) Advice For The Public On COVID-19 – World Health Organization. [online] Available at: https://www.who.int/emergencies/diseases/novel-coronavirus-2019/advice-for-public  (Accessed 11 October 2020).</a:t>
            </a:r>
          </a:p>
          <a:p>
            <a:pPr marL="36900" indent="0">
              <a:buNone/>
            </a:pPr>
            <a:r>
              <a:rPr lang="en-GB" sz="2300" dirty="0">
                <a:effectLst/>
                <a:latin typeface="Arial" panose="020B0604020202020204" pitchFamily="34" charset="0"/>
                <a:cs typeface="Arial" panose="020B0604020202020204" pitchFamily="34" charset="0"/>
              </a:rPr>
              <a:t>WHO (2020) Coronavirus Disease (COVID-19) Dashboard. Available at: https://covid19.who.int/ (Accessed 11October 2020)</a:t>
            </a:r>
          </a:p>
          <a:p>
            <a:pPr marL="36900" indent="0">
              <a:buNone/>
            </a:pPr>
            <a:r>
              <a:rPr lang="en-GB" sz="2300" dirty="0">
                <a:effectLst/>
                <a:latin typeface="Arial" panose="020B0604020202020204" pitchFamily="34" charset="0"/>
                <a:cs typeface="Arial" panose="020B0604020202020204" pitchFamily="34" charset="0"/>
              </a:rPr>
              <a:t>WHO (2020) Coronavirus. Available at: https://www.who.int/docs/default-source/coronaviruse/situation-reports/20200211-sitrep-22-ncov.pdf%7Ctitle=Novel (Accessed 10 October 2020).</a:t>
            </a:r>
          </a:p>
          <a:p>
            <a:pPr marL="36900" indent="0">
              <a:buNone/>
            </a:pPr>
            <a:r>
              <a:rPr lang="en-GB" sz="2300" dirty="0">
                <a:effectLst/>
                <a:latin typeface="Arial" panose="020B0604020202020204" pitchFamily="34" charset="0"/>
                <a:cs typeface="Arial" panose="020B0604020202020204" pitchFamily="34" charset="0"/>
              </a:rPr>
              <a:t>Who.int. 2020. Advice For The Public On COVID-19 – World Health Organization.  Available at: https://www.who.int/emergencies/diseases/novel-coronavirus-2019/advice-for-public  (Accessed 11 October 2020)</a:t>
            </a:r>
          </a:p>
          <a:p>
            <a:pPr marL="36900" indent="0">
              <a:buNone/>
            </a:pPr>
            <a:endParaRPr lang="en-GB" sz="2300" dirty="0">
              <a:effectLst/>
              <a:latin typeface="Arial" panose="020B0604020202020204" pitchFamily="34" charset="0"/>
              <a:cs typeface="Arial" panose="020B0604020202020204" pitchFamily="34" charset="0"/>
            </a:endParaRPr>
          </a:p>
          <a:p>
            <a:pPr marL="36900" indent="0">
              <a:buNone/>
            </a:pPr>
            <a:endParaRPr lang="en-GB" sz="2300" dirty="0">
              <a:effectLst/>
              <a:latin typeface="Arial" panose="020B0604020202020204" pitchFamily="34" charset="0"/>
              <a:cs typeface="Arial" panose="020B0604020202020204" pitchFamily="34" charset="0"/>
            </a:endParaRPr>
          </a:p>
          <a:p>
            <a:pPr marL="36900" indent="0">
              <a:buNone/>
            </a:pPr>
            <a:endParaRPr lang="en-GB" sz="2300" dirty="0">
              <a:effectLst/>
              <a:latin typeface="Arial" panose="020B0604020202020204" pitchFamily="34" charset="0"/>
              <a:cs typeface="Arial" panose="020B0604020202020204" pitchFamily="34" charset="0"/>
            </a:endParaRPr>
          </a:p>
          <a:p>
            <a:pPr marL="36900" indent="0">
              <a:buNone/>
            </a:pPr>
            <a:r>
              <a:rPr lang="en-GB" sz="1600" dirty="0">
                <a:effectLst/>
                <a:latin typeface="Arial" panose="020B0604020202020204" pitchFamily="34" charset="0"/>
                <a:cs typeface="Arial" panose="020B0604020202020204" pitchFamily="34" charset="0"/>
              </a:rPr>
              <a:t> </a:t>
            </a:r>
          </a:p>
          <a:p>
            <a:pPr marL="36900" indent="0">
              <a:buNone/>
            </a:pPr>
            <a:endParaRPr lang="en-GB" sz="1600" dirty="0">
              <a:effectLst/>
              <a:latin typeface="Arial" panose="020B0604020202020204" pitchFamily="34" charset="0"/>
              <a:cs typeface="Arial" panose="020B0604020202020204" pitchFamily="34" charset="0"/>
            </a:endParaRPr>
          </a:p>
          <a:p>
            <a:pPr marL="36900" indent="0">
              <a:buNone/>
            </a:pPr>
            <a:endParaRPr lang="en-GB" sz="1600" dirty="0">
              <a:latin typeface="Arial" panose="020B0604020202020204" pitchFamily="34" charset="0"/>
              <a:cs typeface="Arial" panose="020B0604020202020204" pitchFamily="34" charset="0"/>
            </a:endParaRPr>
          </a:p>
          <a:p>
            <a:pPr marL="36900" indent="0">
              <a:buNone/>
            </a:pPr>
            <a:endParaRPr lang="en-GB" sz="1600" dirty="0">
              <a:latin typeface="Arial" panose="020B0604020202020204" pitchFamily="34" charset="0"/>
              <a:cs typeface="Arial" panose="020B0604020202020204" pitchFamily="34" charset="0"/>
            </a:endParaRPr>
          </a:p>
          <a:p>
            <a:pPr marL="36900" indent="0">
              <a:buNone/>
            </a:pPr>
            <a:endParaRPr lang="en-GB" dirty="0"/>
          </a:p>
        </p:txBody>
      </p:sp>
    </p:spTree>
    <p:extLst>
      <p:ext uri="{BB962C8B-B14F-4D97-AF65-F5344CB8AC3E}">
        <p14:creationId xmlns:p14="http://schemas.microsoft.com/office/powerpoint/2010/main" val="32709470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Custom 18">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21C015E-2B6B-4186-AA19-D3C2878D41E9}">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83214C86-EE31-4BD9-A8DA-4E7809549F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BE4635-D1B4-4307-892D-6B7970BB730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1520</TotalTime>
  <Words>4069</Words>
  <Application>Microsoft Office PowerPoint</Application>
  <PresentationFormat>Widescreen</PresentationFormat>
  <Paragraphs>243</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Calisto MT</vt:lpstr>
      <vt:lpstr>Wingdings 2</vt:lpstr>
      <vt:lpstr>Slate</vt:lpstr>
      <vt:lpstr>The Impact of Clovid-19 on BAME Groups</vt:lpstr>
      <vt:lpstr>Group 3</vt:lpstr>
      <vt:lpstr> Introduction  </vt:lpstr>
      <vt:lpstr>Why Coronavirus Affected the BAME Group More? </vt:lpstr>
      <vt:lpstr>The Impact of COVID-19 on BAME</vt:lpstr>
      <vt:lpstr>PowerPoint Presentation</vt:lpstr>
      <vt:lpstr>Incidence rate</vt:lpstr>
      <vt:lpstr>Trends</vt:lpstr>
      <vt:lpstr>Causes</vt:lpstr>
      <vt:lpstr>Spread</vt:lpstr>
      <vt:lpstr>Control Measures</vt:lpstr>
      <vt:lpstr>BAME</vt:lpstr>
      <vt:lpstr>Relevant Theories</vt:lpstr>
      <vt:lpstr>Discrepancy in Risk and Outcomes for BAME Communities</vt:lpstr>
      <vt:lpstr>Corona Virus Act 2020</vt:lpstr>
      <vt:lpstr>Health and Safety Act 2004 Infection Control</vt:lpstr>
      <vt:lpstr>Evaluation of Impacted Targeted Population</vt:lpstr>
      <vt:lpstr>Limitation of Policies</vt:lpstr>
      <vt:lpstr>Recommendation for Overcoming Limitation</vt:lpstr>
      <vt:lpstr>Role of the World Health Organisation</vt:lpstr>
      <vt:lpstr>Role of the World Health Organisation</vt:lpstr>
      <vt:lpstr>Role of the World Health Organisation</vt:lpstr>
      <vt:lpstr>Public Health England</vt:lpstr>
      <vt:lpstr>Public Health England</vt:lpstr>
      <vt:lpstr>Public Health England</vt:lpstr>
      <vt:lpstr>Recommendations to Improve</vt:lpstr>
      <vt:lpstr>Conclusion </vt:lpstr>
      <vt:lpstr>How to Create Awareness in the Community</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Clovid-19 on BAME Groups</dc:title>
  <dc:creator>luthfa khanam</dc:creator>
  <cp:lastModifiedBy>luthfa khanam</cp:lastModifiedBy>
  <cp:revision>109</cp:revision>
  <dcterms:created xsi:type="dcterms:W3CDTF">2020-10-13T23:28:29Z</dcterms:created>
  <dcterms:modified xsi:type="dcterms:W3CDTF">2020-10-15T22:52:14Z</dcterms:modified>
</cp:coreProperties>
</file>