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0E4C10-B304-4DA5-95C2-4B8EAC6AAC60}" v="3" dt="2025-11-23T16:33:38.219"/>
    <p1510:client id="{7ABA1822-8129-ED16-C927-A49CF1530632}" v="90" dt="2025-11-23T03:54:49.6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68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61944" y="529838"/>
            <a:ext cx="5868112" cy="62384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 Rounded MT Bold" panose="020F0704030504030204" pitchFamily="34" charset="0"/>
              </a:rPr>
              <a:t> </a:t>
            </a:r>
            <a:r>
              <a:rPr lang="en-GB" sz="2700" dirty="0">
                <a:latin typeface="Arial Rounded MT Bold" panose="020F0704030504030204" pitchFamily="34" charset="0"/>
                <a:cs typeface="Aparajita" panose="020B0502040204020203" pitchFamily="18" charset="0"/>
              </a:rPr>
              <a:t>How to insert hyperlinks in a PowerPoint</a:t>
            </a:r>
            <a:endParaRPr lang="en-US" sz="2700" dirty="0">
              <a:latin typeface="Arial Rounded MT Bold" panose="020F0704030504030204" pitchFamily="34" charset="0"/>
              <a:cs typeface="Aparajita" panose="020B0502040204020203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014101" y="1328857"/>
            <a:ext cx="5791200" cy="397394"/>
          </a:xfrm>
        </p:spPr>
        <p:txBody>
          <a:bodyPr>
            <a:normAutofit/>
          </a:bodyPr>
          <a:lstStyle/>
          <a:p>
            <a:r>
              <a:rPr lang="en-US" sz="1600" dirty="0"/>
              <a:t>Follow this step-by-step guide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B4B595D0-5F78-1CFE-058E-EF5FE8C99346}"/>
              </a:ext>
            </a:extLst>
          </p:cNvPr>
          <p:cNvCxnSpPr/>
          <p:nvPr/>
        </p:nvCxnSpPr>
        <p:spPr>
          <a:xfrm>
            <a:off x="158262" y="1468315"/>
            <a:ext cx="316523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9157D705-1879-78EF-2D4D-16186152EC8A}"/>
              </a:ext>
            </a:extLst>
          </p:cNvPr>
          <p:cNvSpPr txBox="1"/>
          <p:nvPr/>
        </p:nvSpPr>
        <p:spPr>
          <a:xfrm>
            <a:off x="448408" y="1901427"/>
            <a:ext cx="44928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400" dirty="0"/>
              <a:t>Open PowerPoint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4401F9E-24DB-3CD2-79FF-7A300CE306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6864" y="1768512"/>
            <a:ext cx="835080" cy="62679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79314C4-61EF-38B4-4820-668833AFD187}"/>
              </a:ext>
            </a:extLst>
          </p:cNvPr>
          <p:cNvSpPr txBox="1"/>
          <p:nvPr/>
        </p:nvSpPr>
        <p:spPr>
          <a:xfrm>
            <a:off x="448408" y="2676213"/>
            <a:ext cx="3376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2"/>
            </a:pPr>
            <a:r>
              <a:rPr lang="en-GB" sz="1400" dirty="0"/>
              <a:t>Select the text/image that you want to use as your hyperlink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F992DA3-E7EA-CE18-93E6-EA93420BE97B}"/>
              </a:ext>
            </a:extLst>
          </p:cNvPr>
          <p:cNvSpPr txBox="1"/>
          <p:nvPr/>
        </p:nvSpPr>
        <p:spPr>
          <a:xfrm>
            <a:off x="497875" y="5309747"/>
            <a:ext cx="26640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3.    Click on the insert tab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0669A6-FCF2-FA25-B58F-44712ACC7817}"/>
              </a:ext>
            </a:extLst>
          </p:cNvPr>
          <p:cNvSpPr txBox="1"/>
          <p:nvPr/>
        </p:nvSpPr>
        <p:spPr>
          <a:xfrm>
            <a:off x="4513330" y="1893241"/>
            <a:ext cx="20176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4.   Click on Link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675D85-61BF-ACE0-60CB-44E9949B144C}"/>
              </a:ext>
            </a:extLst>
          </p:cNvPr>
          <p:cNvSpPr txBox="1"/>
          <p:nvPr/>
        </p:nvSpPr>
        <p:spPr>
          <a:xfrm>
            <a:off x="4513330" y="3703745"/>
            <a:ext cx="31476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5.   Select Existing File or Web Page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D953F06-19D6-7610-D474-9CFA59DB0B72}"/>
              </a:ext>
            </a:extLst>
          </p:cNvPr>
          <p:cNvSpPr txBox="1"/>
          <p:nvPr/>
        </p:nvSpPr>
        <p:spPr>
          <a:xfrm>
            <a:off x="7743092" y="1802545"/>
            <a:ext cx="400050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/>
              <a:t>7.  In the Address field, type or insert the URL of</a:t>
            </a:r>
            <a:endParaRPr lang="en-US" dirty="0"/>
          </a:p>
          <a:p>
            <a:r>
              <a:rPr lang="en-GB" sz="1400" dirty="0"/>
              <a:t>      the website you want to link to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773BFCA-170A-E550-82B7-85EF7E27BC91}"/>
              </a:ext>
            </a:extLst>
          </p:cNvPr>
          <p:cNvSpPr txBox="1"/>
          <p:nvPr/>
        </p:nvSpPr>
        <p:spPr>
          <a:xfrm>
            <a:off x="7742861" y="3449877"/>
            <a:ext cx="4452609" cy="73866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/>
              <a:t> 8.  Click on Screen Tip and type the text you want to</a:t>
            </a:r>
          </a:p>
          <a:p>
            <a:r>
              <a:rPr lang="en-GB" sz="1400" dirty="0"/>
              <a:t>       appear instead of the full hyperlink, then click on the</a:t>
            </a:r>
          </a:p>
          <a:p>
            <a:r>
              <a:rPr lang="en-GB" sz="1400" dirty="0"/>
              <a:t>       OK button (this is optional)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6B1A7B9-2614-C18B-1905-6BC110577B46}"/>
              </a:ext>
            </a:extLst>
          </p:cNvPr>
          <p:cNvSpPr txBox="1"/>
          <p:nvPr/>
        </p:nvSpPr>
        <p:spPr>
          <a:xfrm>
            <a:off x="7924745" y="5365079"/>
            <a:ext cx="3903784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 dirty="0"/>
              <a:t>9. Click the OK button again to finalise inserting</a:t>
            </a:r>
          </a:p>
          <a:p>
            <a:r>
              <a:rPr lang="en-GB" sz="1400" dirty="0"/>
              <a:t>     your hyperlink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FA9DF55-5F38-D96A-E7C2-3958DB377D0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911" t="785" r="3903" b="23405"/>
          <a:stretch>
            <a:fillRect/>
          </a:stretch>
        </p:blipFill>
        <p:spPr>
          <a:xfrm>
            <a:off x="880705" y="3334351"/>
            <a:ext cx="2664069" cy="1563834"/>
          </a:xfrm>
          <a:prstGeom prst="rect">
            <a:avLst/>
          </a:prstGeom>
        </p:spPr>
      </p:pic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8980DE8B-024B-6DF5-79D1-72229CB9F82C}"/>
              </a:ext>
            </a:extLst>
          </p:cNvPr>
          <p:cNvCxnSpPr>
            <a:cxnSpLocks/>
          </p:cNvCxnSpPr>
          <p:nvPr/>
        </p:nvCxnSpPr>
        <p:spPr>
          <a:xfrm flipH="1">
            <a:off x="1681529" y="4046551"/>
            <a:ext cx="910004" cy="39633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0D432CEC-6BFE-6430-2DAB-06DE7C3EA72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53380" b="84047"/>
          <a:stretch>
            <a:fillRect/>
          </a:stretch>
        </p:blipFill>
        <p:spPr>
          <a:xfrm>
            <a:off x="880705" y="5704319"/>
            <a:ext cx="3241025" cy="623843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FC2C86B1-D851-B0D8-77AA-5D933D5FEFB6}"/>
              </a:ext>
            </a:extLst>
          </p:cNvPr>
          <p:cNvCxnSpPr>
            <a:cxnSpLocks/>
          </p:cNvCxnSpPr>
          <p:nvPr/>
        </p:nvCxnSpPr>
        <p:spPr>
          <a:xfrm flipH="1">
            <a:off x="1459523" y="5924797"/>
            <a:ext cx="606669" cy="0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8" name="Picture 27">
            <a:extLst>
              <a:ext uri="{FF2B5EF4-FFF2-40B4-BE49-F238E27FC236}">
                <a16:creationId xmlns:a16="http://schemas.microsoft.com/office/drawing/2014/main" id="{C7F87BF4-1B34-F65E-09CC-CC8ED41194D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5338" t="1239" r="42427" b="77428"/>
          <a:stretch>
            <a:fillRect/>
          </a:stretch>
        </p:blipFill>
        <p:spPr>
          <a:xfrm>
            <a:off x="4842393" y="2194100"/>
            <a:ext cx="2329962" cy="1257457"/>
          </a:xfrm>
          <a:prstGeom prst="rect">
            <a:avLst/>
          </a:prstGeom>
        </p:spPr>
      </p:pic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CFF26E54-4938-3D5F-174A-EDE72583EE88}"/>
              </a:ext>
            </a:extLst>
          </p:cNvPr>
          <p:cNvCxnSpPr/>
          <p:nvPr/>
        </p:nvCxnSpPr>
        <p:spPr>
          <a:xfrm flipH="1">
            <a:off x="5628326" y="2676213"/>
            <a:ext cx="527538" cy="0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2" name="Picture 31">
            <a:extLst>
              <a:ext uri="{FF2B5EF4-FFF2-40B4-BE49-F238E27FC236}">
                <a16:creationId xmlns:a16="http://schemas.microsoft.com/office/drawing/2014/main" id="{B45E8C19-4F21-DBDB-6361-71B8741D9A1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7555" t="52268" r="49305" b="25578"/>
          <a:stretch>
            <a:fillRect/>
          </a:stretch>
        </p:blipFill>
        <p:spPr>
          <a:xfrm>
            <a:off x="4873787" y="3998720"/>
            <a:ext cx="1867790" cy="1005884"/>
          </a:xfrm>
          <a:prstGeom prst="rect">
            <a:avLst/>
          </a:prstGeom>
        </p:spPr>
      </p:pic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2320F051-DF94-4F87-773D-4E8297131AAA}"/>
              </a:ext>
            </a:extLst>
          </p:cNvPr>
          <p:cNvCxnSpPr/>
          <p:nvPr/>
        </p:nvCxnSpPr>
        <p:spPr>
          <a:xfrm flipH="1">
            <a:off x="5216190" y="4248698"/>
            <a:ext cx="750277" cy="0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B0A21B7B-4291-CEC7-9A2B-9A04E91AC0F0}"/>
              </a:ext>
            </a:extLst>
          </p:cNvPr>
          <p:cNvSpPr txBox="1"/>
          <p:nvPr/>
        </p:nvSpPr>
        <p:spPr>
          <a:xfrm>
            <a:off x="4513330" y="5289117"/>
            <a:ext cx="39037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6.  Copy the URL of your video/website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63546BEE-D7AD-98E2-0882-6089B45A3175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848" t="27853"/>
          <a:stretch>
            <a:fillRect/>
          </a:stretch>
        </p:blipFill>
        <p:spPr>
          <a:xfrm>
            <a:off x="4866250" y="5572819"/>
            <a:ext cx="2459500" cy="1218757"/>
          </a:xfrm>
          <a:prstGeom prst="rect">
            <a:avLst/>
          </a:prstGeom>
        </p:spPr>
      </p:pic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B28B98C7-564C-A87A-5564-97D52844C901}"/>
              </a:ext>
            </a:extLst>
          </p:cNvPr>
          <p:cNvCxnSpPr/>
          <p:nvPr/>
        </p:nvCxnSpPr>
        <p:spPr>
          <a:xfrm flipH="1" flipV="1">
            <a:off x="6803563" y="6036943"/>
            <a:ext cx="189621" cy="232162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0" name="Picture 39">
            <a:extLst>
              <a:ext uri="{FF2B5EF4-FFF2-40B4-BE49-F238E27FC236}">
                <a16:creationId xmlns:a16="http://schemas.microsoft.com/office/drawing/2014/main" id="{889F2AAB-D456-424E-90BB-BA68305993F6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30846" t="27996" r="35074" b="38814"/>
          <a:stretch>
            <a:fillRect/>
          </a:stretch>
        </p:blipFill>
        <p:spPr>
          <a:xfrm>
            <a:off x="8190095" y="2284203"/>
            <a:ext cx="2050013" cy="1123051"/>
          </a:xfrm>
          <a:prstGeom prst="rect">
            <a:avLst/>
          </a:prstGeom>
        </p:spPr>
      </p:pic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8F51583A-DAE1-136C-71FE-DD8850A1F598}"/>
              </a:ext>
            </a:extLst>
          </p:cNvPr>
          <p:cNvCxnSpPr/>
          <p:nvPr/>
        </p:nvCxnSpPr>
        <p:spPr>
          <a:xfrm flipH="1">
            <a:off x="9566031" y="3199433"/>
            <a:ext cx="378069" cy="0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4" name="Picture 43">
            <a:extLst>
              <a:ext uri="{FF2B5EF4-FFF2-40B4-BE49-F238E27FC236}">
                <a16:creationId xmlns:a16="http://schemas.microsoft.com/office/drawing/2014/main" id="{7DBC4CF2-618E-3C1E-D407-CCAC4EBAF20D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30262" t="27059" r="36737" b="39282"/>
          <a:stretch>
            <a:fillRect/>
          </a:stretch>
        </p:blipFill>
        <p:spPr>
          <a:xfrm>
            <a:off x="8192843" y="4165531"/>
            <a:ext cx="1878149" cy="1077540"/>
          </a:xfrm>
          <a:prstGeom prst="rect">
            <a:avLst/>
          </a:prstGeom>
        </p:spPr>
      </p:pic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AEFFC5B5-8A69-1CA4-2618-87225C000C0F}"/>
              </a:ext>
            </a:extLst>
          </p:cNvPr>
          <p:cNvCxnSpPr/>
          <p:nvPr/>
        </p:nvCxnSpPr>
        <p:spPr>
          <a:xfrm flipV="1">
            <a:off x="9894739" y="4451530"/>
            <a:ext cx="0" cy="254976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691AFED6-22B6-D761-28AA-6EDBF9C4B29C}"/>
              </a:ext>
            </a:extLst>
          </p:cNvPr>
          <p:cNvCxnSpPr>
            <a:cxnSpLocks/>
          </p:cNvCxnSpPr>
          <p:nvPr/>
        </p:nvCxnSpPr>
        <p:spPr>
          <a:xfrm flipH="1">
            <a:off x="9130319" y="4756638"/>
            <a:ext cx="421675" cy="0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1" name="Picture 50">
            <a:extLst>
              <a:ext uri="{FF2B5EF4-FFF2-40B4-BE49-F238E27FC236}">
                <a16:creationId xmlns:a16="http://schemas.microsoft.com/office/drawing/2014/main" id="{83A1561F-F68C-2588-F772-667C18AAE038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26281" t="32720" r="39089" b="25647"/>
          <a:stretch>
            <a:fillRect/>
          </a:stretch>
        </p:blipFill>
        <p:spPr>
          <a:xfrm>
            <a:off x="8181303" y="5820881"/>
            <a:ext cx="1542989" cy="998792"/>
          </a:xfrm>
          <a:prstGeom prst="rect">
            <a:avLst/>
          </a:prstGeom>
        </p:spPr>
      </p:pic>
      <p:cxnSp>
        <p:nvCxnSpPr>
          <p:cNvPr id="53" name="Straight Arrow Connector 52">
            <a:extLst>
              <a:ext uri="{FF2B5EF4-FFF2-40B4-BE49-F238E27FC236}">
                <a16:creationId xmlns:a16="http://schemas.microsoft.com/office/drawing/2014/main" id="{7ACF755F-65CF-9ABC-EBC8-6ED2F81D4325}"/>
              </a:ext>
            </a:extLst>
          </p:cNvPr>
          <p:cNvCxnSpPr>
            <a:cxnSpLocks/>
          </p:cNvCxnSpPr>
          <p:nvPr/>
        </p:nvCxnSpPr>
        <p:spPr>
          <a:xfrm>
            <a:off x="9678789" y="4864362"/>
            <a:ext cx="0" cy="280484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2061E553-1D47-82F0-C6BC-878848FCEF04}"/>
              </a:ext>
            </a:extLst>
          </p:cNvPr>
          <p:cNvCxnSpPr>
            <a:cxnSpLocks/>
          </p:cNvCxnSpPr>
          <p:nvPr/>
        </p:nvCxnSpPr>
        <p:spPr>
          <a:xfrm>
            <a:off x="9030056" y="6726115"/>
            <a:ext cx="307732" cy="0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4" ma:contentTypeDescription="Create a new document." ma:contentTypeScope="" ma:versionID="c47f1d1e4b188d4dbab3be661bc9291c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d763b047cbf08ac1a7aa2954654d183a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E370DD9-8D2E-476B-9267-AB0DAB5867E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E599A11-F460-4912-8917-8C849045C3A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098F0EC-2452-4088-8008-541A88985AC0}">
  <ds:schemaRefs>
    <ds:schemaRef ds:uri="http://schemas.openxmlformats.org/package/2006/metadata/core-properties"/>
    <ds:schemaRef ds:uri="http://purl.org/dc/terms/"/>
    <ds:schemaRef ds:uri="http://schemas.microsoft.com/office/2006/metadata/properties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716bca3a-9bc9-4129-a185-7ea87f9d73cc"/>
    <ds:schemaRef ds:uri="http://purl.org/dc/dcmitype/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82</TotalTime>
  <Words>125</Words>
  <Application>Microsoft Office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Arial Rounded MT Bold</vt:lpstr>
      <vt:lpstr>office theme</vt:lpstr>
      <vt:lpstr> How to insert hyperlinks in a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Victoria-Alexandrina Chitoraga (2417029)</cp:lastModifiedBy>
  <cp:revision>31</cp:revision>
  <dcterms:created xsi:type="dcterms:W3CDTF">2025-11-16T16:05:13Z</dcterms:created>
  <dcterms:modified xsi:type="dcterms:W3CDTF">2025-11-23T16:34:40Z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