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9"/>
  </p:notesMasterIdLst>
  <p:sldIdLst>
    <p:sldId id="719" r:id="rId24"/>
    <p:sldId id="795" r:id="rId25"/>
    <p:sldId id="816" r:id="rId26"/>
    <p:sldId id="818" r:id="rId27"/>
    <p:sldId id="817" r:id="rId28"/>
    <p:sldId id="819" r:id="rId29"/>
    <p:sldId id="820" r:id="rId30"/>
    <p:sldId id="821" r:id="rId31"/>
    <p:sldId id="822" r:id="rId32"/>
    <p:sldId id="824" r:id="rId33"/>
    <p:sldId id="828" r:id="rId34"/>
    <p:sldId id="829" r:id="rId35"/>
    <p:sldId id="827" r:id="rId36"/>
    <p:sldId id="830" r:id="rId37"/>
    <p:sldId id="72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312" y="2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notesMaster" Target="notesMasters/notesMaster1.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FB975B6F-A415-4D3F-86F5-FCE5D005A9D5}"/>
    <pc:docChg chg="modSld">
      <pc:chgData name="Jenifer Prince Devaraj" userId="c3fb109c-09d1-42a6-93f4-69472d709861" providerId="ADAL" clId="{FB975B6F-A415-4D3F-86F5-FCE5D005A9D5}" dt="2026-01-25T21:53:44.083" v="1" actId="20577"/>
      <pc:docMkLst>
        <pc:docMk/>
      </pc:docMkLst>
      <pc:sldChg chg="modSp mod">
        <pc:chgData name="Jenifer Prince Devaraj" userId="c3fb109c-09d1-42a6-93f4-69472d709861" providerId="ADAL" clId="{FB975B6F-A415-4D3F-86F5-FCE5D005A9D5}" dt="2026-01-25T21:53:44.083" v="1" actId="20577"/>
        <pc:sldMkLst>
          <pc:docMk/>
          <pc:sldMk cId="3119007398" sldId="719"/>
        </pc:sldMkLst>
        <pc:spChg chg="mod">
          <ac:chgData name="Jenifer Prince Devaraj" userId="c3fb109c-09d1-42a6-93f4-69472d709861" providerId="ADAL" clId="{FB975B6F-A415-4D3F-86F5-FCE5D005A9D5}" dt="2026-01-25T21:53:44.083" v="1" actId="20577"/>
          <ac:spMkLst>
            <pc:docMk/>
            <pc:sldMk cId="3119007398" sldId="719"/>
            <ac:spMk id="4" creationId="{BE605BA5-7179-54D8-AA19-BC9809E0934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1170851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886288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1471310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3351440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3537050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1539377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10196261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001831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3431233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3796330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18094365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2259822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30.xm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0.xml"/><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30.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10634"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ACDA6001</a:t>
            </a:r>
          </a:p>
          <a:p>
            <a:r>
              <a:rPr lang="en-GB" b="1" dirty="0">
                <a:latin typeface="Cambria" panose="02040503050406030204" pitchFamily="18" charset="0"/>
                <a:ea typeface="Cambria" panose="02040503050406030204" pitchFamily="18" charset="0"/>
                <a:cs typeface="Arial"/>
              </a:rPr>
              <a:t>Topic 		: FPGA	</a:t>
            </a:r>
          </a:p>
          <a:p>
            <a:r>
              <a:rPr lang="en-GB" b="1" dirty="0">
                <a:latin typeface="Cambria" panose="02040503050406030204" pitchFamily="18" charset="0"/>
                <a:ea typeface="Cambria" panose="02040503050406030204" pitchFamily="18" charset="0"/>
                <a:cs typeface="Arial"/>
              </a:rPr>
              <a:t>Lecture 		</a:t>
            </a:r>
            <a:r>
              <a:rPr lang="en-GB" b="1">
                <a:latin typeface="Cambria" panose="02040503050406030204" pitchFamily="18" charset="0"/>
                <a:ea typeface="Cambria" panose="02040503050406030204" pitchFamily="18" charset="0"/>
                <a:cs typeface="Arial"/>
              </a:rPr>
              <a:t>: 6</a:t>
            </a:r>
            <a:endParaRPr lang="en-GB" b="1" dirty="0">
              <a:latin typeface="Cambria" panose="020405030504060302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368109" y="1389756"/>
            <a:ext cx="11594969" cy="1325563"/>
          </a:xfrm>
        </p:spPr>
        <p:txBody>
          <a:bodyPr>
            <a:normAutofit/>
          </a:bodyPr>
          <a:lstStyle/>
          <a:p>
            <a:r>
              <a:rPr lang="en-GB" sz="2800" b="1" dirty="0">
                <a:latin typeface="Cambria" panose="02040503050406030204" pitchFamily="18" charset="0"/>
                <a:ea typeface="Cambria" panose="02040503050406030204" pitchFamily="18" charset="0"/>
              </a:rPr>
              <a:t>FPGA</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1466488" y="2285008"/>
            <a:ext cx="9147966" cy="3651349"/>
          </a:xfrm>
        </p:spPr>
        <p:txBody>
          <a:bodyPr>
            <a:normAutofit/>
          </a:bodyPr>
          <a:lstStyle/>
          <a:p>
            <a:pPr algn="just">
              <a:lnSpc>
                <a:spcPct val="150000"/>
              </a:lnSpc>
            </a:pPr>
            <a:r>
              <a:rPr lang="en-GB" sz="2400" dirty="0">
                <a:ea typeface="Cambria" panose="02040503050406030204" pitchFamily="18" charset="0"/>
              </a:rPr>
              <a:t>A field-programmable gate array (FPGA) is a </a:t>
            </a:r>
            <a:r>
              <a:rPr lang="en-GB" sz="2400" b="1" dirty="0">
                <a:ea typeface="Cambria" panose="02040503050406030204" pitchFamily="18" charset="0"/>
              </a:rPr>
              <a:t>programmable logic device </a:t>
            </a:r>
            <a:r>
              <a:rPr lang="en-GB" sz="2400" dirty="0">
                <a:ea typeface="Cambria" panose="02040503050406030204" pitchFamily="18" charset="0"/>
              </a:rPr>
              <a:t>that supports implementation of relatively large logic circuits.</a:t>
            </a:r>
          </a:p>
          <a:p>
            <a:pPr algn="just">
              <a:lnSpc>
                <a:spcPct val="150000"/>
              </a:lnSpc>
            </a:pPr>
            <a:r>
              <a:rPr lang="en-GB" sz="2400" dirty="0">
                <a:ea typeface="Cambria" panose="02040503050406030204" pitchFamily="18" charset="0"/>
              </a:rPr>
              <a:t>FPGAs can be used to implement logic circuits of more than a </a:t>
            </a:r>
            <a:r>
              <a:rPr lang="en-GB" sz="2400" b="1" dirty="0">
                <a:ea typeface="Cambria" panose="02040503050406030204" pitchFamily="18" charset="0"/>
              </a:rPr>
              <a:t>million equivalent </a:t>
            </a:r>
            <a:r>
              <a:rPr lang="en-GB" sz="2400" dirty="0">
                <a:ea typeface="Cambria" panose="02040503050406030204" pitchFamily="18" charset="0"/>
              </a:rPr>
              <a:t>gates in size. </a:t>
            </a:r>
          </a:p>
          <a:p>
            <a:pPr marL="0" indent="0" algn="just">
              <a:buNone/>
            </a:pPr>
            <a:endParaRPr lang="en-GB" sz="2400" dirty="0">
              <a:ea typeface="Cambria" panose="02040503050406030204" pitchFamily="18" charset="0"/>
            </a:endParaRP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Footer Placeholder 3">
            <a:extLst>
              <a:ext uri="{FF2B5EF4-FFF2-40B4-BE49-F238E27FC236}">
                <a16:creationId xmlns:a16="http://schemas.microsoft.com/office/drawing/2014/main" id="{39428ABC-85EF-61D9-306C-4BA8E6B3AEEA}"/>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00075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211959" y="1273101"/>
            <a:ext cx="11594969" cy="1325563"/>
          </a:xfrm>
        </p:spPr>
        <p:txBody>
          <a:bodyPr>
            <a:normAutofit/>
          </a:bodyPr>
          <a:lstStyle/>
          <a:p>
            <a:r>
              <a:rPr lang="en-GB" sz="2800" b="1" dirty="0">
                <a:latin typeface="Cambria" panose="02040503050406030204" pitchFamily="18" charset="0"/>
                <a:ea typeface="Cambria" panose="02040503050406030204" pitchFamily="18" charset="0"/>
              </a:rPr>
              <a:t>Why FPGA ?</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1165180" y="2471827"/>
            <a:ext cx="8899400" cy="5243005"/>
          </a:xfrm>
        </p:spPr>
        <p:txBody>
          <a:bodyPr>
            <a:normAutofit/>
          </a:bodyPr>
          <a:lstStyle/>
          <a:p>
            <a:pPr marL="625475" lvl="1" indent="-360363" algn="just">
              <a:lnSpc>
                <a:spcPct val="150000"/>
              </a:lnSpc>
            </a:pPr>
            <a:r>
              <a:rPr lang="en-GB" dirty="0">
                <a:ea typeface="Cambria" panose="02040503050406030204" pitchFamily="18" charset="0"/>
              </a:rPr>
              <a:t>With the aid of </a:t>
            </a:r>
            <a:r>
              <a:rPr lang="en-GB" b="1" dirty="0">
                <a:ea typeface="Cambria" panose="02040503050406030204" pitchFamily="18" charset="0"/>
              </a:rPr>
              <a:t>computer aided design </a:t>
            </a:r>
            <a:r>
              <a:rPr lang="en-GB" dirty="0">
                <a:ea typeface="Cambria" panose="02040503050406030204" pitchFamily="18" charset="0"/>
              </a:rPr>
              <a:t>(CAD) tools circuits could be implemented in a  short amount of time (no physical layout process, no mask making, no IC manufacturing)</a:t>
            </a:r>
          </a:p>
          <a:p>
            <a:pPr marL="1701800" lvl="2" indent="0" algn="just">
              <a:lnSpc>
                <a:spcPct val="150000"/>
              </a:lnSpc>
              <a:buNone/>
            </a:pPr>
            <a:r>
              <a:rPr lang="en-GB" sz="2400" dirty="0">
                <a:ea typeface="Cambria" panose="02040503050406030204" pitchFamily="18" charset="0"/>
              </a:rPr>
              <a:t>- </a:t>
            </a:r>
            <a:r>
              <a:rPr lang="en-GB" sz="2400" i="1" dirty="0">
                <a:ea typeface="Cambria" panose="02040503050406030204" pitchFamily="18" charset="0"/>
              </a:rPr>
              <a:t>lowers NREs</a:t>
            </a:r>
          </a:p>
          <a:p>
            <a:pPr marL="1701800" lvl="2" indent="0" algn="just">
              <a:lnSpc>
                <a:spcPct val="150000"/>
              </a:lnSpc>
              <a:buNone/>
            </a:pPr>
            <a:r>
              <a:rPr lang="en-GB" sz="2400" i="1" dirty="0">
                <a:ea typeface="Cambria" panose="02040503050406030204" pitchFamily="18" charset="0"/>
              </a:rPr>
              <a:t>- shortens TTM</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Footer Placeholder 3">
            <a:extLst>
              <a:ext uri="{FF2B5EF4-FFF2-40B4-BE49-F238E27FC236}">
                <a16:creationId xmlns:a16="http://schemas.microsoft.com/office/drawing/2014/main" id="{DFB464DC-DDA9-969A-C8D2-59FEA6A8D0A0}"/>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550558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922466"/>
            <a:ext cx="11594969" cy="1325563"/>
          </a:xfrm>
        </p:spPr>
        <p:txBody>
          <a:bodyPr>
            <a:normAutofit/>
          </a:bodyPr>
          <a:lstStyle/>
          <a:p>
            <a:r>
              <a:rPr lang="en-GB" sz="2800" b="1" dirty="0">
                <a:latin typeface="Cambria" panose="02040503050406030204" pitchFamily="18" charset="0"/>
                <a:ea typeface="Cambria" panose="02040503050406030204" pitchFamily="18" charset="0"/>
              </a:rPr>
              <a:t>General Structure of  FPGA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pic>
        <p:nvPicPr>
          <p:cNvPr id="7" name="Picture 6">
            <a:extLst>
              <a:ext uri="{FF2B5EF4-FFF2-40B4-BE49-F238E27FC236}">
                <a16:creationId xmlns:a16="http://schemas.microsoft.com/office/drawing/2014/main" id="{C3146689-D180-001C-7CB6-529FD2FBEFFE}"/>
              </a:ext>
            </a:extLst>
          </p:cNvPr>
          <p:cNvPicPr>
            <a:picLocks noChangeAspect="1"/>
          </p:cNvPicPr>
          <p:nvPr/>
        </p:nvPicPr>
        <p:blipFill>
          <a:blip r:embed="rId3"/>
          <a:stretch>
            <a:fillRect/>
          </a:stretch>
        </p:blipFill>
        <p:spPr>
          <a:xfrm>
            <a:off x="5928360" y="1432861"/>
            <a:ext cx="5771118" cy="5425139"/>
          </a:xfrm>
          <a:prstGeom prst="rect">
            <a:avLst/>
          </a:prstGeom>
        </p:spPr>
      </p:pic>
      <p:sp>
        <p:nvSpPr>
          <p:cNvPr id="10" name="TextBox 9">
            <a:extLst>
              <a:ext uri="{FF2B5EF4-FFF2-40B4-BE49-F238E27FC236}">
                <a16:creationId xmlns:a16="http://schemas.microsoft.com/office/drawing/2014/main" id="{820B9718-ADE8-EF07-75D1-C6D370FD56FF}"/>
              </a:ext>
            </a:extLst>
          </p:cNvPr>
          <p:cNvSpPr txBox="1"/>
          <p:nvPr/>
        </p:nvSpPr>
        <p:spPr>
          <a:xfrm>
            <a:off x="156210" y="2470534"/>
            <a:ext cx="6164580" cy="537391"/>
          </a:xfrm>
          <a:prstGeom prst="rect">
            <a:avLst/>
          </a:prstGeom>
          <a:noFill/>
        </p:spPr>
        <p:txBody>
          <a:bodyPr wrap="square">
            <a:spAutoFit/>
          </a:bodyPr>
          <a:lstStyle/>
          <a:p>
            <a:pPr marL="0" indent="0" algn="just">
              <a:lnSpc>
                <a:spcPct val="150000"/>
              </a:lnSpc>
              <a:buNone/>
            </a:pPr>
            <a:r>
              <a:rPr lang="en-GB" sz="2200" dirty="0">
                <a:latin typeface="Cambria" panose="02040503050406030204" pitchFamily="18" charset="0"/>
                <a:ea typeface="Cambria" panose="02040503050406030204" pitchFamily="18" charset="0"/>
              </a:rPr>
              <a:t>FPGA contains three main types of resources: </a:t>
            </a:r>
          </a:p>
        </p:txBody>
      </p:sp>
      <p:sp>
        <p:nvSpPr>
          <p:cNvPr id="12" name="TextBox 11">
            <a:extLst>
              <a:ext uri="{FF2B5EF4-FFF2-40B4-BE49-F238E27FC236}">
                <a16:creationId xmlns:a16="http://schemas.microsoft.com/office/drawing/2014/main" id="{6F5F5D3C-27D1-0C40-411E-1753F50AA5F4}"/>
              </a:ext>
            </a:extLst>
          </p:cNvPr>
          <p:cNvSpPr txBox="1"/>
          <p:nvPr/>
        </p:nvSpPr>
        <p:spPr>
          <a:xfrm>
            <a:off x="778510" y="3195307"/>
            <a:ext cx="6164580" cy="1553054"/>
          </a:xfrm>
          <a:prstGeom prst="rect">
            <a:avLst/>
          </a:prstGeom>
          <a:noFill/>
        </p:spPr>
        <p:txBody>
          <a:bodyPr wrap="square">
            <a:spAutoFit/>
          </a:bodyPr>
          <a:lstStyle/>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I/O Blocks </a:t>
            </a:r>
          </a:p>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Logic Blocks </a:t>
            </a:r>
          </a:p>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Interconnection Switches</a:t>
            </a:r>
            <a:endParaRPr lang="en-GB" sz="2200" i="1"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ED0B5F5-2B11-71CD-0B72-A91098F260D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175797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1120586"/>
            <a:ext cx="11594969" cy="1325563"/>
          </a:xfrm>
        </p:spPr>
        <p:txBody>
          <a:bodyPr>
            <a:normAutofit/>
          </a:bodyPr>
          <a:lstStyle/>
          <a:p>
            <a:r>
              <a:rPr lang="en-GB" sz="2800" b="1" dirty="0">
                <a:latin typeface="Cambria" panose="02040503050406030204" pitchFamily="18" charset="0"/>
                <a:ea typeface="Cambria" panose="02040503050406030204" pitchFamily="18" charset="0"/>
              </a:rPr>
              <a:t>Structure of  FPGA </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81764" y="2166269"/>
            <a:ext cx="11774956" cy="5243005"/>
          </a:xfrm>
        </p:spPr>
        <p:txBody>
          <a:bodyPr>
            <a:normAutofit/>
          </a:bodyPr>
          <a:lstStyle/>
          <a:p>
            <a:pPr marL="715963" algn="just">
              <a:lnSpc>
                <a:spcPct val="150000"/>
              </a:lnSpc>
            </a:pPr>
            <a:r>
              <a:rPr lang="en-GB" sz="2100" b="1" dirty="0">
                <a:latin typeface="Cambria" panose="02040503050406030204" pitchFamily="18" charset="0"/>
                <a:ea typeface="Cambria" panose="02040503050406030204" pitchFamily="18" charset="0"/>
              </a:rPr>
              <a:t>I/O Blocks  </a:t>
            </a:r>
            <a:r>
              <a:rPr lang="en-GB" sz="2100"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for connecting to the pins of the package.</a:t>
            </a:r>
          </a:p>
          <a:p>
            <a:pPr marL="715963" algn="just">
              <a:lnSpc>
                <a:spcPct val="150000"/>
              </a:lnSpc>
            </a:pPr>
            <a:r>
              <a:rPr lang="en-GB" sz="2100" b="1" dirty="0">
                <a:latin typeface="Cambria" panose="02040503050406030204" pitchFamily="18" charset="0"/>
                <a:ea typeface="Cambria" panose="02040503050406030204" pitchFamily="18" charset="0"/>
              </a:rPr>
              <a:t>Logic Blocks </a:t>
            </a:r>
            <a:r>
              <a:rPr lang="en-GB" sz="2100"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arranged in an array.</a:t>
            </a:r>
          </a:p>
          <a:p>
            <a:pPr marL="715963" algn="just">
              <a:lnSpc>
                <a:spcPct val="150000"/>
              </a:lnSpc>
            </a:pPr>
            <a:r>
              <a:rPr lang="en-GB" sz="2100" b="1" dirty="0">
                <a:latin typeface="Cambria" panose="02040503050406030204" pitchFamily="18" charset="0"/>
                <a:ea typeface="Cambria" panose="02040503050406030204" pitchFamily="18" charset="0"/>
              </a:rPr>
              <a:t>Interconnection Switches </a:t>
            </a:r>
            <a:r>
              <a:rPr lang="en-GB" sz="2100" dirty="0">
                <a:latin typeface="Cambria" panose="02040503050406030204" pitchFamily="18" charset="0"/>
                <a:ea typeface="Cambria" panose="02040503050406030204" pitchFamily="18" charset="0"/>
              </a:rPr>
              <a:t>-</a:t>
            </a:r>
            <a:r>
              <a:rPr lang="en-GB" sz="2100" b="1"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organized as horizontal and vertical </a:t>
            </a:r>
            <a:r>
              <a:rPr lang="en-GB" sz="2100" b="1" i="1" dirty="0">
                <a:latin typeface="Cambria" panose="02040503050406030204" pitchFamily="18" charset="0"/>
                <a:ea typeface="Cambria" panose="02040503050406030204" pitchFamily="18" charset="0"/>
              </a:rPr>
              <a:t>routing channels </a:t>
            </a:r>
            <a:r>
              <a:rPr lang="en-GB" sz="2100" i="1" dirty="0">
                <a:latin typeface="Cambria" panose="02040503050406030204" pitchFamily="18" charset="0"/>
                <a:ea typeface="Cambria" panose="02040503050406030204" pitchFamily="18" charset="0"/>
              </a:rPr>
              <a:t>between rows and columns of logic blocks.</a:t>
            </a:r>
          </a:p>
          <a:p>
            <a:pPr marL="2062163" lvl="1" indent="-488950" algn="just">
              <a:lnSpc>
                <a:spcPct val="150000"/>
              </a:lnSpc>
              <a:buNone/>
            </a:pPr>
            <a:r>
              <a:rPr lang="en-GB" sz="1700" dirty="0">
                <a:latin typeface="Cambria" panose="02040503050406030204" pitchFamily="18" charset="0"/>
                <a:ea typeface="Cambria" panose="02040503050406030204" pitchFamily="18" charset="0"/>
              </a:rPr>
              <a:t>-  </a:t>
            </a:r>
            <a:r>
              <a:rPr lang="en-GB" sz="2200" i="1" dirty="0">
                <a:latin typeface="Cambria" panose="02040503050406030204" pitchFamily="18" charset="0"/>
                <a:ea typeface="Cambria" panose="02040503050406030204" pitchFamily="18" charset="0"/>
              </a:rPr>
              <a:t>The </a:t>
            </a:r>
            <a:r>
              <a:rPr lang="en-GB" sz="2200" b="1" dirty="0">
                <a:latin typeface="Cambria" panose="02040503050406030204" pitchFamily="18" charset="0"/>
                <a:ea typeface="Cambria" panose="02040503050406030204" pitchFamily="18" charset="0"/>
              </a:rPr>
              <a:t>routing channels </a:t>
            </a:r>
            <a:r>
              <a:rPr lang="en-GB" sz="2200" i="1" dirty="0">
                <a:latin typeface="Cambria" panose="02040503050406030204" pitchFamily="18" charset="0"/>
                <a:ea typeface="Cambria" panose="02040503050406030204" pitchFamily="18" charset="0"/>
              </a:rPr>
              <a:t>contain </a:t>
            </a:r>
            <a:r>
              <a:rPr lang="en-GB" sz="2200" b="1" i="1" dirty="0">
                <a:latin typeface="Cambria" panose="02040503050406030204" pitchFamily="18" charset="0"/>
                <a:ea typeface="Cambria" panose="02040503050406030204" pitchFamily="18" charset="0"/>
              </a:rPr>
              <a:t>wires and programmable switches </a:t>
            </a:r>
            <a:r>
              <a:rPr lang="en-GB" sz="2200" i="1" dirty="0">
                <a:latin typeface="Cambria" panose="02040503050406030204" pitchFamily="18" charset="0"/>
                <a:ea typeface="Cambria" panose="02040503050406030204" pitchFamily="18" charset="0"/>
              </a:rPr>
              <a:t>that allow the logic blocks    to    be interconnected in many ways.</a:t>
            </a:r>
          </a:p>
          <a:p>
            <a:pPr marL="0" indent="0" algn="just">
              <a:lnSpc>
                <a:spcPct val="150000"/>
              </a:lnSpc>
              <a:buNone/>
            </a:pPr>
            <a:endParaRPr lang="en-GB" sz="2100" dirty="0">
              <a:latin typeface="Cambria" panose="02040503050406030204" pitchFamily="18" charset="0"/>
              <a:ea typeface="Cambria" panose="02040503050406030204" pitchFamily="18" charset="0"/>
            </a:endParaRP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4" name="Footer Placeholder 3">
            <a:extLst>
              <a:ext uri="{FF2B5EF4-FFF2-40B4-BE49-F238E27FC236}">
                <a16:creationId xmlns:a16="http://schemas.microsoft.com/office/drawing/2014/main" id="{12739039-7811-8CF6-688C-0D4215638FC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804220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noRot="1" noMove="1" noResize="1" noEditPoints="1" noAdjustHandles="1" noChangeArrowheads="1" noChangeShapeType="1"/>
          </p:cNvSpPr>
          <p:nvPr>
            <p:ph type="title"/>
          </p:nvPr>
        </p:nvSpPr>
        <p:spPr>
          <a:xfrm>
            <a:off x="0" y="1120586"/>
            <a:ext cx="11594969" cy="1325563"/>
          </a:xfrm>
        </p:spPr>
        <p:txBody>
          <a:bodyPr>
            <a:normAutofit/>
          </a:bodyPr>
          <a:lstStyle/>
          <a:p>
            <a:r>
              <a:rPr lang="en-GB" sz="2800" b="1" dirty="0">
                <a:latin typeface="Cambria" panose="02040503050406030204" pitchFamily="18" charset="0"/>
                <a:ea typeface="Cambria" panose="02040503050406030204" pitchFamily="18" charset="0"/>
              </a:rPr>
              <a:t>Look Up Tables (LUT)</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6466397" y="2142430"/>
            <a:ext cx="5555768" cy="4839562"/>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LUT is a basic building block used to implement logic functions in FPGA.</a:t>
            </a:r>
          </a:p>
          <a:p>
            <a:pPr marL="447675" algn="just">
              <a:lnSpc>
                <a:spcPct val="150000"/>
              </a:lnSpc>
            </a:pPr>
            <a:r>
              <a:rPr lang="en-GB" sz="2100" dirty="0">
                <a:latin typeface="Cambria" panose="02040503050406030204" pitchFamily="18" charset="0"/>
                <a:ea typeface="Cambria" panose="02040503050406030204" pitchFamily="18" charset="0"/>
              </a:rPr>
              <a:t>LUT contains </a:t>
            </a:r>
            <a:r>
              <a:rPr lang="en-GB" sz="2100" b="1" dirty="0">
                <a:latin typeface="Cambria" panose="02040503050406030204" pitchFamily="18" charset="0"/>
                <a:ea typeface="Cambria" panose="02040503050406030204" pitchFamily="18" charset="0"/>
              </a:rPr>
              <a:t>storage cells </a:t>
            </a:r>
            <a:r>
              <a:rPr lang="en-GB" sz="2100" dirty="0">
                <a:latin typeface="Cambria" panose="02040503050406030204" pitchFamily="18" charset="0"/>
                <a:ea typeface="Cambria" panose="02040503050406030204" pitchFamily="18" charset="0"/>
              </a:rPr>
              <a:t>that are used to implement a small logic function.</a:t>
            </a:r>
          </a:p>
          <a:p>
            <a:pPr marL="447675" algn="just">
              <a:lnSpc>
                <a:spcPct val="150000"/>
              </a:lnSpc>
            </a:pPr>
            <a:r>
              <a:rPr lang="en-GB" sz="2100" dirty="0">
                <a:latin typeface="Cambria" panose="02040503050406030204" pitchFamily="18" charset="0"/>
                <a:ea typeface="Cambria" panose="02040503050406030204" pitchFamily="18" charset="0"/>
              </a:rPr>
              <a:t>Each cell can hold a single logic value, either 0 or 1.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pic>
        <p:nvPicPr>
          <p:cNvPr id="7" name="Picture 6">
            <a:extLst>
              <a:ext uri="{FF2B5EF4-FFF2-40B4-BE49-F238E27FC236}">
                <a16:creationId xmlns:a16="http://schemas.microsoft.com/office/drawing/2014/main" id="{D2E5090D-2A77-5A8E-8A9C-9D6FC253720F}"/>
              </a:ext>
            </a:extLst>
          </p:cNvPr>
          <p:cNvPicPr>
            <a:picLocks noChangeAspect="1"/>
          </p:cNvPicPr>
          <p:nvPr/>
        </p:nvPicPr>
        <p:blipFill>
          <a:blip r:embed="rId3"/>
          <a:stretch>
            <a:fillRect/>
          </a:stretch>
        </p:blipFill>
        <p:spPr>
          <a:xfrm>
            <a:off x="4488461" y="2896439"/>
            <a:ext cx="2093277" cy="2286715"/>
          </a:xfrm>
          <a:prstGeom prst="rect">
            <a:avLst/>
          </a:prstGeom>
        </p:spPr>
      </p:pic>
      <p:sp>
        <p:nvSpPr>
          <p:cNvPr id="8" name="TextBox 7">
            <a:extLst>
              <a:ext uri="{FF2B5EF4-FFF2-40B4-BE49-F238E27FC236}">
                <a16:creationId xmlns:a16="http://schemas.microsoft.com/office/drawing/2014/main" id="{64DA7E4D-62E1-0673-DE3D-0A5A03479F52}"/>
              </a:ext>
            </a:extLst>
          </p:cNvPr>
          <p:cNvSpPr txBox="1"/>
          <p:nvPr/>
        </p:nvSpPr>
        <p:spPr>
          <a:xfrm>
            <a:off x="1076960" y="5486400"/>
            <a:ext cx="3017520" cy="369332"/>
          </a:xfrm>
          <a:prstGeom prst="rect">
            <a:avLst/>
          </a:prstGeom>
          <a:noFill/>
        </p:spPr>
        <p:txBody>
          <a:bodyPr wrap="square" rtlCol="0">
            <a:spAutoFit/>
          </a:bodyPr>
          <a:lstStyle/>
          <a:p>
            <a:r>
              <a:rPr lang="en-GB" i="1" dirty="0"/>
              <a:t>Figure : Two Input LUT’s</a:t>
            </a:r>
          </a:p>
        </p:txBody>
      </p:sp>
      <p:pic>
        <p:nvPicPr>
          <p:cNvPr id="11" name="Picture 10">
            <a:extLst>
              <a:ext uri="{FF2B5EF4-FFF2-40B4-BE49-F238E27FC236}">
                <a16:creationId xmlns:a16="http://schemas.microsoft.com/office/drawing/2014/main" id="{397FEA62-5751-8B76-4990-37EBE0008CBB}"/>
              </a:ext>
            </a:extLst>
          </p:cNvPr>
          <p:cNvPicPr>
            <a:picLocks noChangeAspect="1"/>
          </p:cNvPicPr>
          <p:nvPr/>
        </p:nvPicPr>
        <p:blipFill>
          <a:blip r:embed="rId4"/>
          <a:stretch>
            <a:fillRect/>
          </a:stretch>
        </p:blipFill>
        <p:spPr>
          <a:xfrm>
            <a:off x="427196" y="2247582"/>
            <a:ext cx="4317047" cy="3132785"/>
          </a:xfrm>
          <a:prstGeom prst="rect">
            <a:avLst/>
          </a:prstGeom>
        </p:spPr>
      </p:pic>
      <p:sp>
        <p:nvSpPr>
          <p:cNvPr id="4" name="Footer Placeholder 3">
            <a:extLst>
              <a:ext uri="{FF2B5EF4-FFF2-40B4-BE49-F238E27FC236}">
                <a16:creationId xmlns:a16="http://schemas.microsoft.com/office/drawing/2014/main" id="{A25E3956-74A5-3E78-9154-3415F724CDFC}"/>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462056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0" y="2161344"/>
            <a:ext cx="11667709" cy="4839562"/>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It has two inputs, x1 and x2, and one output, f .</a:t>
            </a:r>
          </a:p>
          <a:p>
            <a:pPr marL="447675" algn="just">
              <a:lnSpc>
                <a:spcPct val="150000"/>
              </a:lnSpc>
            </a:pPr>
            <a:r>
              <a:rPr lang="en-GB" sz="2100" dirty="0">
                <a:latin typeface="Cambria" panose="02040503050406030204" pitchFamily="18" charset="0"/>
                <a:ea typeface="Cambria" panose="02040503050406030204" pitchFamily="18" charset="0"/>
              </a:rPr>
              <a:t>It can implement any logic function of two variables. </a:t>
            </a:r>
          </a:p>
          <a:p>
            <a:pPr marL="447675" algn="just">
              <a:lnSpc>
                <a:spcPct val="150000"/>
              </a:lnSpc>
            </a:pPr>
            <a:r>
              <a:rPr lang="en-GB" sz="2100" dirty="0">
                <a:latin typeface="Cambria" panose="02040503050406030204" pitchFamily="18" charset="0"/>
                <a:ea typeface="Cambria" panose="02040503050406030204" pitchFamily="18" charset="0"/>
              </a:rPr>
              <a:t>a two-variable truth table has four rows, this LUT has four storage cells. </a:t>
            </a:r>
          </a:p>
          <a:p>
            <a:pPr marL="447675" algn="just">
              <a:lnSpc>
                <a:spcPct val="150000"/>
              </a:lnSpc>
            </a:pPr>
            <a:r>
              <a:rPr lang="en-GB" sz="2100" dirty="0">
                <a:latin typeface="Cambria" panose="02040503050406030204" pitchFamily="18" charset="0"/>
                <a:ea typeface="Cambria" panose="02040503050406030204" pitchFamily="18" charset="0"/>
              </a:rPr>
              <a:t>One cell corresponds to the output value in each row of the truth table. </a:t>
            </a:r>
          </a:p>
          <a:p>
            <a:pPr marL="447675" algn="just">
              <a:lnSpc>
                <a:spcPct val="150000"/>
              </a:lnSpc>
            </a:pPr>
            <a:r>
              <a:rPr lang="en-GB" sz="2100" dirty="0">
                <a:latin typeface="Cambria" panose="02040503050406030204" pitchFamily="18" charset="0"/>
                <a:ea typeface="Cambria" panose="02040503050406030204" pitchFamily="18" charset="0"/>
              </a:rPr>
              <a:t>The input variables x1 and x2 are used as the select inputs of three multiplexers, which, depending on the valuation of x1 and x2, select the content of one of the four storage cells as the output of the LUT.</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172720" y="1574266"/>
            <a:ext cx="8082280" cy="523220"/>
          </a:xfrm>
          <a:prstGeom prst="rect">
            <a:avLst/>
          </a:prstGeom>
          <a:noFill/>
        </p:spPr>
        <p:txBody>
          <a:bodyPr wrap="square" rtlCol="0">
            <a:spAutoFit/>
          </a:bodyPr>
          <a:lstStyle/>
          <a:p>
            <a:r>
              <a:rPr lang="en-GB" sz="2800" b="1" dirty="0">
                <a:latin typeface="Calibri "/>
              </a:rPr>
              <a:t>Look Up Tables (LUT) – Construction and Operation</a:t>
            </a:r>
          </a:p>
        </p:txBody>
      </p:sp>
      <p:pic>
        <p:nvPicPr>
          <p:cNvPr id="12" name="Picture 11">
            <a:extLst>
              <a:ext uri="{FF2B5EF4-FFF2-40B4-BE49-F238E27FC236}">
                <a16:creationId xmlns:a16="http://schemas.microsoft.com/office/drawing/2014/main" id="{56844D7A-1E78-3B24-2A62-6F8879E08A74}"/>
              </a:ext>
            </a:extLst>
          </p:cNvPr>
          <p:cNvPicPr>
            <a:picLocks noChangeAspect="1"/>
          </p:cNvPicPr>
          <p:nvPr/>
        </p:nvPicPr>
        <p:blipFill>
          <a:blip r:embed="rId3"/>
          <a:stretch>
            <a:fillRect/>
          </a:stretch>
        </p:blipFill>
        <p:spPr>
          <a:xfrm>
            <a:off x="8691879" y="1937703"/>
            <a:ext cx="3418841" cy="2480977"/>
          </a:xfrm>
          <a:prstGeom prst="rect">
            <a:avLst/>
          </a:prstGeom>
        </p:spPr>
      </p:pic>
      <p:sp>
        <p:nvSpPr>
          <p:cNvPr id="2" name="Footer Placeholder 3">
            <a:extLst>
              <a:ext uri="{FF2B5EF4-FFF2-40B4-BE49-F238E27FC236}">
                <a16:creationId xmlns:a16="http://schemas.microsoft.com/office/drawing/2014/main" id="{BC62EC22-672B-3813-5A1A-1D8D5E6A5F76}"/>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454213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0" y="1910959"/>
            <a:ext cx="6060439" cy="4696656"/>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When x1 = x2 = 0, the output of the LUT is driven by the top storage cell, which represents the entry in the truth table for x1x2 = 00. </a:t>
            </a:r>
          </a:p>
          <a:p>
            <a:pPr marL="447675" algn="just">
              <a:lnSpc>
                <a:spcPct val="150000"/>
              </a:lnSpc>
            </a:pPr>
            <a:r>
              <a:rPr lang="en-GB" sz="2100" dirty="0">
                <a:latin typeface="Cambria" panose="02040503050406030204" pitchFamily="18" charset="0"/>
                <a:ea typeface="Cambria" panose="02040503050406030204" pitchFamily="18" charset="0"/>
              </a:rPr>
              <a:t>Similarly, for all valuations of x1 and x2, the logic value stored in the storage cell corresponding to the entry in the truth table chosen by the valuation appears on the LUT output.</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66556" y="1316609"/>
            <a:ext cx="8082280" cy="523220"/>
          </a:xfrm>
          <a:prstGeom prst="rect">
            <a:avLst/>
          </a:prstGeom>
          <a:noFill/>
        </p:spPr>
        <p:txBody>
          <a:bodyPr wrap="square" rtlCol="0">
            <a:spAutoFit/>
          </a:bodyPr>
          <a:lstStyle/>
          <a:p>
            <a:r>
              <a:rPr lang="en-GB" sz="2800" b="1" dirty="0">
                <a:latin typeface="Calibri "/>
              </a:rPr>
              <a:t>Look Up Tables (LUT) – Construction and Operation</a:t>
            </a:r>
          </a:p>
        </p:txBody>
      </p:sp>
      <p:pic>
        <p:nvPicPr>
          <p:cNvPr id="4" name="Picture 3">
            <a:extLst>
              <a:ext uri="{FF2B5EF4-FFF2-40B4-BE49-F238E27FC236}">
                <a16:creationId xmlns:a16="http://schemas.microsoft.com/office/drawing/2014/main" id="{6F16B986-8095-2563-1735-C291C6B153B5}"/>
              </a:ext>
            </a:extLst>
          </p:cNvPr>
          <p:cNvPicPr>
            <a:picLocks noChangeAspect="1"/>
          </p:cNvPicPr>
          <p:nvPr/>
        </p:nvPicPr>
        <p:blipFill>
          <a:blip r:embed="rId3"/>
          <a:stretch>
            <a:fillRect/>
          </a:stretch>
        </p:blipFill>
        <p:spPr>
          <a:xfrm>
            <a:off x="6096000" y="2577783"/>
            <a:ext cx="4105672" cy="2974658"/>
          </a:xfrm>
          <a:prstGeom prst="rect">
            <a:avLst/>
          </a:prstGeom>
        </p:spPr>
      </p:pic>
      <p:pic>
        <p:nvPicPr>
          <p:cNvPr id="5" name="Picture 4">
            <a:extLst>
              <a:ext uri="{FF2B5EF4-FFF2-40B4-BE49-F238E27FC236}">
                <a16:creationId xmlns:a16="http://schemas.microsoft.com/office/drawing/2014/main" id="{349EAA5D-68E9-3A9A-0D1C-F0E374873263}"/>
              </a:ext>
            </a:extLst>
          </p:cNvPr>
          <p:cNvPicPr>
            <a:picLocks noChangeAspect="1"/>
          </p:cNvPicPr>
          <p:nvPr/>
        </p:nvPicPr>
        <p:blipFill>
          <a:blip r:embed="rId4"/>
          <a:stretch>
            <a:fillRect/>
          </a:stretch>
        </p:blipFill>
        <p:spPr>
          <a:xfrm>
            <a:off x="10025661" y="2957399"/>
            <a:ext cx="2093277" cy="2286715"/>
          </a:xfrm>
          <a:prstGeom prst="rect">
            <a:avLst/>
          </a:prstGeom>
        </p:spPr>
      </p:pic>
      <p:sp>
        <p:nvSpPr>
          <p:cNvPr id="2" name="Footer Placeholder 3">
            <a:extLst>
              <a:ext uri="{FF2B5EF4-FFF2-40B4-BE49-F238E27FC236}">
                <a16:creationId xmlns:a16="http://schemas.microsoft.com/office/drawing/2014/main" id="{C0687EBF-98DA-B6EB-C0A4-8ED7B4CBF7DC}"/>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82890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1073781"/>
            <a:ext cx="8082280" cy="523220"/>
          </a:xfrm>
          <a:prstGeom prst="rect">
            <a:avLst/>
          </a:prstGeom>
          <a:noFill/>
        </p:spPr>
        <p:txBody>
          <a:bodyPr wrap="square" rtlCol="0">
            <a:spAutoFit/>
          </a:bodyPr>
          <a:lstStyle/>
          <a:p>
            <a:r>
              <a:rPr lang="en-GB" sz="2800" b="1" dirty="0">
                <a:latin typeface="Calibri "/>
              </a:rPr>
              <a:t>Look Up Tables (LUT)</a:t>
            </a:r>
          </a:p>
        </p:txBody>
      </p:sp>
      <p:sp>
        <p:nvSpPr>
          <p:cNvPr id="8" name="TextBox 7">
            <a:extLst>
              <a:ext uri="{FF2B5EF4-FFF2-40B4-BE49-F238E27FC236}">
                <a16:creationId xmlns:a16="http://schemas.microsoft.com/office/drawing/2014/main" id="{5600BC07-B96D-CDB1-AE58-92304399A0AB}"/>
              </a:ext>
            </a:extLst>
          </p:cNvPr>
          <p:cNvSpPr txBox="1"/>
          <p:nvPr/>
        </p:nvSpPr>
        <p:spPr>
          <a:xfrm>
            <a:off x="137160" y="1532232"/>
            <a:ext cx="6456680" cy="430887"/>
          </a:xfrm>
          <a:prstGeom prst="rect">
            <a:avLst/>
          </a:prstGeom>
          <a:noFill/>
        </p:spPr>
        <p:txBody>
          <a:bodyPr wrap="square" rtlCol="0">
            <a:spAutoFit/>
          </a:bodyPr>
          <a:lstStyle/>
          <a:p>
            <a:r>
              <a:rPr lang="en-GB" sz="2200" b="1" dirty="0">
                <a:latin typeface="+mj-lt"/>
              </a:rPr>
              <a:t>Example of a 3 – input LUT </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7D332D7A-F520-403A-CF39-61D6D90689E4}"/>
                  </a:ext>
                </a:extLst>
              </p:cNvPr>
              <p:cNvSpPr txBox="1"/>
              <p:nvPr/>
            </p:nvSpPr>
            <p:spPr>
              <a:xfrm>
                <a:off x="222885" y="1944934"/>
                <a:ext cx="11116310" cy="369332"/>
              </a:xfrm>
              <a:prstGeom prst="rect">
                <a:avLst/>
              </a:prstGeom>
              <a:noFill/>
            </p:spPr>
            <p:txBody>
              <a:bodyPr wrap="square">
                <a:spAutoFit/>
              </a:bodyPr>
              <a:lstStyle/>
              <a:p>
                <a:r>
                  <a:rPr lang="en-GB" dirty="0"/>
                  <a:t>Determine the bits to be stored in its storage cell by using the function    </a:t>
                </a:r>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oMath>
                </a14:m>
                <a:endParaRPr lang="en-GB" i="1" dirty="0"/>
              </a:p>
            </p:txBody>
          </p:sp>
        </mc:Choice>
        <mc:Fallback xmlns="">
          <p:sp>
            <p:nvSpPr>
              <p:cNvPr id="12" name="TextBox 11">
                <a:extLst>
                  <a:ext uri="{FF2B5EF4-FFF2-40B4-BE49-F238E27FC236}">
                    <a16:creationId xmlns:a16="http://schemas.microsoft.com/office/drawing/2014/main" id="{7D332D7A-F520-403A-CF39-61D6D90689E4}"/>
                  </a:ext>
                </a:extLst>
              </p:cNvPr>
              <p:cNvSpPr txBox="1">
                <a:spLocks noRot="1" noChangeAspect="1" noMove="1" noResize="1" noEditPoints="1" noAdjustHandles="1" noChangeArrowheads="1" noChangeShapeType="1" noTextEdit="1"/>
              </p:cNvSpPr>
              <p:nvPr/>
            </p:nvSpPr>
            <p:spPr>
              <a:xfrm>
                <a:off x="222885" y="1944934"/>
                <a:ext cx="11116310" cy="369332"/>
              </a:xfrm>
              <a:prstGeom prst="rect">
                <a:avLst/>
              </a:prstGeom>
              <a:blipFill>
                <a:blip r:embed="rId3"/>
                <a:stretch>
                  <a:fillRect l="-494" t="-6557" b="-2623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AF7647F4-2C7F-C51E-5B4B-0DCED4D72EFE}"/>
                  </a:ext>
                </a:extLst>
              </p:cNvPr>
              <p:cNvSpPr txBox="1"/>
              <p:nvPr/>
            </p:nvSpPr>
            <p:spPr>
              <a:xfrm>
                <a:off x="628650" y="2351784"/>
                <a:ext cx="6164580" cy="369909"/>
              </a:xfrm>
              <a:prstGeom prst="rect">
                <a:avLst/>
              </a:prstGeom>
              <a:noFill/>
            </p:spPr>
            <p:txBody>
              <a:bodyPr wrap="square">
                <a:spAutoFit/>
              </a:bodyPr>
              <a:lstStyle/>
              <a:p>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oMath>
                </a14:m>
                <a:r>
                  <a:rPr lang="en-GB" i="1" dirty="0">
                    <a:latin typeface="Cambria" panose="02040503050406030204" pitchFamily="18" charset="0"/>
                    <a:ea typeface="Cambria" panose="02040503050406030204" pitchFamily="18" charset="0"/>
                  </a:rPr>
                  <a:t>+B)</a:t>
                </a:r>
              </a:p>
            </p:txBody>
          </p:sp>
        </mc:Choice>
        <mc:Fallback xmlns="">
          <p:sp>
            <p:nvSpPr>
              <p:cNvPr id="14" name="TextBox 13">
                <a:extLst>
                  <a:ext uri="{FF2B5EF4-FFF2-40B4-BE49-F238E27FC236}">
                    <a16:creationId xmlns:a16="http://schemas.microsoft.com/office/drawing/2014/main" id="{AF7647F4-2C7F-C51E-5B4B-0DCED4D72EFE}"/>
                  </a:ext>
                </a:extLst>
              </p:cNvPr>
              <p:cNvSpPr txBox="1">
                <a:spLocks noRot="1" noChangeAspect="1" noMove="1" noResize="1" noEditPoints="1" noAdjustHandles="1" noChangeArrowheads="1" noChangeShapeType="1" noTextEdit="1"/>
              </p:cNvSpPr>
              <p:nvPr/>
            </p:nvSpPr>
            <p:spPr>
              <a:xfrm>
                <a:off x="628650" y="2351784"/>
                <a:ext cx="6164580" cy="369909"/>
              </a:xfrm>
              <a:prstGeom prst="rect">
                <a:avLst/>
              </a:prstGeom>
              <a:blipFill>
                <a:blip r:embed="rId4"/>
                <a:stretch>
                  <a:fillRect l="-297" t="-10000" b="-2666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89711244-4884-F910-A3CA-42E47B36EB46}"/>
                  </a:ext>
                </a:extLst>
              </p:cNvPr>
              <p:cNvSpPr txBox="1"/>
              <p:nvPr/>
            </p:nvSpPr>
            <p:spPr>
              <a:xfrm>
                <a:off x="556054" y="2798029"/>
                <a:ext cx="6164580" cy="369332"/>
              </a:xfrm>
              <a:prstGeom prst="rect">
                <a:avLst/>
              </a:prstGeom>
              <a:noFill/>
            </p:spPr>
            <p:txBody>
              <a:bodyPr wrap="square">
                <a:spAutoFit/>
              </a:bodyPr>
              <a:lstStyle/>
              <a:p>
                <a:r>
                  <a:rPr lang="en-GB" i="1" dirty="0"/>
                  <a:t>f </a:t>
                </a:r>
                <a14:m>
                  <m:oMath xmlns:m="http://schemas.openxmlformats.org/officeDocument/2006/math">
                    <m:r>
                      <a:rPr lang="en-GB" b="0" i="1" smtClean="0">
                        <a:effectLst/>
                        <a:latin typeface="Cambria Math" panose="02040503050406030204" pitchFamily="18" charset="0"/>
                      </a:rPr>
                      <m:t>=</m:t>
                    </m:r>
                    <m:acc>
                      <m:accPr>
                        <m:chr m:val="̅"/>
                        <m:ctrlPr>
                          <a:rPr lang="en-GB" i="1" smtClean="0">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r>
                      <a:rPr lang="en-GB" i="1">
                        <a:latin typeface="Cambria Math" panose="02040503050406030204" pitchFamily="18" charset="0"/>
                        <a:ea typeface="Times New Roman" panose="02020603050405020304" pitchFamily="18" charset="0"/>
                        <a:cs typeface="Times New Roman" panose="02020603050405020304" pitchFamily="18" charset="0"/>
                      </a:rPr>
                      <m:t>𝐶</m:t>
                    </m:r>
                  </m:oMath>
                </a14:m>
                <a:r>
                  <a:rPr lang="en-GB" i="1" dirty="0">
                    <a:latin typeface="Cambria" panose="02040503050406030204" pitchFamily="18" charset="0"/>
                    <a:ea typeface="Cambria" panose="02040503050406030204" pitchFamily="18" charset="0"/>
                  </a:rPr>
                  <a:t>+ABC</a:t>
                </a:r>
                <a:endParaRPr lang="en-GB" dirty="0"/>
              </a:p>
            </p:txBody>
          </p:sp>
        </mc:Choice>
        <mc:Fallback xmlns="">
          <p:sp>
            <p:nvSpPr>
              <p:cNvPr id="16" name="TextBox 15">
                <a:extLst>
                  <a:ext uri="{FF2B5EF4-FFF2-40B4-BE49-F238E27FC236}">
                    <a16:creationId xmlns:a16="http://schemas.microsoft.com/office/drawing/2014/main" id="{89711244-4884-F910-A3CA-42E47B36EB46}"/>
                  </a:ext>
                </a:extLst>
              </p:cNvPr>
              <p:cNvSpPr txBox="1">
                <a:spLocks noRot="1" noChangeAspect="1" noMove="1" noResize="1" noEditPoints="1" noAdjustHandles="1" noChangeArrowheads="1" noChangeShapeType="1" noTextEdit="1"/>
              </p:cNvSpPr>
              <p:nvPr/>
            </p:nvSpPr>
            <p:spPr>
              <a:xfrm>
                <a:off x="556054" y="2798029"/>
                <a:ext cx="6164580" cy="369332"/>
              </a:xfrm>
              <a:prstGeom prst="rect">
                <a:avLst/>
              </a:prstGeom>
              <a:blipFill>
                <a:blip r:embed="rId5"/>
                <a:stretch>
                  <a:fillRect l="-791" t="-11475" b="-26230"/>
                </a:stretch>
              </a:blipFill>
            </p:spPr>
            <p:txBody>
              <a:bodyPr/>
              <a:lstStyle/>
              <a:p>
                <a:r>
                  <a:rPr lang="en-GB">
                    <a:noFill/>
                  </a:rPr>
                  <a:t> </a:t>
                </a:r>
              </a:p>
            </p:txBody>
          </p:sp>
        </mc:Fallback>
      </mc:AlternateContent>
      <p:sp>
        <p:nvSpPr>
          <p:cNvPr id="17" name="TextBox 16">
            <a:extLst>
              <a:ext uri="{FF2B5EF4-FFF2-40B4-BE49-F238E27FC236}">
                <a16:creationId xmlns:a16="http://schemas.microsoft.com/office/drawing/2014/main" id="{5E791624-C4F7-095E-A6D8-614567125CAB}"/>
              </a:ext>
            </a:extLst>
          </p:cNvPr>
          <p:cNvSpPr txBox="1"/>
          <p:nvPr/>
        </p:nvSpPr>
        <p:spPr>
          <a:xfrm>
            <a:off x="6415216" y="2575195"/>
            <a:ext cx="2006600"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Truth Table</a:t>
            </a:r>
          </a:p>
        </p:txBody>
      </p:sp>
      <p:pic>
        <p:nvPicPr>
          <p:cNvPr id="22" name="Picture 21">
            <a:extLst>
              <a:ext uri="{FF2B5EF4-FFF2-40B4-BE49-F238E27FC236}">
                <a16:creationId xmlns:a16="http://schemas.microsoft.com/office/drawing/2014/main" id="{634F4148-4E28-FCB9-2E7B-8552212ACC1E}"/>
              </a:ext>
            </a:extLst>
          </p:cNvPr>
          <p:cNvPicPr>
            <a:picLocks noChangeAspect="1"/>
          </p:cNvPicPr>
          <p:nvPr/>
        </p:nvPicPr>
        <p:blipFill>
          <a:blip r:embed="rId6"/>
          <a:stretch>
            <a:fillRect/>
          </a:stretch>
        </p:blipFill>
        <p:spPr>
          <a:xfrm>
            <a:off x="6850380" y="3170792"/>
            <a:ext cx="3512502" cy="3246478"/>
          </a:xfrm>
          <a:prstGeom prst="rect">
            <a:avLst/>
          </a:prstGeom>
        </p:spPr>
      </p:pic>
      <p:pic>
        <p:nvPicPr>
          <p:cNvPr id="25" name="Picture 24">
            <a:extLst>
              <a:ext uri="{FF2B5EF4-FFF2-40B4-BE49-F238E27FC236}">
                <a16:creationId xmlns:a16="http://schemas.microsoft.com/office/drawing/2014/main" id="{E76631C8-315D-4737-198E-986230C57822}"/>
              </a:ext>
            </a:extLst>
          </p:cNvPr>
          <p:cNvPicPr>
            <a:picLocks noChangeAspect="1"/>
          </p:cNvPicPr>
          <p:nvPr/>
        </p:nvPicPr>
        <p:blipFill>
          <a:blip r:embed="rId7"/>
          <a:stretch>
            <a:fillRect/>
          </a:stretch>
        </p:blipFill>
        <p:spPr>
          <a:xfrm>
            <a:off x="1954825" y="3312902"/>
            <a:ext cx="3983283" cy="3421364"/>
          </a:xfrm>
          <a:prstGeom prst="rect">
            <a:avLst/>
          </a:prstGeom>
        </p:spPr>
      </p:pic>
      <p:sp>
        <p:nvSpPr>
          <p:cNvPr id="2" name="Footer Placeholder 3">
            <a:extLst>
              <a:ext uri="{FF2B5EF4-FFF2-40B4-BE49-F238E27FC236}">
                <a16:creationId xmlns:a16="http://schemas.microsoft.com/office/drawing/2014/main" id="{F1D9FC81-DC79-4F7F-7A2D-89E9E135CF75}"/>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714856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91440" y="1404169"/>
            <a:ext cx="8082280" cy="523220"/>
          </a:xfrm>
          <a:prstGeom prst="rect">
            <a:avLst/>
          </a:prstGeom>
          <a:noFill/>
        </p:spPr>
        <p:txBody>
          <a:bodyPr wrap="square" rtlCol="0">
            <a:spAutoFit/>
          </a:bodyPr>
          <a:lstStyle/>
          <a:p>
            <a:r>
              <a:rPr lang="en-GB" sz="2800" b="1" dirty="0">
                <a:latin typeface="Calibri "/>
              </a:rPr>
              <a:t>Programming FPGA</a:t>
            </a:r>
          </a:p>
        </p:txBody>
      </p:sp>
      <p:pic>
        <p:nvPicPr>
          <p:cNvPr id="13" name="Picture 12">
            <a:extLst>
              <a:ext uri="{FF2B5EF4-FFF2-40B4-BE49-F238E27FC236}">
                <a16:creationId xmlns:a16="http://schemas.microsoft.com/office/drawing/2014/main" id="{21B80E1E-327A-DE19-2B78-646DE376C69D}"/>
              </a:ext>
            </a:extLst>
          </p:cNvPr>
          <p:cNvPicPr>
            <a:picLocks noChangeAspect="1"/>
          </p:cNvPicPr>
          <p:nvPr/>
        </p:nvPicPr>
        <p:blipFill>
          <a:blip r:embed="rId3">
            <a:biLevel thresh="75000"/>
          </a:blip>
          <a:stretch>
            <a:fillRect/>
          </a:stretch>
        </p:blipFill>
        <p:spPr>
          <a:xfrm>
            <a:off x="8559800" y="2359282"/>
            <a:ext cx="3488956" cy="2814338"/>
          </a:xfrm>
          <a:prstGeom prst="rect">
            <a:avLst/>
          </a:prstGeom>
        </p:spPr>
      </p:pic>
      <p:sp>
        <p:nvSpPr>
          <p:cNvPr id="15" name="TextBox 14">
            <a:extLst>
              <a:ext uri="{FF2B5EF4-FFF2-40B4-BE49-F238E27FC236}">
                <a16:creationId xmlns:a16="http://schemas.microsoft.com/office/drawing/2014/main" id="{D9544083-7B86-CF60-3382-9B2F10428F79}"/>
              </a:ext>
            </a:extLst>
          </p:cNvPr>
          <p:cNvSpPr txBox="1"/>
          <p:nvPr/>
        </p:nvSpPr>
        <p:spPr>
          <a:xfrm>
            <a:off x="273050" y="1981944"/>
            <a:ext cx="8012430" cy="4467057"/>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t>When a circuit is implemented in an FPGA, the logic blocks are programmed to realize the necessary functions and the routing channels are programmed to make the required interconnections between logic blocks.</a:t>
            </a:r>
          </a:p>
          <a:p>
            <a:pPr marL="342900" indent="-342900" algn="just">
              <a:lnSpc>
                <a:spcPct val="150000"/>
              </a:lnSpc>
              <a:buFont typeface="Arial" panose="020B0604020202020204" pitchFamily="34" charset="0"/>
              <a:buChar char="•"/>
            </a:pPr>
            <a:r>
              <a:rPr lang="en-GB" sz="2400" dirty="0"/>
              <a:t>The storage cells in the LUTs in an FPGA are </a:t>
            </a:r>
            <a:r>
              <a:rPr lang="en-GB" sz="2400" b="1" dirty="0"/>
              <a:t>volatile</a:t>
            </a:r>
            <a:r>
              <a:rPr lang="en-GB" sz="2400" dirty="0"/>
              <a:t>, which means that they lose their stored contents whenever the power supply for the chip is turned off. Hence the FPGA must be programmed every time power is applied. </a:t>
            </a:r>
          </a:p>
        </p:txBody>
      </p:sp>
      <p:sp>
        <p:nvSpPr>
          <p:cNvPr id="2" name="Footer Placeholder 3">
            <a:extLst>
              <a:ext uri="{FF2B5EF4-FFF2-40B4-BE49-F238E27FC236}">
                <a16:creationId xmlns:a16="http://schemas.microsoft.com/office/drawing/2014/main" id="{E08E8949-9B17-A08C-9003-1D7A47E9BC61}"/>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952745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40640" y="1082985"/>
            <a:ext cx="8082280" cy="523220"/>
          </a:xfrm>
          <a:prstGeom prst="rect">
            <a:avLst/>
          </a:prstGeom>
          <a:noFill/>
        </p:spPr>
        <p:txBody>
          <a:bodyPr wrap="square" rtlCol="0">
            <a:spAutoFit/>
          </a:bodyPr>
          <a:lstStyle/>
          <a:p>
            <a:r>
              <a:rPr lang="en-GB" sz="2800" b="1" dirty="0">
                <a:latin typeface="Calibri "/>
              </a:rPr>
              <a:t>Programming FPGA : Example</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40639" y="1607481"/>
                <a:ext cx="11897360" cy="1107996"/>
              </a:xfrm>
              <a:prstGeom prst="rect">
                <a:avLst/>
              </a:prstGeom>
              <a:noFill/>
            </p:spPr>
            <p:txBody>
              <a:bodyPr wrap="square" rtlCol="0">
                <a:spAutoFit/>
              </a:bodyPr>
              <a:lstStyle/>
              <a:p>
                <a:r>
                  <a:rPr lang="en-GB" sz="2200" dirty="0"/>
                  <a:t>Program FPGA for the functions  </a:t>
                </a:r>
                <a14:m>
                  <m:oMath xmlns:m="http://schemas.openxmlformats.org/officeDocument/2006/math">
                    <m:r>
                      <a:rPr lang="en-GB" sz="2200" b="0" i="1" smtClean="0">
                        <a:latin typeface="Cambria Math" panose="02040503050406030204" pitchFamily="18" charset="0"/>
                      </a:rPr>
                      <m:t>𝑓</m:t>
                    </m:r>
                    <m:r>
                      <a:rPr lang="en-GB" sz="2200" b="0" i="1" smtClean="0">
                        <a:latin typeface="Cambria Math" panose="02040503050406030204" pitchFamily="18" charset="0"/>
                      </a:rPr>
                      <m:t>= </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1</m:t>
                        </m:r>
                      </m:sub>
                    </m:sSub>
                  </m:oMath>
                </a14:m>
                <a:r>
                  <a:rPr lang="en-GB" sz="2200" dirty="0"/>
                  <a:t>+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2</m:t>
                        </m:r>
                      </m:sub>
                    </m:sSub>
                  </m:oMath>
                </a14:m>
                <a:r>
                  <a:rPr lang="en-GB" sz="2200" dirty="0"/>
                  <a:t>  by Considering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 </m:t>
                        </m:r>
                        <m:r>
                          <a:rPr lang="en-GB" sz="2200" i="1">
                            <a:latin typeface="Cambria Math" panose="02040503050406030204" pitchFamily="18" charset="0"/>
                          </a:rPr>
                          <m:t>𝑓</m:t>
                        </m:r>
                      </m:e>
                      <m:sub>
                        <m:r>
                          <a:rPr lang="en-GB" sz="2200" i="1">
                            <a:latin typeface="Cambria Math" panose="02040503050406030204" pitchFamily="18" charset="0"/>
                          </a:rPr>
                          <m:t>1</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1</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2</m:t>
                        </m:r>
                      </m:sub>
                    </m:sSub>
                    <m:r>
                      <a:rPr lang="en-GB" sz="2200" b="0" i="1" smtClean="0">
                        <a:latin typeface="Cambria Math" panose="02040503050406030204" pitchFamily="18" charset="0"/>
                      </a:rPr>
                      <m:t> </m:t>
                    </m:r>
                    <m:r>
                      <a:rPr lang="en-GB" sz="2200" b="0" i="1" smtClean="0">
                        <a:latin typeface="Cambria Math" panose="02040503050406030204" pitchFamily="18" charset="0"/>
                      </a:rPr>
                      <m:t>𝑎𝑛𝑑</m:t>
                    </m:r>
                    <m:sSub>
                      <m:sSubPr>
                        <m:ctrlPr>
                          <a:rPr lang="en-GB" sz="2200" i="1">
                            <a:latin typeface="Cambria Math" panose="02040503050406030204" pitchFamily="18" charset="0"/>
                          </a:rPr>
                        </m:ctrlPr>
                      </m:sSubPr>
                      <m:e>
                        <m:r>
                          <a:rPr lang="en-GB" sz="2200" i="1">
                            <a:latin typeface="Cambria Math" panose="02040503050406030204" pitchFamily="18" charset="0"/>
                          </a:rPr>
                          <m:t>𝑓</m:t>
                        </m:r>
                      </m:e>
                      <m:sub>
                        <m:r>
                          <a:rPr lang="en-GB" sz="2200" i="1">
                            <a:latin typeface="Cambria Math" panose="02040503050406030204" pitchFamily="18" charset="0"/>
                          </a:rPr>
                          <m:t>2</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acc>
                          <m:accPr>
                            <m:chr m:val="̅"/>
                            <m:ctrlPr>
                              <a:rPr lang="en-GB" sz="2200" i="1">
                                <a:latin typeface="Cambria Math" panose="02040503050406030204" pitchFamily="18" charset="0"/>
                              </a:rPr>
                            </m:ctrlPr>
                          </m:accPr>
                          <m:e>
                            <m:r>
                              <a:rPr lang="en-GB" sz="2200" i="1">
                                <a:latin typeface="Cambria Math" panose="02040503050406030204" pitchFamily="18" charset="0"/>
                              </a:rPr>
                              <m:t>𝑥</m:t>
                            </m:r>
                          </m:e>
                        </m:acc>
                      </m:e>
                      <m:sub>
                        <m:r>
                          <a:rPr lang="en-GB" sz="2200" i="1">
                            <a:latin typeface="Cambria Math" panose="02040503050406030204" pitchFamily="18" charset="0"/>
                          </a:rPr>
                          <m:t>2</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3</m:t>
                        </m:r>
                      </m:sub>
                    </m:sSub>
                  </m:oMath>
                </a14:m>
                <a:endParaRPr lang="en-GB" sz="2200" dirty="0"/>
              </a:p>
              <a:p>
                <a:endParaRPr lang="en-GB" sz="2200" dirty="0"/>
              </a:p>
              <a:p>
                <a:r>
                  <a:rPr lang="en-GB" sz="2200" dirty="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40639" y="1607481"/>
                <a:ext cx="11897360" cy="1107996"/>
              </a:xfrm>
              <a:prstGeom prst="rect">
                <a:avLst/>
              </a:prstGeom>
              <a:blipFill>
                <a:blip r:embed="rId3"/>
                <a:stretch>
                  <a:fillRect l="-666" t="-3867"/>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97F07E95-43A9-C993-F0B3-EEA31F3E80A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graphicFrame>
        <p:nvGraphicFramePr>
          <p:cNvPr id="5" name="Table 6">
            <a:extLst>
              <a:ext uri="{FF2B5EF4-FFF2-40B4-BE49-F238E27FC236}">
                <a16:creationId xmlns:a16="http://schemas.microsoft.com/office/drawing/2014/main" id="{3A22D4DE-0C83-4B59-9F7B-4CF70DBBC7DD}"/>
              </a:ext>
            </a:extLst>
          </p:cNvPr>
          <p:cNvGraphicFramePr>
            <a:graphicFrameLocks noGrp="1"/>
          </p:cNvGraphicFramePr>
          <p:nvPr>
            <p:extLst>
              <p:ext uri="{D42A27DB-BD31-4B8C-83A1-F6EECF244321}">
                <p14:modId xmlns:p14="http://schemas.microsoft.com/office/powerpoint/2010/main" val="1908955393"/>
              </p:ext>
            </p:extLst>
          </p:nvPr>
        </p:nvGraphicFramePr>
        <p:xfrm>
          <a:off x="1025918" y="3320958"/>
          <a:ext cx="1911626" cy="1854200"/>
        </p:xfrm>
        <a:graphic>
          <a:graphicData uri="http://schemas.openxmlformats.org/drawingml/2006/table">
            <a:tbl>
              <a:tblPr firstRow="1" bandRow="1">
                <a:tableStyleId>{5C22544A-7EE6-4342-B048-85BDC9FD1C3A}</a:tableStyleId>
              </a:tblPr>
              <a:tblGrid>
                <a:gridCol w="643238">
                  <a:extLst>
                    <a:ext uri="{9D8B030D-6E8A-4147-A177-3AD203B41FA5}">
                      <a16:colId xmlns:a16="http://schemas.microsoft.com/office/drawing/2014/main" val="313027883"/>
                    </a:ext>
                  </a:extLst>
                </a:gridCol>
                <a:gridCol w="698157">
                  <a:extLst>
                    <a:ext uri="{9D8B030D-6E8A-4147-A177-3AD203B41FA5}">
                      <a16:colId xmlns:a16="http://schemas.microsoft.com/office/drawing/2014/main" val="868193805"/>
                    </a:ext>
                  </a:extLst>
                </a:gridCol>
                <a:gridCol w="570231">
                  <a:extLst>
                    <a:ext uri="{9D8B030D-6E8A-4147-A177-3AD203B41FA5}">
                      <a16:colId xmlns:a16="http://schemas.microsoft.com/office/drawing/2014/main" val="4225966984"/>
                    </a:ext>
                  </a:extLst>
                </a:gridCol>
              </a:tblGrid>
              <a:tr h="370840">
                <a:tc>
                  <a:txBody>
                    <a:bodyPr/>
                    <a:lstStyle/>
                    <a:p>
                      <a:r>
                        <a:rPr lang="en-GB" dirty="0"/>
                        <a:t>x1</a:t>
                      </a:r>
                    </a:p>
                  </a:txBody>
                  <a:tcPr/>
                </a:tc>
                <a:tc>
                  <a:txBody>
                    <a:bodyPr/>
                    <a:lstStyle/>
                    <a:p>
                      <a:r>
                        <a:rPr lang="en-GB" dirty="0"/>
                        <a:t>x2</a:t>
                      </a:r>
                    </a:p>
                  </a:txBody>
                  <a:tcPr/>
                </a:tc>
                <a:tc>
                  <a:txBody>
                    <a:bodyPr/>
                    <a:lstStyle/>
                    <a:p>
                      <a:r>
                        <a:rPr lang="en-GB" dirty="0"/>
                        <a:t>f1</a:t>
                      </a:r>
                    </a:p>
                  </a:txBody>
                  <a:tcPr/>
                </a:tc>
                <a:extLst>
                  <a:ext uri="{0D108BD9-81ED-4DB2-BD59-A6C34878D82A}">
                    <a16:rowId xmlns:a16="http://schemas.microsoft.com/office/drawing/2014/main" val="1148068066"/>
                  </a:ext>
                </a:extLst>
              </a:tr>
              <a:tr h="370840">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4161025007"/>
                  </a:ext>
                </a:extLst>
              </a:tr>
              <a:tr h="370840">
                <a:tc>
                  <a:txBody>
                    <a:bodyPr/>
                    <a:lstStyle/>
                    <a:p>
                      <a:r>
                        <a:rPr lang="en-GB" dirty="0"/>
                        <a:t>0</a:t>
                      </a:r>
                    </a:p>
                  </a:txBody>
                  <a:tcPr/>
                </a:tc>
                <a:tc>
                  <a:txBody>
                    <a:bodyPr/>
                    <a:lstStyle/>
                    <a:p>
                      <a:r>
                        <a:rPr lang="en-GB" dirty="0"/>
                        <a:t>1</a:t>
                      </a:r>
                    </a:p>
                  </a:txBody>
                  <a:tcPr/>
                </a:tc>
                <a:tc>
                  <a:txBody>
                    <a:bodyPr/>
                    <a:lstStyle/>
                    <a:p>
                      <a:r>
                        <a:rPr lang="en-GB" dirty="0"/>
                        <a:t>0</a:t>
                      </a:r>
                    </a:p>
                  </a:txBody>
                  <a:tcPr/>
                </a:tc>
                <a:extLst>
                  <a:ext uri="{0D108BD9-81ED-4DB2-BD59-A6C34878D82A}">
                    <a16:rowId xmlns:a16="http://schemas.microsoft.com/office/drawing/2014/main" val="3069341471"/>
                  </a:ext>
                </a:extLst>
              </a:tr>
              <a:tr h="370840">
                <a:tc>
                  <a:txBody>
                    <a:bodyPr/>
                    <a:lstStyle/>
                    <a:p>
                      <a:r>
                        <a:rPr lang="en-GB" dirty="0"/>
                        <a:t>1</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541461603"/>
                  </a:ext>
                </a:extLst>
              </a:tr>
              <a:tr h="370840">
                <a:tc>
                  <a:txBody>
                    <a:bodyPr/>
                    <a:lstStyle/>
                    <a:p>
                      <a:r>
                        <a:rPr lang="en-GB" dirty="0"/>
                        <a:t>1</a:t>
                      </a:r>
                    </a:p>
                  </a:txBody>
                  <a:tcPr/>
                </a:tc>
                <a:tc>
                  <a:txBody>
                    <a:bodyPr/>
                    <a:lstStyle/>
                    <a:p>
                      <a:r>
                        <a:rPr lang="en-GB" dirty="0"/>
                        <a:t>1</a:t>
                      </a:r>
                    </a:p>
                  </a:txBody>
                  <a:tcPr/>
                </a:tc>
                <a:tc>
                  <a:txBody>
                    <a:bodyPr/>
                    <a:lstStyle/>
                    <a:p>
                      <a:r>
                        <a:rPr lang="en-GB" dirty="0"/>
                        <a:t>1</a:t>
                      </a:r>
                    </a:p>
                  </a:txBody>
                  <a:tcPr/>
                </a:tc>
                <a:extLst>
                  <a:ext uri="{0D108BD9-81ED-4DB2-BD59-A6C34878D82A}">
                    <a16:rowId xmlns:a16="http://schemas.microsoft.com/office/drawing/2014/main" val="2299922538"/>
                  </a:ext>
                </a:extLst>
              </a:tr>
            </a:tbl>
          </a:graphicData>
        </a:graphic>
      </p:graphicFrame>
      <p:graphicFrame>
        <p:nvGraphicFramePr>
          <p:cNvPr id="11" name="Table 6">
            <a:extLst>
              <a:ext uri="{FF2B5EF4-FFF2-40B4-BE49-F238E27FC236}">
                <a16:creationId xmlns:a16="http://schemas.microsoft.com/office/drawing/2014/main" id="{52950024-26CE-4767-AB49-7628BC0FD473}"/>
              </a:ext>
            </a:extLst>
          </p:cNvPr>
          <p:cNvGraphicFramePr>
            <a:graphicFrameLocks noGrp="1"/>
          </p:cNvGraphicFramePr>
          <p:nvPr>
            <p:extLst>
              <p:ext uri="{D42A27DB-BD31-4B8C-83A1-F6EECF244321}">
                <p14:modId xmlns:p14="http://schemas.microsoft.com/office/powerpoint/2010/main" val="293694000"/>
              </p:ext>
            </p:extLst>
          </p:nvPr>
        </p:nvGraphicFramePr>
        <p:xfrm>
          <a:off x="4341648" y="3320958"/>
          <a:ext cx="1911626" cy="1854200"/>
        </p:xfrm>
        <a:graphic>
          <a:graphicData uri="http://schemas.openxmlformats.org/drawingml/2006/table">
            <a:tbl>
              <a:tblPr firstRow="1" bandRow="1">
                <a:tableStyleId>{5C22544A-7EE6-4342-B048-85BDC9FD1C3A}</a:tableStyleId>
              </a:tblPr>
              <a:tblGrid>
                <a:gridCol w="643238">
                  <a:extLst>
                    <a:ext uri="{9D8B030D-6E8A-4147-A177-3AD203B41FA5}">
                      <a16:colId xmlns:a16="http://schemas.microsoft.com/office/drawing/2014/main" val="313027883"/>
                    </a:ext>
                  </a:extLst>
                </a:gridCol>
                <a:gridCol w="698157">
                  <a:extLst>
                    <a:ext uri="{9D8B030D-6E8A-4147-A177-3AD203B41FA5}">
                      <a16:colId xmlns:a16="http://schemas.microsoft.com/office/drawing/2014/main" val="868193805"/>
                    </a:ext>
                  </a:extLst>
                </a:gridCol>
                <a:gridCol w="570231">
                  <a:extLst>
                    <a:ext uri="{9D8B030D-6E8A-4147-A177-3AD203B41FA5}">
                      <a16:colId xmlns:a16="http://schemas.microsoft.com/office/drawing/2014/main" val="4225966984"/>
                    </a:ext>
                  </a:extLst>
                </a:gridCol>
              </a:tblGrid>
              <a:tr h="370840">
                <a:tc>
                  <a:txBody>
                    <a:bodyPr/>
                    <a:lstStyle/>
                    <a:p>
                      <a:r>
                        <a:rPr lang="en-GB" dirty="0"/>
                        <a:t>x2</a:t>
                      </a:r>
                    </a:p>
                  </a:txBody>
                  <a:tcPr/>
                </a:tc>
                <a:tc>
                  <a:txBody>
                    <a:bodyPr/>
                    <a:lstStyle/>
                    <a:p>
                      <a:r>
                        <a:rPr lang="en-GB" dirty="0"/>
                        <a:t>x3</a:t>
                      </a:r>
                    </a:p>
                  </a:txBody>
                  <a:tcPr/>
                </a:tc>
                <a:tc>
                  <a:txBody>
                    <a:bodyPr/>
                    <a:lstStyle/>
                    <a:p>
                      <a:r>
                        <a:rPr lang="en-GB" dirty="0"/>
                        <a:t>f2</a:t>
                      </a:r>
                    </a:p>
                  </a:txBody>
                  <a:tcPr/>
                </a:tc>
                <a:extLst>
                  <a:ext uri="{0D108BD9-81ED-4DB2-BD59-A6C34878D82A}">
                    <a16:rowId xmlns:a16="http://schemas.microsoft.com/office/drawing/2014/main" val="1148068066"/>
                  </a:ext>
                </a:extLst>
              </a:tr>
              <a:tr h="370840">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4161025007"/>
                  </a:ext>
                </a:extLst>
              </a:tr>
              <a:tr h="370840">
                <a:tc>
                  <a:txBody>
                    <a:bodyPr/>
                    <a:lstStyle/>
                    <a:p>
                      <a:r>
                        <a:rPr lang="en-GB" dirty="0"/>
                        <a:t>0</a:t>
                      </a:r>
                    </a:p>
                  </a:txBody>
                  <a:tcPr/>
                </a:tc>
                <a:tc>
                  <a:txBody>
                    <a:bodyPr/>
                    <a:lstStyle/>
                    <a:p>
                      <a:r>
                        <a:rPr lang="en-GB" dirty="0"/>
                        <a:t>1</a:t>
                      </a:r>
                    </a:p>
                  </a:txBody>
                  <a:tcPr/>
                </a:tc>
                <a:tc>
                  <a:txBody>
                    <a:bodyPr/>
                    <a:lstStyle/>
                    <a:p>
                      <a:r>
                        <a:rPr lang="en-GB" dirty="0"/>
                        <a:t>1</a:t>
                      </a:r>
                    </a:p>
                  </a:txBody>
                  <a:tcPr/>
                </a:tc>
                <a:extLst>
                  <a:ext uri="{0D108BD9-81ED-4DB2-BD59-A6C34878D82A}">
                    <a16:rowId xmlns:a16="http://schemas.microsoft.com/office/drawing/2014/main" val="3069341471"/>
                  </a:ext>
                </a:extLst>
              </a:tr>
              <a:tr h="370840">
                <a:tc>
                  <a:txBody>
                    <a:bodyPr/>
                    <a:lstStyle/>
                    <a:p>
                      <a:r>
                        <a:rPr lang="en-GB" dirty="0"/>
                        <a:t>1</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541461603"/>
                  </a:ext>
                </a:extLst>
              </a:tr>
              <a:tr h="370840">
                <a:tc>
                  <a:txBody>
                    <a:bodyPr/>
                    <a:lstStyle/>
                    <a:p>
                      <a:r>
                        <a:rPr lang="en-GB" dirty="0"/>
                        <a:t>1</a:t>
                      </a:r>
                    </a:p>
                  </a:txBody>
                  <a:tcPr/>
                </a:tc>
                <a:tc>
                  <a:txBody>
                    <a:bodyPr/>
                    <a:lstStyle/>
                    <a:p>
                      <a:r>
                        <a:rPr lang="en-GB" dirty="0"/>
                        <a:t>1</a:t>
                      </a:r>
                    </a:p>
                  </a:txBody>
                  <a:tcPr/>
                </a:tc>
                <a:tc>
                  <a:txBody>
                    <a:bodyPr/>
                    <a:lstStyle/>
                    <a:p>
                      <a:r>
                        <a:rPr lang="en-GB" dirty="0"/>
                        <a:t>0</a:t>
                      </a:r>
                    </a:p>
                  </a:txBody>
                  <a:tcPr/>
                </a:tc>
                <a:extLst>
                  <a:ext uri="{0D108BD9-81ED-4DB2-BD59-A6C34878D82A}">
                    <a16:rowId xmlns:a16="http://schemas.microsoft.com/office/drawing/2014/main" val="2299922538"/>
                  </a:ext>
                </a:extLst>
              </a:tr>
            </a:tbl>
          </a:graphicData>
        </a:graphic>
      </p:graphicFrame>
      <p:graphicFrame>
        <p:nvGraphicFramePr>
          <p:cNvPr id="12" name="Table 6">
            <a:extLst>
              <a:ext uri="{FF2B5EF4-FFF2-40B4-BE49-F238E27FC236}">
                <a16:creationId xmlns:a16="http://schemas.microsoft.com/office/drawing/2014/main" id="{B6AE8323-0150-429A-840B-D99AC00810EA}"/>
              </a:ext>
            </a:extLst>
          </p:cNvPr>
          <p:cNvGraphicFramePr>
            <a:graphicFrameLocks noGrp="1"/>
          </p:cNvGraphicFramePr>
          <p:nvPr>
            <p:extLst>
              <p:ext uri="{D42A27DB-BD31-4B8C-83A1-F6EECF244321}">
                <p14:modId xmlns:p14="http://schemas.microsoft.com/office/powerpoint/2010/main" val="4023451077"/>
              </p:ext>
            </p:extLst>
          </p:nvPr>
        </p:nvGraphicFramePr>
        <p:xfrm>
          <a:off x="8041640" y="3320958"/>
          <a:ext cx="1911626" cy="1854200"/>
        </p:xfrm>
        <a:graphic>
          <a:graphicData uri="http://schemas.openxmlformats.org/drawingml/2006/table">
            <a:tbl>
              <a:tblPr firstRow="1" bandRow="1">
                <a:tableStyleId>{5C22544A-7EE6-4342-B048-85BDC9FD1C3A}</a:tableStyleId>
              </a:tblPr>
              <a:tblGrid>
                <a:gridCol w="643238">
                  <a:extLst>
                    <a:ext uri="{9D8B030D-6E8A-4147-A177-3AD203B41FA5}">
                      <a16:colId xmlns:a16="http://schemas.microsoft.com/office/drawing/2014/main" val="313027883"/>
                    </a:ext>
                  </a:extLst>
                </a:gridCol>
                <a:gridCol w="698157">
                  <a:extLst>
                    <a:ext uri="{9D8B030D-6E8A-4147-A177-3AD203B41FA5}">
                      <a16:colId xmlns:a16="http://schemas.microsoft.com/office/drawing/2014/main" val="868193805"/>
                    </a:ext>
                  </a:extLst>
                </a:gridCol>
                <a:gridCol w="570231">
                  <a:extLst>
                    <a:ext uri="{9D8B030D-6E8A-4147-A177-3AD203B41FA5}">
                      <a16:colId xmlns:a16="http://schemas.microsoft.com/office/drawing/2014/main" val="4225966984"/>
                    </a:ext>
                  </a:extLst>
                </a:gridCol>
              </a:tblGrid>
              <a:tr h="370840">
                <a:tc>
                  <a:txBody>
                    <a:bodyPr/>
                    <a:lstStyle/>
                    <a:p>
                      <a:r>
                        <a:rPr lang="en-GB" dirty="0"/>
                        <a:t>f1</a:t>
                      </a:r>
                    </a:p>
                  </a:txBody>
                  <a:tcPr/>
                </a:tc>
                <a:tc>
                  <a:txBody>
                    <a:bodyPr/>
                    <a:lstStyle/>
                    <a:p>
                      <a:r>
                        <a:rPr lang="en-GB" dirty="0"/>
                        <a:t>f2</a:t>
                      </a:r>
                    </a:p>
                  </a:txBody>
                  <a:tcPr/>
                </a:tc>
                <a:tc>
                  <a:txBody>
                    <a:bodyPr/>
                    <a:lstStyle/>
                    <a:p>
                      <a:r>
                        <a:rPr lang="en-GB" dirty="0"/>
                        <a:t>f</a:t>
                      </a:r>
                    </a:p>
                  </a:txBody>
                  <a:tcPr/>
                </a:tc>
                <a:extLst>
                  <a:ext uri="{0D108BD9-81ED-4DB2-BD59-A6C34878D82A}">
                    <a16:rowId xmlns:a16="http://schemas.microsoft.com/office/drawing/2014/main" val="1148068066"/>
                  </a:ext>
                </a:extLst>
              </a:tr>
              <a:tr h="370840">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4161025007"/>
                  </a:ext>
                </a:extLst>
              </a:tr>
              <a:tr h="370840">
                <a:tc>
                  <a:txBody>
                    <a:bodyPr/>
                    <a:lstStyle/>
                    <a:p>
                      <a:r>
                        <a:rPr lang="en-GB" dirty="0"/>
                        <a:t>0</a:t>
                      </a:r>
                    </a:p>
                  </a:txBody>
                  <a:tcPr/>
                </a:tc>
                <a:tc>
                  <a:txBody>
                    <a:bodyPr/>
                    <a:lstStyle/>
                    <a:p>
                      <a:r>
                        <a:rPr lang="en-GB" dirty="0"/>
                        <a:t>1</a:t>
                      </a:r>
                    </a:p>
                  </a:txBody>
                  <a:tcPr/>
                </a:tc>
                <a:tc>
                  <a:txBody>
                    <a:bodyPr/>
                    <a:lstStyle/>
                    <a:p>
                      <a:r>
                        <a:rPr lang="en-GB" dirty="0"/>
                        <a:t>1</a:t>
                      </a:r>
                    </a:p>
                  </a:txBody>
                  <a:tcPr/>
                </a:tc>
                <a:extLst>
                  <a:ext uri="{0D108BD9-81ED-4DB2-BD59-A6C34878D82A}">
                    <a16:rowId xmlns:a16="http://schemas.microsoft.com/office/drawing/2014/main" val="3069341471"/>
                  </a:ext>
                </a:extLst>
              </a:tr>
              <a:tr h="370840">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541461603"/>
                  </a:ext>
                </a:extLst>
              </a:tr>
              <a:tr h="370840">
                <a:tc>
                  <a:txBody>
                    <a:bodyPr/>
                    <a:lstStyle/>
                    <a:p>
                      <a:r>
                        <a:rPr lang="en-GB" dirty="0"/>
                        <a:t>1</a:t>
                      </a:r>
                    </a:p>
                  </a:txBody>
                  <a:tcPr/>
                </a:tc>
                <a:tc>
                  <a:txBody>
                    <a:bodyPr/>
                    <a:lstStyle/>
                    <a:p>
                      <a:r>
                        <a:rPr lang="en-GB" dirty="0"/>
                        <a:t>0</a:t>
                      </a:r>
                    </a:p>
                  </a:txBody>
                  <a:tcPr/>
                </a:tc>
                <a:tc>
                  <a:txBody>
                    <a:bodyPr/>
                    <a:lstStyle/>
                    <a:p>
                      <a:r>
                        <a:rPr lang="en-GB" dirty="0"/>
                        <a:t>1</a:t>
                      </a:r>
                    </a:p>
                  </a:txBody>
                  <a:tcPr/>
                </a:tc>
                <a:extLst>
                  <a:ext uri="{0D108BD9-81ED-4DB2-BD59-A6C34878D82A}">
                    <a16:rowId xmlns:a16="http://schemas.microsoft.com/office/drawing/2014/main" val="2299922538"/>
                  </a:ext>
                </a:extLst>
              </a:tr>
            </a:tbl>
          </a:graphicData>
        </a:graphic>
      </p:graphicFrame>
      <p:sp>
        <p:nvSpPr>
          <p:cNvPr id="7" name="TextBox 6">
            <a:extLst>
              <a:ext uri="{FF2B5EF4-FFF2-40B4-BE49-F238E27FC236}">
                <a16:creationId xmlns:a16="http://schemas.microsoft.com/office/drawing/2014/main" id="{D335B169-C4C7-4CC4-AD4D-16B783097D33}"/>
              </a:ext>
            </a:extLst>
          </p:cNvPr>
          <p:cNvSpPr txBox="1"/>
          <p:nvPr/>
        </p:nvSpPr>
        <p:spPr>
          <a:xfrm>
            <a:off x="537519" y="2502243"/>
            <a:ext cx="1989438" cy="369332"/>
          </a:xfrm>
          <a:prstGeom prst="rect">
            <a:avLst/>
          </a:prstGeom>
          <a:noFill/>
        </p:spPr>
        <p:txBody>
          <a:bodyPr wrap="square" rtlCol="0">
            <a:spAutoFit/>
          </a:bodyPr>
          <a:lstStyle/>
          <a:p>
            <a:r>
              <a:rPr lang="en-GB" b="1" dirty="0"/>
              <a:t>Truth Table</a:t>
            </a:r>
          </a:p>
        </p:txBody>
      </p:sp>
    </p:spTree>
    <p:extLst>
      <p:ext uri="{BB962C8B-B14F-4D97-AF65-F5344CB8AC3E}">
        <p14:creationId xmlns:p14="http://schemas.microsoft.com/office/powerpoint/2010/main" val="2796906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40640" y="1082985"/>
            <a:ext cx="8082280" cy="523220"/>
          </a:xfrm>
          <a:prstGeom prst="rect">
            <a:avLst/>
          </a:prstGeom>
          <a:noFill/>
        </p:spPr>
        <p:txBody>
          <a:bodyPr wrap="square" rtlCol="0">
            <a:spAutoFit/>
          </a:bodyPr>
          <a:lstStyle/>
          <a:p>
            <a:r>
              <a:rPr lang="en-GB" sz="2800" b="1" dirty="0">
                <a:latin typeface="Calibri "/>
              </a:rPr>
              <a:t>Programming FPGA : Example</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40639" y="1607481"/>
                <a:ext cx="11897360" cy="1107996"/>
              </a:xfrm>
              <a:prstGeom prst="rect">
                <a:avLst/>
              </a:prstGeom>
              <a:noFill/>
            </p:spPr>
            <p:txBody>
              <a:bodyPr wrap="square" rtlCol="0">
                <a:spAutoFit/>
              </a:bodyPr>
              <a:lstStyle/>
              <a:p>
                <a:r>
                  <a:rPr lang="en-GB" sz="2200" dirty="0"/>
                  <a:t>Program FPGA for the functions  </a:t>
                </a:r>
                <a14:m>
                  <m:oMath xmlns:m="http://schemas.openxmlformats.org/officeDocument/2006/math">
                    <m:r>
                      <a:rPr lang="en-GB" sz="2200" b="0" i="1" smtClean="0">
                        <a:latin typeface="Cambria Math" panose="02040503050406030204" pitchFamily="18" charset="0"/>
                      </a:rPr>
                      <m:t>𝑓</m:t>
                    </m:r>
                    <m:r>
                      <a:rPr lang="en-GB" sz="2200" b="0" i="1" smtClean="0">
                        <a:latin typeface="Cambria Math" panose="02040503050406030204" pitchFamily="18" charset="0"/>
                      </a:rPr>
                      <m:t>= </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1</m:t>
                        </m:r>
                      </m:sub>
                    </m:sSub>
                  </m:oMath>
                </a14:m>
                <a:r>
                  <a:rPr lang="en-GB" sz="2200" dirty="0"/>
                  <a:t>+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2</m:t>
                        </m:r>
                      </m:sub>
                    </m:sSub>
                  </m:oMath>
                </a14:m>
                <a:r>
                  <a:rPr lang="en-GB" sz="2200" dirty="0"/>
                  <a:t>  by Considering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 </m:t>
                        </m:r>
                        <m:r>
                          <a:rPr lang="en-GB" sz="2200" i="1">
                            <a:latin typeface="Cambria Math" panose="02040503050406030204" pitchFamily="18" charset="0"/>
                          </a:rPr>
                          <m:t>𝑓</m:t>
                        </m:r>
                      </m:e>
                      <m:sub>
                        <m:r>
                          <a:rPr lang="en-GB" sz="2200" i="1">
                            <a:latin typeface="Cambria Math" panose="02040503050406030204" pitchFamily="18" charset="0"/>
                          </a:rPr>
                          <m:t>1</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1</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2</m:t>
                        </m:r>
                      </m:sub>
                    </m:sSub>
                    <m:r>
                      <a:rPr lang="en-GB" sz="2200" b="0" i="1" smtClean="0">
                        <a:latin typeface="Cambria Math" panose="02040503050406030204" pitchFamily="18" charset="0"/>
                      </a:rPr>
                      <m:t> </m:t>
                    </m:r>
                    <m:r>
                      <a:rPr lang="en-GB" sz="2200" b="0" i="1" smtClean="0">
                        <a:latin typeface="Cambria Math" panose="02040503050406030204" pitchFamily="18" charset="0"/>
                      </a:rPr>
                      <m:t>𝑎𝑛𝑑</m:t>
                    </m:r>
                    <m:sSub>
                      <m:sSubPr>
                        <m:ctrlPr>
                          <a:rPr lang="en-GB" sz="2200" i="1">
                            <a:latin typeface="Cambria Math" panose="02040503050406030204" pitchFamily="18" charset="0"/>
                          </a:rPr>
                        </m:ctrlPr>
                      </m:sSubPr>
                      <m:e>
                        <m:r>
                          <a:rPr lang="en-GB" sz="2200" i="1">
                            <a:latin typeface="Cambria Math" panose="02040503050406030204" pitchFamily="18" charset="0"/>
                          </a:rPr>
                          <m:t>𝑓</m:t>
                        </m:r>
                      </m:e>
                      <m:sub>
                        <m:r>
                          <a:rPr lang="en-GB" sz="2200" i="1">
                            <a:latin typeface="Cambria Math" panose="02040503050406030204" pitchFamily="18" charset="0"/>
                          </a:rPr>
                          <m:t>2</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acc>
                          <m:accPr>
                            <m:chr m:val="̅"/>
                            <m:ctrlPr>
                              <a:rPr lang="en-GB" sz="2200" i="1">
                                <a:latin typeface="Cambria Math" panose="02040503050406030204" pitchFamily="18" charset="0"/>
                              </a:rPr>
                            </m:ctrlPr>
                          </m:accPr>
                          <m:e>
                            <m:r>
                              <a:rPr lang="en-GB" sz="2200" i="1">
                                <a:latin typeface="Cambria Math" panose="02040503050406030204" pitchFamily="18" charset="0"/>
                              </a:rPr>
                              <m:t>𝑥</m:t>
                            </m:r>
                          </m:e>
                        </m:acc>
                      </m:e>
                      <m:sub>
                        <m:r>
                          <a:rPr lang="en-GB" sz="2200" i="1">
                            <a:latin typeface="Cambria Math" panose="02040503050406030204" pitchFamily="18" charset="0"/>
                          </a:rPr>
                          <m:t>2</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3</m:t>
                        </m:r>
                      </m:sub>
                    </m:sSub>
                  </m:oMath>
                </a14:m>
                <a:endParaRPr lang="en-GB" sz="2200" dirty="0"/>
              </a:p>
              <a:p>
                <a:endParaRPr lang="en-GB" sz="2200" dirty="0"/>
              </a:p>
              <a:p>
                <a:r>
                  <a:rPr lang="en-GB" sz="2200" dirty="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40639" y="1607481"/>
                <a:ext cx="11897360" cy="1107996"/>
              </a:xfrm>
              <a:prstGeom prst="rect">
                <a:avLst/>
              </a:prstGeom>
              <a:blipFill>
                <a:blip r:embed="rId3"/>
                <a:stretch>
                  <a:fillRect l="-666" t="-3867"/>
                </a:stretch>
              </a:blipFill>
            </p:spPr>
            <p:txBody>
              <a:bodyPr/>
              <a:lstStyle/>
              <a:p>
                <a:r>
                  <a:rPr lang="en-GB">
                    <a:noFill/>
                  </a:rPr>
                  <a:t> </a:t>
                </a:r>
              </a:p>
            </p:txBody>
          </p:sp>
        </mc:Fallback>
      </mc:AlternateContent>
      <p:sp>
        <p:nvSpPr>
          <p:cNvPr id="4" name="TextBox 3">
            <a:extLst>
              <a:ext uri="{FF2B5EF4-FFF2-40B4-BE49-F238E27FC236}">
                <a16:creationId xmlns:a16="http://schemas.microsoft.com/office/drawing/2014/main" id="{03C846C2-D99F-50D6-D794-94DD15099BA6}"/>
              </a:ext>
            </a:extLst>
          </p:cNvPr>
          <p:cNvSpPr txBox="1"/>
          <p:nvPr/>
        </p:nvSpPr>
        <p:spPr>
          <a:xfrm>
            <a:off x="157480" y="2369759"/>
            <a:ext cx="5857240" cy="3136961"/>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dirty="0"/>
              <a:t>The FPGA has </a:t>
            </a:r>
            <a:r>
              <a:rPr lang="en-GB" sz="2200" b="1" dirty="0"/>
              <a:t>two-input</a:t>
            </a:r>
            <a:r>
              <a:rPr lang="en-GB" sz="2200" dirty="0"/>
              <a:t> LUTs, and there are </a:t>
            </a:r>
            <a:r>
              <a:rPr lang="en-GB" sz="2200" b="1" dirty="0"/>
              <a:t>four wires </a:t>
            </a:r>
            <a:r>
              <a:rPr lang="en-GB" sz="2200" dirty="0"/>
              <a:t>in each routing channel. </a:t>
            </a:r>
          </a:p>
          <a:p>
            <a:pPr marL="342900" indent="-342900" algn="just">
              <a:lnSpc>
                <a:spcPct val="150000"/>
              </a:lnSpc>
              <a:buFont typeface="Arial" panose="020B0604020202020204" pitchFamily="34" charset="0"/>
              <a:buChar char="•"/>
            </a:pPr>
            <a:r>
              <a:rPr lang="en-GB" sz="2200" dirty="0"/>
              <a:t>Programmable wiring switches are indicated by an ‘X’. Each switch shown in pink is turned on and makes a connection between a horizontal and vertical wire. </a:t>
            </a:r>
          </a:p>
        </p:txBody>
      </p:sp>
      <p:sp>
        <p:nvSpPr>
          <p:cNvPr id="3" name="Footer Placeholder 3">
            <a:extLst>
              <a:ext uri="{FF2B5EF4-FFF2-40B4-BE49-F238E27FC236}">
                <a16:creationId xmlns:a16="http://schemas.microsoft.com/office/drawing/2014/main" id="{97F07E95-43A9-C993-F0B3-EEA31F3E80A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6" name="Picture 5">
            <a:extLst>
              <a:ext uri="{FF2B5EF4-FFF2-40B4-BE49-F238E27FC236}">
                <a16:creationId xmlns:a16="http://schemas.microsoft.com/office/drawing/2014/main" id="{0C5DF4C8-7644-FC1E-B81B-95532E807C89}"/>
              </a:ext>
            </a:extLst>
          </p:cNvPr>
          <p:cNvPicPr>
            <a:picLocks noChangeAspect="1"/>
          </p:cNvPicPr>
          <p:nvPr/>
        </p:nvPicPr>
        <p:blipFill>
          <a:blip r:embed="rId4"/>
          <a:stretch>
            <a:fillRect/>
          </a:stretch>
        </p:blipFill>
        <p:spPr>
          <a:xfrm>
            <a:off x="6471920" y="1989137"/>
            <a:ext cx="5562600" cy="4810125"/>
          </a:xfrm>
          <a:prstGeom prst="rect">
            <a:avLst/>
          </a:prstGeom>
        </p:spPr>
      </p:pic>
    </p:spTree>
    <p:extLst>
      <p:ext uri="{BB962C8B-B14F-4D97-AF65-F5344CB8AC3E}">
        <p14:creationId xmlns:p14="http://schemas.microsoft.com/office/powerpoint/2010/main" val="3486361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2174733"/>
            <a:ext cx="8082280" cy="523220"/>
          </a:xfrm>
          <a:prstGeom prst="rect">
            <a:avLst/>
          </a:prstGeom>
          <a:noFill/>
        </p:spPr>
        <p:txBody>
          <a:bodyPr wrap="square" rtlCol="0">
            <a:spAutoFit/>
          </a:bodyPr>
          <a:lstStyle/>
          <a:p>
            <a:r>
              <a:rPr lang="en-GB" sz="2800" b="1" dirty="0">
                <a:latin typeface="Calibri "/>
              </a:rPr>
              <a:t>Programming FPGA</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365760" y="2918920"/>
                <a:ext cx="4800600" cy="1323439"/>
              </a:xfrm>
              <a:prstGeom prst="rect">
                <a:avLst/>
              </a:prstGeom>
              <a:noFill/>
            </p:spPr>
            <p:txBody>
              <a:bodyPr wrap="square" rtlCol="0">
                <a:spAutoFit/>
              </a:bodyPr>
              <a:lstStyle/>
              <a:p>
                <a:r>
                  <a:rPr lang="en-GB" sz="2000" dirty="0"/>
                  <a:t>Program FPGA for the functions  </a:t>
                </a:r>
                <a14:m>
                  <m:oMath xmlns:m="http://schemas.openxmlformats.org/officeDocument/2006/math">
                    <m:r>
                      <a:rPr lang="en-GB" sz="2000" b="0" i="1" smtClean="0">
                        <a:latin typeface="Cambria Math" panose="02040503050406030204" pitchFamily="18" charset="0"/>
                      </a:rPr>
                      <m:t>𝑓</m:t>
                    </m:r>
                    <m:r>
                      <a:rPr lang="en-GB" sz="2000" b="0" i="1" smtClean="0">
                        <a:latin typeface="Cambria Math" panose="02040503050406030204" pitchFamily="18" charset="0"/>
                      </a:rPr>
                      <m:t>= </m:t>
                    </m:r>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𝑓</m:t>
                        </m:r>
                      </m:e>
                      <m:sub>
                        <m:r>
                          <a:rPr lang="en-GB" sz="2000" b="0" i="1" smtClean="0">
                            <a:latin typeface="Cambria Math" panose="02040503050406030204" pitchFamily="18" charset="0"/>
                          </a:rPr>
                          <m:t>1</m:t>
                        </m:r>
                      </m:sub>
                    </m:sSub>
                  </m:oMath>
                </a14:m>
                <a:r>
                  <a:rPr lang="en-GB" sz="2000" dirty="0"/>
                  <a:t>+ </a:t>
                </a:r>
                <a14:m>
                  <m:oMath xmlns:m="http://schemas.openxmlformats.org/officeDocument/2006/math">
                    <m:sSub>
                      <m:sSubPr>
                        <m:ctrlPr>
                          <a:rPr lang="en-GB" sz="2000" i="1">
                            <a:latin typeface="Cambria Math" panose="02040503050406030204" pitchFamily="18" charset="0"/>
                          </a:rPr>
                        </m:ctrlPr>
                      </m:sSubPr>
                      <m:e>
                        <m:r>
                          <a:rPr lang="en-GB" sz="2000" b="0" i="1" smtClean="0">
                            <a:latin typeface="Cambria Math" panose="02040503050406030204" pitchFamily="18" charset="0"/>
                          </a:rPr>
                          <m:t>𝑓</m:t>
                        </m:r>
                      </m:e>
                      <m:sub>
                        <m:r>
                          <a:rPr lang="en-GB" sz="2000" b="0" i="1" smtClean="0">
                            <a:latin typeface="Cambria Math" panose="02040503050406030204" pitchFamily="18" charset="0"/>
                          </a:rPr>
                          <m:t>2</m:t>
                        </m:r>
                      </m:sub>
                    </m:sSub>
                  </m:oMath>
                </a14:m>
                <a:r>
                  <a:rPr lang="en-GB" sz="2000" dirty="0"/>
                  <a:t>  by considering </a:t>
                </a:r>
                <a14:m>
                  <m:oMath xmlns:m="http://schemas.openxmlformats.org/officeDocument/2006/math">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r>
                          <a:rPr lang="en-GB" sz="2000" i="1">
                            <a:latin typeface="Cambria Math" panose="02040503050406030204" pitchFamily="18" charset="0"/>
                          </a:rPr>
                          <m:t>𝑓</m:t>
                        </m:r>
                      </m:e>
                      <m:sub>
                        <m:r>
                          <a:rPr lang="en-GB" sz="2000" i="1">
                            <a:latin typeface="Cambria Math" panose="02040503050406030204" pitchFamily="18" charset="0"/>
                          </a:rPr>
                          <m:t>1</m:t>
                        </m:r>
                      </m:sub>
                    </m:sSub>
                    <m:r>
                      <a:rPr lang="en-GB" sz="2000" i="1">
                        <a:latin typeface="Cambria Math" panose="02040503050406030204" pitchFamily="18" charset="0"/>
                      </a:rPr>
                      <m:t>= </m:t>
                    </m:r>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1</m:t>
                        </m:r>
                      </m:sub>
                    </m:sSub>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2</m:t>
                        </m:r>
                      </m:sub>
                    </m:sSub>
                    <m:r>
                      <a:rPr lang="en-GB" sz="2000" b="0" i="1" smtClean="0">
                        <a:latin typeface="Cambria Math" panose="02040503050406030204" pitchFamily="18" charset="0"/>
                      </a:rPr>
                      <m:t> </m:t>
                    </m:r>
                    <m:r>
                      <a:rPr lang="en-GB" sz="2000" b="0" i="1" smtClean="0">
                        <a:latin typeface="Cambria Math" panose="02040503050406030204" pitchFamily="18" charset="0"/>
                      </a:rPr>
                      <m:t>𝑎𝑛𝑑</m:t>
                    </m:r>
                    <m:sSub>
                      <m:sSubPr>
                        <m:ctrlPr>
                          <a:rPr lang="en-GB" sz="2000" i="1">
                            <a:latin typeface="Cambria Math" panose="02040503050406030204" pitchFamily="18" charset="0"/>
                          </a:rPr>
                        </m:ctrlPr>
                      </m:sSubPr>
                      <m:e>
                        <m:r>
                          <a:rPr lang="en-GB" sz="2000" i="1">
                            <a:latin typeface="Cambria Math" panose="02040503050406030204" pitchFamily="18" charset="0"/>
                          </a:rPr>
                          <m:t>𝑓</m:t>
                        </m:r>
                      </m:e>
                      <m:sub>
                        <m:r>
                          <a:rPr lang="en-GB" sz="2000" i="1">
                            <a:latin typeface="Cambria Math" panose="02040503050406030204" pitchFamily="18" charset="0"/>
                          </a:rPr>
                          <m:t>2</m:t>
                        </m:r>
                      </m:sub>
                    </m:sSub>
                    <m:r>
                      <a:rPr lang="en-GB" sz="2000" i="1">
                        <a:latin typeface="Cambria Math" panose="02040503050406030204" pitchFamily="18" charset="0"/>
                      </a:rPr>
                      <m:t>= </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rPr>
                            </m:ctrlPr>
                          </m:accPr>
                          <m:e>
                            <m:r>
                              <a:rPr lang="en-GB" sz="2000" i="1">
                                <a:latin typeface="Cambria Math" panose="02040503050406030204" pitchFamily="18" charset="0"/>
                              </a:rPr>
                              <m:t>𝑥</m:t>
                            </m:r>
                          </m:e>
                        </m:acc>
                      </m:e>
                      <m:sub>
                        <m:r>
                          <a:rPr lang="en-GB" sz="2000" i="1">
                            <a:latin typeface="Cambria Math" panose="02040503050406030204" pitchFamily="18" charset="0"/>
                          </a:rPr>
                          <m:t>2</m:t>
                        </m:r>
                      </m:sub>
                    </m:sSub>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3</m:t>
                        </m:r>
                      </m:sub>
                    </m:sSub>
                  </m:oMath>
                </a14:m>
                <a:endParaRPr lang="en-GB" sz="2000" dirty="0"/>
              </a:p>
              <a:p>
                <a:endParaRPr lang="en-GB" sz="2000" dirty="0"/>
              </a:p>
              <a:p>
                <a:r>
                  <a:rPr lang="en-GB" sz="2000" dirty="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365760" y="2918920"/>
                <a:ext cx="4800600" cy="1323439"/>
              </a:xfrm>
              <a:prstGeom prst="rect">
                <a:avLst/>
              </a:prstGeom>
              <a:blipFill>
                <a:blip r:embed="rId3"/>
                <a:stretch>
                  <a:fillRect l="-1269" t="-2765"/>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5AEB5264-425B-D5C5-A22C-2FCE58A647EE}"/>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5" name="Picture 4">
            <a:extLst>
              <a:ext uri="{FF2B5EF4-FFF2-40B4-BE49-F238E27FC236}">
                <a16:creationId xmlns:a16="http://schemas.microsoft.com/office/drawing/2014/main" id="{0DB2169D-64CD-456E-76F8-E25B168CD0E7}"/>
              </a:ext>
            </a:extLst>
          </p:cNvPr>
          <p:cNvPicPr>
            <a:picLocks noChangeAspect="1"/>
          </p:cNvPicPr>
          <p:nvPr/>
        </p:nvPicPr>
        <p:blipFill>
          <a:blip r:embed="rId4"/>
          <a:stretch>
            <a:fillRect/>
          </a:stretch>
        </p:blipFill>
        <p:spPr>
          <a:xfrm>
            <a:off x="5414010" y="1318260"/>
            <a:ext cx="6362700" cy="5257800"/>
          </a:xfrm>
          <a:prstGeom prst="rect">
            <a:avLst/>
          </a:prstGeom>
        </p:spPr>
      </p:pic>
    </p:spTree>
    <p:extLst>
      <p:ext uri="{BB962C8B-B14F-4D97-AF65-F5344CB8AC3E}">
        <p14:creationId xmlns:p14="http://schemas.microsoft.com/office/powerpoint/2010/main" val="2842894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3" name="Footer Placeholder 3">
            <a:extLst>
              <a:ext uri="{FF2B5EF4-FFF2-40B4-BE49-F238E27FC236}">
                <a16:creationId xmlns:a16="http://schemas.microsoft.com/office/drawing/2014/main" id="{5AEB5264-425B-D5C5-A22C-2FCE58A647EE}"/>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
        <p:nvSpPr>
          <p:cNvPr id="8" name="Title 1">
            <a:extLst>
              <a:ext uri="{FF2B5EF4-FFF2-40B4-BE49-F238E27FC236}">
                <a16:creationId xmlns:a16="http://schemas.microsoft.com/office/drawing/2014/main" id="{2A0845A3-73CD-43D2-B4E9-2FED364D89FE}"/>
              </a:ext>
            </a:extLst>
          </p:cNvPr>
          <p:cNvSpPr>
            <a:spLocks noGrp="1"/>
          </p:cNvSpPr>
          <p:nvPr>
            <p:ph type="title"/>
          </p:nvPr>
        </p:nvSpPr>
        <p:spPr>
          <a:xfrm>
            <a:off x="577901" y="2324134"/>
            <a:ext cx="10573726" cy="1325563"/>
          </a:xfrm>
        </p:spPr>
        <p:txBody>
          <a:bodyPr>
            <a:normAutofit fontScale="90000"/>
          </a:bodyPr>
          <a:lstStyle/>
          <a:p>
            <a:pPr>
              <a:lnSpc>
                <a:spcPct val="150000"/>
              </a:lnSpc>
            </a:pPr>
            <a:r>
              <a:rPr lang="en-GB" sz="2800" b="1" dirty="0">
                <a:latin typeface="Cambria" panose="02040503050406030204" pitchFamily="18" charset="0"/>
                <a:ea typeface="Cambria" panose="02040503050406030204" pitchFamily="18" charset="0"/>
              </a:rPr>
              <a:t>Reference</a:t>
            </a:r>
            <a:br>
              <a:rPr lang="en-GB" sz="2800" b="1" dirty="0">
                <a:latin typeface="Cambria" panose="02040503050406030204" pitchFamily="18" charset="0"/>
                <a:ea typeface="Cambria" panose="02040503050406030204" pitchFamily="18" charset="0"/>
              </a:rPr>
            </a:br>
            <a:r>
              <a:rPr lang="en-GB" sz="2400" dirty="0">
                <a:latin typeface="Cambria" panose="02040503050406030204" pitchFamily="18" charset="0"/>
                <a:ea typeface="Cambria" panose="02040503050406030204" pitchFamily="18" charset="0"/>
              </a:rPr>
              <a:t>[1] S. Brown and Z. </a:t>
            </a:r>
            <a:r>
              <a:rPr lang="en-GB" sz="2400" dirty="0" err="1">
                <a:latin typeface="Cambria" panose="02040503050406030204" pitchFamily="18" charset="0"/>
                <a:ea typeface="Cambria" panose="02040503050406030204" pitchFamily="18" charset="0"/>
              </a:rPr>
              <a:t>Vranesic</a:t>
            </a:r>
            <a:r>
              <a:rPr lang="en-GB" sz="2400" dirty="0">
                <a:latin typeface="Cambria" panose="02040503050406030204" pitchFamily="18" charset="0"/>
                <a:ea typeface="Cambria" panose="02040503050406030204" pitchFamily="18" charset="0"/>
              </a:rPr>
              <a:t>, ‘Fundamentals of Digital Logic with VHDL Design’, 3rd ed. New York, NY, USA: McGraw-Hill, 2009.</a:t>
            </a:r>
            <a:br>
              <a:rPr lang="en-GB" sz="2400" dirty="0">
                <a:latin typeface="Cambria" panose="02040503050406030204" pitchFamily="18" charset="0"/>
                <a:ea typeface="Cambria" panose="02040503050406030204" pitchFamily="18" charset="0"/>
              </a:rPr>
            </a:b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544653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3637</TotalTime>
  <Words>1019</Words>
  <Application>Microsoft Office PowerPoint</Application>
  <PresentationFormat>Widescreen</PresentationFormat>
  <Paragraphs>190</Paragraphs>
  <Slides>15</Slides>
  <Notes>13</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15</vt:i4>
      </vt:variant>
    </vt:vector>
  </HeadingPairs>
  <TitlesOfParts>
    <vt:vector size="41" baseType="lpstr">
      <vt:lpstr>Calibri </vt: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FPGA</vt:lpstr>
      <vt:lpstr>Why FPGA ?</vt:lpstr>
      <vt:lpstr>General Structure of  FPGA </vt:lpstr>
      <vt:lpstr>Structure of  FPGA </vt:lpstr>
      <vt:lpstr>Look Up Tables (LUT)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[1] S. Brown and Z. Vranesic, ‘Fundamentals of Digital Logic with VHDL Design’, 3rd ed. New York, NY, USA: McGraw-Hill, 2009.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30</cp:revision>
  <dcterms:created xsi:type="dcterms:W3CDTF">2021-03-09T15:35:42Z</dcterms:created>
  <dcterms:modified xsi:type="dcterms:W3CDTF">2026-02-05T11:40:43Z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