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embeddedFontLst>
    <p:embeddedFont>
      <p:font typeface="Roboto" panose="020B0604020202020204" charset="0"/>
      <p:regular r:id="rId14"/>
      <p:bold r:id="rId15"/>
      <p:italic r:id="rId16"/>
      <p:boldItalic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882" y="7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44f33b13ad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44f33b13ad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Olivia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44f33b13ad_1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44f33b13ad_1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Olivia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44f33b13ad_1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44f33b13ad_1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Olivia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44f33b13ad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44f33b13ad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Claire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44f33b13a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44f33b13a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Claire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44f33b13ad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44f33b13ad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Corrie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44f33b13ad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44f33b13ad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Corrie</a:t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44f33b13ad_1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44f33b13ad_1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Corrie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44f33b13ad_1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44f33b13ad_1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Claire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4512888dc4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4512888dc4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Claire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rinciplesoflearning.wordpress.com/dissertation/chapter-4-results/themes-identified/repetition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07175" y="232638"/>
            <a:ext cx="6729650" cy="4678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>
            <a:spLocks noGrp="1"/>
          </p:cNvSpPr>
          <p:nvPr>
            <p:ph type="title"/>
          </p:nvPr>
        </p:nvSpPr>
        <p:spPr>
          <a:xfrm>
            <a:off x="311700" y="43780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Toe by Toe - What is it all about?</a:t>
            </a:r>
            <a:endParaRPr/>
          </a:p>
        </p:txBody>
      </p:sp>
      <p:sp>
        <p:nvSpPr>
          <p:cNvPr id="60" name="Google Shape;60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964300" cy="367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Created by a teacher - Keda Cowling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Wanted to help children who struggled with reading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Pared the reading process down to the essential skills 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Dyslexia intervention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All ages - Primary and secondary age children 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Prison Program - supported by J.K Rowling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Worked through individually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Improving reading ages bit by bit (toe by toe)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Used internationally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Helps with English as a second language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61" name="Google Shape;61;p14"/>
          <p:cNvSpPr txBox="1"/>
          <p:nvPr/>
        </p:nvSpPr>
        <p:spPr>
          <a:xfrm>
            <a:off x="6276075" y="1666400"/>
            <a:ext cx="2556300" cy="258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555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i="1">
                <a:solidFill>
                  <a:srgbClr val="FFFF00"/>
                </a:solidFill>
                <a:latin typeface="Roboto"/>
                <a:ea typeface="Roboto"/>
                <a:cs typeface="Roboto"/>
                <a:sym typeface="Roboto"/>
              </a:rPr>
              <a:t>"One of the most important books I've ever signed. Learning to read represents a significant turning point in anyone's life, and may be the one thing that makes a difference to help people turn their lives around"</a:t>
            </a:r>
            <a:endParaRPr i="1">
              <a:solidFill>
                <a:srgbClr val="FFFF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2" name="Google Shape;62;p14"/>
          <p:cNvSpPr txBox="1"/>
          <p:nvPr/>
        </p:nvSpPr>
        <p:spPr>
          <a:xfrm>
            <a:off x="6276075" y="4349975"/>
            <a:ext cx="2770200" cy="47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 </a:t>
            </a:r>
            <a:r>
              <a:rPr lang="en-GB" sz="1050" b="1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JK ROWLING</a:t>
            </a:r>
            <a:r>
              <a:rPr lang="en-GB" sz="105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inspecting the success of </a:t>
            </a:r>
            <a:r>
              <a:rPr lang="en-GB" sz="1050" i="1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Toe By Toe </a:t>
            </a:r>
            <a:r>
              <a:rPr lang="en-GB" sz="1050">
                <a:solidFill>
                  <a:srgbClr val="FFFF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working with dyslexic prisoners at HMP Edinburgh in 2008</a:t>
            </a:r>
            <a:endParaRPr/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43288" y="346275"/>
            <a:ext cx="1021875" cy="1021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Who does Toe by Toe help?</a:t>
            </a:r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Children or adults with: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Dyslexia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ADHD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Auditory Processing Disorder (APD)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Autism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SEN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‘Decoding’ difficulties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does Toe by Toe help?</a:t>
            </a:r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Combines a multi-sensory approach with a memory bonding technique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Weak readers struggle to ‘decode’ text - splitting into letters and sounds individually helps overcome this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Follows carefully prepared exercises in a timely manner to ensure learners can convert letters or groups of letters (words) into appropriate sounds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Strengths</a:t>
            </a:r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1"/>
          </p:nvPr>
        </p:nvSpPr>
        <p:spPr>
          <a:xfrm>
            <a:off x="311700" y="1017725"/>
            <a:ext cx="8520600" cy="376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Website says anyone can tutor - do not have to be trained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Multisensory approach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Daily 10 - 15 minute intervention sessions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Memory bonding techniques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It is methodical, gradual, finely structured and measurable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Teaches synthetic phonics from the very beginning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Published research of 24 secondary aged pupils showed that when taught individually, for 20 minutes per day, five days per week, for an average of 3 months the experimental group made average gains of three and a half years. The control group made average gains of five months.’ (McKay and Cowling, 2004).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82" name="Google Shape;82;p17"/>
          <p:cNvSpPr txBox="1"/>
          <p:nvPr/>
        </p:nvSpPr>
        <p:spPr>
          <a:xfrm>
            <a:off x="315600" y="4582200"/>
            <a:ext cx="8520600" cy="39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https://www.education.ie/en/Education-Staff/Information/NEPS-Literacy-Resource/neps_literacy_good_practice_guide.pdf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Weaknesses of Toe by Toe</a:t>
            </a:r>
            <a:endParaRPr/>
          </a:p>
        </p:txBody>
      </p:sp>
      <p:sp>
        <p:nvSpPr>
          <p:cNvPr id="88" name="Google Shape;88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Cost - £25 per child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Reading not spelling intervention</a:t>
            </a:r>
            <a:endParaRPr>
              <a:solidFill>
                <a:schemeClr val="dk1"/>
              </a:solidFill>
            </a:endParaRPr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Children are able to read words but cannot spell them when writing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Unique way of teaching phonics which may not be in line with existing school policy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Targeted for older children and adults so may be more challenging to hold younger children’s interest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Website says that anyone can teach it, however, research by Mary Gordon indicate it is not suitable for parents to teach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89" name="Google Shape;89;p18"/>
          <p:cNvSpPr txBox="1"/>
          <p:nvPr/>
        </p:nvSpPr>
        <p:spPr>
          <a:xfrm>
            <a:off x="488775" y="4500725"/>
            <a:ext cx="8343600" cy="4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http://www.learning-works.org.uk/summary-of-wave-3-literacy-interventions-pdf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9"/>
          <p:cNvPicPr preferRelativeResize="0"/>
          <p:nvPr/>
        </p:nvPicPr>
        <p:blipFill rotWithShape="1">
          <a:blip r:embed="rId3">
            <a:alphaModFix/>
          </a:blip>
          <a:srcRect l="32425" t="9824" r="33329" b="4146"/>
          <a:stretch/>
        </p:blipFill>
        <p:spPr>
          <a:xfrm>
            <a:off x="115425" y="779125"/>
            <a:ext cx="2286802" cy="3490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9"/>
          <p:cNvPicPr preferRelativeResize="0"/>
          <p:nvPr/>
        </p:nvPicPr>
        <p:blipFill rotWithShape="1">
          <a:blip r:embed="rId4">
            <a:alphaModFix/>
          </a:blip>
          <a:srcRect l="32404" t="10235" r="33209" b="3963"/>
          <a:stretch/>
        </p:blipFill>
        <p:spPr>
          <a:xfrm>
            <a:off x="2063250" y="1608725"/>
            <a:ext cx="2486976" cy="3490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9"/>
          <p:cNvPicPr preferRelativeResize="0"/>
          <p:nvPr/>
        </p:nvPicPr>
        <p:blipFill rotWithShape="1">
          <a:blip r:embed="rId5">
            <a:alphaModFix/>
          </a:blip>
          <a:srcRect l="32328" t="10060" r="33274" b="4102"/>
          <a:stretch/>
        </p:blipFill>
        <p:spPr>
          <a:xfrm>
            <a:off x="4335600" y="826300"/>
            <a:ext cx="2486976" cy="3490903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9"/>
          <p:cNvSpPr txBox="1"/>
          <p:nvPr/>
        </p:nvSpPr>
        <p:spPr>
          <a:xfrm>
            <a:off x="180325" y="180350"/>
            <a:ext cx="7589100" cy="46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/>
              <a:t>Reading age test</a:t>
            </a:r>
            <a:endParaRPr sz="2800"/>
          </a:p>
        </p:txBody>
      </p:sp>
      <p:sp>
        <p:nvSpPr>
          <p:cNvPr id="98" name="Google Shape;98;p19"/>
          <p:cNvSpPr txBox="1"/>
          <p:nvPr/>
        </p:nvSpPr>
        <p:spPr>
          <a:xfrm>
            <a:off x="6947000" y="1341750"/>
            <a:ext cx="2041800" cy="246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Complete test before starting on programme to evaluate starting point.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Retest at end of programme to see progress made.</a:t>
            </a:r>
            <a:endParaRPr sz="1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 txBox="1">
            <a:spLocks noGrp="1"/>
          </p:cNvSpPr>
          <p:nvPr>
            <p:ph type="title"/>
          </p:nvPr>
        </p:nvSpPr>
        <p:spPr>
          <a:xfrm>
            <a:off x="311700" y="142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Phonics test</a:t>
            </a:r>
            <a:endParaRPr/>
          </a:p>
        </p:txBody>
      </p:sp>
      <p:pic>
        <p:nvPicPr>
          <p:cNvPr id="104" name="Google Shape;104;p20"/>
          <p:cNvPicPr preferRelativeResize="0"/>
          <p:nvPr/>
        </p:nvPicPr>
        <p:blipFill rotWithShape="1">
          <a:blip r:embed="rId3">
            <a:alphaModFix/>
          </a:blip>
          <a:srcRect l="32358" t="9408" r="33202" b="4354"/>
          <a:stretch/>
        </p:blipFill>
        <p:spPr>
          <a:xfrm>
            <a:off x="311700" y="805399"/>
            <a:ext cx="2813424" cy="39628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20"/>
          <p:cNvPicPr preferRelativeResize="0"/>
          <p:nvPr/>
        </p:nvPicPr>
        <p:blipFill rotWithShape="1">
          <a:blip r:embed="rId4">
            <a:alphaModFix/>
          </a:blip>
          <a:srcRect l="32515" t="9979" r="33507" b="4433"/>
          <a:stretch/>
        </p:blipFill>
        <p:spPr>
          <a:xfrm>
            <a:off x="3287925" y="793525"/>
            <a:ext cx="2813424" cy="3986601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20"/>
          <p:cNvSpPr txBox="1"/>
          <p:nvPr/>
        </p:nvSpPr>
        <p:spPr>
          <a:xfrm>
            <a:off x="6333800" y="1291350"/>
            <a:ext cx="2604300" cy="256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Designed to evaluate student’s phonetic knowledge.  Being unable to pronounce nonsense words correctly means they need coaching in particular areas to overcome this</a:t>
            </a:r>
            <a:endParaRPr sz="1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Resources</a:t>
            </a:r>
            <a:endParaRPr/>
          </a:p>
        </p:txBody>
      </p:sp>
      <p:pic>
        <p:nvPicPr>
          <p:cNvPr id="112" name="Google Shape;11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925" y="2386638"/>
            <a:ext cx="3469500" cy="2602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68900" y="2146500"/>
            <a:ext cx="2842274" cy="28422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611300" y="295775"/>
            <a:ext cx="3834600" cy="215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Links to Theory</a:t>
            </a:r>
            <a:endParaRPr/>
          </a:p>
        </p:txBody>
      </p:sp>
      <p:sp>
        <p:nvSpPr>
          <p:cNvPr id="120" name="Google Shape;120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Vygotsky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Thorndike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Watson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Skinner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https://principlesoflearning.wordpress.com/dissertation/chapter-4-results/themes-identified/repetition/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23"/>
          <p:cNvPicPr preferRelativeResize="0"/>
          <p:nvPr/>
        </p:nvPicPr>
        <p:blipFill rotWithShape="1">
          <a:blip r:embed="rId3">
            <a:alphaModFix/>
          </a:blip>
          <a:srcRect b="7621"/>
          <a:stretch/>
        </p:blipFill>
        <p:spPr>
          <a:xfrm>
            <a:off x="2362200" y="1012550"/>
            <a:ext cx="4419600" cy="311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525</Words>
  <Application>Microsoft Office PowerPoint</Application>
  <PresentationFormat>On-screen Show (16:9)</PresentationFormat>
  <Paragraphs>64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Times New Roman</vt:lpstr>
      <vt:lpstr>Roboto</vt:lpstr>
      <vt:lpstr>Simple Light</vt:lpstr>
      <vt:lpstr>PowerPoint Presentation</vt:lpstr>
      <vt:lpstr>Toe by Toe - What is it all about?</vt:lpstr>
      <vt:lpstr>Who does Toe by Toe help?</vt:lpstr>
      <vt:lpstr>How does Toe by Toe help?</vt:lpstr>
      <vt:lpstr>Strengths</vt:lpstr>
      <vt:lpstr>Weaknesses of Toe by Toe</vt:lpstr>
      <vt:lpstr>PowerPoint Presentation</vt:lpstr>
      <vt:lpstr>Phonics test</vt:lpstr>
      <vt:lpstr>Resources</vt:lpstr>
      <vt:lpstr>Links to Theory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Lewis</dc:creator>
  <cp:lastModifiedBy>Claire Lewis (1700465)</cp:lastModifiedBy>
  <cp:revision>1</cp:revision>
  <dcterms:modified xsi:type="dcterms:W3CDTF">2018-10-22T21:35:20Z</dcterms:modified>
</cp:coreProperties>
</file>