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6" r:id="rId1"/>
  </p:sldMasterIdLst>
  <p:notesMasterIdLst>
    <p:notesMasterId r:id="rId30"/>
  </p:notesMasterIdLst>
  <p:sldIdLst>
    <p:sldId id="303" r:id="rId2"/>
    <p:sldId id="304" r:id="rId3"/>
    <p:sldId id="343" r:id="rId4"/>
    <p:sldId id="340" r:id="rId5"/>
    <p:sldId id="347" r:id="rId6"/>
    <p:sldId id="370" r:id="rId7"/>
    <p:sldId id="348" r:id="rId8"/>
    <p:sldId id="349" r:id="rId9"/>
    <p:sldId id="350" r:id="rId10"/>
    <p:sldId id="351" r:id="rId11"/>
    <p:sldId id="354" r:id="rId12"/>
    <p:sldId id="355" r:id="rId13"/>
    <p:sldId id="375" r:id="rId14"/>
    <p:sldId id="366" r:id="rId15"/>
    <p:sldId id="358" r:id="rId16"/>
    <p:sldId id="359" r:id="rId17"/>
    <p:sldId id="360" r:id="rId18"/>
    <p:sldId id="361" r:id="rId19"/>
    <p:sldId id="367" r:id="rId20"/>
    <p:sldId id="368" r:id="rId21"/>
    <p:sldId id="357" r:id="rId22"/>
    <p:sldId id="376" r:id="rId23"/>
    <p:sldId id="372" r:id="rId24"/>
    <p:sldId id="373" r:id="rId25"/>
    <p:sldId id="374" r:id="rId26"/>
    <p:sldId id="331" r:id="rId27"/>
    <p:sldId id="345" r:id="rId28"/>
    <p:sldId id="364"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2" autoAdjust="0"/>
    <p:restoredTop sz="81014" autoAdjust="0"/>
  </p:normalViewPr>
  <p:slideViewPr>
    <p:cSldViewPr snapToGrid="0">
      <p:cViewPr varScale="1">
        <p:scale>
          <a:sx n="85" d="100"/>
          <a:sy n="85" d="100"/>
        </p:scale>
        <p:origin x="987" y="3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68F22990-5054-4147-B182-EE8F2440A786}"/>
    <pc:docChg chg="delSld">
      <pc:chgData name="Rhiannon Akers" userId="fb3c9d12-5c8c-42d7-8dc7-d872d7a3d202" providerId="ADAL" clId="{68F22990-5054-4147-B182-EE8F2440A786}" dt="2025-01-22T11:37:57.013" v="0" actId="47"/>
      <pc:docMkLst>
        <pc:docMk/>
      </pc:docMkLst>
      <pc:sldChg chg="del">
        <pc:chgData name="Rhiannon Akers" userId="fb3c9d12-5c8c-42d7-8dc7-d872d7a3d202" providerId="ADAL" clId="{68F22990-5054-4147-B182-EE8F2440A786}" dt="2025-01-22T11:37:57.013" v="0" actId="47"/>
        <pc:sldMkLst>
          <pc:docMk/>
          <pc:sldMk cId="3764088387" sldId="34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22/01/2025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ipd.org/uk/knowledge/factsheets/pestle-analysis-factsheet/"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cipd.org/uk/knowledge/factsheets/pestle-analysis-factsheet/"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brc.org.uk/news/corporate-affairs/retail-crime-a-crisis-that-demands-action/"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www.insight-security.com/uk-shoplifting-epidemic-all-time-high" TargetMode="External"/><Relationship Id="rId5" Type="http://schemas.openxmlformats.org/officeDocument/2006/relationships/hyperlink" Target="https://peoplesafe.co.uk/news/stores-face-retail-crime-crisis-as-violence-and-shoplifting-soar/" TargetMode="External"/><Relationship Id="rId4" Type="http://schemas.openxmlformats.org/officeDocument/2006/relationships/hyperlink" Target="https://www.city.ac.uk/news-and-events/news/2023/10/shop-theft-has-been-building-for-years-heres-how-to-tackle-retail-crime-and-keep-workers-safe"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a:t>
            </a:fld>
            <a:endParaRPr lang="en-GB"/>
          </a:p>
        </p:txBody>
      </p:sp>
    </p:spTree>
    <p:extLst>
      <p:ext uri="{BB962C8B-B14F-4D97-AF65-F5344CB8AC3E}">
        <p14:creationId xmlns:p14="http://schemas.microsoft.com/office/powerpoint/2010/main" val="2909563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3</a:t>
            </a:fld>
            <a:endParaRPr lang="en-GB"/>
          </a:p>
        </p:txBody>
      </p:sp>
    </p:spTree>
    <p:extLst>
      <p:ext uri="{BB962C8B-B14F-4D97-AF65-F5344CB8AC3E}">
        <p14:creationId xmlns:p14="http://schemas.microsoft.com/office/powerpoint/2010/main" val="41577014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3FBEC3-9BCA-B02E-0F7A-7D87788DEA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44651F-E07B-39BE-F4B3-667A405E5A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1A5F80-BE1A-60C7-F6D3-32A8D4E6B0DB}"/>
              </a:ext>
            </a:extLst>
          </p:cNvPr>
          <p:cNvSpPr>
            <a:spLocks noGrp="1"/>
          </p:cNvSpPr>
          <p:nvPr>
            <p:ph type="body" idx="1"/>
          </p:nvPr>
        </p:nvSpPr>
        <p:spPr/>
        <p:txBody>
          <a:bodyPr/>
          <a:lstStyle/>
          <a:p>
            <a:pPr algn="l"/>
            <a:r>
              <a:rPr lang="en-GB" b="0" i="0" dirty="0">
                <a:solidFill>
                  <a:srgbClr val="202020"/>
                </a:solidFill>
                <a:effectLst/>
                <a:latin typeface="Museo"/>
              </a:rPr>
              <a:t>A SWOT analysis process generates information that is helpful in matching an organisation or group’s goals, programs, and capacities to the environment in which it operates. The ‘SWOT’ itself is only a data capture exercise - the analysis follows later.</a:t>
            </a:r>
          </a:p>
          <a:p>
            <a:pPr algn="l">
              <a:buFont typeface="Arial" panose="020B0604020202020204" pitchFamily="34" charset="0"/>
              <a:buChar char="•"/>
            </a:pPr>
            <a:r>
              <a:rPr lang="en-GB" b="1" i="0" dirty="0">
                <a:solidFill>
                  <a:srgbClr val="202020"/>
                </a:solidFill>
                <a:effectLst/>
                <a:latin typeface="Museo"/>
              </a:rPr>
              <a:t>Strengths</a:t>
            </a:r>
            <a:r>
              <a:rPr lang="en-GB" b="0" i="0" dirty="0">
                <a:solidFill>
                  <a:srgbClr val="202020"/>
                </a:solidFill>
                <a:effectLst/>
                <a:latin typeface="Museo"/>
              </a:rPr>
              <a:t>: positive tangible and intangible attributes, internal to an organisation and within the organisation’s control</a:t>
            </a:r>
          </a:p>
          <a:p>
            <a:pPr algn="l">
              <a:buFont typeface="Arial" panose="020B0604020202020204" pitchFamily="34" charset="0"/>
              <a:buChar char="•"/>
            </a:pPr>
            <a:r>
              <a:rPr lang="en-GB" b="1" i="0" dirty="0">
                <a:solidFill>
                  <a:srgbClr val="202020"/>
                </a:solidFill>
                <a:effectLst/>
                <a:latin typeface="Museo"/>
              </a:rPr>
              <a:t>Weaknesses</a:t>
            </a:r>
            <a:r>
              <a:rPr lang="en-GB" b="0" i="0" dirty="0">
                <a:solidFill>
                  <a:srgbClr val="202020"/>
                </a:solidFill>
                <a:effectLst/>
                <a:latin typeface="Museo"/>
              </a:rPr>
              <a:t>: internal factors within an organisation’s control that detract from the organisation’s ability to attain the desired goal. Which areas might the organisation improve?</a:t>
            </a:r>
          </a:p>
          <a:p>
            <a:pPr algn="l">
              <a:buFont typeface="Arial" panose="020B0604020202020204" pitchFamily="34" charset="0"/>
              <a:buChar char="•"/>
            </a:pPr>
            <a:r>
              <a:rPr lang="en-GB" b="1" i="0" dirty="0">
                <a:solidFill>
                  <a:srgbClr val="202020"/>
                </a:solidFill>
                <a:effectLst/>
                <a:latin typeface="Museo"/>
              </a:rPr>
              <a:t>Opportunities</a:t>
            </a:r>
            <a:r>
              <a:rPr lang="en-GB" b="0" i="0" dirty="0">
                <a:solidFill>
                  <a:srgbClr val="202020"/>
                </a:solidFill>
                <a:effectLst/>
                <a:latin typeface="Museo"/>
              </a:rPr>
              <a:t>: external attractive factors that represent the reason for an organisation to exist and develop. What opportunities exist in the environment, which will propel the organisation? Identify them by their ‘time frames’.</a:t>
            </a:r>
          </a:p>
          <a:p>
            <a:pPr algn="l">
              <a:buFont typeface="Arial" panose="020B0604020202020204" pitchFamily="34" charset="0"/>
              <a:buChar char="•"/>
            </a:pPr>
            <a:r>
              <a:rPr lang="en-GB" b="1" i="0" dirty="0">
                <a:solidFill>
                  <a:srgbClr val="202020"/>
                </a:solidFill>
                <a:effectLst/>
                <a:latin typeface="Museo"/>
              </a:rPr>
              <a:t>Threats</a:t>
            </a:r>
            <a:r>
              <a:rPr lang="en-GB" b="0" i="0" dirty="0">
                <a:solidFill>
                  <a:srgbClr val="202020"/>
                </a:solidFill>
                <a:effectLst/>
                <a:latin typeface="Museo"/>
              </a:rPr>
              <a:t>: external factors beyond the organisation’s control which could place the organisation mission or operation at risk. The organisation may benefit by having contingency plans to address them if they should occur. Classify them by their severity and probability of occurrence.</a:t>
            </a:r>
          </a:p>
          <a:p>
            <a:pPr algn="l"/>
            <a:r>
              <a:rPr lang="en-GB" b="0" i="0" dirty="0">
                <a:solidFill>
                  <a:srgbClr val="202020"/>
                </a:solidFill>
                <a:effectLst/>
                <a:latin typeface="Museo"/>
              </a:rPr>
              <a:t>It's important to note the strengths and weaknesses are intrinsic value-creating skills or assets, or the lack of these, relative to competitive forces. Opportunities and threats are external factors which are not created by the organisation, but emerge as a result of the competitive dynamics caused by future gaps in the market. </a:t>
            </a:r>
            <a:r>
              <a:rPr lang="en-GB" b="1" i="0" dirty="0">
                <a:solidFill>
                  <a:srgbClr val="202020"/>
                </a:solidFill>
                <a:effectLst/>
                <a:latin typeface="Museo"/>
                <a:hlinkClick r:id="rId3" tooltip="PESTLE analysis factsheet"/>
              </a:rPr>
              <a:t>PESTLE analysis</a:t>
            </a:r>
            <a:r>
              <a:rPr lang="en-GB" b="0" i="0" dirty="0">
                <a:solidFill>
                  <a:srgbClr val="202020"/>
                </a:solidFill>
                <a:effectLst/>
                <a:latin typeface="Museo"/>
              </a:rPr>
              <a:t> is used to look at opportunities and threats (external) elements.</a:t>
            </a:r>
          </a:p>
          <a:p>
            <a:endParaRPr lang="en-GB" dirty="0"/>
          </a:p>
          <a:p>
            <a:r>
              <a:rPr lang="en-GB" dirty="0"/>
              <a:t>Timeframe:</a:t>
            </a:r>
          </a:p>
          <a:p>
            <a:endParaRPr lang="en-GB" dirty="0"/>
          </a:p>
          <a:p>
            <a:r>
              <a:rPr lang="en-GB" dirty="0"/>
              <a:t>SWOT: Often used for shorter-term planning and addressing current issues or opportunities.</a:t>
            </a:r>
          </a:p>
          <a:p>
            <a:endParaRPr lang="en-GB" dirty="0"/>
          </a:p>
          <a:p>
            <a:r>
              <a:rPr lang="en-GB" dirty="0"/>
              <a:t>Application:</a:t>
            </a:r>
          </a:p>
          <a:p>
            <a:endParaRPr lang="en-GB" dirty="0"/>
          </a:p>
          <a:p>
            <a:r>
              <a:rPr lang="en-GB" dirty="0"/>
              <a:t>SWOT: Commonly used for business planning, project planning, and product development.</a:t>
            </a:r>
          </a:p>
          <a:p>
            <a:endParaRPr lang="en-GB" dirty="0"/>
          </a:p>
          <a:p>
            <a:r>
              <a:rPr lang="en-GB" dirty="0"/>
              <a:t>Focus on Change:</a:t>
            </a:r>
          </a:p>
          <a:p>
            <a:endParaRPr lang="en-GB" dirty="0"/>
          </a:p>
          <a:p>
            <a:r>
              <a:rPr lang="en-GB" dirty="0"/>
              <a:t>SWOT: More focused on the present situation and how it can be improved or leveraged.</a:t>
            </a:r>
          </a:p>
          <a:p>
            <a:endParaRPr lang="en-GB" dirty="0"/>
          </a:p>
        </p:txBody>
      </p:sp>
      <p:sp>
        <p:nvSpPr>
          <p:cNvPr id="4" name="Slide Number Placeholder 3">
            <a:extLst>
              <a:ext uri="{FF2B5EF4-FFF2-40B4-BE49-F238E27FC236}">
                <a16:creationId xmlns:a16="http://schemas.microsoft.com/office/drawing/2014/main" id="{D184AC5C-4C70-12FD-56A3-33FFE4377300}"/>
              </a:ext>
            </a:extLst>
          </p:cNvPr>
          <p:cNvSpPr>
            <a:spLocks noGrp="1"/>
          </p:cNvSpPr>
          <p:nvPr>
            <p:ph type="sldNum" sz="quarter" idx="5"/>
          </p:nvPr>
        </p:nvSpPr>
        <p:spPr/>
        <p:txBody>
          <a:bodyPr/>
          <a:lstStyle/>
          <a:p>
            <a:fld id="{7AFB50B6-F1B6-43E7-9F13-F7A06A05F4FC}" type="slidenum">
              <a:rPr lang="en-GB" smtClean="0"/>
              <a:t>4</a:t>
            </a:fld>
            <a:endParaRPr lang="en-GB"/>
          </a:p>
        </p:txBody>
      </p:sp>
    </p:spTree>
    <p:extLst>
      <p:ext uri="{BB962C8B-B14F-4D97-AF65-F5344CB8AC3E}">
        <p14:creationId xmlns:p14="http://schemas.microsoft.com/office/powerpoint/2010/main" val="13769887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5</a:t>
            </a:fld>
            <a:endParaRPr lang="en-GB"/>
          </a:p>
        </p:txBody>
      </p:sp>
    </p:spTree>
    <p:extLst>
      <p:ext uri="{BB962C8B-B14F-4D97-AF65-F5344CB8AC3E}">
        <p14:creationId xmlns:p14="http://schemas.microsoft.com/office/powerpoint/2010/main" val="15171495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dirty="0"/>
              <a:t>Lecturer to play video</a:t>
            </a:r>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42486210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3213957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pPr marL="285750" indent="-285750" algn="l">
              <a:buFont typeface="Arial" panose="020B0604020202020204" pitchFamily="34" charset="0"/>
              <a:buChar char="•"/>
            </a:pPr>
            <a:r>
              <a:rPr lang="en-GB" b="0" i="0" dirty="0">
                <a:solidFill>
                  <a:srgbClr val="202020"/>
                </a:solidFill>
                <a:effectLst/>
                <a:latin typeface="Museo"/>
              </a:rPr>
              <a:t>Decide how the information is to be collected and by whom (often a team approach is much more powerful than one person’s view).</a:t>
            </a:r>
          </a:p>
          <a:p>
            <a:pPr marL="285750" indent="-285750" algn="l">
              <a:buFont typeface="Arial" panose="020B0604020202020204" pitchFamily="34" charset="0"/>
              <a:buChar char="•"/>
            </a:pPr>
            <a:r>
              <a:rPr lang="en-GB" dirty="0">
                <a:solidFill>
                  <a:srgbClr val="202020"/>
                </a:solidFill>
                <a:latin typeface="Museo"/>
              </a:rPr>
              <a:t>I</a:t>
            </a:r>
            <a:r>
              <a:rPr lang="en-GB" b="0" i="0" dirty="0">
                <a:solidFill>
                  <a:srgbClr val="202020"/>
                </a:solidFill>
                <a:effectLst/>
                <a:latin typeface="Museo"/>
              </a:rPr>
              <a:t>dentify appropriate sources of information.</a:t>
            </a:r>
          </a:p>
          <a:p>
            <a:pPr marL="285750" indent="-285750" algn="l">
              <a:buFont typeface="Arial" panose="020B0604020202020204" pitchFamily="34" charset="0"/>
              <a:buChar char="•"/>
            </a:pPr>
            <a:r>
              <a:rPr lang="en-GB" b="0" i="0" dirty="0">
                <a:solidFill>
                  <a:srgbClr val="202020"/>
                </a:solidFill>
                <a:effectLst/>
                <a:latin typeface="Museo"/>
              </a:rPr>
              <a:t>Gather the information - it's useful to use a template as the basis for exploring the factors and recording the information. See our practical and ready-to-use template below.</a:t>
            </a:r>
          </a:p>
          <a:p>
            <a:pPr marL="285750" indent="-285750" algn="l">
              <a:buFont typeface="Arial" panose="020B0604020202020204" pitchFamily="34" charset="0"/>
              <a:buChar char="•"/>
            </a:pPr>
            <a:r>
              <a:rPr lang="en-GB" b="0" i="0" dirty="0">
                <a:solidFill>
                  <a:srgbClr val="202020"/>
                </a:solidFill>
                <a:effectLst/>
                <a:latin typeface="Museo"/>
              </a:rPr>
              <a:t>Plot the findings.</a:t>
            </a:r>
          </a:p>
          <a:p>
            <a:pPr marL="285750" indent="-285750" algn="l">
              <a:buFont typeface="Arial" panose="020B0604020202020204" pitchFamily="34" charset="0"/>
              <a:buChar char="•"/>
            </a:pPr>
            <a:r>
              <a:rPr lang="en-GB" b="0" i="0" dirty="0">
                <a:solidFill>
                  <a:srgbClr val="202020"/>
                </a:solidFill>
                <a:effectLst/>
                <a:latin typeface="Museo"/>
              </a:rPr>
              <a:t>Identify the most important issues.</a:t>
            </a:r>
          </a:p>
          <a:p>
            <a:pPr marL="285750" indent="-285750" algn="l">
              <a:buFont typeface="Arial" panose="020B0604020202020204" pitchFamily="34" charset="0"/>
              <a:buChar char="•"/>
            </a:pPr>
            <a:r>
              <a:rPr lang="en-GB" b="0" i="0" dirty="0">
                <a:solidFill>
                  <a:srgbClr val="202020"/>
                </a:solidFill>
                <a:effectLst/>
                <a:latin typeface="Museo"/>
              </a:rPr>
              <a:t>Identify strategic options.</a:t>
            </a:r>
          </a:p>
          <a:p>
            <a:pPr marL="285750" indent="-285750" algn="l">
              <a:buFont typeface="Arial" panose="020B0604020202020204" pitchFamily="34" charset="0"/>
              <a:buChar char="•"/>
            </a:pPr>
            <a:r>
              <a:rPr lang="en-GB" b="0" i="0" dirty="0">
                <a:solidFill>
                  <a:srgbClr val="202020"/>
                </a:solidFill>
                <a:effectLst/>
                <a:latin typeface="Museo"/>
              </a:rPr>
              <a:t>Write a discussion document.</a:t>
            </a:r>
          </a:p>
          <a:p>
            <a:pPr marL="285750" indent="-285750" algn="l">
              <a:buFont typeface="Arial" panose="020B0604020202020204" pitchFamily="34" charset="0"/>
              <a:buChar char="•"/>
            </a:pPr>
            <a:r>
              <a:rPr lang="en-GB" b="0" i="0" dirty="0">
                <a:solidFill>
                  <a:srgbClr val="202020"/>
                </a:solidFill>
                <a:effectLst/>
                <a:latin typeface="Museo"/>
              </a:rPr>
              <a:t>Disseminate and discuss the findings.</a:t>
            </a:r>
          </a:p>
          <a:p>
            <a:pPr marL="285750" indent="-285750" algn="l">
              <a:buFont typeface="Arial" panose="020B0604020202020204" pitchFamily="34" charset="0"/>
              <a:buChar char="•"/>
            </a:pPr>
            <a:r>
              <a:rPr lang="en-GB" b="0" i="0" dirty="0">
                <a:solidFill>
                  <a:srgbClr val="202020"/>
                </a:solidFill>
                <a:effectLst/>
                <a:latin typeface="Museo"/>
              </a:rPr>
              <a:t>Decide which activities are a priority in the context of the organisation's goals and values – a possible action plan framework appears below.</a:t>
            </a:r>
          </a:p>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8</a:t>
            </a:fld>
            <a:endParaRPr lang="en-GB"/>
          </a:p>
        </p:txBody>
      </p:sp>
    </p:spTree>
    <p:extLst>
      <p:ext uri="{BB962C8B-B14F-4D97-AF65-F5344CB8AC3E}">
        <p14:creationId xmlns:p14="http://schemas.microsoft.com/office/powerpoint/2010/main" val="35449237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9</a:t>
            </a:fld>
            <a:endParaRPr lang="en-GB"/>
          </a:p>
        </p:txBody>
      </p:sp>
    </p:spTree>
    <p:extLst>
      <p:ext uri="{BB962C8B-B14F-4D97-AF65-F5344CB8AC3E}">
        <p14:creationId xmlns:p14="http://schemas.microsoft.com/office/powerpoint/2010/main" val="31930510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10</a:t>
            </a:fld>
            <a:endParaRPr lang="en-GB"/>
          </a:p>
        </p:txBody>
      </p:sp>
    </p:spTree>
    <p:extLst>
      <p:ext uri="{BB962C8B-B14F-4D97-AF65-F5344CB8AC3E}">
        <p14:creationId xmlns:p14="http://schemas.microsoft.com/office/powerpoint/2010/main" val="4532054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pPr marL="285750" indent="-285750" algn="l">
              <a:buFont typeface="Arial" panose="020B0604020202020204" pitchFamily="34" charset="0"/>
              <a:buChar char="•"/>
            </a:pPr>
            <a:r>
              <a:rPr lang="en-GB" b="0" i="0" dirty="0">
                <a:solidFill>
                  <a:srgbClr val="202020"/>
                </a:solidFill>
                <a:effectLst/>
                <a:latin typeface="Museo"/>
              </a:rPr>
              <a:t>Collaborate - an analysis that involves multiple perspectives will deliver a better outcome.</a:t>
            </a:r>
          </a:p>
          <a:p>
            <a:pPr marL="285750" indent="-285750" algn="l">
              <a:buFont typeface="Arial" panose="020B0604020202020204" pitchFamily="34" charset="0"/>
              <a:buChar char="•"/>
            </a:pPr>
            <a:r>
              <a:rPr lang="en-GB" b="0" i="0" dirty="0">
                <a:solidFill>
                  <a:srgbClr val="202020"/>
                </a:solidFill>
                <a:effectLst/>
                <a:latin typeface="Museo"/>
              </a:rPr>
              <a:t>Use expertise and resources that are already available within the organisation.</a:t>
            </a:r>
          </a:p>
          <a:p>
            <a:pPr marL="285750" indent="-285750" algn="l">
              <a:buFont typeface="Arial" panose="020B0604020202020204" pitchFamily="34" charset="0"/>
              <a:buChar char="•"/>
            </a:pPr>
            <a:r>
              <a:rPr lang="en-GB" b="0" i="0" dirty="0">
                <a:solidFill>
                  <a:srgbClr val="202020"/>
                </a:solidFill>
                <a:effectLst/>
                <a:latin typeface="Museo"/>
              </a:rPr>
              <a:t>Use SWOT analysis in conjunction with other techniques, such as </a:t>
            </a:r>
            <a:r>
              <a:rPr lang="en-GB" b="1" i="0" dirty="0">
                <a:solidFill>
                  <a:srgbClr val="202020"/>
                </a:solidFill>
                <a:effectLst/>
                <a:latin typeface="Museo"/>
                <a:hlinkClick r:id="rId3" tooltip="PESTLE analysis factsheet"/>
              </a:rPr>
              <a:t>PESTLE analysis</a:t>
            </a:r>
            <a:r>
              <a:rPr lang="en-GB" b="0" i="0" dirty="0">
                <a:solidFill>
                  <a:srgbClr val="202020"/>
                </a:solidFill>
                <a:effectLst/>
                <a:latin typeface="Museo"/>
              </a:rPr>
              <a:t>.</a:t>
            </a:r>
          </a:p>
          <a:p>
            <a:pPr marL="285750" indent="-285750" algn="l">
              <a:buFont typeface="Arial" panose="020B0604020202020204" pitchFamily="34" charset="0"/>
              <a:buChar char="•"/>
            </a:pPr>
            <a:r>
              <a:rPr lang="en-GB" b="0" i="0" dirty="0">
                <a:solidFill>
                  <a:srgbClr val="202020"/>
                </a:solidFill>
                <a:effectLst/>
                <a:latin typeface="Museo"/>
              </a:rPr>
              <a:t>Incorporate the analysis into an ongoing process for monitoring changes in the business environment.</a:t>
            </a:r>
          </a:p>
          <a:p>
            <a:pPr marL="285750" indent="-285750" algn="l">
              <a:buFont typeface="Arial" panose="020B0604020202020204" pitchFamily="34" charset="0"/>
              <a:buChar char="•"/>
            </a:pPr>
            <a:r>
              <a:rPr lang="en-GB" b="0" i="0" dirty="0">
                <a:solidFill>
                  <a:srgbClr val="202020"/>
                </a:solidFill>
                <a:effectLst/>
                <a:latin typeface="Museo"/>
              </a:rPr>
              <a:t>Try not to get bogged down collecting vast amounts of detailed information without analysing and understanding your findings appropriately.</a:t>
            </a:r>
          </a:p>
          <a:p>
            <a:pPr marL="285750" indent="-285750" algn="l">
              <a:buFont typeface="Arial" panose="020B0604020202020204" pitchFamily="34" charset="0"/>
              <a:buChar char="•"/>
            </a:pPr>
            <a:r>
              <a:rPr lang="en-GB" b="0" i="0" dirty="0">
                <a:solidFill>
                  <a:srgbClr val="202020"/>
                </a:solidFill>
                <a:effectLst/>
                <a:latin typeface="Museo"/>
              </a:rPr>
              <a:t>Don’t jump to conclusions about the future based on the past or present.</a:t>
            </a:r>
          </a:p>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11</a:t>
            </a:fld>
            <a:endParaRPr lang="en-GB"/>
          </a:p>
        </p:txBody>
      </p:sp>
    </p:spTree>
    <p:extLst>
      <p:ext uri="{BB962C8B-B14F-4D97-AF65-F5344CB8AC3E}">
        <p14:creationId xmlns:p14="http://schemas.microsoft.com/office/powerpoint/2010/main" val="14361235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r>
              <a:rPr lang="en-GB" dirty="0"/>
              <a:t>We will be exploring Porter and Lewin later in the session. </a:t>
            </a:r>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12</a:t>
            </a:fld>
            <a:endParaRPr lang="en-GB"/>
          </a:p>
        </p:txBody>
      </p:sp>
    </p:spTree>
    <p:extLst>
      <p:ext uri="{BB962C8B-B14F-4D97-AF65-F5344CB8AC3E}">
        <p14:creationId xmlns:p14="http://schemas.microsoft.com/office/powerpoint/2010/main" val="25691189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4FAE8E-E9E3-C0EF-14E4-4F792E5738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5A2B70-6A42-AE75-38EC-3146F55D74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FE4AAE-1543-4C03-FAAA-1436948387F0}"/>
              </a:ext>
            </a:extLst>
          </p:cNvPr>
          <p:cNvSpPr>
            <a:spLocks noGrp="1"/>
          </p:cNvSpPr>
          <p:nvPr>
            <p:ph type="body" idx="1"/>
          </p:nvPr>
        </p:nvSpPr>
        <p:spPr/>
        <p:txBody>
          <a:bodyPr/>
          <a:lstStyle/>
          <a:p>
            <a:pPr algn="l"/>
            <a:r>
              <a:rPr lang="en-GB" b="1" i="0" dirty="0">
                <a:effectLst/>
                <a:latin typeface="var(--font-fk-grotesk)"/>
              </a:rPr>
              <a:t>Strengths</a:t>
            </a:r>
          </a:p>
          <a:p>
            <a:pPr algn="l">
              <a:buFont typeface="Arial" panose="020B0604020202020204" pitchFamily="34" charset="0"/>
              <a:buChar char="•"/>
            </a:pPr>
            <a:r>
              <a:rPr lang="en-GB" b="0" i="0" dirty="0">
                <a:effectLst/>
                <a:latin typeface="__fkGroteskNeue_598ab8"/>
              </a:rPr>
              <a:t> Increased awareness of the issue among retailers and government officials</a:t>
            </a:r>
            <a:endParaRPr lang="en-GB" b="0" i="0" u="none" strike="noStrike" dirty="0">
              <a:effectLst/>
              <a:latin typeface="var(--font-berkeley-mono)"/>
              <a:hlinkClick r:id="rId3"/>
            </a:endParaRPr>
          </a:p>
          <a:p>
            <a:pPr algn="l">
              <a:buFont typeface="Arial" panose="020B0604020202020204" pitchFamily="34" charset="0"/>
              <a:buChar char="•"/>
            </a:pPr>
            <a:r>
              <a:rPr lang="en-GB" b="0" i="0" dirty="0">
                <a:effectLst/>
                <a:latin typeface="__fkGroteskNeue_598ab8"/>
              </a:rPr>
              <a:t> Investment in crime prevention measures by retailers, with £1.2bn spent on CCTV, security personnel, and body-worn cameras</a:t>
            </a:r>
            <a:endParaRPr lang="en-GB" b="0" i="0" u="none" strike="noStrike" dirty="0">
              <a:effectLst/>
              <a:latin typeface="var(--font-berkeley-mono)"/>
              <a:hlinkClick r:id="rId3"/>
            </a:endParaRPr>
          </a:p>
          <a:p>
            <a:pPr algn="l">
              <a:buFont typeface="Arial" panose="020B0604020202020204" pitchFamily="34" charset="0"/>
              <a:buChar char="•"/>
            </a:pPr>
            <a:r>
              <a:rPr lang="en-GB" b="0" i="0" dirty="0">
                <a:effectLst/>
                <a:latin typeface="__fkGroteskNeue_598ab8"/>
              </a:rPr>
              <a:t> Efforts to introduce specific legislation to protect retail workers, such as the Protection of Workers Act in Scotland</a:t>
            </a:r>
            <a:endParaRPr lang="en-GB" b="0" i="0" u="none" strike="noStrike" dirty="0">
              <a:effectLst/>
              <a:latin typeface="var(--font-berkeley-mono)"/>
              <a:hlinkClick r:id="rId3"/>
            </a:endParaRPr>
          </a:p>
          <a:p>
            <a:pPr algn="l"/>
            <a:endParaRPr lang="en-GB" b="0" i="0" dirty="0">
              <a:effectLst/>
              <a:latin typeface="var(--font-fk-grotesk)"/>
            </a:endParaRPr>
          </a:p>
          <a:p>
            <a:pPr algn="l"/>
            <a:r>
              <a:rPr lang="en-GB" b="1" i="0" dirty="0">
                <a:effectLst/>
                <a:latin typeface="var(--font-fk-grotesk)"/>
              </a:rPr>
              <a:t>Weaknesses</a:t>
            </a:r>
          </a:p>
          <a:p>
            <a:pPr algn="l">
              <a:buFont typeface="Arial" panose="020B0604020202020204" pitchFamily="34" charset="0"/>
              <a:buChar char="•"/>
            </a:pPr>
            <a:r>
              <a:rPr lang="en-GB" b="0" i="0" dirty="0">
                <a:effectLst/>
                <a:latin typeface="__fkGroteskNeue_598ab8"/>
              </a:rPr>
              <a:t>Inadequate police response, with 60% of retailers describing it as 'poor' or 'very poor</a:t>
            </a:r>
            <a:r>
              <a:rPr lang="en-GB" b="0" i="0" dirty="0">
                <a:effectLst/>
                <a:latin typeface="__fkGroteskNeue_598ab8"/>
                <a:hlinkClick r:id="rId3"/>
              </a:rPr>
              <a:t>’</a:t>
            </a:r>
            <a:endParaRPr lang="en-GB" b="0" i="0" u="none" strike="noStrike" dirty="0">
              <a:effectLst/>
              <a:latin typeface="var(--font-berkeley-mono)"/>
              <a:hlinkClick r:id="rId3"/>
            </a:endParaRPr>
          </a:p>
          <a:p>
            <a:pPr algn="l">
              <a:buFont typeface="Arial" panose="020B0604020202020204" pitchFamily="34" charset="0"/>
              <a:buChar char="•"/>
            </a:pPr>
            <a:r>
              <a:rPr lang="en-GB" b="0" i="0" dirty="0">
                <a:effectLst/>
                <a:latin typeface="__fkGroteskNeue_598ab8"/>
              </a:rPr>
              <a:t>Lack of a specific offense for assaulting or abusing retail workers in England and Wales</a:t>
            </a:r>
            <a:endParaRPr lang="en-GB" b="0" i="0" u="none" strike="noStrike" dirty="0">
              <a:effectLst/>
              <a:latin typeface="var(--font-berkeley-mono)"/>
              <a:hlinkClick r:id="rId3"/>
            </a:endParaRPr>
          </a:p>
          <a:p>
            <a:pPr algn="l">
              <a:buFont typeface="Arial" panose="020B0604020202020204" pitchFamily="34" charset="0"/>
              <a:buChar char="•"/>
            </a:pPr>
            <a:r>
              <a:rPr lang="en-GB" b="0" i="0" dirty="0">
                <a:effectLst/>
                <a:latin typeface="__fkGroteskNeue_598ab8"/>
              </a:rPr>
              <a:t>Underfunding of police and criminal justice systems, contributing to the problem</a:t>
            </a:r>
          </a:p>
          <a:p>
            <a:pPr algn="l">
              <a:buFont typeface="Arial" panose="020B0604020202020204" pitchFamily="34" charset="0"/>
              <a:buNone/>
            </a:pPr>
            <a:endParaRPr lang="en-GB" b="0" i="0" u="none" strike="noStrike" dirty="0">
              <a:effectLst/>
              <a:latin typeface="var(--font-berkeley-mono)"/>
              <a:hlinkClick r:id="rId4"/>
            </a:endParaRPr>
          </a:p>
          <a:p>
            <a:pPr algn="l"/>
            <a:r>
              <a:rPr lang="en-GB" b="1" i="0" dirty="0">
                <a:effectLst/>
                <a:latin typeface="var(--font-fk-grotesk)"/>
              </a:rPr>
              <a:t>Opportunities</a:t>
            </a:r>
          </a:p>
          <a:p>
            <a:pPr algn="l">
              <a:buFont typeface="Arial" panose="020B0604020202020204" pitchFamily="34" charset="0"/>
              <a:buChar char="•"/>
            </a:pPr>
            <a:r>
              <a:rPr lang="en-GB" b="0" i="0" dirty="0">
                <a:effectLst/>
                <a:latin typeface="__fkGroteskNeue_598ab8"/>
              </a:rPr>
              <a:t>Potential for introducing new legislation to protect retail workers across the UK</a:t>
            </a:r>
            <a:endParaRPr lang="en-GB" b="0" i="0" u="none" strike="noStrike" dirty="0">
              <a:effectLst/>
              <a:latin typeface="var(--font-berkeley-mono)"/>
              <a:hlinkClick r:id="rId3"/>
            </a:endParaRPr>
          </a:p>
          <a:p>
            <a:pPr algn="l">
              <a:buFont typeface="Arial" panose="020B0604020202020204" pitchFamily="34" charset="0"/>
              <a:buChar char="•"/>
            </a:pPr>
            <a:r>
              <a:rPr lang="en-GB" b="0" i="0" dirty="0">
                <a:effectLst/>
                <a:latin typeface="__fkGroteskNeue_598ab8"/>
              </a:rPr>
              <a:t>Increased collaboration between retailers, police, and government to address the issue</a:t>
            </a:r>
            <a:endParaRPr lang="en-GB" b="0" i="0" u="none" strike="noStrike" dirty="0">
              <a:effectLst/>
              <a:latin typeface="var(--font-berkeley-mono)"/>
              <a:hlinkClick r:id="rId3"/>
            </a:endParaRPr>
          </a:p>
          <a:p>
            <a:pPr algn="l">
              <a:buFont typeface="Arial" panose="020B0604020202020204" pitchFamily="34" charset="0"/>
              <a:buChar char="•"/>
            </a:pPr>
            <a:r>
              <a:rPr lang="en-GB" b="0" i="0" dirty="0">
                <a:effectLst/>
                <a:latin typeface="__fkGroteskNeue_598ab8"/>
              </a:rPr>
              <a:t>Development of innovative security technologies and strategies to combat shoplifting</a:t>
            </a:r>
          </a:p>
          <a:p>
            <a:pPr algn="l"/>
            <a:endParaRPr lang="en-GB" b="1" i="0" dirty="0">
              <a:effectLst/>
              <a:latin typeface="var(--font-fk-grotesk)"/>
            </a:endParaRPr>
          </a:p>
          <a:p>
            <a:pPr algn="l"/>
            <a:r>
              <a:rPr lang="en-GB" b="1" i="0" dirty="0">
                <a:effectLst/>
                <a:latin typeface="var(--font-fk-grotesk)"/>
              </a:rPr>
              <a:t>Threats</a:t>
            </a:r>
          </a:p>
          <a:p>
            <a:pPr algn="l">
              <a:buFont typeface="Arial" panose="020B0604020202020204" pitchFamily="34" charset="0"/>
              <a:buChar char="•"/>
            </a:pPr>
            <a:r>
              <a:rPr lang="en-GB" b="0" i="0" dirty="0">
                <a:effectLst/>
                <a:latin typeface="__fkGroteskNeue_598ab8"/>
              </a:rPr>
              <a:t>Rising levels of violence and abuse against retail workers, with 1,300 incidents per day in 2022/23</a:t>
            </a:r>
            <a:endParaRPr lang="en-GB" b="0" i="0" u="none" strike="noStrike" dirty="0">
              <a:effectLst/>
              <a:latin typeface="var(--font-berkeley-mono)"/>
              <a:hlinkClick r:id="rId3"/>
            </a:endParaRPr>
          </a:p>
          <a:p>
            <a:pPr algn="l">
              <a:buFont typeface="Arial" panose="020B0604020202020204" pitchFamily="34" charset="0"/>
              <a:buChar char="•"/>
            </a:pPr>
            <a:r>
              <a:rPr lang="en-GB" b="0" i="0" dirty="0">
                <a:effectLst/>
                <a:latin typeface="__fkGroteskNeue_598ab8"/>
              </a:rPr>
              <a:t>Increasing involvement of organised crime in shoplifting activities</a:t>
            </a:r>
            <a:endParaRPr lang="en-GB" b="0" i="0" u="none" strike="noStrike" dirty="0">
              <a:effectLst/>
              <a:latin typeface="var(--font-berkeley-mono)"/>
              <a:hlinkClick r:id="rId5"/>
            </a:endParaRPr>
          </a:p>
          <a:p>
            <a:pPr algn="l">
              <a:buFont typeface="Arial" panose="020B0604020202020204" pitchFamily="34" charset="0"/>
              <a:buChar char="•"/>
            </a:pPr>
            <a:r>
              <a:rPr lang="en-GB" b="0" i="0" dirty="0">
                <a:effectLst/>
                <a:latin typeface="__fkGroteskNeue_598ab8"/>
              </a:rPr>
              <a:t>Economic impact on retailers, with the cost of theft doubling to £1.8 billion in 2022/23</a:t>
            </a:r>
            <a:endParaRPr lang="en-GB" b="0" i="0" u="none" strike="noStrike" dirty="0">
              <a:effectLst/>
              <a:latin typeface="var(--font-berkeley-mono)"/>
              <a:hlinkClick r:id="rId3"/>
            </a:endParaRPr>
          </a:p>
          <a:p>
            <a:pPr algn="l">
              <a:buFont typeface="Arial" panose="020B0604020202020204" pitchFamily="34" charset="0"/>
              <a:buChar char="•"/>
            </a:pPr>
            <a:r>
              <a:rPr lang="en-GB" b="0" i="0" dirty="0">
                <a:effectLst/>
                <a:latin typeface="__fkGroteskNeue_598ab8"/>
              </a:rPr>
              <a:t>Potential store closures and job losses due to the financial strain on retailers</a:t>
            </a:r>
            <a:endParaRPr lang="en-GB" b="0" i="0" u="none" strike="noStrike" dirty="0">
              <a:effectLst/>
              <a:latin typeface="var(--font-berkeley-mono)"/>
              <a:hlinkClick r:id="rId6"/>
            </a:endParaRPr>
          </a:p>
          <a:p>
            <a:pPr algn="l">
              <a:buFont typeface="Arial" panose="020B0604020202020204" pitchFamily="34" charset="0"/>
              <a:buChar char="•"/>
            </a:pPr>
            <a:r>
              <a:rPr lang="en-GB" b="0" i="0" dirty="0">
                <a:effectLst/>
                <a:latin typeface="__fkGroteskNeue_598ab8"/>
              </a:rPr>
              <a:t>Contribution to inflation and the cost of living crisis as retailers pass on security costs to consumers</a:t>
            </a:r>
            <a:endParaRPr lang="en-GB" b="0" i="0" u="none" strike="noStrike" dirty="0">
              <a:effectLst/>
              <a:latin typeface="var(--font-berkeley-mono)"/>
              <a:hlinkClick r:id="rId6"/>
            </a:endParaRPr>
          </a:p>
        </p:txBody>
      </p:sp>
      <p:sp>
        <p:nvSpPr>
          <p:cNvPr id="4" name="Slide Number Placeholder 3">
            <a:extLst>
              <a:ext uri="{FF2B5EF4-FFF2-40B4-BE49-F238E27FC236}">
                <a16:creationId xmlns:a16="http://schemas.microsoft.com/office/drawing/2014/main" id="{1EC9B22C-B6A3-414B-FC19-AF218C3F1824}"/>
              </a:ext>
            </a:extLst>
          </p:cNvPr>
          <p:cNvSpPr>
            <a:spLocks noGrp="1"/>
          </p:cNvSpPr>
          <p:nvPr>
            <p:ph type="sldNum" sz="quarter" idx="5"/>
          </p:nvPr>
        </p:nvSpPr>
        <p:spPr/>
        <p:txBody>
          <a:bodyPr/>
          <a:lstStyle/>
          <a:p>
            <a:fld id="{7AFB50B6-F1B6-43E7-9F13-F7A06A05F4FC}" type="slidenum">
              <a:rPr lang="en-GB" smtClean="0"/>
              <a:t>13</a:t>
            </a:fld>
            <a:endParaRPr lang="en-GB"/>
          </a:p>
        </p:txBody>
      </p:sp>
    </p:spTree>
    <p:extLst>
      <p:ext uri="{BB962C8B-B14F-4D97-AF65-F5344CB8AC3E}">
        <p14:creationId xmlns:p14="http://schemas.microsoft.com/office/powerpoint/2010/main" val="25697490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r>
              <a:rPr lang="en-GB" dirty="0"/>
              <a:t>Lecturer to suggest could be completed on a local retailer to link to the assessment.</a:t>
            </a:r>
          </a:p>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14</a:t>
            </a:fld>
            <a:endParaRPr lang="en-GB"/>
          </a:p>
        </p:txBody>
      </p:sp>
    </p:spTree>
    <p:extLst>
      <p:ext uri="{BB962C8B-B14F-4D97-AF65-F5344CB8AC3E}">
        <p14:creationId xmlns:p14="http://schemas.microsoft.com/office/powerpoint/2010/main" val="35129734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r>
              <a:rPr lang="en-GB" dirty="0"/>
              <a:t>Benefits</a:t>
            </a:r>
          </a:p>
          <a:p>
            <a:r>
              <a:rPr lang="en-GB" b="0" i="0" dirty="0">
                <a:effectLst/>
                <a:latin typeface="-apple-system"/>
              </a:rPr>
              <a:t>SWOT analysis can be beneficial for your supervisory role, as it can help you clarify your problem, gather and organize relevant information, identify and prioritize key factors, generate and evaluate solutions, and communicate your vision. It can also enable you to define objectives, based on your strengths, weaknesses, opportunities, and threats. This analysis can help you align your actions with your team and stakeholders.</a:t>
            </a:r>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15</a:t>
            </a:fld>
            <a:endParaRPr lang="en-GB"/>
          </a:p>
        </p:txBody>
      </p:sp>
    </p:spTree>
    <p:extLst>
      <p:ext uri="{BB962C8B-B14F-4D97-AF65-F5344CB8AC3E}">
        <p14:creationId xmlns:p14="http://schemas.microsoft.com/office/powerpoint/2010/main" val="26402397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r>
              <a:rPr lang="en-GB" dirty="0"/>
              <a:t>Limitations</a:t>
            </a:r>
          </a:p>
          <a:p>
            <a:r>
              <a:rPr lang="en-GB" b="0" i="0" dirty="0">
                <a:effectLst/>
                <a:latin typeface="-apple-system"/>
              </a:rPr>
              <a:t>SWOT analysis can have some limitations that you should be aware of, such as subjectivity and bias due to the quality and accuracy of the information used, as well as vagueness and generality. Additionally, it can be static and outdated without reflecting changes in your environment, or overwhelming and complex without prioritizing or ranking the factors or solutions. Therefore, you should use SWOT analysis as a guide, not a prescription, and supplement it with other tools and methods, like SMART goals, action plans, feedback loops, or data analysis.</a:t>
            </a:r>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16</a:t>
            </a:fld>
            <a:endParaRPr lang="en-GB"/>
          </a:p>
        </p:txBody>
      </p:sp>
    </p:spTree>
    <p:extLst>
      <p:ext uri="{BB962C8B-B14F-4D97-AF65-F5344CB8AC3E}">
        <p14:creationId xmlns:p14="http://schemas.microsoft.com/office/powerpoint/2010/main" val="4147500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17</a:t>
            </a:fld>
            <a:endParaRPr lang="en-GB"/>
          </a:p>
        </p:txBody>
      </p:sp>
    </p:spTree>
    <p:extLst>
      <p:ext uri="{BB962C8B-B14F-4D97-AF65-F5344CB8AC3E}">
        <p14:creationId xmlns:p14="http://schemas.microsoft.com/office/powerpoint/2010/main" val="37517754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18</a:t>
            </a:fld>
            <a:endParaRPr lang="en-GB"/>
          </a:p>
        </p:txBody>
      </p:sp>
    </p:spTree>
    <p:extLst>
      <p:ext uri="{BB962C8B-B14F-4D97-AF65-F5344CB8AC3E}">
        <p14:creationId xmlns:p14="http://schemas.microsoft.com/office/powerpoint/2010/main" val="33358337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19</a:t>
            </a:fld>
            <a:endParaRPr lang="en-GB"/>
          </a:p>
        </p:txBody>
      </p:sp>
    </p:spTree>
    <p:extLst>
      <p:ext uri="{BB962C8B-B14F-4D97-AF65-F5344CB8AC3E}">
        <p14:creationId xmlns:p14="http://schemas.microsoft.com/office/powerpoint/2010/main" val="30341646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r>
              <a:rPr lang="en-GB" dirty="0"/>
              <a:t>Create links between positive and negative sides of a situation (Conversion strategies)</a:t>
            </a:r>
          </a:p>
          <a:p>
            <a:pPr lvl="1"/>
            <a:r>
              <a:rPr lang="en-GB" dirty="0"/>
              <a:t>Can the organisation  use one of it’s strengths to reverse/limit one of it’s weaknesses?</a:t>
            </a:r>
          </a:p>
          <a:p>
            <a:pPr lvl="1"/>
            <a:r>
              <a:rPr lang="en-GB" dirty="0"/>
              <a:t>Can the organisation avoid a threat through taking advantage of an opportunity?</a:t>
            </a:r>
          </a:p>
          <a:p>
            <a:r>
              <a:rPr lang="en-GB" dirty="0"/>
              <a:t>Create links between internal and external sides of a situation</a:t>
            </a:r>
          </a:p>
          <a:p>
            <a:pPr lvl="1"/>
            <a:r>
              <a:rPr lang="en-GB" dirty="0"/>
              <a:t>Can the organisation use a strength to take advantage of one of the market opportunities?</a:t>
            </a:r>
          </a:p>
          <a:p>
            <a:pPr lvl="1"/>
            <a:r>
              <a:rPr lang="en-GB" dirty="0"/>
              <a:t>Might one of the organisations weaknesses hold it back from opportunities?</a:t>
            </a:r>
          </a:p>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15032081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pPr algn="l">
              <a:buFont typeface="Arial" panose="020B0604020202020204" pitchFamily="34" charset="0"/>
              <a:buNone/>
            </a:pPr>
            <a:r>
              <a:rPr lang="en-GB" b="0" i="0" dirty="0">
                <a:effectLst/>
                <a:latin typeface="Libre Franklin" pitchFamily="2" charset="0"/>
              </a:rPr>
              <a:t>Porter’s Five Forces</a:t>
            </a:r>
          </a:p>
          <a:p>
            <a:pPr algn="l">
              <a:buFont typeface="Arial" panose="020B0604020202020204" pitchFamily="34" charset="0"/>
              <a:buChar char="•"/>
            </a:pPr>
            <a:r>
              <a:rPr lang="en-GB" b="0" i="0" dirty="0">
                <a:effectLst/>
                <a:latin typeface="Libre Franklin" pitchFamily="2" charset="0"/>
              </a:rPr>
              <a:t>The model has become one of the most popular business strategy tools that organisations use to understand more about the main competitive forces at work in their industry.</a:t>
            </a:r>
          </a:p>
          <a:p>
            <a:pPr algn="l">
              <a:buFont typeface="Arial" panose="020B0604020202020204" pitchFamily="34" charset="0"/>
              <a:buChar char="•"/>
            </a:pPr>
            <a:r>
              <a:rPr lang="en-GB" b="0" i="0" dirty="0">
                <a:effectLst/>
                <a:latin typeface="Libre Franklin" pitchFamily="2" charset="0"/>
              </a:rPr>
              <a:t>Porter's Five Forces include: Competitive Rivalry, Supplier Power, Buyer Power, Threat of Substitution, and Threat of New Entry.</a:t>
            </a:r>
          </a:p>
          <a:p>
            <a:pPr algn="l">
              <a:buFont typeface="Arial" panose="020B0604020202020204" pitchFamily="34" charset="0"/>
              <a:buChar char="•"/>
            </a:pPr>
            <a:r>
              <a:rPr lang="en-GB" b="0" i="0" dirty="0">
                <a:effectLst/>
                <a:latin typeface="Libre Franklin" pitchFamily="2" charset="0"/>
              </a:rPr>
              <a:t>The model encourages organisations to look beyond direct competitors when assessing strategy and, instead, consider broader environmental forces.</a:t>
            </a:r>
          </a:p>
          <a:p>
            <a:pPr algn="l">
              <a:buFont typeface="Arial" panose="020B0604020202020204" pitchFamily="34" charset="0"/>
              <a:buChar char="•"/>
            </a:pPr>
            <a:r>
              <a:rPr lang="en-GB" b="0" i="0" dirty="0">
                <a:effectLst/>
                <a:latin typeface="Libre Franklin" pitchFamily="2" charset="0"/>
              </a:rPr>
              <a:t>By understanding these forces, organisations can make more informed decisions, identify areas for improvement, and redefine their strategy to enhance and strengthen their competitive position in the market.</a:t>
            </a:r>
          </a:p>
          <a:p>
            <a:pPr algn="l">
              <a:buFont typeface="Arial" panose="020B0604020202020204" pitchFamily="34" charset="0"/>
              <a:buChar char="•"/>
            </a:pPr>
            <a:endParaRPr lang="en-GB" b="0" i="0" dirty="0">
              <a:effectLst/>
              <a:latin typeface="Libre Franklin" pitchFamily="2" charset="0"/>
            </a:endParaRPr>
          </a:p>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21</a:t>
            </a:fld>
            <a:endParaRPr lang="en-GB"/>
          </a:p>
        </p:txBody>
      </p:sp>
    </p:spTree>
    <p:extLst>
      <p:ext uri="{BB962C8B-B14F-4D97-AF65-F5344CB8AC3E}">
        <p14:creationId xmlns:p14="http://schemas.microsoft.com/office/powerpoint/2010/main" val="24066985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22</a:t>
            </a:fld>
            <a:endParaRPr lang="en-GB"/>
          </a:p>
        </p:txBody>
      </p:sp>
    </p:spTree>
    <p:extLst>
      <p:ext uri="{BB962C8B-B14F-4D97-AF65-F5344CB8AC3E}">
        <p14:creationId xmlns:p14="http://schemas.microsoft.com/office/powerpoint/2010/main" val="42482058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23</a:t>
            </a:fld>
            <a:endParaRPr lang="en-GB"/>
          </a:p>
        </p:txBody>
      </p:sp>
    </p:spTree>
    <p:extLst>
      <p:ext uri="{BB962C8B-B14F-4D97-AF65-F5344CB8AC3E}">
        <p14:creationId xmlns:p14="http://schemas.microsoft.com/office/powerpoint/2010/main" val="22315781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pPr algn="l">
              <a:buFont typeface="Arial" panose="020B0604020202020204" pitchFamily="34" charset="0"/>
              <a:buNone/>
            </a:pPr>
            <a:r>
              <a:rPr lang="en-GB" b="0" i="0" dirty="0">
                <a:effectLst/>
                <a:latin typeface="__fkGroteskNeue_598ab8"/>
              </a:rPr>
              <a:t>Kurt Lewin's Force Field Analysis is a strategic tool used to understand and manage change in organisations and other settings.</a:t>
            </a:r>
            <a:endParaRPr lang="en-GB" b="0" i="0" dirty="0">
              <a:effectLst/>
              <a:latin typeface="Libre Franklin" pitchFamily="2" charset="0"/>
            </a:endParaRPr>
          </a:p>
          <a:p>
            <a:pPr algn="l">
              <a:buFont typeface="+mj-lt"/>
              <a:buAutoNum type="arabicPeriod"/>
            </a:pPr>
            <a:r>
              <a:rPr lang="en-GB" b="0" i="0" dirty="0">
                <a:effectLst/>
                <a:latin typeface="__fkGroteskNeue_598ab8"/>
              </a:rPr>
              <a:t>Driving Forces: Factors that push for change</a:t>
            </a:r>
          </a:p>
          <a:p>
            <a:pPr algn="l">
              <a:buFont typeface="+mj-lt"/>
              <a:buAutoNum type="arabicPeriod"/>
            </a:pPr>
            <a:r>
              <a:rPr lang="en-GB" b="0" i="0" dirty="0">
                <a:effectLst/>
                <a:latin typeface="__fkGroteskNeue_598ab8"/>
              </a:rPr>
              <a:t>Restraining Forces: Factors that resist change</a:t>
            </a:r>
          </a:p>
          <a:p>
            <a:pPr algn="l">
              <a:buFont typeface="+mj-lt"/>
              <a:buAutoNum type="arabicPeriod"/>
            </a:pPr>
            <a:r>
              <a:rPr lang="en-GB" b="0" i="0" dirty="0">
                <a:effectLst/>
                <a:latin typeface="__fkGroteskNeue_598ab8"/>
              </a:rPr>
              <a:t>Equilibrium: The current state where forces are balanced</a:t>
            </a:r>
          </a:p>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24</a:t>
            </a:fld>
            <a:endParaRPr lang="en-GB"/>
          </a:p>
        </p:txBody>
      </p:sp>
    </p:spTree>
    <p:extLst>
      <p:ext uri="{BB962C8B-B14F-4D97-AF65-F5344CB8AC3E}">
        <p14:creationId xmlns:p14="http://schemas.microsoft.com/office/powerpoint/2010/main" val="336096226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pPr algn="l">
              <a:buFont typeface="+mj-lt"/>
              <a:buNone/>
            </a:pPr>
            <a:r>
              <a:rPr lang="en-GB" b="0" i="0" dirty="0">
                <a:effectLst/>
                <a:latin typeface="__fkGroteskNeue_598ab8"/>
              </a:rPr>
              <a:t>The restraining forces could slightly outweigh the driving forces , suggesting that implementing the new CRM system may face significant challenges.</a:t>
            </a:r>
          </a:p>
          <a:p>
            <a:pPr algn="l">
              <a:buFont typeface="+mj-lt"/>
              <a:buNone/>
            </a:pPr>
            <a:endParaRPr lang="en-GB" b="0" i="0" dirty="0">
              <a:effectLst/>
              <a:latin typeface="__fkGroteskNeue_598ab8"/>
            </a:endParaRPr>
          </a:p>
          <a:p>
            <a:pPr algn="l">
              <a:buFont typeface="+mj-lt"/>
              <a:buNone/>
            </a:pPr>
            <a:r>
              <a:rPr lang="en-GB" b="0" i="0" dirty="0">
                <a:effectLst/>
                <a:latin typeface="__fkGroteskNeue_598ab8"/>
              </a:rPr>
              <a:t>Potential strategies:</a:t>
            </a:r>
          </a:p>
          <a:p>
            <a:pPr marL="171450" indent="-171450" algn="l">
              <a:buFont typeface="Arial" panose="020B0604020202020204" pitchFamily="34" charset="0"/>
              <a:buChar char="•"/>
            </a:pPr>
            <a:r>
              <a:rPr lang="en-GB" b="0" i="0" dirty="0">
                <a:effectLst/>
                <a:latin typeface="__fkGroteskNeue_598ab8"/>
              </a:rPr>
              <a:t>Strengthen driving forces:</a:t>
            </a:r>
          </a:p>
          <a:p>
            <a:pPr marL="171450" indent="-171450" algn="l">
              <a:buFont typeface="Arial" panose="020B0604020202020204" pitchFamily="34" charset="0"/>
              <a:buChar char="•"/>
            </a:pPr>
            <a:r>
              <a:rPr lang="en-GB" b="0" i="0" dirty="0">
                <a:effectLst/>
                <a:latin typeface="__fkGroteskNeue_598ab8"/>
              </a:rPr>
              <a:t>Clearly communicate benefits to employees</a:t>
            </a:r>
          </a:p>
          <a:p>
            <a:pPr marL="171450" indent="-171450" algn="l">
              <a:buFont typeface="Arial" panose="020B0604020202020204" pitchFamily="34" charset="0"/>
              <a:buChar char="•"/>
            </a:pPr>
            <a:r>
              <a:rPr lang="en-GB" b="0" i="0" dirty="0">
                <a:effectLst/>
                <a:latin typeface="__fkGroteskNeue_598ab8"/>
              </a:rPr>
              <a:t>Demonstrate potential ROI to management</a:t>
            </a:r>
          </a:p>
          <a:p>
            <a:pPr marL="171450" indent="-171450" algn="l">
              <a:buFont typeface="Arial" panose="020B0604020202020204" pitchFamily="34" charset="0"/>
              <a:buChar char="•"/>
            </a:pPr>
            <a:r>
              <a:rPr lang="en-GB" b="0" i="0" dirty="0">
                <a:effectLst/>
                <a:latin typeface="__fkGroteskNeue_598ab8"/>
              </a:rPr>
              <a:t>Weaken restraining </a:t>
            </a:r>
            <a:r>
              <a:rPr lang="en-GB" b="0" i="0" dirty="0" err="1">
                <a:effectLst/>
                <a:latin typeface="__fkGroteskNeue_598ab8"/>
              </a:rPr>
              <a:t>forces:Develop</a:t>
            </a:r>
            <a:r>
              <a:rPr lang="en-GB" b="0" i="0" dirty="0">
                <a:effectLst/>
                <a:latin typeface="__fkGroteskNeue_598ab8"/>
              </a:rPr>
              <a:t> a comprehensive training program</a:t>
            </a:r>
          </a:p>
          <a:p>
            <a:pPr marL="171450" indent="-171450" algn="l">
              <a:buFont typeface="Arial" panose="020B0604020202020204" pitchFamily="34" charset="0"/>
              <a:buChar char="•"/>
            </a:pPr>
            <a:r>
              <a:rPr lang="en-GB" b="0" i="0" dirty="0">
                <a:effectLst/>
                <a:latin typeface="__fkGroteskNeue_598ab8"/>
              </a:rPr>
              <a:t>Seek employee input to address concerns and reduce resistance</a:t>
            </a:r>
          </a:p>
          <a:p>
            <a:pPr algn="l">
              <a:buFont typeface="+mj-lt"/>
              <a:buNone/>
            </a:pPr>
            <a:endParaRPr lang="en-GB" b="0" i="0" dirty="0">
              <a:effectLst/>
              <a:latin typeface="__fkGroteskNeue_598ab8"/>
            </a:endParaRPr>
          </a:p>
          <a:p>
            <a:r>
              <a:rPr lang="en-GB" b="0" i="0" dirty="0">
                <a:effectLst/>
                <a:latin typeface="__fkGroteskNeue_598ab8"/>
              </a:rPr>
              <a:t>By using this analysis, the company can better understand the forces at play and develop targeted strategies to increase the likelihood of successful CRM implementation.</a:t>
            </a:r>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25</a:t>
            </a:fld>
            <a:endParaRPr lang="en-GB"/>
          </a:p>
        </p:txBody>
      </p:sp>
    </p:spTree>
    <p:extLst>
      <p:ext uri="{BB962C8B-B14F-4D97-AF65-F5344CB8AC3E}">
        <p14:creationId xmlns:p14="http://schemas.microsoft.com/office/powerpoint/2010/main" val="9900984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26</a:t>
            </a:fld>
            <a:endParaRPr lang="en-GB"/>
          </a:p>
        </p:txBody>
      </p:sp>
    </p:spTree>
    <p:extLst>
      <p:ext uri="{BB962C8B-B14F-4D97-AF65-F5344CB8AC3E}">
        <p14:creationId xmlns:p14="http://schemas.microsoft.com/office/powerpoint/2010/main" val="29613852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27</a:t>
            </a:fld>
            <a:endParaRPr lang="en-GB"/>
          </a:p>
        </p:txBody>
      </p:sp>
    </p:spTree>
    <p:extLst>
      <p:ext uri="{BB962C8B-B14F-4D97-AF65-F5344CB8AC3E}">
        <p14:creationId xmlns:p14="http://schemas.microsoft.com/office/powerpoint/2010/main" val="3869510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28</a:t>
            </a:fld>
            <a:endParaRPr lang="en-GB"/>
          </a:p>
        </p:txBody>
      </p:sp>
    </p:spTree>
    <p:extLst>
      <p:ext uri="{BB962C8B-B14F-4D97-AF65-F5344CB8AC3E}">
        <p14:creationId xmlns:p14="http://schemas.microsoft.com/office/powerpoint/2010/main" val="1587728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22/01/2025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22/01/2025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7" r:id="rId1"/>
    <p:sldLayoutId id="2147483649"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video" Target="https://www.youtube.com/embed/HY3AqUQMkoM?feature=oembed" TargetMode="Externa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cipd.co.uk/knowledge/strategy/organisational-development/pestle-analysis-factsheet/"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hyperlink" Target="https://www.change-management-coach.com/force-field-analysis.html" TargetMode="External"/><Relationship Id="rId4" Type="http://schemas.openxmlformats.org/officeDocument/2006/relationships/hyperlink" Target="http://en.wikipedia.org/wiki/Porter_5_forces_analysis"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8" Type="http://schemas.openxmlformats.org/officeDocument/2006/relationships/hyperlink" Target="https://www.usdaw.org.uk/latest-news/alarming-29-increase-in-shoplifting/" TargetMode="External"/><Relationship Id="rId3" Type="http://schemas.openxmlformats.org/officeDocument/2006/relationships/hyperlink" Target="https://www.cipd.org/uk/knowledge/factsheets/swot-analysis-factsheet/#advantages-and-disadvantages-of-using-swot-analysis" TargetMode="External"/><Relationship Id="rId7" Type="http://schemas.openxmlformats.org/officeDocument/2006/relationships/hyperlink" Target="https://doi.org/10.1080/14697017.2013.788052" TargetMode="External"/><Relationship Id="rId2" Type="http://schemas.openxmlformats.org/officeDocument/2006/relationships/notesSlide" Target="../notesSlides/notesSlide28.xml"/><Relationship Id="rId1" Type="http://schemas.openxmlformats.org/officeDocument/2006/relationships/slideLayout" Target="../slideLayouts/slideLayout1.xml"/><Relationship Id="rId6" Type="http://schemas.openxmlformats.org/officeDocument/2006/relationships/hyperlink" Target="https://www.gov.uk/government/publications/fighting-retail-crime-more-action/fighting-retail-crime-more-action-accessible" TargetMode="External"/><Relationship Id="rId5" Type="http://schemas.openxmlformats.org/officeDocument/2006/relationships/hyperlink" Target="https://doi.org/10.1108/CR-06-2013-0059" TargetMode="External"/><Relationship Id="rId4" Type="http://schemas.openxmlformats.org/officeDocument/2006/relationships/hyperlink" Target="https://www.forbes.com/advisor/business/porters-five-forces/" TargetMode="External"/><Relationship Id="rId9" Type="http://schemas.openxmlformats.org/officeDocument/2006/relationships/hyperlink" Target="https://lordslibrary.parliament.uk/retail-crime-impact-on-workers-the-community-and-local-econom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sz="3600" i="1" dirty="0">
                <a:solidFill>
                  <a:schemeClr val="bg1"/>
                </a:solidFill>
              </a:rPr>
              <a:t>Certificate of Higher Education in Employability Skills</a:t>
            </a:r>
            <a:br>
              <a:rPr lang="en-GB" i="1" dirty="0">
                <a:solidFill>
                  <a:schemeClr val="bg1"/>
                </a:solidFill>
              </a:rPr>
            </a:br>
            <a:br>
              <a:rPr lang="en-GB" i="1" dirty="0">
                <a:solidFill>
                  <a:schemeClr val="bg1"/>
                </a:solidFill>
              </a:rPr>
            </a:br>
            <a:r>
              <a:rPr lang="en-GB" i="1" dirty="0">
                <a:solidFill>
                  <a:schemeClr val="bg1"/>
                </a:solidFill>
              </a:rPr>
              <a:t>Problem Solving and Innovation (BMSW4014)</a:t>
            </a:r>
            <a:br>
              <a:rPr lang="en-GB" i="1" dirty="0">
                <a:solidFill>
                  <a:schemeClr val="bg1"/>
                </a:solidFill>
              </a:rPr>
            </a:br>
            <a:br>
              <a:rPr lang="en-GB" i="1" dirty="0">
                <a:solidFill>
                  <a:schemeClr val="bg1"/>
                </a:solidFill>
              </a:rPr>
            </a:br>
            <a:r>
              <a:rPr lang="en-GB" sz="3100" i="1" dirty="0">
                <a:solidFill>
                  <a:schemeClr val="bg1"/>
                </a:solidFill>
              </a:rPr>
              <a:t>Rhiannon Akers, Chris Rogers and Tristan </a:t>
            </a:r>
            <a:r>
              <a:rPr lang="en-GB" sz="3100" i="1" dirty="0" err="1">
                <a:solidFill>
                  <a:schemeClr val="bg1"/>
                </a:solidFill>
              </a:rPr>
              <a:t>Hawkkins</a:t>
            </a:r>
            <a:r>
              <a:rPr lang="en-GB" sz="3100" i="1" dirty="0">
                <a:solidFill>
                  <a:schemeClr val="bg1"/>
                </a:solidFill>
              </a:rPr>
              <a:t> – January 2025</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Agenda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Recap of Week 2</a:t>
            </a:r>
          </a:p>
          <a:p>
            <a:r>
              <a:rPr lang="en-GB" altLang="en-US" sz="2400" dirty="0">
                <a:latin typeface="Arial" panose="020B0604020202020204" pitchFamily="34" charset="0"/>
                <a:cs typeface="Arial" panose="020B0604020202020204" pitchFamily="34" charset="0"/>
              </a:rPr>
              <a:t>Familiarise ourselves with SWOT when used in the context of an organisation and a current problem. </a:t>
            </a:r>
          </a:p>
          <a:p>
            <a:r>
              <a:rPr lang="en-GB" altLang="en-US" sz="2400" dirty="0">
                <a:latin typeface="Arial" panose="020B0604020202020204" pitchFamily="34" charset="0"/>
                <a:cs typeface="Arial" panose="020B0604020202020204" pitchFamily="34" charset="0"/>
              </a:rPr>
              <a:t>To understand how and why SWOT is used in Problem Solving and Innovation.</a:t>
            </a:r>
          </a:p>
          <a:p>
            <a:r>
              <a:rPr lang="en-GB" altLang="en-US" sz="2400" dirty="0">
                <a:latin typeface="Arial" panose="020B0604020202020204" pitchFamily="34" charset="0"/>
                <a:cs typeface="Arial" panose="020B0604020202020204" pitchFamily="34" charset="0"/>
              </a:rPr>
              <a:t>Exploration of other models that help to analyse the external environment an organisation operates in.</a:t>
            </a:r>
          </a:p>
          <a:p>
            <a:r>
              <a:rPr lang="en-GB" altLang="en-US" sz="2400" dirty="0">
                <a:latin typeface="Arial" panose="020B0604020202020204" pitchFamily="34" charset="0"/>
                <a:cs typeface="Arial" panose="020B0604020202020204" pitchFamily="34" charset="0"/>
              </a:rPr>
              <a:t>QUIZ. </a:t>
            </a: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442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Recap </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Importance of root cause analysis (RCA)</a:t>
            </a:r>
          </a:p>
          <a:p>
            <a:r>
              <a:rPr lang="en-GB" altLang="en-US" sz="2400" dirty="0">
                <a:latin typeface="Arial" panose="020B0604020202020204" pitchFamily="34" charset="0"/>
                <a:cs typeface="Arial" panose="020B0604020202020204" pitchFamily="34" charset="0"/>
              </a:rPr>
              <a:t>The 5 whys</a:t>
            </a:r>
          </a:p>
          <a:p>
            <a:r>
              <a:rPr lang="en-GB" altLang="en-US" sz="2400" dirty="0">
                <a:latin typeface="Arial" panose="020B0604020202020204" pitchFamily="34" charset="0"/>
                <a:cs typeface="Arial" panose="020B0604020202020204" pitchFamily="34" charset="0"/>
              </a:rPr>
              <a:t>Cause and Effect diagram (also known as Fishbone or Ishikawa)</a:t>
            </a:r>
          </a:p>
          <a:p>
            <a:r>
              <a:rPr lang="en-GB" altLang="en-US" sz="2400" dirty="0">
                <a:latin typeface="Arial" panose="020B0604020202020204" pitchFamily="34" charset="0"/>
                <a:cs typeface="Arial" panose="020B0604020202020204" pitchFamily="34" charset="0"/>
              </a:rPr>
              <a:t>Edward De Bono’s 6 thinking hats</a:t>
            </a:r>
          </a:p>
          <a:p>
            <a:r>
              <a:rPr lang="en-GB" altLang="en-US" sz="2400" dirty="0">
                <a:latin typeface="Arial" panose="020B0604020202020204" pitchFamily="34" charset="0"/>
                <a:cs typeface="Arial" panose="020B0604020202020204" pitchFamily="34" charset="0"/>
              </a:rPr>
              <a:t>Problem of the week</a:t>
            </a:r>
          </a:p>
          <a:p>
            <a:r>
              <a:rPr lang="en-GB" altLang="en-US" sz="2400" dirty="0">
                <a:latin typeface="Arial" panose="020B0604020202020204" pitchFamily="34" charset="0"/>
                <a:cs typeface="Arial" panose="020B0604020202020204" pitchFamily="34" charset="0"/>
              </a:rPr>
              <a:t>Introduction to SWOT and PESTLE analysis</a:t>
            </a:r>
          </a:p>
          <a:p>
            <a:r>
              <a:rPr lang="en-GB" altLang="en-US" sz="2400" dirty="0">
                <a:latin typeface="Arial" panose="020B0604020202020204" pitchFamily="34" charset="0"/>
                <a:cs typeface="Arial" panose="020B0604020202020204" pitchFamily="34" charset="0"/>
              </a:rPr>
              <a:t>Referencing activity</a:t>
            </a: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8720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5CE29B-84A1-08F3-8B66-475DEDEE9C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1365A2-C570-B8D1-5F6F-E38E9C658339}"/>
              </a:ext>
            </a:extLst>
          </p:cNvPr>
          <p:cNvSpPr>
            <a:spLocks noGrp="1"/>
          </p:cNvSpPr>
          <p:nvPr>
            <p:ph type="title"/>
          </p:nvPr>
        </p:nvSpPr>
        <p:spPr>
          <a:xfrm>
            <a:off x="457199" y="274638"/>
            <a:ext cx="8124529" cy="1050924"/>
          </a:xfrm>
        </p:spPr>
        <p:txBody>
          <a:bodyPr>
            <a:normAutofit/>
          </a:bodyPr>
          <a:lstStyle/>
          <a:p>
            <a:pPr algn="l"/>
            <a:r>
              <a:rPr lang="en-GB" sz="4000" b="1" dirty="0"/>
              <a:t>      SWOT analysis</a:t>
            </a:r>
          </a:p>
        </p:txBody>
      </p:sp>
      <p:sp>
        <p:nvSpPr>
          <p:cNvPr id="6" name="Rectangle 1027">
            <a:extLst>
              <a:ext uri="{FF2B5EF4-FFF2-40B4-BE49-F238E27FC236}">
                <a16:creationId xmlns:a16="http://schemas.microsoft.com/office/drawing/2014/main" id="{7BB22481-73F2-D93C-03A6-77EF13E8318B}"/>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Strengths – Internal factors that </a:t>
            </a:r>
          </a:p>
          <a:p>
            <a:pPr marL="0" indent="0">
              <a:buNone/>
            </a:pPr>
            <a:r>
              <a:rPr lang="en-GB" altLang="en-US" sz="2400" dirty="0">
                <a:latin typeface="Arial" panose="020B0604020202020204" pitchFamily="34" charset="0"/>
                <a:cs typeface="Arial" panose="020B0604020202020204" pitchFamily="34" charset="0"/>
              </a:rPr>
              <a:t>    give the organisation a competitive advantage.</a:t>
            </a:r>
          </a:p>
          <a:p>
            <a:r>
              <a:rPr lang="en-GB" altLang="en-US" sz="2400" dirty="0">
                <a:latin typeface="Arial" panose="020B0604020202020204" pitchFamily="34" charset="0"/>
                <a:cs typeface="Arial" panose="020B0604020202020204" pitchFamily="34" charset="0"/>
              </a:rPr>
              <a:t>Weaknesses – Internal factors that place the organisation at a disadvantage.</a:t>
            </a:r>
          </a:p>
          <a:p>
            <a:r>
              <a:rPr lang="en-GB" altLang="en-US" sz="2400" dirty="0">
                <a:latin typeface="Arial" panose="020B0604020202020204" pitchFamily="34" charset="0"/>
                <a:cs typeface="Arial" panose="020B0604020202020204" pitchFamily="34" charset="0"/>
              </a:rPr>
              <a:t>Opportunities – External factors that the organisation could utilise to its’ advantage.</a:t>
            </a:r>
          </a:p>
          <a:p>
            <a:r>
              <a:rPr lang="en-GB" altLang="en-US" sz="2400" dirty="0">
                <a:latin typeface="Arial" panose="020B0604020202020204" pitchFamily="34" charset="0"/>
                <a:cs typeface="Arial" panose="020B0604020202020204" pitchFamily="34" charset="0"/>
              </a:rPr>
              <a:t>Threats – External factors that could pose challenges or risks to the organisation.</a:t>
            </a:r>
          </a:p>
          <a:p>
            <a:r>
              <a:rPr lang="en-GB" altLang="en-US" sz="2400" dirty="0">
                <a:latin typeface="Arial" panose="020B0604020202020204" pitchFamily="34" charset="0"/>
                <a:cs typeface="Arial" panose="020B0604020202020204" pitchFamily="34" charset="0"/>
              </a:rPr>
              <a:t>SWOT analysis is typically more focused on the immediate internal environment of the organisation.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3" name="Picture 2" descr="A colorful squares with white text&#10;&#10;Description automatically generated">
            <a:extLst>
              <a:ext uri="{FF2B5EF4-FFF2-40B4-BE49-F238E27FC236}">
                <a16:creationId xmlns:a16="http://schemas.microsoft.com/office/drawing/2014/main" id="{46017BFC-3F03-CDFF-AE13-22E5C81FEB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47681" y="125466"/>
            <a:ext cx="3015223" cy="1725885"/>
          </a:xfrm>
          <a:prstGeom prst="rect">
            <a:avLst/>
          </a:prstGeom>
        </p:spPr>
      </p:pic>
    </p:spTree>
    <p:extLst>
      <p:ext uri="{BB962C8B-B14F-4D97-AF65-F5344CB8AC3E}">
        <p14:creationId xmlns:p14="http://schemas.microsoft.com/office/powerpoint/2010/main" val="40293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What is SWOT analysis?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A planning tool used to understand key factors involved in a project or an organisation. </a:t>
            </a:r>
          </a:p>
          <a:p>
            <a:r>
              <a:rPr lang="en-GB" altLang="en-US" sz="2400" dirty="0">
                <a:latin typeface="Arial" panose="020B0604020202020204" pitchFamily="34" charset="0"/>
                <a:cs typeface="Arial" panose="020B0604020202020204" pitchFamily="34" charset="0"/>
              </a:rPr>
              <a:t>Often used as part of strategic planning but can be applied to help understand an organisation or a situation, and also decision making.</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3411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326583" cy="1050924"/>
          </a:xfrm>
        </p:spPr>
        <p:txBody>
          <a:bodyPr>
            <a:normAutofit fontScale="90000"/>
          </a:bodyPr>
          <a:lstStyle/>
          <a:p>
            <a:r>
              <a:rPr lang="en-GB" sz="4000" b="1" dirty="0"/>
              <a:t>SWOT analysis within an organisation</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3" name="Online Media 2" title="SWOT framework and analysis explained">
            <a:hlinkClick r:id="" action="ppaction://media"/>
            <a:extLst>
              <a:ext uri="{FF2B5EF4-FFF2-40B4-BE49-F238E27FC236}">
                <a16:creationId xmlns:a16="http://schemas.microsoft.com/office/drawing/2014/main" id="{78948AF6-0BEA-5F47-3AE2-F030D0052CFD}"/>
              </a:ext>
            </a:extLst>
          </p:cNvPr>
          <p:cNvPicPr>
            <a:picLocks noRot="1" noChangeAspect="1"/>
          </p:cNvPicPr>
          <p:nvPr>
            <a:videoFile r:link="rId1"/>
          </p:nvPr>
        </p:nvPicPr>
        <p:blipFill>
          <a:blip r:embed="rId4"/>
          <a:stretch>
            <a:fillRect/>
          </a:stretch>
        </p:blipFill>
        <p:spPr>
          <a:xfrm>
            <a:off x="731874" y="1227138"/>
            <a:ext cx="7620000" cy="4305300"/>
          </a:xfrm>
          <a:prstGeom prst="rect">
            <a:avLst/>
          </a:prstGeom>
        </p:spPr>
      </p:pic>
    </p:spTree>
    <p:extLst>
      <p:ext uri="{BB962C8B-B14F-4D97-AF65-F5344CB8AC3E}">
        <p14:creationId xmlns:p14="http://schemas.microsoft.com/office/powerpoint/2010/main" val="1870096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What value does SWOT add? </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Offers self-assessment for management. </a:t>
            </a:r>
          </a:p>
          <a:p>
            <a:r>
              <a:rPr lang="en-GB" altLang="en-US" sz="2400" dirty="0">
                <a:latin typeface="Arial" panose="020B0604020202020204" pitchFamily="34" charset="0"/>
                <a:cs typeface="Arial" panose="020B0604020202020204" pitchFamily="34" charset="0"/>
              </a:rPr>
              <a:t>Flexibility - Can be used as both a quick tool or a comprehensive management tool. </a:t>
            </a:r>
          </a:p>
          <a:p>
            <a:r>
              <a:rPr lang="en-GB" altLang="en-US" sz="2400" dirty="0">
                <a:latin typeface="Arial" panose="020B0604020202020204" pitchFamily="34" charset="0"/>
                <a:cs typeface="Arial" panose="020B0604020202020204" pitchFamily="34" charset="0"/>
              </a:rPr>
              <a:t>The process can be more complex than it first appears. </a:t>
            </a:r>
          </a:p>
          <a:p>
            <a:r>
              <a:rPr lang="en-GB" altLang="en-US" sz="2400" dirty="0">
                <a:latin typeface="Arial" panose="020B0604020202020204" pitchFamily="34" charset="0"/>
                <a:cs typeface="Arial" panose="020B0604020202020204" pitchFamily="34" charset="0"/>
              </a:rPr>
              <a:t>Be mindful of making incorrect assumptions.</a:t>
            </a: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54503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The SWOT process</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B97747E-607D-5F17-EBCA-0D20A02BCE0A}"/>
              </a:ext>
            </a:extLst>
          </p:cNvPr>
          <p:cNvSpPr txBox="1"/>
          <p:nvPr/>
        </p:nvSpPr>
        <p:spPr>
          <a:xfrm>
            <a:off x="792127" y="1530626"/>
            <a:ext cx="7259594" cy="3539430"/>
          </a:xfrm>
          <a:prstGeom prst="rect">
            <a:avLst/>
          </a:prstGeom>
          <a:noFill/>
        </p:spPr>
        <p:txBody>
          <a:bodyPr wrap="square">
            <a:spAutoFit/>
          </a:bodyPr>
          <a:lstStyle/>
          <a:p>
            <a:pPr marL="285750" indent="-285750" algn="l">
              <a:buFont typeface="Arial" panose="020B0604020202020204" pitchFamily="34" charset="0"/>
              <a:buChar char="•"/>
            </a:pPr>
            <a:r>
              <a:rPr lang="en-GB" sz="2800" b="0" i="0" dirty="0">
                <a:solidFill>
                  <a:srgbClr val="202020"/>
                </a:solidFill>
                <a:effectLst/>
                <a:latin typeface="Museo"/>
              </a:rPr>
              <a:t>How and who?</a:t>
            </a:r>
          </a:p>
          <a:p>
            <a:pPr marL="285750" indent="-285750" algn="l">
              <a:buFont typeface="Arial" panose="020B0604020202020204" pitchFamily="34" charset="0"/>
              <a:buChar char="•"/>
            </a:pPr>
            <a:r>
              <a:rPr lang="en-GB" sz="2800" dirty="0">
                <a:solidFill>
                  <a:srgbClr val="202020"/>
                </a:solidFill>
                <a:latin typeface="Museo"/>
              </a:rPr>
              <a:t>What information is needed?</a:t>
            </a:r>
          </a:p>
          <a:p>
            <a:pPr marL="285750" indent="-285750" algn="l">
              <a:buFont typeface="Arial" panose="020B0604020202020204" pitchFamily="34" charset="0"/>
              <a:buChar char="•"/>
            </a:pPr>
            <a:r>
              <a:rPr lang="en-GB" sz="2800" b="0" i="0" dirty="0">
                <a:solidFill>
                  <a:srgbClr val="202020"/>
                </a:solidFill>
                <a:effectLst/>
                <a:latin typeface="Museo"/>
              </a:rPr>
              <a:t>Gather the information.</a:t>
            </a:r>
          </a:p>
          <a:p>
            <a:pPr marL="285750" indent="-285750" algn="l">
              <a:buFont typeface="Arial" panose="020B0604020202020204" pitchFamily="34" charset="0"/>
              <a:buChar char="•"/>
            </a:pPr>
            <a:r>
              <a:rPr lang="en-GB" sz="2800" dirty="0">
                <a:solidFill>
                  <a:srgbClr val="202020"/>
                </a:solidFill>
                <a:latin typeface="Museo"/>
              </a:rPr>
              <a:t>Plot findings and identify important issues.</a:t>
            </a:r>
          </a:p>
          <a:p>
            <a:pPr marL="285750" indent="-285750" algn="l">
              <a:buFont typeface="Arial" panose="020B0604020202020204" pitchFamily="34" charset="0"/>
              <a:buChar char="•"/>
            </a:pPr>
            <a:r>
              <a:rPr lang="en-GB" sz="2800" b="0" i="0" dirty="0">
                <a:solidFill>
                  <a:srgbClr val="202020"/>
                </a:solidFill>
                <a:effectLst/>
                <a:latin typeface="Museo"/>
              </a:rPr>
              <a:t>What are the strategic options?</a:t>
            </a:r>
          </a:p>
          <a:p>
            <a:pPr marL="285750" indent="-285750" algn="l">
              <a:buFont typeface="Arial" panose="020B0604020202020204" pitchFamily="34" charset="0"/>
              <a:buChar char="•"/>
            </a:pPr>
            <a:r>
              <a:rPr lang="en-GB" sz="2800" b="0" i="0" dirty="0">
                <a:solidFill>
                  <a:srgbClr val="202020"/>
                </a:solidFill>
                <a:effectLst/>
                <a:latin typeface="Museo"/>
              </a:rPr>
              <a:t>Complete a write</a:t>
            </a:r>
            <a:r>
              <a:rPr lang="en-GB" sz="2800" dirty="0">
                <a:solidFill>
                  <a:srgbClr val="202020"/>
                </a:solidFill>
                <a:latin typeface="Museo"/>
              </a:rPr>
              <a:t>-</a:t>
            </a:r>
            <a:r>
              <a:rPr lang="en-GB" sz="2800" b="0" i="0" dirty="0">
                <a:solidFill>
                  <a:srgbClr val="202020"/>
                </a:solidFill>
                <a:effectLst/>
                <a:latin typeface="Museo"/>
              </a:rPr>
              <a:t>up.</a:t>
            </a:r>
          </a:p>
          <a:p>
            <a:pPr marL="285750" indent="-285750" algn="l">
              <a:buFont typeface="Arial" panose="020B0604020202020204" pitchFamily="34" charset="0"/>
              <a:buChar char="•"/>
            </a:pPr>
            <a:r>
              <a:rPr lang="en-GB" sz="2800" dirty="0">
                <a:solidFill>
                  <a:srgbClr val="202020"/>
                </a:solidFill>
                <a:latin typeface="Museo"/>
              </a:rPr>
              <a:t>Share findings.</a:t>
            </a:r>
          </a:p>
          <a:p>
            <a:pPr marL="285750" indent="-285750" algn="l">
              <a:buFont typeface="Arial" panose="020B0604020202020204" pitchFamily="34" charset="0"/>
              <a:buChar char="•"/>
            </a:pPr>
            <a:r>
              <a:rPr lang="en-GB" sz="2800" b="0" i="0" dirty="0">
                <a:solidFill>
                  <a:srgbClr val="202020"/>
                </a:solidFill>
                <a:effectLst/>
                <a:latin typeface="Museo"/>
              </a:rPr>
              <a:t>Determine priorities and create action plan. </a:t>
            </a:r>
          </a:p>
        </p:txBody>
      </p:sp>
    </p:spTree>
    <p:extLst>
      <p:ext uri="{BB962C8B-B14F-4D97-AF65-F5344CB8AC3E}">
        <p14:creationId xmlns:p14="http://schemas.microsoft.com/office/powerpoint/2010/main" val="2365465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SWOT template (CIPD, 2024) </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C22FE7E-6B27-8CF1-E5A5-1CD04D229560}"/>
              </a:ext>
            </a:extLst>
          </p:cNvPr>
          <p:cNvPicPr>
            <a:picLocks noChangeAspect="1"/>
          </p:cNvPicPr>
          <p:nvPr/>
        </p:nvPicPr>
        <p:blipFill>
          <a:blip r:embed="rId3"/>
          <a:stretch>
            <a:fillRect/>
          </a:stretch>
        </p:blipFill>
        <p:spPr>
          <a:xfrm>
            <a:off x="1508197" y="1282315"/>
            <a:ext cx="6127605" cy="4250123"/>
          </a:xfrm>
          <a:prstGeom prst="rect">
            <a:avLst/>
          </a:prstGeom>
        </p:spPr>
      </p:pic>
    </p:spTree>
    <p:extLst>
      <p:ext uri="{BB962C8B-B14F-4D97-AF65-F5344CB8AC3E}">
        <p14:creationId xmlns:p14="http://schemas.microsoft.com/office/powerpoint/2010/main" val="31242441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SWOT template (CIPD, 2024)</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8DA9D0D-6081-A712-2684-E1D47A3B3375}"/>
              </a:ext>
            </a:extLst>
          </p:cNvPr>
          <p:cNvPicPr>
            <a:picLocks noChangeAspect="1"/>
          </p:cNvPicPr>
          <p:nvPr/>
        </p:nvPicPr>
        <p:blipFill>
          <a:blip r:embed="rId3"/>
          <a:stretch>
            <a:fillRect/>
          </a:stretch>
        </p:blipFill>
        <p:spPr>
          <a:xfrm>
            <a:off x="1296129" y="1238915"/>
            <a:ext cx="6766864" cy="4201447"/>
          </a:xfrm>
          <a:prstGeom prst="rect">
            <a:avLst/>
          </a:prstGeom>
        </p:spPr>
      </p:pic>
    </p:spTree>
    <p:extLst>
      <p:ext uri="{BB962C8B-B14F-4D97-AF65-F5344CB8AC3E}">
        <p14:creationId xmlns:p14="http://schemas.microsoft.com/office/powerpoint/2010/main" val="3166713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SWOT analysis tips </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45EFDC4-884D-D1F3-8317-3FB44C2057C0}"/>
              </a:ext>
            </a:extLst>
          </p:cNvPr>
          <p:cNvSpPr txBox="1"/>
          <p:nvPr/>
        </p:nvSpPr>
        <p:spPr>
          <a:xfrm>
            <a:off x="851022" y="1417638"/>
            <a:ext cx="7500852" cy="3416320"/>
          </a:xfrm>
          <a:prstGeom prst="rect">
            <a:avLst/>
          </a:prstGeom>
          <a:noFill/>
        </p:spPr>
        <p:txBody>
          <a:bodyPr wrap="square">
            <a:spAutoFit/>
          </a:bodyPr>
          <a:lstStyle/>
          <a:p>
            <a:pPr marL="285750" indent="-285750" algn="l">
              <a:buFont typeface="Arial" panose="020B0604020202020204" pitchFamily="34" charset="0"/>
              <a:buChar char="•"/>
            </a:pPr>
            <a:r>
              <a:rPr lang="en-GB" sz="3600" b="0" i="0" dirty="0">
                <a:solidFill>
                  <a:srgbClr val="202020"/>
                </a:solidFill>
                <a:effectLst/>
                <a:latin typeface="Museo"/>
              </a:rPr>
              <a:t>Collaborate.</a:t>
            </a:r>
          </a:p>
          <a:p>
            <a:pPr marL="285750" indent="-285750" algn="l">
              <a:buFont typeface="Arial" panose="020B0604020202020204" pitchFamily="34" charset="0"/>
              <a:buChar char="•"/>
            </a:pPr>
            <a:r>
              <a:rPr lang="en-GB" sz="3600" dirty="0">
                <a:solidFill>
                  <a:srgbClr val="202020"/>
                </a:solidFill>
                <a:latin typeface="Museo"/>
              </a:rPr>
              <a:t>E</a:t>
            </a:r>
            <a:r>
              <a:rPr lang="en-GB" sz="3600" b="0" i="0" dirty="0">
                <a:solidFill>
                  <a:srgbClr val="202020"/>
                </a:solidFill>
                <a:effectLst/>
                <a:latin typeface="Museo"/>
              </a:rPr>
              <a:t>xpertise and resources.</a:t>
            </a:r>
          </a:p>
          <a:p>
            <a:pPr marL="285750" indent="-285750" algn="l">
              <a:buFont typeface="Arial" panose="020B0604020202020204" pitchFamily="34" charset="0"/>
              <a:buChar char="•"/>
            </a:pPr>
            <a:r>
              <a:rPr lang="en-GB" sz="3600" b="0" i="0" dirty="0">
                <a:solidFill>
                  <a:srgbClr val="202020"/>
                </a:solidFill>
                <a:effectLst/>
                <a:latin typeface="Museo"/>
              </a:rPr>
              <a:t>Use other techniques. </a:t>
            </a:r>
          </a:p>
          <a:p>
            <a:pPr marL="285750" indent="-285750" algn="l">
              <a:buFont typeface="Arial" panose="020B0604020202020204" pitchFamily="34" charset="0"/>
              <a:buChar char="•"/>
            </a:pPr>
            <a:r>
              <a:rPr lang="en-GB" sz="3600" b="0" i="0" dirty="0">
                <a:solidFill>
                  <a:srgbClr val="202020"/>
                </a:solidFill>
                <a:effectLst/>
                <a:latin typeface="Museo"/>
              </a:rPr>
              <a:t>Use for ongoing processes.</a:t>
            </a:r>
          </a:p>
          <a:p>
            <a:pPr marL="285750" indent="-285750" algn="l">
              <a:buFont typeface="Arial" panose="020B0604020202020204" pitchFamily="34" charset="0"/>
              <a:buChar char="•"/>
            </a:pPr>
            <a:r>
              <a:rPr lang="en-GB" sz="3600" dirty="0">
                <a:solidFill>
                  <a:srgbClr val="202020"/>
                </a:solidFill>
                <a:latin typeface="Museo"/>
              </a:rPr>
              <a:t>Avoid information overload.</a:t>
            </a:r>
            <a:endParaRPr lang="en-GB" sz="3600" b="0" i="0" dirty="0">
              <a:solidFill>
                <a:srgbClr val="202020"/>
              </a:solidFill>
              <a:effectLst/>
              <a:latin typeface="Museo"/>
            </a:endParaRPr>
          </a:p>
          <a:p>
            <a:pPr marL="285750" indent="-285750" algn="l">
              <a:buFont typeface="Arial" panose="020B0604020202020204" pitchFamily="34" charset="0"/>
              <a:buChar char="•"/>
            </a:pPr>
            <a:r>
              <a:rPr lang="en-GB" sz="3600" b="0" i="0" dirty="0">
                <a:solidFill>
                  <a:srgbClr val="202020"/>
                </a:solidFill>
                <a:effectLst/>
                <a:latin typeface="Museo"/>
              </a:rPr>
              <a:t>Do not make assumptions.</a:t>
            </a:r>
          </a:p>
        </p:txBody>
      </p:sp>
    </p:spTree>
    <p:extLst>
      <p:ext uri="{BB962C8B-B14F-4D97-AF65-F5344CB8AC3E}">
        <p14:creationId xmlns:p14="http://schemas.microsoft.com/office/powerpoint/2010/main" val="5582981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When to use SWOT</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700C309-637A-DA57-0859-9D14ED907552}"/>
              </a:ext>
            </a:extLst>
          </p:cNvPr>
          <p:cNvSpPr txBox="1"/>
          <p:nvPr/>
        </p:nvSpPr>
        <p:spPr>
          <a:xfrm>
            <a:off x="792126" y="1482635"/>
            <a:ext cx="7985052" cy="3785652"/>
          </a:xfrm>
          <a:prstGeom prst="rect">
            <a:avLst/>
          </a:prstGeom>
          <a:noFill/>
        </p:spPr>
        <p:txBody>
          <a:bodyPr wrap="square">
            <a:spAutoFit/>
          </a:bodyPr>
          <a:lstStyle/>
          <a:p>
            <a:pPr algn="l"/>
            <a:r>
              <a:rPr lang="en-GB" sz="2400" b="0" i="0" dirty="0">
                <a:solidFill>
                  <a:srgbClr val="202020"/>
                </a:solidFill>
                <a:effectLst/>
                <a:latin typeface="Museo"/>
              </a:rPr>
              <a:t>A SWOT analysis can be used for:</a:t>
            </a:r>
          </a:p>
          <a:p>
            <a:pPr marL="285750" indent="-285750" algn="l">
              <a:buFont typeface="Arial" panose="020B0604020202020204" pitchFamily="34" charset="0"/>
              <a:buChar char="•"/>
            </a:pPr>
            <a:r>
              <a:rPr lang="en-GB" sz="2400" b="0" i="0" dirty="0">
                <a:solidFill>
                  <a:srgbClr val="202020"/>
                </a:solidFill>
                <a:effectLst/>
                <a:latin typeface="Museo"/>
              </a:rPr>
              <a:t>Workshop sessions.</a:t>
            </a:r>
          </a:p>
          <a:p>
            <a:pPr marL="285750" indent="-285750" algn="l">
              <a:buFont typeface="Arial" panose="020B0604020202020204" pitchFamily="34" charset="0"/>
              <a:buChar char="•"/>
            </a:pPr>
            <a:r>
              <a:rPr lang="en-GB" sz="2400" b="0" i="0" dirty="0">
                <a:solidFill>
                  <a:srgbClr val="202020"/>
                </a:solidFill>
                <a:effectLst/>
                <a:latin typeface="Museo"/>
              </a:rPr>
              <a:t>Generating ideas and solutions.</a:t>
            </a:r>
          </a:p>
          <a:p>
            <a:pPr marL="285750" indent="-285750" algn="l">
              <a:buFont typeface="Arial" panose="020B0604020202020204" pitchFamily="34" charset="0"/>
              <a:buChar char="•"/>
            </a:pPr>
            <a:r>
              <a:rPr lang="en-GB" sz="2400" b="0" i="0" dirty="0">
                <a:solidFill>
                  <a:srgbClr val="202020"/>
                </a:solidFill>
                <a:effectLst/>
                <a:latin typeface="Museo"/>
              </a:rPr>
              <a:t>Problem solving.</a:t>
            </a:r>
          </a:p>
          <a:p>
            <a:pPr marL="285750" indent="-285750" algn="l">
              <a:buFont typeface="Arial" panose="020B0604020202020204" pitchFamily="34" charset="0"/>
              <a:buChar char="•"/>
            </a:pPr>
            <a:r>
              <a:rPr lang="en-GB" sz="2400" b="0" i="0" dirty="0">
                <a:solidFill>
                  <a:srgbClr val="202020"/>
                </a:solidFill>
                <a:effectLst/>
                <a:latin typeface="Museo"/>
              </a:rPr>
              <a:t>Planning.</a:t>
            </a:r>
          </a:p>
          <a:p>
            <a:pPr marL="285750" indent="-285750" algn="l">
              <a:buFont typeface="Arial" panose="020B0604020202020204" pitchFamily="34" charset="0"/>
              <a:buChar char="•"/>
            </a:pPr>
            <a:r>
              <a:rPr lang="en-GB" sz="2400" b="0" i="0" dirty="0">
                <a:solidFill>
                  <a:srgbClr val="202020"/>
                </a:solidFill>
                <a:effectLst/>
                <a:latin typeface="Museo"/>
              </a:rPr>
              <a:t>Strategic planning (with </a:t>
            </a:r>
            <a:r>
              <a:rPr lang="en-GB" sz="2400" b="1" i="0" dirty="0">
                <a:solidFill>
                  <a:srgbClr val="202020"/>
                </a:solidFill>
                <a:effectLst/>
                <a:latin typeface="Museo"/>
                <a:hlinkClick r:id="rId3" tooltip="PESTLE analysis factsheet"/>
              </a:rPr>
              <a:t>PESTLE</a:t>
            </a:r>
            <a:r>
              <a:rPr lang="en-GB" sz="2400" b="0" i="0" dirty="0">
                <a:solidFill>
                  <a:srgbClr val="202020"/>
                </a:solidFill>
                <a:effectLst/>
                <a:latin typeface="Museo"/>
              </a:rPr>
              <a:t>).</a:t>
            </a:r>
          </a:p>
          <a:p>
            <a:pPr marL="285750" indent="-285750" algn="l">
              <a:buFont typeface="Arial" panose="020B0604020202020204" pitchFamily="34" charset="0"/>
              <a:buChar char="•"/>
            </a:pPr>
            <a:r>
              <a:rPr lang="en-GB" sz="2400" b="0" i="0" dirty="0">
                <a:solidFill>
                  <a:srgbClr val="202020"/>
                </a:solidFill>
                <a:effectLst/>
                <a:latin typeface="Museo"/>
              </a:rPr>
              <a:t>Product evaluation.</a:t>
            </a:r>
          </a:p>
          <a:p>
            <a:pPr marL="285750" indent="-285750" algn="l">
              <a:buFont typeface="Arial" panose="020B0604020202020204" pitchFamily="34" charset="0"/>
              <a:buChar char="•"/>
            </a:pPr>
            <a:r>
              <a:rPr lang="en-GB" sz="2400" b="0" i="0" dirty="0">
                <a:solidFill>
                  <a:srgbClr val="202020"/>
                </a:solidFill>
                <a:effectLst/>
                <a:latin typeface="Museo"/>
              </a:rPr>
              <a:t>Competitor evaluation (with </a:t>
            </a:r>
            <a:r>
              <a:rPr lang="en-GB" sz="2400" b="1" i="0" dirty="0">
                <a:solidFill>
                  <a:srgbClr val="202020"/>
                </a:solidFill>
                <a:effectLst/>
                <a:latin typeface="Museo"/>
                <a:hlinkClick r:id="rId4" tooltip="Porter's five forces"/>
              </a:rPr>
              <a:t>Porter's five forces</a:t>
            </a:r>
            <a:r>
              <a:rPr lang="en-GB" sz="2400" b="0" i="0" dirty="0">
                <a:solidFill>
                  <a:srgbClr val="202020"/>
                </a:solidFill>
                <a:effectLst/>
                <a:latin typeface="Museo"/>
              </a:rPr>
              <a:t>).</a:t>
            </a:r>
          </a:p>
          <a:p>
            <a:pPr marL="285750" indent="-285750" algn="l">
              <a:buFont typeface="Arial" panose="020B0604020202020204" pitchFamily="34" charset="0"/>
              <a:buChar char="•"/>
            </a:pPr>
            <a:r>
              <a:rPr lang="en-GB" sz="2400" b="0" i="0" dirty="0">
                <a:solidFill>
                  <a:srgbClr val="202020"/>
                </a:solidFill>
                <a:effectLst/>
                <a:latin typeface="Museo"/>
              </a:rPr>
              <a:t>Personal development planning.</a:t>
            </a:r>
          </a:p>
          <a:p>
            <a:pPr marL="285750" indent="-285750" algn="l">
              <a:buFont typeface="Arial" panose="020B0604020202020204" pitchFamily="34" charset="0"/>
              <a:buChar char="•"/>
            </a:pPr>
            <a:r>
              <a:rPr lang="en-GB" sz="2400" b="0" i="0" dirty="0">
                <a:solidFill>
                  <a:srgbClr val="202020"/>
                </a:solidFill>
                <a:effectLst/>
                <a:latin typeface="Museo"/>
              </a:rPr>
              <a:t>Decision making (with </a:t>
            </a:r>
            <a:r>
              <a:rPr lang="en-GB" sz="2400" b="1" i="0" dirty="0">
                <a:solidFill>
                  <a:srgbClr val="202020"/>
                </a:solidFill>
                <a:effectLst/>
                <a:latin typeface="Museo"/>
                <a:hlinkClick r:id="rId5" tooltip="Lewin's force field analysis"/>
              </a:rPr>
              <a:t>Lewin's force field analysis</a:t>
            </a:r>
            <a:r>
              <a:rPr lang="en-GB" sz="2400" b="0" i="0" dirty="0">
                <a:solidFill>
                  <a:srgbClr val="202020"/>
                </a:solidFill>
                <a:effectLst/>
                <a:latin typeface="Museo"/>
              </a:rPr>
              <a:t>).</a:t>
            </a:r>
          </a:p>
        </p:txBody>
      </p:sp>
    </p:spTree>
    <p:extLst>
      <p:ext uri="{BB962C8B-B14F-4D97-AF65-F5344CB8AC3E}">
        <p14:creationId xmlns:p14="http://schemas.microsoft.com/office/powerpoint/2010/main" val="6068639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7FD01E-5F8B-6719-A60F-4D704A4CBB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39ED33-0A33-2EAF-FB48-6307C9C63529}"/>
              </a:ext>
            </a:extLst>
          </p:cNvPr>
          <p:cNvSpPr>
            <a:spLocks noGrp="1"/>
          </p:cNvSpPr>
          <p:nvPr>
            <p:ph type="title"/>
          </p:nvPr>
        </p:nvSpPr>
        <p:spPr/>
        <p:txBody>
          <a:bodyPr>
            <a:normAutofit fontScale="90000"/>
          </a:bodyPr>
          <a:lstStyle/>
          <a:p>
            <a:r>
              <a:rPr lang="en-GB" sz="4000" b="1" dirty="0"/>
              <a:t>SWOT example – Shoplifting in the UK</a:t>
            </a:r>
          </a:p>
        </p:txBody>
      </p:sp>
      <p:sp>
        <p:nvSpPr>
          <p:cNvPr id="6" name="Rectangle 1027">
            <a:extLst>
              <a:ext uri="{FF2B5EF4-FFF2-40B4-BE49-F238E27FC236}">
                <a16:creationId xmlns:a16="http://schemas.microsoft.com/office/drawing/2014/main" id="{6EA8DAEC-6327-7F00-6DF0-640844551225}"/>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122FE3E-9F1A-F445-9806-08A319C213FF}"/>
              </a:ext>
            </a:extLst>
          </p:cNvPr>
          <p:cNvSpPr txBox="1"/>
          <p:nvPr/>
        </p:nvSpPr>
        <p:spPr>
          <a:xfrm>
            <a:off x="875130" y="1380874"/>
            <a:ext cx="3091010" cy="2031325"/>
          </a:xfrm>
          <a:prstGeom prst="rect">
            <a:avLst/>
          </a:prstGeom>
          <a:noFill/>
        </p:spPr>
        <p:txBody>
          <a:bodyPr wrap="square">
            <a:spAutoFit/>
          </a:bodyPr>
          <a:lstStyle/>
          <a:p>
            <a:pPr algn="l"/>
            <a:r>
              <a:rPr lang="en-GB" sz="1800" b="1" i="0" dirty="0">
                <a:solidFill>
                  <a:srgbClr val="202020"/>
                </a:solidFill>
                <a:effectLst/>
                <a:latin typeface="Museo"/>
              </a:rPr>
              <a:t>Strengths </a:t>
            </a:r>
          </a:p>
          <a:p>
            <a:pPr marL="285750" indent="-285750" algn="l">
              <a:buFont typeface="Arial" panose="020B0604020202020204" pitchFamily="34" charset="0"/>
              <a:buChar char="•"/>
            </a:pPr>
            <a:r>
              <a:rPr lang="en-GB" dirty="0">
                <a:solidFill>
                  <a:srgbClr val="202020"/>
                </a:solidFill>
                <a:latin typeface="Museo"/>
              </a:rPr>
              <a:t>Increased awareness of the issue.</a:t>
            </a:r>
          </a:p>
          <a:p>
            <a:pPr marL="285750" indent="-285750" algn="l">
              <a:buFont typeface="Arial" panose="020B0604020202020204" pitchFamily="34" charset="0"/>
              <a:buChar char="•"/>
            </a:pPr>
            <a:r>
              <a:rPr lang="en-GB" dirty="0">
                <a:solidFill>
                  <a:srgbClr val="202020"/>
                </a:solidFill>
                <a:latin typeface="Museo"/>
              </a:rPr>
              <a:t>Investment in crime prevention measures.</a:t>
            </a:r>
          </a:p>
          <a:p>
            <a:pPr marL="285750" indent="-285750" algn="l">
              <a:buFont typeface="Arial" panose="020B0604020202020204" pitchFamily="34" charset="0"/>
              <a:buChar char="•"/>
            </a:pPr>
            <a:r>
              <a:rPr lang="en-GB" dirty="0">
                <a:solidFill>
                  <a:srgbClr val="202020"/>
                </a:solidFill>
                <a:latin typeface="Museo"/>
              </a:rPr>
              <a:t>Efforts to introduce specific legislation.</a:t>
            </a:r>
            <a:endParaRPr lang="en-GB" dirty="0"/>
          </a:p>
        </p:txBody>
      </p:sp>
      <p:sp>
        <p:nvSpPr>
          <p:cNvPr id="7" name="TextBox 6">
            <a:extLst>
              <a:ext uri="{FF2B5EF4-FFF2-40B4-BE49-F238E27FC236}">
                <a16:creationId xmlns:a16="http://schemas.microsoft.com/office/drawing/2014/main" id="{1F9E9115-BDC8-5BA9-C298-9FFE8D518E92}"/>
              </a:ext>
            </a:extLst>
          </p:cNvPr>
          <p:cNvSpPr txBox="1"/>
          <p:nvPr/>
        </p:nvSpPr>
        <p:spPr>
          <a:xfrm>
            <a:off x="5229283" y="1443712"/>
            <a:ext cx="2949828" cy="1754326"/>
          </a:xfrm>
          <a:prstGeom prst="rect">
            <a:avLst/>
          </a:prstGeom>
          <a:noFill/>
        </p:spPr>
        <p:txBody>
          <a:bodyPr wrap="square">
            <a:spAutoFit/>
          </a:bodyPr>
          <a:lstStyle/>
          <a:p>
            <a:pPr algn="l"/>
            <a:r>
              <a:rPr lang="en-GB" sz="1800" b="1" i="0" dirty="0">
                <a:solidFill>
                  <a:srgbClr val="202020"/>
                </a:solidFill>
                <a:effectLst/>
                <a:latin typeface="Museo"/>
              </a:rPr>
              <a:t>Weaknesses</a:t>
            </a:r>
          </a:p>
          <a:p>
            <a:pPr marL="285750" indent="-285750" algn="l">
              <a:buFont typeface="Arial" panose="020B0604020202020204" pitchFamily="34" charset="0"/>
              <a:buChar char="•"/>
            </a:pPr>
            <a:r>
              <a:rPr lang="en-GB" dirty="0">
                <a:solidFill>
                  <a:srgbClr val="202020"/>
                </a:solidFill>
                <a:latin typeface="Museo"/>
              </a:rPr>
              <a:t>Inadequate police response.</a:t>
            </a:r>
          </a:p>
          <a:p>
            <a:pPr marL="285750" indent="-285750" algn="l">
              <a:buFont typeface="Arial" panose="020B0604020202020204" pitchFamily="34" charset="0"/>
              <a:buChar char="•"/>
            </a:pPr>
            <a:r>
              <a:rPr lang="en-GB" dirty="0">
                <a:solidFill>
                  <a:srgbClr val="202020"/>
                </a:solidFill>
                <a:latin typeface="Museo"/>
              </a:rPr>
              <a:t>Lack of specific offence for assaulting retail workers.</a:t>
            </a:r>
          </a:p>
          <a:p>
            <a:pPr marL="285750" indent="-285750" algn="l">
              <a:buFont typeface="Arial" panose="020B0604020202020204" pitchFamily="34" charset="0"/>
              <a:buChar char="•"/>
            </a:pPr>
            <a:r>
              <a:rPr lang="en-GB" dirty="0">
                <a:solidFill>
                  <a:srgbClr val="202020"/>
                </a:solidFill>
                <a:latin typeface="Museo"/>
              </a:rPr>
              <a:t>Lack of police funding. </a:t>
            </a:r>
            <a:endParaRPr lang="en-GB" dirty="0"/>
          </a:p>
        </p:txBody>
      </p:sp>
      <p:sp>
        <p:nvSpPr>
          <p:cNvPr id="8" name="TextBox 7">
            <a:extLst>
              <a:ext uri="{FF2B5EF4-FFF2-40B4-BE49-F238E27FC236}">
                <a16:creationId xmlns:a16="http://schemas.microsoft.com/office/drawing/2014/main" id="{8ED051DF-9841-34B4-04A8-45AF783437FA}"/>
              </a:ext>
            </a:extLst>
          </p:cNvPr>
          <p:cNvSpPr txBox="1"/>
          <p:nvPr/>
        </p:nvSpPr>
        <p:spPr>
          <a:xfrm>
            <a:off x="5229283" y="3432887"/>
            <a:ext cx="2949828" cy="2308324"/>
          </a:xfrm>
          <a:prstGeom prst="rect">
            <a:avLst/>
          </a:prstGeom>
          <a:noFill/>
        </p:spPr>
        <p:txBody>
          <a:bodyPr wrap="square">
            <a:spAutoFit/>
          </a:bodyPr>
          <a:lstStyle/>
          <a:p>
            <a:pPr algn="l"/>
            <a:r>
              <a:rPr lang="en-GB" sz="1800" b="1" i="0" dirty="0">
                <a:solidFill>
                  <a:srgbClr val="202020"/>
                </a:solidFill>
                <a:effectLst/>
                <a:latin typeface="Museo"/>
              </a:rPr>
              <a:t>Threats</a:t>
            </a:r>
          </a:p>
          <a:p>
            <a:pPr marL="285750" indent="-285750" algn="l">
              <a:buFont typeface="Arial" panose="020B0604020202020204" pitchFamily="34" charset="0"/>
              <a:buChar char="•"/>
            </a:pPr>
            <a:r>
              <a:rPr lang="en-GB" dirty="0">
                <a:solidFill>
                  <a:srgbClr val="202020"/>
                </a:solidFill>
                <a:latin typeface="Museo"/>
              </a:rPr>
              <a:t>Rising levels of abuse against retail workers.</a:t>
            </a:r>
          </a:p>
          <a:p>
            <a:pPr marL="285750" indent="-285750" algn="l">
              <a:buFont typeface="Arial" panose="020B0604020202020204" pitchFamily="34" charset="0"/>
              <a:buChar char="•"/>
            </a:pPr>
            <a:r>
              <a:rPr lang="en-GB" dirty="0">
                <a:solidFill>
                  <a:srgbClr val="202020"/>
                </a:solidFill>
                <a:latin typeface="Museo"/>
              </a:rPr>
              <a:t>Organised crime.</a:t>
            </a:r>
          </a:p>
          <a:p>
            <a:pPr marL="285750" indent="-285750" algn="l">
              <a:buFont typeface="Arial" panose="020B0604020202020204" pitchFamily="34" charset="0"/>
              <a:buChar char="•"/>
            </a:pPr>
            <a:r>
              <a:rPr lang="en-GB" dirty="0">
                <a:solidFill>
                  <a:srgbClr val="202020"/>
                </a:solidFill>
                <a:latin typeface="Museo"/>
              </a:rPr>
              <a:t>Increasing costs to retailers and potential store closures.</a:t>
            </a:r>
          </a:p>
          <a:p>
            <a:pPr marL="285750" indent="-285750" algn="l">
              <a:buFont typeface="Arial" panose="020B0604020202020204" pitchFamily="34" charset="0"/>
              <a:buChar char="•"/>
            </a:pPr>
            <a:r>
              <a:rPr lang="en-GB" dirty="0">
                <a:solidFill>
                  <a:srgbClr val="202020"/>
                </a:solidFill>
                <a:latin typeface="Museo"/>
              </a:rPr>
              <a:t>Contribution to inflation.</a:t>
            </a:r>
            <a:endParaRPr lang="en-GB" dirty="0"/>
          </a:p>
        </p:txBody>
      </p:sp>
      <p:sp>
        <p:nvSpPr>
          <p:cNvPr id="9" name="TextBox 8">
            <a:extLst>
              <a:ext uri="{FF2B5EF4-FFF2-40B4-BE49-F238E27FC236}">
                <a16:creationId xmlns:a16="http://schemas.microsoft.com/office/drawing/2014/main" id="{2C48AF23-7CC1-FDA0-E46A-E5DD45E72ACB}"/>
              </a:ext>
            </a:extLst>
          </p:cNvPr>
          <p:cNvSpPr txBox="1"/>
          <p:nvPr/>
        </p:nvSpPr>
        <p:spPr>
          <a:xfrm>
            <a:off x="875130" y="3475038"/>
            <a:ext cx="3220036" cy="2031325"/>
          </a:xfrm>
          <a:prstGeom prst="rect">
            <a:avLst/>
          </a:prstGeom>
          <a:noFill/>
        </p:spPr>
        <p:txBody>
          <a:bodyPr wrap="square">
            <a:spAutoFit/>
          </a:bodyPr>
          <a:lstStyle/>
          <a:p>
            <a:pPr algn="l"/>
            <a:r>
              <a:rPr lang="en-GB" sz="1800" b="1" i="0" dirty="0">
                <a:solidFill>
                  <a:srgbClr val="202020"/>
                </a:solidFill>
                <a:effectLst/>
                <a:latin typeface="Museo"/>
              </a:rPr>
              <a:t>Opportunities</a:t>
            </a:r>
          </a:p>
          <a:p>
            <a:pPr marL="285750" indent="-285750" algn="l">
              <a:buFont typeface="Arial" panose="020B0604020202020204" pitchFamily="34" charset="0"/>
              <a:buChar char="•"/>
            </a:pPr>
            <a:r>
              <a:rPr lang="en-GB" dirty="0">
                <a:solidFill>
                  <a:srgbClr val="202020"/>
                </a:solidFill>
                <a:latin typeface="Museo"/>
              </a:rPr>
              <a:t>Potential for new legislation.</a:t>
            </a:r>
          </a:p>
          <a:p>
            <a:pPr marL="285750" indent="-285750" algn="l">
              <a:buFont typeface="Arial" panose="020B0604020202020204" pitchFamily="34" charset="0"/>
              <a:buChar char="•"/>
            </a:pPr>
            <a:r>
              <a:rPr lang="en-GB" dirty="0">
                <a:solidFill>
                  <a:srgbClr val="202020"/>
                </a:solidFill>
                <a:latin typeface="Museo"/>
              </a:rPr>
              <a:t>Increased collaboration between retailers, police and government.</a:t>
            </a:r>
          </a:p>
          <a:p>
            <a:pPr marL="285750" indent="-285750" algn="l">
              <a:buFont typeface="Arial" panose="020B0604020202020204" pitchFamily="34" charset="0"/>
              <a:buChar char="•"/>
            </a:pPr>
            <a:r>
              <a:rPr lang="en-GB" dirty="0">
                <a:solidFill>
                  <a:srgbClr val="202020"/>
                </a:solidFill>
                <a:latin typeface="Museo"/>
              </a:rPr>
              <a:t>Innovative security technology. </a:t>
            </a:r>
            <a:endParaRPr lang="en-GB" dirty="0"/>
          </a:p>
        </p:txBody>
      </p:sp>
    </p:spTree>
    <p:extLst>
      <p:ext uri="{BB962C8B-B14F-4D97-AF65-F5344CB8AC3E}">
        <p14:creationId xmlns:p14="http://schemas.microsoft.com/office/powerpoint/2010/main" val="34325852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Activity</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In groups, chose an organisation and conduct a SWOT analysis on it’s current position.  </a:t>
            </a:r>
          </a:p>
          <a:p>
            <a:r>
              <a:rPr lang="en-GB" altLang="en-US" sz="2400" dirty="0">
                <a:latin typeface="Arial" panose="020B0604020202020204" pitchFamily="34" charset="0"/>
                <a:cs typeface="Arial" panose="020B0604020202020204" pitchFamily="34" charset="0"/>
              </a:rPr>
              <a:t>Keep the Strengths, Weaknesses, Opportunities and Threats brief in description. </a:t>
            </a:r>
          </a:p>
          <a:p>
            <a:r>
              <a:rPr lang="en-GB" altLang="en-US" sz="2400" dirty="0">
                <a:latin typeface="Arial" panose="020B0604020202020204" pitchFamily="34" charset="0"/>
                <a:cs typeface="Arial" panose="020B0604020202020204" pitchFamily="34" charset="0"/>
              </a:rPr>
              <a:t>Aim to get at least 3 in each section.</a:t>
            </a:r>
          </a:p>
        </p:txBody>
      </p:sp>
      <p:pic>
        <p:nvPicPr>
          <p:cNvPr id="3" name="Picture 2">
            <a:extLst>
              <a:ext uri="{FF2B5EF4-FFF2-40B4-BE49-F238E27FC236}">
                <a16:creationId xmlns:a16="http://schemas.microsoft.com/office/drawing/2014/main" id="{F82BF11D-450F-4F32-D83C-1B0032CB6139}"/>
              </a:ext>
            </a:extLst>
          </p:cNvPr>
          <p:cNvPicPr>
            <a:picLocks noChangeAspect="1"/>
          </p:cNvPicPr>
          <p:nvPr/>
        </p:nvPicPr>
        <p:blipFill>
          <a:blip r:embed="rId3"/>
          <a:stretch>
            <a:fillRect/>
          </a:stretch>
        </p:blipFill>
        <p:spPr>
          <a:xfrm>
            <a:off x="6035524" y="3282191"/>
            <a:ext cx="2115495" cy="2158171"/>
          </a:xfrm>
          <a:prstGeom prst="rect">
            <a:avLst/>
          </a:prstGeom>
        </p:spPr>
      </p:pic>
    </p:spTree>
    <p:extLst>
      <p:ext uri="{BB962C8B-B14F-4D97-AF65-F5344CB8AC3E}">
        <p14:creationId xmlns:p14="http://schemas.microsoft.com/office/powerpoint/2010/main" val="38823283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Advantages</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3EC4704-C44C-7DA0-3AC7-2375AE3DFF8C}"/>
              </a:ext>
            </a:extLst>
          </p:cNvPr>
          <p:cNvSpPr txBox="1"/>
          <p:nvPr/>
        </p:nvSpPr>
        <p:spPr>
          <a:xfrm>
            <a:off x="695498" y="1333878"/>
            <a:ext cx="6400800" cy="3139321"/>
          </a:xfrm>
          <a:prstGeom prst="rect">
            <a:avLst/>
          </a:prstGeom>
          <a:noFill/>
        </p:spPr>
        <p:txBody>
          <a:bodyPr wrap="square">
            <a:spAutoFit/>
          </a:bodyPr>
          <a:lstStyle/>
          <a:p>
            <a:pPr marL="285750" indent="-285750" algn="l">
              <a:buFont typeface="Arial" panose="020B0604020202020204" pitchFamily="34" charset="0"/>
              <a:buChar char="•"/>
            </a:pPr>
            <a:r>
              <a:rPr lang="en-GB" b="0" i="0" dirty="0">
                <a:solidFill>
                  <a:srgbClr val="202020"/>
                </a:solidFill>
                <a:effectLst/>
                <a:latin typeface="Museo"/>
              </a:rPr>
              <a:t>It's a simple four box framework.</a:t>
            </a:r>
          </a:p>
          <a:p>
            <a:pPr marL="285750" indent="-285750" algn="l">
              <a:buFont typeface="Arial" panose="020B0604020202020204" pitchFamily="34" charset="0"/>
              <a:buChar char="•"/>
            </a:pPr>
            <a:r>
              <a:rPr lang="en-GB" b="0" i="0" dirty="0">
                <a:solidFill>
                  <a:srgbClr val="202020"/>
                </a:solidFill>
                <a:effectLst/>
                <a:latin typeface="Museo"/>
              </a:rPr>
              <a:t>It facilitates an understanding of the strengths and weaknesses of the organisation.</a:t>
            </a:r>
          </a:p>
          <a:p>
            <a:pPr marL="285750" indent="-285750" algn="l">
              <a:buFont typeface="Arial" panose="020B0604020202020204" pitchFamily="34" charset="0"/>
              <a:buChar char="•"/>
            </a:pPr>
            <a:r>
              <a:rPr lang="en-GB" b="0" i="0" dirty="0">
                <a:solidFill>
                  <a:srgbClr val="202020"/>
                </a:solidFill>
                <a:effectLst/>
                <a:latin typeface="Museo"/>
              </a:rPr>
              <a:t>It encourages the development of strategic thinking.</a:t>
            </a:r>
          </a:p>
          <a:p>
            <a:pPr marL="285750" indent="-285750" algn="l">
              <a:buFont typeface="Arial" panose="020B0604020202020204" pitchFamily="34" charset="0"/>
              <a:buChar char="•"/>
            </a:pPr>
            <a:r>
              <a:rPr lang="en-GB" b="0" i="0" dirty="0">
                <a:solidFill>
                  <a:srgbClr val="202020"/>
                </a:solidFill>
                <a:effectLst/>
                <a:latin typeface="Museo"/>
              </a:rPr>
              <a:t>It enables senior managers to focus on strengths and build opportunities.</a:t>
            </a:r>
          </a:p>
          <a:p>
            <a:pPr marL="285750" indent="-285750" algn="l">
              <a:buFont typeface="Arial" panose="020B0604020202020204" pitchFamily="34" charset="0"/>
              <a:buChar char="•"/>
            </a:pPr>
            <a:r>
              <a:rPr lang="en-GB" b="0" i="0" dirty="0">
                <a:solidFill>
                  <a:srgbClr val="202020"/>
                </a:solidFill>
                <a:effectLst/>
                <a:latin typeface="Museo"/>
              </a:rPr>
              <a:t>It can enable an organisation to anticipate future business threats and take action to avoid or minimise their impact.</a:t>
            </a:r>
          </a:p>
          <a:p>
            <a:pPr marL="285750" indent="-285750" algn="l">
              <a:buFont typeface="Arial" panose="020B0604020202020204" pitchFamily="34" charset="0"/>
              <a:buChar char="•"/>
            </a:pPr>
            <a:r>
              <a:rPr lang="en-GB" b="0" i="0" dirty="0">
                <a:solidFill>
                  <a:srgbClr val="202020"/>
                </a:solidFill>
                <a:effectLst/>
                <a:latin typeface="Museo"/>
              </a:rPr>
              <a:t>It can enable an organisation to spot business opportunities and exploit them fully.</a:t>
            </a:r>
          </a:p>
          <a:p>
            <a:pPr marL="285750" indent="-285750" algn="l">
              <a:buFont typeface="Arial" panose="020B0604020202020204" pitchFamily="34" charset="0"/>
              <a:buChar char="•"/>
            </a:pPr>
            <a:r>
              <a:rPr lang="en-GB" b="0" i="0" dirty="0">
                <a:solidFill>
                  <a:srgbClr val="202020"/>
                </a:solidFill>
                <a:effectLst/>
                <a:latin typeface="Museo"/>
              </a:rPr>
              <a:t>It's flexible.</a:t>
            </a:r>
          </a:p>
        </p:txBody>
      </p:sp>
      <p:pic>
        <p:nvPicPr>
          <p:cNvPr id="7" name="Picture 6">
            <a:extLst>
              <a:ext uri="{FF2B5EF4-FFF2-40B4-BE49-F238E27FC236}">
                <a16:creationId xmlns:a16="http://schemas.microsoft.com/office/drawing/2014/main" id="{3C5683A9-7F26-9E08-F1C5-E6EF57E7F734}"/>
              </a:ext>
            </a:extLst>
          </p:cNvPr>
          <p:cNvPicPr>
            <a:picLocks noChangeAspect="1"/>
          </p:cNvPicPr>
          <p:nvPr/>
        </p:nvPicPr>
        <p:blipFill>
          <a:blip r:embed="rId3"/>
          <a:stretch>
            <a:fillRect/>
          </a:stretch>
        </p:blipFill>
        <p:spPr>
          <a:xfrm>
            <a:off x="5715399" y="3966265"/>
            <a:ext cx="2176150" cy="1557857"/>
          </a:xfrm>
          <a:prstGeom prst="rect">
            <a:avLst/>
          </a:prstGeom>
        </p:spPr>
      </p:pic>
    </p:spTree>
    <p:extLst>
      <p:ext uri="{BB962C8B-B14F-4D97-AF65-F5344CB8AC3E}">
        <p14:creationId xmlns:p14="http://schemas.microsoft.com/office/powerpoint/2010/main" val="24987946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Disadvantages</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96E42F7-6454-B7E4-54DA-47DF8E345B2C}"/>
              </a:ext>
            </a:extLst>
          </p:cNvPr>
          <p:cNvSpPr txBox="1"/>
          <p:nvPr/>
        </p:nvSpPr>
        <p:spPr>
          <a:xfrm>
            <a:off x="886690" y="1325562"/>
            <a:ext cx="6525491" cy="3970318"/>
          </a:xfrm>
          <a:prstGeom prst="rect">
            <a:avLst/>
          </a:prstGeom>
          <a:noFill/>
        </p:spPr>
        <p:txBody>
          <a:bodyPr wrap="square">
            <a:spAutoFit/>
          </a:bodyPr>
          <a:lstStyle/>
          <a:p>
            <a:pPr marL="285750" indent="-285750" algn="l">
              <a:buFont typeface="Arial" panose="020B0604020202020204" pitchFamily="34" charset="0"/>
              <a:buChar char="•"/>
            </a:pPr>
            <a:r>
              <a:rPr lang="en-GB" b="0" i="0" dirty="0">
                <a:solidFill>
                  <a:srgbClr val="202020"/>
                </a:solidFill>
                <a:effectLst/>
                <a:latin typeface="Museo"/>
              </a:rPr>
              <a:t>Some SWOT analysis users oversimplify the amount of data used for decisions – it’s easy to use insufficient data.</a:t>
            </a:r>
          </a:p>
          <a:p>
            <a:pPr marL="285750" indent="-285750" algn="l">
              <a:buFont typeface="Arial" panose="020B0604020202020204" pitchFamily="34" charset="0"/>
              <a:buChar char="•"/>
            </a:pPr>
            <a:r>
              <a:rPr lang="en-GB" b="0" i="0" dirty="0">
                <a:solidFill>
                  <a:srgbClr val="202020"/>
                </a:solidFill>
                <a:effectLst/>
                <a:latin typeface="Museo"/>
              </a:rPr>
              <a:t>The risk of capturing too much data may lead to ‘paralysis by analysis’.</a:t>
            </a:r>
          </a:p>
          <a:p>
            <a:pPr marL="285750" indent="-285750" algn="l">
              <a:buFont typeface="Arial" panose="020B0604020202020204" pitchFamily="34" charset="0"/>
              <a:buChar char="•"/>
            </a:pPr>
            <a:r>
              <a:rPr lang="en-GB" b="0" i="0" dirty="0">
                <a:solidFill>
                  <a:srgbClr val="202020"/>
                </a:solidFill>
                <a:effectLst/>
                <a:latin typeface="Museo"/>
              </a:rPr>
              <a:t>The data used may be based on assumptions that later prove to be unfounded.</a:t>
            </a:r>
          </a:p>
          <a:p>
            <a:pPr marL="285750" indent="-285750" algn="l">
              <a:buFont typeface="Arial" panose="020B0604020202020204" pitchFamily="34" charset="0"/>
              <a:buChar char="•"/>
            </a:pPr>
            <a:r>
              <a:rPr lang="en-GB" b="0" i="0" dirty="0">
                <a:solidFill>
                  <a:srgbClr val="202020"/>
                </a:solidFill>
                <a:effectLst/>
                <a:latin typeface="Museo"/>
              </a:rPr>
              <a:t>Access to quality internal data sources can be time consuming and politically difficult (especially in more complex organisations – parent company, etc).</a:t>
            </a:r>
          </a:p>
          <a:p>
            <a:pPr marL="285750" indent="-285750" algn="l">
              <a:buFont typeface="Arial" panose="020B0604020202020204" pitchFamily="34" charset="0"/>
              <a:buChar char="•"/>
            </a:pPr>
            <a:r>
              <a:rPr lang="en-GB" b="0" i="0" dirty="0">
                <a:solidFill>
                  <a:srgbClr val="202020"/>
                </a:solidFill>
                <a:effectLst/>
                <a:latin typeface="Museo"/>
              </a:rPr>
              <a:t>It lacks detailed structure, so key elements may get missed.</a:t>
            </a:r>
          </a:p>
          <a:p>
            <a:pPr marL="285750" indent="-285750" algn="l">
              <a:buFont typeface="Arial" panose="020B0604020202020204" pitchFamily="34" charset="0"/>
              <a:buChar char="•"/>
            </a:pPr>
            <a:r>
              <a:rPr lang="en-GB" b="0" i="0" dirty="0">
                <a:solidFill>
                  <a:srgbClr val="202020"/>
                </a:solidFill>
                <a:effectLst/>
                <a:latin typeface="Museo"/>
              </a:rPr>
              <a:t>The pace of change makes it increasingly difficult to anticipate developments that may affect an organisation in the future.</a:t>
            </a:r>
          </a:p>
          <a:p>
            <a:pPr marL="285750" indent="-285750" algn="l">
              <a:buFont typeface="Arial" panose="020B0604020202020204" pitchFamily="34" charset="0"/>
              <a:buChar char="•"/>
            </a:pPr>
            <a:r>
              <a:rPr lang="en-GB" b="0" i="0" dirty="0">
                <a:solidFill>
                  <a:srgbClr val="202020"/>
                </a:solidFill>
                <a:effectLst/>
                <a:latin typeface="Museo"/>
              </a:rPr>
              <a:t>To be effective, the process needs to be repeated on a regular basis.</a:t>
            </a:r>
          </a:p>
        </p:txBody>
      </p:sp>
    </p:spTree>
    <p:extLst>
      <p:ext uri="{BB962C8B-B14F-4D97-AF65-F5344CB8AC3E}">
        <p14:creationId xmlns:p14="http://schemas.microsoft.com/office/powerpoint/2010/main" val="37547275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Problem solving with SWOT</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313427"/>
            <a:ext cx="7705544" cy="2816311"/>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Leverage your strengths to exploit opportunities and overcome threats.</a:t>
            </a:r>
          </a:p>
          <a:p>
            <a:r>
              <a:rPr lang="en-GB" altLang="en-US" sz="2400" dirty="0">
                <a:latin typeface="Arial" panose="020B0604020202020204" pitchFamily="34" charset="0"/>
                <a:cs typeface="Arial" panose="020B0604020202020204" pitchFamily="34" charset="0"/>
              </a:rPr>
              <a:t>Address weaknesses that limit performance or expose you to risks. </a:t>
            </a:r>
          </a:p>
          <a:p>
            <a:r>
              <a:rPr lang="en-GB" altLang="en-US" sz="2400" dirty="0">
                <a:latin typeface="Arial" panose="020B0604020202020204" pitchFamily="34" charset="0"/>
                <a:cs typeface="Arial" panose="020B0604020202020204" pitchFamily="34" charset="0"/>
              </a:rPr>
              <a:t>Seize opportunities that offer growth or improvement potential.</a:t>
            </a:r>
          </a:p>
          <a:p>
            <a:r>
              <a:rPr lang="en-GB" altLang="en-US" sz="2400" dirty="0">
                <a:latin typeface="Arial" panose="020B0604020202020204" pitchFamily="34" charset="0"/>
                <a:cs typeface="Arial" panose="020B0604020202020204" pitchFamily="34" charset="0"/>
              </a:rPr>
              <a:t>Mitigate threats that pose challenges. </a:t>
            </a:r>
          </a:p>
          <a:p>
            <a:endParaRPr lang="en-GB" altLang="en-US" sz="2400" dirty="0">
              <a:latin typeface="Arial" panose="020B0604020202020204" pitchFamily="34" charset="0"/>
              <a:cs typeface="Arial" panose="020B0604020202020204" pitchFamily="34" charset="0"/>
            </a:endParaRPr>
          </a:p>
        </p:txBody>
      </p:sp>
      <p:pic>
        <p:nvPicPr>
          <p:cNvPr id="3078" name="Picture 6" descr="Problem-solving skills and how to ...">
            <a:extLst>
              <a:ext uri="{FF2B5EF4-FFF2-40B4-BE49-F238E27FC236}">
                <a16:creationId xmlns:a16="http://schemas.microsoft.com/office/drawing/2014/main" id="{EBB3F56C-23E6-6623-B1B1-A8182A69BE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81833" y="4025526"/>
            <a:ext cx="2981325" cy="1533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41479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Problem solving with SWOT</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Strong team – use it to enter a new market or deal with a customer issue.</a:t>
            </a:r>
          </a:p>
          <a:p>
            <a:r>
              <a:rPr lang="en-GB" altLang="en-US" sz="2400" dirty="0">
                <a:latin typeface="Arial" panose="020B0604020202020204" pitchFamily="34" charset="0"/>
                <a:cs typeface="Arial" panose="020B0604020202020204" pitchFamily="34" charset="0"/>
              </a:rPr>
              <a:t>Skills gap – provide training or hire new talent.</a:t>
            </a:r>
          </a:p>
          <a:p>
            <a:r>
              <a:rPr lang="en-GB" altLang="en-US" sz="2400" dirty="0">
                <a:latin typeface="Arial" panose="020B0604020202020204" pitchFamily="34" charset="0"/>
                <a:cs typeface="Arial" panose="020B0604020202020204" pitchFamily="34" charset="0"/>
              </a:rPr>
              <a:t>New technology – use it to enhance productivity or quality.</a:t>
            </a:r>
          </a:p>
          <a:p>
            <a:r>
              <a:rPr lang="en-GB" altLang="en-US" sz="2400" dirty="0">
                <a:latin typeface="Arial" panose="020B0604020202020204" pitchFamily="34" charset="0"/>
                <a:cs typeface="Arial" panose="020B0604020202020204" pitchFamily="34" charset="0"/>
              </a:rPr>
              <a:t>New competitor – differentiate your product or service or improve customer service. </a:t>
            </a:r>
          </a:p>
          <a:p>
            <a:endParaRPr lang="en-GB" altLang="en-US" sz="2400" dirty="0">
              <a:latin typeface="Arial" panose="020B0604020202020204" pitchFamily="34" charset="0"/>
              <a:cs typeface="Arial" panose="020B0604020202020204" pitchFamily="34" charset="0"/>
            </a:endParaRPr>
          </a:p>
        </p:txBody>
      </p:sp>
      <p:pic>
        <p:nvPicPr>
          <p:cNvPr id="6146" name="Picture 2" descr="Opportunity Stock Illustrations – 221 ...">
            <a:extLst>
              <a:ext uri="{FF2B5EF4-FFF2-40B4-BE49-F238E27FC236}">
                <a16:creationId xmlns:a16="http://schemas.microsoft.com/office/drawing/2014/main" id="{CEE098AB-460B-1992-A553-9D26720D90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5919" y="3903663"/>
            <a:ext cx="2800350" cy="1628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1901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Activity</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In groups, discuss the following:</a:t>
            </a:r>
          </a:p>
          <a:p>
            <a:r>
              <a:rPr lang="en-GB" altLang="en-US" sz="2400" dirty="0">
                <a:latin typeface="Arial" panose="020B0604020202020204" pitchFamily="34" charset="0"/>
                <a:cs typeface="Arial" panose="020B0604020202020204" pitchFamily="34" charset="0"/>
              </a:rPr>
              <a:t>How can the organisation you have discussed use one of its’ strengths to reverse/limit one of its’ weaknesses?</a:t>
            </a:r>
          </a:p>
          <a:p>
            <a:r>
              <a:rPr lang="en-GB" altLang="en-US" sz="2400" dirty="0">
                <a:latin typeface="Arial" panose="020B0604020202020204" pitchFamily="34" charset="0"/>
                <a:cs typeface="Arial" panose="020B0604020202020204" pitchFamily="34" charset="0"/>
              </a:rPr>
              <a:t>How can they avoid a threat through taking advantage of an opportunity?</a:t>
            </a:r>
          </a:p>
          <a:p>
            <a:r>
              <a:rPr lang="en-GB" altLang="en-US" sz="2400" dirty="0">
                <a:latin typeface="Arial" panose="020B0604020202020204" pitchFamily="34" charset="0"/>
                <a:cs typeface="Arial" panose="020B0604020202020204" pitchFamily="34" charset="0"/>
              </a:rPr>
              <a:t>Can they use a strength to take advantage of the market opportunities? </a:t>
            </a:r>
          </a:p>
          <a:p>
            <a:r>
              <a:rPr lang="en-GB" altLang="en-US" sz="2400" dirty="0">
                <a:latin typeface="Arial" panose="020B0604020202020204" pitchFamily="34" charset="0"/>
                <a:cs typeface="Arial" panose="020B0604020202020204" pitchFamily="34" charset="0"/>
              </a:rPr>
              <a:t>Might one of </a:t>
            </a:r>
            <a:r>
              <a:rPr lang="en-GB" altLang="en-US" sz="2400">
                <a:latin typeface="Arial" panose="020B0604020202020204" pitchFamily="34" charset="0"/>
                <a:cs typeface="Arial" panose="020B0604020202020204" pitchFamily="34" charset="0"/>
              </a:rPr>
              <a:t>the organisation’s </a:t>
            </a:r>
            <a:r>
              <a:rPr lang="en-GB" altLang="en-US" sz="2400" dirty="0">
                <a:latin typeface="Arial" panose="020B0604020202020204" pitchFamily="34" charset="0"/>
                <a:cs typeface="Arial" panose="020B0604020202020204" pitchFamily="34" charset="0"/>
              </a:rPr>
              <a:t>weaknesses hold it back from opportunities?</a:t>
            </a:r>
          </a:p>
        </p:txBody>
      </p:sp>
    </p:spTree>
    <p:extLst>
      <p:ext uri="{BB962C8B-B14F-4D97-AF65-F5344CB8AC3E}">
        <p14:creationId xmlns:p14="http://schemas.microsoft.com/office/powerpoint/2010/main" val="41275247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Why use SWOT analysis?</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Builds a comprehensive picture of a situation.</a:t>
            </a:r>
          </a:p>
          <a:p>
            <a:r>
              <a:rPr lang="en-GB" altLang="en-US" sz="2400" dirty="0">
                <a:latin typeface="Arial" panose="020B0604020202020204" pitchFamily="34" charset="0"/>
                <a:cs typeface="Arial" panose="020B0604020202020204" pitchFamily="34" charset="0"/>
              </a:rPr>
              <a:t>Creates links between positive and negative sides of a situation (conversion strategies).</a:t>
            </a:r>
          </a:p>
          <a:p>
            <a:r>
              <a:rPr lang="en-GB" altLang="en-US" sz="2400" dirty="0">
                <a:latin typeface="Arial" panose="020B0604020202020204" pitchFamily="34" charset="0"/>
                <a:cs typeface="Arial" panose="020B0604020202020204" pitchFamily="34" charset="0"/>
              </a:rPr>
              <a:t>Creates links between internal and external sides of a situation.</a:t>
            </a:r>
          </a:p>
          <a:p>
            <a:endParaRPr lang="en-GB" altLang="en-US" sz="2400" dirty="0">
              <a:latin typeface="Arial" panose="020B0604020202020204" pitchFamily="34" charset="0"/>
              <a:cs typeface="Arial" panose="020B0604020202020204" pitchFamily="34" charset="0"/>
            </a:endParaRPr>
          </a:p>
        </p:txBody>
      </p:sp>
      <p:pic>
        <p:nvPicPr>
          <p:cNvPr id="7170" name="Picture 2" descr="Negative Risk in Project Management ...">
            <a:extLst>
              <a:ext uri="{FF2B5EF4-FFF2-40B4-BE49-F238E27FC236}">
                <a16:creationId xmlns:a16="http://schemas.microsoft.com/office/drawing/2014/main" id="{7EA5F0C0-BE05-FBAC-FE1E-2111D72B4A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98979" y="3380682"/>
            <a:ext cx="2466975"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99801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Porter’s 5 forces</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6CCB514-94E5-2428-A3E7-99F381C6BB02}"/>
              </a:ext>
            </a:extLst>
          </p:cNvPr>
          <p:cNvPicPr>
            <a:picLocks noChangeAspect="1"/>
          </p:cNvPicPr>
          <p:nvPr/>
        </p:nvPicPr>
        <p:blipFill>
          <a:blip r:embed="rId3"/>
          <a:stretch>
            <a:fillRect/>
          </a:stretch>
        </p:blipFill>
        <p:spPr>
          <a:xfrm>
            <a:off x="2173804" y="1325562"/>
            <a:ext cx="4404874" cy="3934691"/>
          </a:xfrm>
          <a:prstGeom prst="rect">
            <a:avLst/>
          </a:prstGeom>
        </p:spPr>
      </p:pic>
    </p:spTree>
    <p:extLst>
      <p:ext uri="{BB962C8B-B14F-4D97-AF65-F5344CB8AC3E}">
        <p14:creationId xmlns:p14="http://schemas.microsoft.com/office/powerpoint/2010/main" val="35666607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fontScale="90000"/>
          </a:bodyPr>
          <a:lstStyle/>
          <a:p>
            <a:r>
              <a:rPr lang="en-GB" sz="4000" b="1" dirty="0"/>
              <a:t>Porter’s 5 Forces – Practical example</a:t>
            </a:r>
            <a:br>
              <a:rPr lang="en-GB" sz="4000" b="1" dirty="0"/>
            </a:br>
            <a:r>
              <a:rPr lang="en-GB" sz="4000" b="1" dirty="0"/>
              <a:t>Starbucks - UK</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E2249CA-FC2E-FBF0-161B-C6AC301AC563}"/>
              </a:ext>
            </a:extLst>
          </p:cNvPr>
          <p:cNvSpPr txBox="1"/>
          <p:nvPr/>
        </p:nvSpPr>
        <p:spPr>
          <a:xfrm>
            <a:off x="620716" y="1456907"/>
            <a:ext cx="7898621" cy="3785652"/>
          </a:xfrm>
          <a:prstGeom prst="rect">
            <a:avLst/>
          </a:prstGeom>
          <a:noFill/>
        </p:spPr>
        <p:txBody>
          <a:bodyPr wrap="square">
            <a:spAutoFit/>
          </a:bodyPr>
          <a:lstStyle/>
          <a:p>
            <a:pPr marL="285750" indent="-285750" algn="l">
              <a:buFont typeface="Arial" panose="020B0604020202020204" pitchFamily="34" charset="0"/>
              <a:buChar char="•"/>
            </a:pPr>
            <a:r>
              <a:rPr lang="en-GB" sz="2000" b="1" dirty="0">
                <a:solidFill>
                  <a:srgbClr val="202020"/>
                </a:solidFill>
                <a:latin typeface="Museo"/>
              </a:rPr>
              <a:t>Competitive Rivalry </a:t>
            </a:r>
            <a:r>
              <a:rPr lang="en-GB" sz="2000" dirty="0">
                <a:solidFill>
                  <a:srgbClr val="202020"/>
                </a:solidFill>
                <a:latin typeface="Museo"/>
              </a:rPr>
              <a:t>– Highly competitive market (Costa Coffee and a growing industry in general).</a:t>
            </a:r>
            <a:endParaRPr lang="en-GB" sz="2000" b="0" i="0" dirty="0">
              <a:solidFill>
                <a:srgbClr val="202020"/>
              </a:solidFill>
              <a:effectLst/>
              <a:latin typeface="Museo"/>
            </a:endParaRPr>
          </a:p>
          <a:p>
            <a:pPr marL="285750" indent="-285750" algn="l">
              <a:buFont typeface="Arial" panose="020B0604020202020204" pitchFamily="34" charset="0"/>
              <a:buChar char="•"/>
            </a:pPr>
            <a:r>
              <a:rPr lang="en-GB" sz="2000" b="1" dirty="0">
                <a:solidFill>
                  <a:srgbClr val="202020"/>
                </a:solidFill>
                <a:latin typeface="Museo"/>
              </a:rPr>
              <a:t>Bargaining Power of Buyers </a:t>
            </a:r>
            <a:r>
              <a:rPr lang="en-GB" sz="2000" dirty="0">
                <a:solidFill>
                  <a:srgbClr val="202020"/>
                </a:solidFill>
                <a:latin typeface="Museo"/>
              </a:rPr>
              <a:t>– Customers have the ability to switch easily and many products available. Loyalty programme in place to increase customer retentions and reduce buyer power. </a:t>
            </a:r>
            <a:endParaRPr lang="en-GB" sz="2000" b="0" i="0" dirty="0">
              <a:solidFill>
                <a:srgbClr val="202020"/>
              </a:solidFill>
              <a:effectLst/>
              <a:latin typeface="Museo"/>
            </a:endParaRPr>
          </a:p>
          <a:p>
            <a:pPr marL="285750" indent="-285750" algn="l">
              <a:buFont typeface="Arial" panose="020B0604020202020204" pitchFamily="34" charset="0"/>
              <a:buChar char="•"/>
            </a:pPr>
            <a:r>
              <a:rPr lang="en-GB" sz="2000" b="1" i="0" dirty="0">
                <a:solidFill>
                  <a:srgbClr val="202020"/>
                </a:solidFill>
                <a:effectLst/>
                <a:latin typeface="Museo"/>
              </a:rPr>
              <a:t>Threat of Substitutes </a:t>
            </a:r>
            <a:r>
              <a:rPr lang="en-GB" sz="2000" b="0" i="0" dirty="0">
                <a:solidFill>
                  <a:srgbClr val="202020"/>
                </a:solidFill>
                <a:effectLst/>
                <a:latin typeface="Museo"/>
              </a:rPr>
              <a:t>– high availability of substitutes, UK is traditionally a tea drinking nation.</a:t>
            </a:r>
          </a:p>
          <a:p>
            <a:pPr marL="285750" indent="-285750" algn="l">
              <a:buFont typeface="Arial" panose="020B0604020202020204" pitchFamily="34" charset="0"/>
              <a:buChar char="•"/>
            </a:pPr>
            <a:r>
              <a:rPr lang="en-GB" sz="2000" b="1" i="0" dirty="0">
                <a:solidFill>
                  <a:srgbClr val="202020"/>
                </a:solidFill>
                <a:effectLst/>
                <a:latin typeface="Museo"/>
              </a:rPr>
              <a:t>Bargaining Power of Suppliers </a:t>
            </a:r>
            <a:r>
              <a:rPr lang="en-GB" sz="2000" b="0" i="0" dirty="0">
                <a:solidFill>
                  <a:srgbClr val="202020"/>
                </a:solidFill>
                <a:effectLst/>
                <a:latin typeface="Museo"/>
              </a:rPr>
              <a:t>– Their global scale may provide some leverage in negotiations, focus on ethical sourcing and sustainability may limit supplier options.</a:t>
            </a:r>
          </a:p>
          <a:p>
            <a:pPr marL="285750" indent="-285750" algn="l">
              <a:buFont typeface="Arial" panose="020B0604020202020204" pitchFamily="34" charset="0"/>
              <a:buChar char="•"/>
            </a:pPr>
            <a:r>
              <a:rPr lang="en-GB" sz="2000" b="1" dirty="0">
                <a:solidFill>
                  <a:srgbClr val="202020"/>
                </a:solidFill>
                <a:latin typeface="Museo"/>
              </a:rPr>
              <a:t>Threat of New Entrants </a:t>
            </a:r>
            <a:r>
              <a:rPr lang="en-GB" sz="2000" dirty="0">
                <a:solidFill>
                  <a:srgbClr val="202020"/>
                </a:solidFill>
                <a:latin typeface="Museo"/>
              </a:rPr>
              <a:t>– Starbucks has strong brand reputation and range of stores in UK creates a barrier to entry to newer brands. </a:t>
            </a:r>
            <a:endParaRPr lang="en-GB" sz="2000" b="0" i="0" dirty="0">
              <a:solidFill>
                <a:srgbClr val="202020"/>
              </a:solidFill>
              <a:effectLst/>
              <a:latin typeface="Museo"/>
            </a:endParaRPr>
          </a:p>
        </p:txBody>
      </p:sp>
    </p:spTree>
    <p:extLst>
      <p:ext uri="{BB962C8B-B14F-4D97-AF65-F5344CB8AC3E}">
        <p14:creationId xmlns:p14="http://schemas.microsoft.com/office/powerpoint/2010/main" val="8669163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Porter’s 5 Forces - Continued</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E2249CA-FC2E-FBF0-161B-C6AC301AC563}"/>
              </a:ext>
            </a:extLst>
          </p:cNvPr>
          <p:cNvSpPr txBox="1"/>
          <p:nvPr/>
        </p:nvSpPr>
        <p:spPr>
          <a:xfrm>
            <a:off x="727302" y="1745030"/>
            <a:ext cx="7898621" cy="3724096"/>
          </a:xfrm>
          <a:prstGeom prst="rect">
            <a:avLst/>
          </a:prstGeom>
          <a:noFill/>
        </p:spPr>
        <p:txBody>
          <a:bodyPr wrap="square">
            <a:spAutoFit/>
          </a:bodyPr>
          <a:lstStyle/>
          <a:p>
            <a:pPr algn="l"/>
            <a:r>
              <a:rPr lang="en-GB" sz="2800" dirty="0">
                <a:solidFill>
                  <a:srgbClr val="202020"/>
                </a:solidFill>
                <a:latin typeface="Museo"/>
              </a:rPr>
              <a:t>Possible challenges include:</a:t>
            </a:r>
          </a:p>
          <a:p>
            <a:pPr marL="742950" lvl="1" indent="-285750">
              <a:buFont typeface="Arial" panose="020B0604020202020204" pitchFamily="34" charset="0"/>
              <a:buChar char="•"/>
            </a:pPr>
            <a:r>
              <a:rPr lang="en-GB" sz="2800" dirty="0">
                <a:solidFill>
                  <a:srgbClr val="202020"/>
                </a:solidFill>
                <a:latin typeface="Museo"/>
              </a:rPr>
              <a:t>Lack of depth</a:t>
            </a:r>
          </a:p>
          <a:p>
            <a:pPr marL="742950" lvl="1" indent="-285750">
              <a:buFont typeface="Arial" panose="020B0604020202020204" pitchFamily="34" charset="0"/>
              <a:buChar char="•"/>
            </a:pPr>
            <a:r>
              <a:rPr lang="en-GB" sz="2800" i="0" dirty="0">
                <a:solidFill>
                  <a:srgbClr val="202020"/>
                </a:solidFill>
                <a:effectLst/>
                <a:latin typeface="Museo"/>
              </a:rPr>
              <a:t>Lack of structured analysis</a:t>
            </a:r>
          </a:p>
          <a:p>
            <a:pPr marL="742950" lvl="1" indent="-285750">
              <a:buFont typeface="Arial" panose="020B0604020202020204" pitchFamily="34" charset="0"/>
              <a:buChar char="•"/>
            </a:pPr>
            <a:r>
              <a:rPr lang="en-GB" sz="2800" dirty="0">
                <a:solidFill>
                  <a:srgbClr val="202020"/>
                </a:solidFill>
                <a:latin typeface="Museo"/>
              </a:rPr>
              <a:t>Lack of strategic insight</a:t>
            </a:r>
          </a:p>
          <a:p>
            <a:pPr lvl="1"/>
            <a:endParaRPr lang="en-GB" sz="2800" dirty="0">
              <a:solidFill>
                <a:srgbClr val="202020"/>
              </a:solidFill>
              <a:latin typeface="Museo"/>
            </a:endParaRPr>
          </a:p>
          <a:p>
            <a:r>
              <a:rPr lang="en-GB" sz="2800" dirty="0">
                <a:solidFill>
                  <a:srgbClr val="202020"/>
                </a:solidFill>
                <a:latin typeface="Museo"/>
              </a:rPr>
              <a:t>Can be used alongside SWOT analysis to provide a more in depth view of opportunities and threats. </a:t>
            </a:r>
          </a:p>
          <a:p>
            <a:pPr marL="285750" indent="-285750" algn="l">
              <a:buFont typeface="Arial" panose="020B0604020202020204" pitchFamily="34" charset="0"/>
              <a:buChar char="•"/>
            </a:pPr>
            <a:endParaRPr lang="en-GB" sz="2000" b="1" i="0" dirty="0">
              <a:solidFill>
                <a:srgbClr val="202020"/>
              </a:solidFill>
              <a:effectLst/>
              <a:latin typeface="Museo"/>
            </a:endParaRPr>
          </a:p>
          <a:p>
            <a:pPr marL="285750" indent="-285750">
              <a:buFont typeface="Arial" panose="020B0604020202020204" pitchFamily="34" charset="0"/>
              <a:buChar char="•"/>
            </a:pPr>
            <a:endParaRPr lang="en-GB" sz="2000" b="0" i="0" dirty="0">
              <a:solidFill>
                <a:srgbClr val="202020"/>
              </a:solidFill>
              <a:effectLst/>
              <a:latin typeface="Museo"/>
            </a:endParaRPr>
          </a:p>
        </p:txBody>
      </p:sp>
    </p:spTree>
    <p:extLst>
      <p:ext uri="{BB962C8B-B14F-4D97-AF65-F5344CB8AC3E}">
        <p14:creationId xmlns:p14="http://schemas.microsoft.com/office/powerpoint/2010/main" val="22634873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Lewin’s Force Field Analysis</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pic>
        <p:nvPicPr>
          <p:cNvPr id="1026" name="Picture 2" descr="Force Field Analysis Guide">
            <a:extLst>
              <a:ext uri="{FF2B5EF4-FFF2-40B4-BE49-F238E27FC236}">
                <a16:creationId xmlns:a16="http://schemas.microsoft.com/office/drawing/2014/main" id="{96AD3B8C-6CDB-2CBD-72B6-4E1DE65CE4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579" y="1205362"/>
            <a:ext cx="7640569" cy="4070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39746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fontScale="90000"/>
          </a:bodyPr>
          <a:lstStyle/>
          <a:p>
            <a:r>
              <a:rPr lang="en-GB" sz="4000" b="1" dirty="0"/>
              <a:t>Problem of the Week – Using Lewin’s Force Field Analysis</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E2249CA-FC2E-FBF0-161B-C6AC301AC563}"/>
              </a:ext>
            </a:extLst>
          </p:cNvPr>
          <p:cNvSpPr txBox="1"/>
          <p:nvPr/>
        </p:nvSpPr>
        <p:spPr>
          <a:xfrm>
            <a:off x="620716" y="1456907"/>
            <a:ext cx="7898621" cy="5940088"/>
          </a:xfrm>
          <a:prstGeom prst="rect">
            <a:avLst/>
          </a:prstGeom>
          <a:noFill/>
        </p:spPr>
        <p:txBody>
          <a:bodyPr wrap="square">
            <a:spAutoFit/>
          </a:bodyPr>
          <a:lstStyle/>
          <a:p>
            <a:pPr marL="285750" indent="-285750" algn="l">
              <a:buFont typeface="Arial" panose="020B0604020202020204" pitchFamily="34" charset="0"/>
              <a:buChar char="•"/>
            </a:pPr>
            <a:r>
              <a:rPr lang="en-GB" sz="2000" b="0" i="0" dirty="0">
                <a:solidFill>
                  <a:srgbClr val="202020"/>
                </a:solidFill>
                <a:effectLst/>
                <a:latin typeface="Museo"/>
              </a:rPr>
              <a:t>Scenario – A mid-sized insurance company needs to implement a new customer relationship management (CRM) system. </a:t>
            </a:r>
          </a:p>
          <a:p>
            <a:pPr marL="285750" indent="-285750" algn="l">
              <a:buFont typeface="Arial" panose="020B0604020202020204" pitchFamily="34" charset="0"/>
              <a:buChar char="•"/>
            </a:pPr>
            <a:endParaRPr lang="en-GB" sz="2000" dirty="0">
              <a:solidFill>
                <a:srgbClr val="202020"/>
              </a:solidFill>
              <a:latin typeface="Museo"/>
            </a:endParaRPr>
          </a:p>
          <a:p>
            <a:pPr marL="285750" indent="-285750" algn="l">
              <a:buFont typeface="Arial" panose="020B0604020202020204" pitchFamily="34" charset="0"/>
              <a:buChar char="•"/>
            </a:pPr>
            <a:r>
              <a:rPr lang="en-GB" sz="2000" dirty="0">
                <a:solidFill>
                  <a:srgbClr val="202020"/>
                </a:solidFill>
                <a:latin typeface="Museo"/>
              </a:rPr>
              <a:t>Question – Consider the information below. Do the driving forces outweigh the restraining forces? Why? </a:t>
            </a:r>
            <a:endParaRPr lang="en-GB" sz="2000" b="0" i="0" dirty="0">
              <a:solidFill>
                <a:srgbClr val="202020"/>
              </a:solidFill>
              <a:effectLst/>
              <a:latin typeface="Museo"/>
            </a:endParaRPr>
          </a:p>
          <a:p>
            <a:pPr marL="285750" indent="-285750" algn="l">
              <a:buFont typeface="Arial" panose="020B0604020202020204" pitchFamily="34" charset="0"/>
              <a:buChar char="•"/>
            </a:pPr>
            <a:endParaRPr lang="en-GB" sz="2000" b="0" i="0" dirty="0">
              <a:solidFill>
                <a:srgbClr val="202020"/>
              </a:solidFill>
              <a:effectLst/>
              <a:latin typeface="Museo"/>
            </a:endParaRPr>
          </a:p>
          <a:p>
            <a:pPr marL="285750" indent="-285750" algn="l">
              <a:buFont typeface="Arial" panose="020B0604020202020204" pitchFamily="34" charset="0"/>
              <a:buChar char="•"/>
            </a:pPr>
            <a:r>
              <a:rPr lang="en-GB" sz="2000" dirty="0">
                <a:solidFill>
                  <a:srgbClr val="202020"/>
                </a:solidFill>
                <a:latin typeface="Museo"/>
              </a:rPr>
              <a:t>What are the driving forces?</a:t>
            </a:r>
          </a:p>
          <a:p>
            <a:pPr marL="742950" lvl="1" indent="-285750">
              <a:buFont typeface="Arial" panose="020B0604020202020204" pitchFamily="34" charset="0"/>
              <a:buChar char="•"/>
            </a:pPr>
            <a:r>
              <a:rPr lang="en-GB" sz="2000" dirty="0">
                <a:solidFill>
                  <a:srgbClr val="202020"/>
                </a:solidFill>
                <a:latin typeface="Museo"/>
              </a:rPr>
              <a:t>Improved data management, enhanced sales tracking, increased efficiency, better integration of marketing campaigns.</a:t>
            </a:r>
          </a:p>
          <a:p>
            <a:pPr marL="742950" lvl="1" indent="-285750">
              <a:buFont typeface="Arial" panose="020B0604020202020204" pitchFamily="34" charset="0"/>
              <a:buChar char="•"/>
            </a:pPr>
            <a:endParaRPr lang="en-GB" sz="2000" dirty="0">
              <a:solidFill>
                <a:srgbClr val="202020"/>
              </a:solidFill>
              <a:latin typeface="Museo"/>
            </a:endParaRPr>
          </a:p>
          <a:p>
            <a:pPr marL="285750" indent="-285750" algn="l">
              <a:buFont typeface="Arial" panose="020B0604020202020204" pitchFamily="34" charset="0"/>
              <a:buChar char="•"/>
            </a:pPr>
            <a:r>
              <a:rPr lang="en-GB" sz="2000" b="0" i="0" dirty="0">
                <a:solidFill>
                  <a:srgbClr val="202020"/>
                </a:solidFill>
                <a:effectLst/>
                <a:latin typeface="Museo"/>
              </a:rPr>
              <a:t>What are the restraining forces? </a:t>
            </a:r>
          </a:p>
          <a:p>
            <a:pPr marL="742950" lvl="1" indent="-285750">
              <a:buFont typeface="Arial" panose="020B0604020202020204" pitchFamily="34" charset="0"/>
              <a:buChar char="•"/>
            </a:pPr>
            <a:r>
              <a:rPr lang="en-GB" sz="2000" dirty="0">
                <a:solidFill>
                  <a:srgbClr val="202020"/>
                </a:solidFill>
                <a:latin typeface="Museo"/>
              </a:rPr>
              <a:t>High implementation costs, employee resistance to change, time for training, potential disruption to current workflows.</a:t>
            </a:r>
          </a:p>
          <a:p>
            <a:pPr marL="742950" lvl="1" indent="-285750">
              <a:buFont typeface="Arial" panose="020B0604020202020204" pitchFamily="34" charset="0"/>
              <a:buChar char="•"/>
            </a:pPr>
            <a:endParaRPr lang="en-GB" sz="2000" dirty="0">
              <a:solidFill>
                <a:srgbClr val="202020"/>
              </a:solidFill>
              <a:latin typeface="Museo"/>
            </a:endParaRPr>
          </a:p>
          <a:p>
            <a:pPr marL="742950" lvl="1" indent="-285750">
              <a:buFont typeface="Arial" panose="020B0604020202020204" pitchFamily="34" charset="0"/>
              <a:buChar char="•"/>
            </a:pPr>
            <a:endParaRPr lang="en-GB" sz="2000" dirty="0">
              <a:solidFill>
                <a:srgbClr val="202020"/>
              </a:solidFill>
              <a:latin typeface="Museo"/>
            </a:endParaRPr>
          </a:p>
          <a:p>
            <a:pPr marL="742950" lvl="1" indent="-285750">
              <a:buFont typeface="Arial" panose="020B0604020202020204" pitchFamily="34" charset="0"/>
              <a:buChar char="•"/>
            </a:pPr>
            <a:endParaRPr lang="en-GB" sz="2000" dirty="0">
              <a:solidFill>
                <a:srgbClr val="202020"/>
              </a:solidFill>
              <a:latin typeface="Museo"/>
            </a:endParaRPr>
          </a:p>
          <a:p>
            <a:pPr marL="742950" lvl="1" indent="-285750">
              <a:buFont typeface="Arial" panose="020B0604020202020204" pitchFamily="34" charset="0"/>
              <a:buChar char="•"/>
            </a:pPr>
            <a:endParaRPr lang="en-GB" sz="2000" dirty="0">
              <a:solidFill>
                <a:srgbClr val="202020"/>
              </a:solidFill>
              <a:latin typeface="Museo"/>
            </a:endParaRPr>
          </a:p>
          <a:p>
            <a:pPr marL="742950" lvl="1" indent="-285750">
              <a:buFont typeface="Arial" panose="020B0604020202020204" pitchFamily="34" charset="0"/>
              <a:buChar char="•"/>
            </a:pPr>
            <a:endParaRPr lang="en-GB" sz="2000" dirty="0">
              <a:solidFill>
                <a:srgbClr val="202020"/>
              </a:solidFill>
              <a:latin typeface="Museo"/>
            </a:endParaRPr>
          </a:p>
          <a:p>
            <a:pPr marL="742950" lvl="1" indent="-285750">
              <a:buFont typeface="Arial" panose="020B0604020202020204" pitchFamily="34" charset="0"/>
              <a:buChar char="•"/>
            </a:pPr>
            <a:endParaRPr lang="en-GB" sz="2000" dirty="0">
              <a:solidFill>
                <a:srgbClr val="202020"/>
              </a:solidFill>
              <a:latin typeface="Museo"/>
            </a:endParaRPr>
          </a:p>
        </p:txBody>
      </p:sp>
    </p:spTree>
    <p:extLst>
      <p:ext uri="{BB962C8B-B14F-4D97-AF65-F5344CB8AC3E}">
        <p14:creationId xmlns:p14="http://schemas.microsoft.com/office/powerpoint/2010/main" val="7491530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640A2-31D4-92B6-7C90-4E360047DA15}"/>
              </a:ext>
            </a:extLst>
          </p:cNvPr>
          <p:cNvSpPr>
            <a:spLocks noGrp="1"/>
          </p:cNvSpPr>
          <p:nvPr>
            <p:ph type="ctrTitle"/>
          </p:nvPr>
        </p:nvSpPr>
        <p:spPr/>
        <p:txBody>
          <a:bodyPr>
            <a:normAutofit/>
          </a:bodyPr>
          <a:lstStyle/>
          <a:p>
            <a:r>
              <a:rPr lang="en-GB" sz="8000" dirty="0"/>
              <a:t>QUIZ</a:t>
            </a:r>
          </a:p>
        </p:txBody>
      </p:sp>
      <p:sp>
        <p:nvSpPr>
          <p:cNvPr id="3" name="Subtitle 2">
            <a:extLst>
              <a:ext uri="{FF2B5EF4-FFF2-40B4-BE49-F238E27FC236}">
                <a16:creationId xmlns:a16="http://schemas.microsoft.com/office/drawing/2014/main" id="{D99BA14B-9CF7-9E9D-B117-85B3F0E3276A}"/>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295263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Questions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buAutoNum type="arabicPeriod"/>
            </a:pPr>
            <a:r>
              <a:rPr lang="en-GB" altLang="en-US" sz="2400" dirty="0">
                <a:latin typeface="Arial" panose="020B0604020202020204" pitchFamily="34" charset="0"/>
                <a:cs typeface="Arial" panose="020B0604020202020204" pitchFamily="34" charset="0"/>
              </a:rPr>
              <a:t>What does SWOT stand for?</a:t>
            </a:r>
          </a:p>
          <a:p>
            <a:pPr marL="457200" indent="-457200">
              <a:buAutoNum type="arabicPeriod"/>
            </a:pPr>
            <a:r>
              <a:rPr lang="en-GB" altLang="en-US" sz="2400" dirty="0">
                <a:latin typeface="Arial" panose="020B0604020202020204" pitchFamily="34" charset="0"/>
                <a:cs typeface="Arial" panose="020B0604020202020204" pitchFamily="34" charset="0"/>
              </a:rPr>
              <a:t>When can SWOT be used?</a:t>
            </a:r>
          </a:p>
          <a:p>
            <a:pPr marL="457200" indent="-457200">
              <a:buAutoNum type="arabicPeriod"/>
            </a:pPr>
            <a:r>
              <a:rPr lang="en-GB" altLang="en-US" sz="2400" dirty="0">
                <a:latin typeface="Arial" panose="020B0604020202020204" pitchFamily="34" charset="0"/>
                <a:cs typeface="Arial" panose="020B0604020202020204" pitchFamily="34" charset="0"/>
              </a:rPr>
              <a:t>What analytical tool can be used alongside SWOT to help to identify opportunities and threats? </a:t>
            </a:r>
          </a:p>
          <a:p>
            <a:pPr marL="457200" indent="-457200">
              <a:buAutoNum type="arabicPeriod"/>
            </a:pPr>
            <a:r>
              <a:rPr lang="en-GB" altLang="en-US" sz="2400" dirty="0">
                <a:latin typeface="Arial" panose="020B0604020202020204" pitchFamily="34" charset="0"/>
                <a:cs typeface="Arial" panose="020B0604020202020204" pitchFamily="34" charset="0"/>
              </a:rPr>
              <a:t>Name an advantage of using SWOT.</a:t>
            </a:r>
          </a:p>
          <a:p>
            <a:pPr marL="457200" indent="-457200">
              <a:buAutoNum type="arabicPeriod"/>
            </a:pPr>
            <a:r>
              <a:rPr lang="en-GB" altLang="en-US" sz="2400" dirty="0">
                <a:latin typeface="Arial" panose="020B0604020202020204" pitchFamily="34" charset="0"/>
                <a:cs typeface="Arial" panose="020B0604020202020204" pitchFamily="34" charset="0"/>
              </a:rPr>
              <a:t>Name a disadvantage of using SWOT.</a:t>
            </a:r>
          </a:p>
          <a:p>
            <a:pPr marL="457200" indent="-457200">
              <a:buAutoNum type="arabicPeriod"/>
            </a:pPr>
            <a:r>
              <a:rPr lang="en-GB" altLang="en-US" sz="2400" dirty="0">
                <a:latin typeface="Arial" panose="020B0604020202020204" pitchFamily="34" charset="0"/>
                <a:cs typeface="Arial" panose="020B0604020202020204" pitchFamily="34" charset="0"/>
              </a:rPr>
              <a:t>How can you use SWOT to problem solve?</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5885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References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1600" dirty="0">
                <a:cs typeface="Arial" panose="020B0604020202020204" pitchFamily="34" charset="0"/>
              </a:rPr>
              <a:t>CIPD (2024) </a:t>
            </a:r>
            <a:r>
              <a:rPr lang="en-GB" altLang="en-US" sz="1600" i="1" dirty="0">
                <a:cs typeface="Arial" panose="020B0604020202020204" pitchFamily="34" charset="0"/>
              </a:rPr>
              <a:t>SWOT analysis</a:t>
            </a:r>
            <a:r>
              <a:rPr lang="en-GB" altLang="en-US" sz="1600" dirty="0">
                <a:cs typeface="Arial" panose="020B0604020202020204" pitchFamily="34" charset="0"/>
              </a:rPr>
              <a:t>. Available </a:t>
            </a:r>
            <a:r>
              <a:rPr lang="en-GB" altLang="en-US" sz="1600" dirty="0" err="1">
                <a:cs typeface="Arial" panose="020B0604020202020204" pitchFamily="34" charset="0"/>
              </a:rPr>
              <a:t>at:</a:t>
            </a:r>
            <a:r>
              <a:rPr lang="en-GB" sz="1600" dirty="0" err="1">
                <a:solidFill>
                  <a:srgbClr val="0000FF"/>
                </a:solidFill>
                <a:hlinkClick r:id="rId3">
                  <a:extLst>
                    <a:ext uri="{A12FA001-AC4F-418D-AE19-62706E023703}">
                      <ahyp:hlinkClr xmlns:ahyp="http://schemas.microsoft.com/office/drawing/2018/hyperlinkcolor" val="tx"/>
                    </a:ext>
                  </a:extLst>
                </a:hlinkClick>
              </a:rPr>
              <a:t>SWOT</a:t>
            </a:r>
            <a:r>
              <a:rPr lang="en-GB" sz="1600" dirty="0">
                <a:solidFill>
                  <a:srgbClr val="0000FF"/>
                </a:solidFill>
                <a:hlinkClick r:id="rId3">
                  <a:extLst>
                    <a:ext uri="{A12FA001-AC4F-418D-AE19-62706E023703}">
                      <ahyp:hlinkClr xmlns:ahyp="http://schemas.microsoft.com/office/drawing/2018/hyperlinkcolor" val="tx"/>
                    </a:ext>
                  </a:extLst>
                </a:hlinkClick>
              </a:rPr>
              <a:t> analysis | Factsheets | </a:t>
            </a:r>
            <a:r>
              <a:rPr lang="en-GB" sz="1600" dirty="0">
                <a:hlinkClick r:id="rId3">
                  <a:extLst>
                    <a:ext uri="{A12FA001-AC4F-418D-AE19-62706E023703}">
                      <ahyp:hlinkClr xmlns:ahyp="http://schemas.microsoft.com/office/drawing/2018/hyperlinkcolor" val="tx"/>
                    </a:ext>
                  </a:extLst>
                </a:hlinkClick>
              </a:rPr>
              <a:t>CIPD</a:t>
            </a:r>
            <a:r>
              <a:rPr lang="en-GB" sz="1600" dirty="0">
                <a:cs typeface="Arial" panose="020B0604020202020204" pitchFamily="34" charset="0"/>
              </a:rPr>
              <a:t> (Accessed: 3 May 2024).</a:t>
            </a:r>
          </a:p>
          <a:p>
            <a:pPr marL="0" indent="0">
              <a:buNone/>
            </a:pPr>
            <a:r>
              <a:rPr lang="en-GB" sz="1600" dirty="0">
                <a:cs typeface="Arial" panose="020B0604020202020204" pitchFamily="34" charset="0"/>
              </a:rPr>
              <a:t>Danao, M. (2024) </a:t>
            </a:r>
            <a:r>
              <a:rPr lang="en-GB" sz="1600" i="1" dirty="0">
                <a:cs typeface="Arial" panose="020B0604020202020204" pitchFamily="34" charset="0"/>
              </a:rPr>
              <a:t>Porter’s Five Forces: Definition &amp; How to Use The Model. </a:t>
            </a:r>
            <a:r>
              <a:rPr lang="en-GB" sz="1600" dirty="0">
                <a:cs typeface="Arial" panose="020B0604020202020204" pitchFamily="34" charset="0"/>
              </a:rPr>
              <a:t>Available at: </a:t>
            </a:r>
            <a:r>
              <a:rPr lang="en-GB" sz="1600" dirty="0">
                <a:hlinkClick r:id="rId4">
                  <a:extLst>
                    <a:ext uri="{A12FA001-AC4F-418D-AE19-62706E023703}">
                      <ahyp:hlinkClr xmlns:ahyp="http://schemas.microsoft.com/office/drawing/2018/hyperlinkcolor" val="tx"/>
                    </a:ext>
                  </a:extLst>
                </a:hlinkClick>
              </a:rPr>
              <a:t>Porter’s Five Forces: Definition &amp; How To Use The Model – Forbes Advisor</a:t>
            </a:r>
            <a:r>
              <a:rPr lang="en-GB" sz="1600" dirty="0"/>
              <a:t> (Accessed: 11 October 2024).</a:t>
            </a:r>
          </a:p>
          <a:p>
            <a:pPr marL="0" indent="0">
              <a:buNone/>
            </a:pPr>
            <a:r>
              <a:rPr lang="en-GB" sz="1600" b="0" i="0" dirty="0">
                <a:effectLst/>
                <a:highlight>
                  <a:srgbClr val="FFFFFF"/>
                </a:highlight>
              </a:rPr>
              <a:t>Dobbs, M.E. (2014) ‘Guidelines for applying Porter’s five forces framework: a set of industry analysis templates’, </a:t>
            </a:r>
            <a:r>
              <a:rPr lang="en-GB" sz="1600" b="0" i="1" dirty="0">
                <a:effectLst/>
                <a:highlight>
                  <a:srgbClr val="FFFFFF"/>
                </a:highlight>
              </a:rPr>
              <a:t>Competitiveness review</a:t>
            </a:r>
            <a:r>
              <a:rPr lang="en-GB" sz="1600" b="0" i="0" dirty="0">
                <a:effectLst/>
                <a:highlight>
                  <a:srgbClr val="FFFFFF"/>
                </a:highlight>
              </a:rPr>
              <a:t>, 24(1), pp. 32–45. Available at: </a:t>
            </a:r>
            <a:r>
              <a:rPr lang="en-GB" sz="1600" b="0" i="0" dirty="0">
                <a:effectLst/>
                <a:highlight>
                  <a:srgbClr val="FFFFFF"/>
                </a:highlight>
                <a:hlinkClick r:id="rId5">
                  <a:extLst>
                    <a:ext uri="{A12FA001-AC4F-418D-AE19-62706E023703}">
                      <ahyp:hlinkClr xmlns:ahyp="http://schemas.microsoft.com/office/drawing/2018/hyperlinkcolor" val="tx"/>
                    </a:ext>
                  </a:extLst>
                </a:hlinkClick>
              </a:rPr>
              <a:t>https://doi.org/10.1108/CR-06-2013-0059</a:t>
            </a:r>
            <a:r>
              <a:rPr lang="en-GB" sz="1600" b="0" i="0" dirty="0">
                <a:effectLst/>
                <a:highlight>
                  <a:srgbClr val="FFFFFF"/>
                </a:highlight>
              </a:rPr>
              <a:t>.</a:t>
            </a:r>
          </a:p>
          <a:p>
            <a:pPr marL="0" indent="0">
              <a:buNone/>
            </a:pPr>
            <a:r>
              <a:rPr lang="en-GB" sz="1600" dirty="0">
                <a:highlight>
                  <a:srgbClr val="FFFFFF"/>
                </a:highlight>
              </a:rPr>
              <a:t>Gov.uk (2024) </a:t>
            </a:r>
            <a:r>
              <a:rPr lang="en-GB" sz="1600" i="1" dirty="0">
                <a:highlight>
                  <a:srgbClr val="FFFFFF"/>
                </a:highlight>
              </a:rPr>
              <a:t>Fighting retail crime: more action. </a:t>
            </a:r>
            <a:r>
              <a:rPr lang="en-GB" sz="1600" dirty="0">
                <a:highlight>
                  <a:srgbClr val="FFFFFF"/>
                </a:highlight>
              </a:rPr>
              <a:t>Available at: </a:t>
            </a:r>
            <a:r>
              <a:rPr lang="en-GB" sz="1600" dirty="0">
                <a:hlinkClick r:id="rId6"/>
              </a:rPr>
              <a:t>Fighting retail crime: more action (accessible) - GOV.UK</a:t>
            </a:r>
            <a:r>
              <a:rPr lang="en-GB" sz="1600" dirty="0"/>
              <a:t> (Accessed: 22 January 2025).</a:t>
            </a:r>
            <a:endParaRPr lang="en-GB" sz="2400" b="0" i="0" dirty="0">
              <a:effectLst/>
              <a:highlight>
                <a:srgbClr val="FFFFFF"/>
              </a:highlight>
            </a:endParaRPr>
          </a:p>
          <a:p>
            <a:pPr marL="0" indent="0">
              <a:buNone/>
            </a:pPr>
            <a:r>
              <a:rPr lang="en-GB" sz="1600" b="0" i="0" dirty="0">
                <a:effectLst/>
                <a:highlight>
                  <a:srgbClr val="FFFFFF"/>
                </a:highlight>
              </a:rPr>
              <a:t>Swanson, D.J. and Creed, A.S. (2014) ‘Sharpening the Focus of Force Field Analysis’, </a:t>
            </a:r>
            <a:r>
              <a:rPr lang="en-GB" sz="1600" b="0" i="1" dirty="0">
                <a:effectLst/>
                <a:highlight>
                  <a:srgbClr val="FFFFFF"/>
                </a:highlight>
              </a:rPr>
              <a:t>Journal of change management</a:t>
            </a:r>
            <a:r>
              <a:rPr lang="en-GB" sz="1600" b="0" i="0" dirty="0">
                <a:effectLst/>
                <a:highlight>
                  <a:srgbClr val="FFFFFF"/>
                </a:highlight>
              </a:rPr>
              <a:t>, 14(1), pp. 28–47. Available at: </a:t>
            </a:r>
            <a:r>
              <a:rPr lang="en-GB" sz="1600" b="0" i="0" dirty="0">
                <a:effectLst/>
                <a:highlight>
                  <a:srgbClr val="FFFFFF"/>
                </a:highlight>
                <a:hlinkClick r:id="rId7">
                  <a:extLst>
                    <a:ext uri="{A12FA001-AC4F-418D-AE19-62706E023703}">
                      <ahyp:hlinkClr xmlns:ahyp="http://schemas.microsoft.com/office/drawing/2018/hyperlinkcolor" val="tx"/>
                    </a:ext>
                  </a:extLst>
                </a:hlinkClick>
              </a:rPr>
              <a:t>https://doi.org/10.1080/14697017.2013.788052</a:t>
            </a:r>
            <a:r>
              <a:rPr lang="en-GB" sz="1600" b="0" i="0" dirty="0">
                <a:effectLst/>
                <a:highlight>
                  <a:srgbClr val="FFFFFF"/>
                </a:highlight>
              </a:rPr>
              <a:t>.</a:t>
            </a:r>
          </a:p>
          <a:p>
            <a:pPr marL="0" indent="0">
              <a:buNone/>
            </a:pPr>
            <a:r>
              <a:rPr lang="en-GB" sz="1600" b="0" i="0" dirty="0">
                <a:effectLst/>
                <a:highlight>
                  <a:srgbClr val="FFFFFF"/>
                </a:highlight>
              </a:rPr>
              <a:t>Taylor, S. and Perkins, G. (Graham M. (2021) </a:t>
            </a:r>
            <a:r>
              <a:rPr lang="en-GB" sz="1600" b="0" i="1" dirty="0">
                <a:effectLst/>
                <a:highlight>
                  <a:srgbClr val="FFFFFF"/>
                </a:highlight>
              </a:rPr>
              <a:t>Work and employment in a changing business environment</a:t>
            </a:r>
            <a:r>
              <a:rPr lang="en-GB" sz="1600" b="0" i="0" dirty="0">
                <a:effectLst/>
                <a:highlight>
                  <a:srgbClr val="FFFFFF"/>
                </a:highlight>
              </a:rPr>
              <a:t>. London: Kogan Page</a:t>
            </a:r>
          </a:p>
          <a:p>
            <a:pPr marL="0" indent="0">
              <a:buNone/>
            </a:pPr>
            <a:r>
              <a:rPr lang="en-GB" sz="1600" b="0" i="0" dirty="0" err="1">
                <a:effectLst/>
                <a:highlight>
                  <a:srgbClr val="FFFFFF"/>
                </a:highlight>
              </a:rPr>
              <a:t>Usdaw</a:t>
            </a:r>
            <a:r>
              <a:rPr lang="en-GB" sz="1600" b="0" i="0" dirty="0">
                <a:effectLst/>
                <a:highlight>
                  <a:srgbClr val="FFFFFF"/>
                </a:highlight>
              </a:rPr>
              <a:t> (2024) </a:t>
            </a:r>
            <a:r>
              <a:rPr lang="en-GB" sz="1600" b="0" i="1" dirty="0">
                <a:effectLst/>
                <a:highlight>
                  <a:srgbClr val="FFFFFF"/>
                </a:highlight>
              </a:rPr>
              <a:t>Alarming 29% increase in shoplifting across England and Wales – </a:t>
            </a:r>
            <a:r>
              <a:rPr lang="en-GB" sz="1600" b="0" i="1" dirty="0" err="1">
                <a:effectLst/>
                <a:highlight>
                  <a:srgbClr val="FFFFFF"/>
                </a:highlight>
              </a:rPr>
              <a:t>Usdaw</a:t>
            </a:r>
            <a:r>
              <a:rPr lang="en-GB" sz="1600" b="0" i="1" dirty="0">
                <a:effectLst/>
                <a:highlight>
                  <a:srgbClr val="FFFFFF"/>
                </a:highlight>
              </a:rPr>
              <a:t> welcomes the Labour Government’s commitment to tackle retail crime. </a:t>
            </a:r>
            <a:r>
              <a:rPr lang="en-GB" sz="1600" b="0" i="0" dirty="0">
                <a:effectLst/>
                <a:highlight>
                  <a:srgbClr val="FFFFFF"/>
                </a:highlight>
              </a:rPr>
              <a:t>Available at: </a:t>
            </a:r>
            <a:r>
              <a:rPr lang="en-GB" sz="1600" dirty="0">
                <a:hlinkClick r:id="rId8"/>
              </a:rPr>
              <a:t>USDAW - Alarming 29% increase in shoplifting</a:t>
            </a:r>
            <a:r>
              <a:rPr lang="en-GB" sz="1600" dirty="0"/>
              <a:t> (Accessed: 22 January 2025). </a:t>
            </a:r>
            <a:endParaRPr lang="en-GB" sz="2800" b="0" i="0" dirty="0">
              <a:effectLst/>
              <a:highlight>
                <a:srgbClr val="FFFFFF"/>
              </a:highlight>
            </a:endParaRPr>
          </a:p>
          <a:p>
            <a:pPr marL="0" indent="0">
              <a:buNone/>
            </a:pPr>
            <a:r>
              <a:rPr lang="en-GB" sz="1600" dirty="0" err="1">
                <a:highlight>
                  <a:srgbClr val="FFFFFF"/>
                </a:highlight>
              </a:rPr>
              <a:t>Waitzman</a:t>
            </a:r>
            <a:r>
              <a:rPr lang="en-GB" sz="1600" dirty="0">
                <a:highlight>
                  <a:srgbClr val="FFFFFF"/>
                </a:highlight>
              </a:rPr>
              <a:t>, E. (2024) </a:t>
            </a:r>
            <a:r>
              <a:rPr lang="en-GB" sz="1600" i="1" dirty="0">
                <a:highlight>
                  <a:srgbClr val="FFFFFF"/>
                </a:highlight>
              </a:rPr>
              <a:t>Retail crime: Impact on workers, the community and local economies. </a:t>
            </a:r>
            <a:r>
              <a:rPr lang="en-GB" sz="1600" dirty="0">
                <a:highlight>
                  <a:srgbClr val="FFFFFF"/>
                </a:highlight>
              </a:rPr>
              <a:t>Available at: </a:t>
            </a:r>
            <a:r>
              <a:rPr lang="en-GB" sz="1700" dirty="0">
                <a:hlinkClick r:id="rId9"/>
              </a:rPr>
              <a:t>Retail crime: Impact on workers, the community and local economies - House of Lords Library</a:t>
            </a:r>
            <a:r>
              <a:rPr lang="en-GB" sz="1700" dirty="0"/>
              <a:t> (Accessed: 22 January 2025). </a:t>
            </a:r>
            <a:endParaRPr lang="en-GB" sz="2600" dirty="0"/>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04800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Equity</Template>
  <TotalTime>0</TotalTime>
  <Words>2864</Words>
  <Application>Microsoft Office PowerPoint</Application>
  <PresentationFormat>On-screen Show (4:3)</PresentationFormat>
  <Paragraphs>299</Paragraphs>
  <Slides>28</Slides>
  <Notes>28</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28</vt:i4>
      </vt:variant>
    </vt:vector>
  </HeadingPairs>
  <TitlesOfParts>
    <vt:vector size="38" baseType="lpstr">
      <vt:lpstr>__fkGroteskNeue_598ab8</vt:lpstr>
      <vt:lpstr>-apple-system</vt:lpstr>
      <vt:lpstr>Museo</vt:lpstr>
      <vt:lpstr>Myriad Pro</vt:lpstr>
      <vt:lpstr>var(--font-berkeley-mono)</vt:lpstr>
      <vt:lpstr>var(--font-fk-grotesk)</vt:lpstr>
      <vt:lpstr>Arial</vt:lpstr>
      <vt:lpstr>Calibri</vt:lpstr>
      <vt:lpstr>Libre Franklin</vt:lpstr>
      <vt:lpstr>20140311PresentationUWTSDTemplate</vt:lpstr>
      <vt:lpstr>Certificate of Higher Education in Employability Skills  Problem Solving and Innovation (BMSW4014)  Rhiannon Akers, Chris Rogers and Tristan Hawkkins – January 2025</vt:lpstr>
      <vt:lpstr>Agenda </vt:lpstr>
      <vt:lpstr>Recap </vt:lpstr>
      <vt:lpstr>      SWOT analysis</vt:lpstr>
      <vt:lpstr>What is SWOT analysis? </vt:lpstr>
      <vt:lpstr>SWOT analysis within an organisation</vt:lpstr>
      <vt:lpstr>What value does SWOT add? </vt:lpstr>
      <vt:lpstr>The SWOT process</vt:lpstr>
      <vt:lpstr>SWOT template (CIPD, 2024) </vt:lpstr>
      <vt:lpstr>SWOT template (CIPD, 2024)</vt:lpstr>
      <vt:lpstr>SWOT analysis tips </vt:lpstr>
      <vt:lpstr>When to use SWOT</vt:lpstr>
      <vt:lpstr>SWOT example – Shoplifting in the UK</vt:lpstr>
      <vt:lpstr>Activity</vt:lpstr>
      <vt:lpstr>Advantages</vt:lpstr>
      <vt:lpstr>Disadvantages</vt:lpstr>
      <vt:lpstr>Problem solving with SWOT</vt:lpstr>
      <vt:lpstr>Problem solving with SWOT</vt:lpstr>
      <vt:lpstr>Activity</vt:lpstr>
      <vt:lpstr>Why use SWOT analysis?</vt:lpstr>
      <vt:lpstr>Porter’s 5 forces</vt:lpstr>
      <vt:lpstr>Porter’s 5 Forces – Practical example Starbucks - UK</vt:lpstr>
      <vt:lpstr>Porter’s 5 Forces - Continued</vt:lpstr>
      <vt:lpstr>Lewin’s Force Field Analysis</vt:lpstr>
      <vt:lpstr>Problem of the Week – Using Lewin’s Force Field Analysis</vt:lpstr>
      <vt:lpstr>QUIZ</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Rhiannon Akers</cp:lastModifiedBy>
  <cp:revision>31</cp:revision>
  <dcterms:created xsi:type="dcterms:W3CDTF">2017-12-11T18:00:04Z</dcterms:created>
  <dcterms:modified xsi:type="dcterms:W3CDTF">2025-01-22T11:38:05Z</dcterms:modified>
</cp:coreProperties>
</file>