
<file path=[Content_Types].xml><?xml version="1.0" encoding="utf-8"?>
<Types xmlns="http://schemas.openxmlformats.org/package/2006/content-types">
  <Default Extension="xml" ContentType="application/xml"/>
  <Default Extension="jpeg" ContentType="image/jpeg"/>
  <Default Extension="png" ContentType="image/png"/>
  <Default Extension="wdp" ContentType="image/vnd.ms-photo"/>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32" r:id="rId1"/>
  </p:sldMasterIdLst>
  <p:notesMasterIdLst>
    <p:notesMasterId r:id="rId15"/>
  </p:notesMasterIdLst>
  <p:sldIdLst>
    <p:sldId id="262" r:id="rId2"/>
    <p:sldId id="258" r:id="rId3"/>
    <p:sldId id="265" r:id="rId4"/>
    <p:sldId id="266" r:id="rId5"/>
    <p:sldId id="263" r:id="rId6"/>
    <p:sldId id="267" r:id="rId7"/>
    <p:sldId id="268" r:id="rId8"/>
    <p:sldId id="272" r:id="rId9"/>
    <p:sldId id="273" r:id="rId10"/>
    <p:sldId id="274" r:id="rId11"/>
    <p:sldId id="270" r:id="rId12"/>
    <p:sldId id="271" r:id="rId13"/>
    <p:sldId id="27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00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689"/>
    <p:restoredTop sz="74107"/>
  </p:normalViewPr>
  <p:slideViewPr>
    <p:cSldViewPr snapToGrid="0" snapToObjects="1">
      <p:cViewPr>
        <p:scale>
          <a:sx n="50" d="100"/>
          <a:sy n="50" d="100"/>
        </p:scale>
        <p:origin x="1336"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091806-74AF-6B4A-9AD5-E5E0C0189F6F}" type="datetimeFigureOut">
              <a:rPr lang="en-US" smtClean="0"/>
              <a:t>12/14/17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D7DB3D-8D50-BB45-8E26-C423617F16EA}" type="slidenum">
              <a:rPr lang="en-US" smtClean="0"/>
              <a:t>‹#›</a:t>
            </a:fld>
            <a:endParaRPr lang="en-US"/>
          </a:p>
        </p:txBody>
      </p:sp>
    </p:spTree>
    <p:extLst>
      <p:ext uri="{BB962C8B-B14F-4D97-AF65-F5344CB8AC3E}">
        <p14:creationId xmlns:p14="http://schemas.microsoft.com/office/powerpoint/2010/main" val="1656563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escoplc.com/about-us/history/" TargetMode="External"/><Relationship Id="rId4" Type="http://schemas.openxmlformats.org/officeDocument/2006/relationships/hyperlink" Target="https://www.tescoplc.com/about-us/our-businesses/" TargetMode="External"/><Relationship Id="rId5" Type="http://schemas.openxmlformats.org/officeDocument/2006/relationships/hyperlink" Target="http://www.theguardian.com/politics/2011/oct/04/uk-obesity-tax-david-cameron" TargetMode="External"/><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smtClean="0">
                <a:solidFill>
                  <a:schemeClr val="tx1"/>
                </a:solidFill>
                <a:effectLst/>
                <a:latin typeface="+mn-lt"/>
                <a:ea typeface="+mn-ea"/>
                <a:cs typeface="+mn-cs"/>
              </a:rPr>
              <a:t>Introduction</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I am going to start by giving a brief history of the origin of Tesco PLC. It was started in the 1920s in East London by Jack Cohen who had just left the Royal Flying Corporation. He used his </a:t>
            </a:r>
            <a:r>
              <a:rPr lang="en-US" sz="1200" kern="1200" dirty="0" err="1" smtClean="0">
                <a:solidFill>
                  <a:schemeClr val="tx1"/>
                </a:solidFill>
                <a:effectLst/>
                <a:latin typeface="+mn-lt"/>
                <a:ea typeface="+mn-ea"/>
                <a:cs typeface="+mn-cs"/>
              </a:rPr>
              <a:t>demob</a:t>
            </a:r>
            <a:r>
              <a:rPr lang="en-US" sz="1200" kern="1200" dirty="0" smtClean="0">
                <a:solidFill>
                  <a:schemeClr val="tx1"/>
                </a:solidFill>
                <a:effectLst/>
                <a:latin typeface="+mn-lt"/>
                <a:ea typeface="+mn-ea"/>
                <a:cs typeface="+mn-cs"/>
              </a:rPr>
              <a:t> money to purchase the first day’s stock. From this humble start, the business expanded until there was over 500 new Tesco stores opening in the UK by the 1950s.</a:t>
            </a:r>
          </a:p>
          <a:p>
            <a:r>
              <a:rPr lang="en-US" sz="1200" kern="1200" dirty="0" smtClean="0">
                <a:solidFill>
                  <a:schemeClr val="tx1"/>
                </a:solidFill>
                <a:effectLst/>
                <a:latin typeface="+mn-lt"/>
                <a:ea typeface="+mn-ea"/>
                <a:cs typeface="+mn-cs"/>
              </a:rPr>
              <a:t>The first UK ‘superstore’ of 40,000 sq. feet was in Crawley, West Sussex in 1968 (Tesco PLC, history, (2017).</a:t>
            </a:r>
          </a:p>
          <a:p>
            <a:r>
              <a:rPr lang="en-US" sz="1200" kern="1200" dirty="0" smtClean="0">
                <a:solidFill>
                  <a:schemeClr val="tx1"/>
                </a:solidFill>
                <a:effectLst/>
                <a:latin typeface="+mn-lt"/>
                <a:ea typeface="+mn-ea"/>
                <a:cs typeface="+mn-cs"/>
              </a:rPr>
              <a:t>The first Metro store opened in 1992 in Convent Garden with a product range designed for people in a rush with lunch items and convenience foods. The first international expansion was to Hungary in the 1950s and then other Eastern European countries such as Slovakia There are now 6,809 stores worldwide, employing 460,000 workers so the business has expanded rapidly from Jack Willis’ initial investment ("Our businesses", 2017).</a:t>
            </a:r>
          </a:p>
          <a:p>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1</a:t>
            </a:fld>
            <a:endParaRPr lang="en-US"/>
          </a:p>
        </p:txBody>
      </p:sp>
    </p:spTree>
    <p:extLst>
      <p:ext uri="{BB962C8B-B14F-4D97-AF65-F5344CB8AC3E}">
        <p14:creationId xmlns:p14="http://schemas.microsoft.com/office/powerpoint/2010/main" val="292475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A4D7DB3D-8D50-BB45-8E26-C423617F16EA}" type="slidenum">
              <a:rPr lang="en-US" smtClean="0"/>
              <a:t>2</a:t>
            </a:fld>
            <a:endParaRPr lang="en-US"/>
          </a:p>
        </p:txBody>
      </p:sp>
    </p:spTree>
    <p:extLst>
      <p:ext uri="{BB962C8B-B14F-4D97-AF65-F5344CB8AC3E}">
        <p14:creationId xmlns:p14="http://schemas.microsoft.com/office/powerpoint/2010/main" val="502071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Strengths;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Tesco is the biggest grocery retailer in the United Kingdom with a market share of 27.9%  (</a:t>
            </a:r>
            <a:r>
              <a:rPr lang="en-US" sz="1200" kern="1200" dirty="0" err="1" smtClean="0">
                <a:solidFill>
                  <a:schemeClr val="tx1"/>
                </a:solidFill>
                <a:effectLst/>
                <a:latin typeface="+mn-lt"/>
                <a:ea typeface="+mn-ea"/>
                <a:cs typeface="+mn-cs"/>
              </a:rPr>
              <a:t>Dudovskiy</a:t>
            </a:r>
            <a:r>
              <a:rPr lang="en-US" sz="1200" kern="1200" dirty="0" smtClean="0">
                <a:solidFill>
                  <a:schemeClr val="tx1"/>
                </a:solidFill>
                <a:effectLst/>
                <a:latin typeface="+mn-lt"/>
                <a:ea typeface="+mn-ea"/>
                <a:cs typeface="+mn-cs"/>
              </a:rPr>
              <a:t>, J. (2016). One of the main advantages Tesco has within the market is its diverse product range selling electronics, phone contracts, insurance and of course groceries. It also has a choice of platforms for customers to buy from with 1,750 click and collect outlets where shoppers order online and then pick up their baskets in store. Dot com is the Tesco delivery service taking shopping to your door. Tesco Direct, the company’s online platform helps to give a further range to non-food categories</a:t>
            </a:r>
            <a:r>
              <a:rPr lang="en-US" sz="1200" i="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Advantage.marketline.com.ezproxy.uwtsd.ac.uk</a:t>
            </a:r>
            <a:r>
              <a:rPr lang="en-US" sz="1200" kern="1200" dirty="0" smtClean="0">
                <a:solidFill>
                  <a:schemeClr val="tx1"/>
                </a:solidFill>
                <a:effectLst/>
                <a:latin typeface="+mn-lt"/>
                <a:ea typeface="+mn-ea"/>
                <a:cs typeface="+mn-cs"/>
              </a:rPr>
              <a:t>. (2017). </a:t>
            </a:r>
          </a:p>
          <a:p>
            <a:r>
              <a:rPr lang="en-US" sz="1200" kern="1200" dirty="0" smtClean="0">
                <a:solidFill>
                  <a:schemeClr val="tx1"/>
                </a:solidFill>
                <a:effectLst/>
                <a:latin typeface="+mn-lt"/>
                <a:ea typeface="+mn-ea"/>
                <a:cs typeface="+mn-cs"/>
              </a:rPr>
              <a:t>Another one of its strengths is the amount of property it owns with 7817 stores worldwide. Tesco owns 53% of these stores which saves on rental costs and drives their overall value upwards (</a:t>
            </a:r>
            <a:r>
              <a:rPr lang="en-US" sz="1200" kern="1200" dirty="0" err="1" smtClean="0">
                <a:solidFill>
                  <a:schemeClr val="tx1"/>
                </a:solidFill>
                <a:effectLst/>
                <a:latin typeface="+mn-lt"/>
                <a:ea typeface="+mn-ea"/>
                <a:cs typeface="+mn-cs"/>
              </a:rPr>
              <a:t>Dudovskiy</a:t>
            </a:r>
            <a:r>
              <a:rPr lang="en-US" sz="1200" kern="1200" dirty="0" smtClean="0">
                <a:solidFill>
                  <a:schemeClr val="tx1"/>
                </a:solidFill>
                <a:effectLst/>
                <a:latin typeface="+mn-lt"/>
                <a:ea typeface="+mn-ea"/>
                <a:cs typeface="+mn-cs"/>
              </a:rPr>
              <a:t>, J. (2016).</a:t>
            </a:r>
          </a:p>
          <a:p>
            <a:r>
              <a:rPr lang="en-US" sz="1200" kern="1200" dirty="0" smtClean="0">
                <a:solidFill>
                  <a:schemeClr val="tx1"/>
                </a:solidFill>
                <a:effectLst/>
                <a:latin typeface="+mn-lt"/>
                <a:ea typeface="+mn-ea"/>
                <a:cs typeface="+mn-cs"/>
              </a:rPr>
              <a:t> </a:t>
            </a:r>
          </a:p>
          <a:p>
            <a:r>
              <a:rPr lang="en-US" sz="1200" b="1" kern="1200" dirty="0" smtClean="0">
                <a:solidFill>
                  <a:schemeClr val="tx1"/>
                </a:solidFill>
                <a:effectLst/>
                <a:latin typeface="+mn-lt"/>
                <a:ea typeface="+mn-ea"/>
                <a:cs typeface="+mn-cs"/>
              </a:rPr>
              <a:t>Weaknesses;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2015 Tesco  had a statutory loss of £6.4 billion and their pretax profits have been decreasing year after year. They had a sudden drop in profit from 2013-2014/15 which was down to large holes in their accounts (</a:t>
            </a:r>
            <a:r>
              <a:rPr lang="en-US" sz="1200" kern="1200" dirty="0" err="1" smtClean="0">
                <a:solidFill>
                  <a:schemeClr val="tx1"/>
                </a:solidFill>
                <a:effectLst/>
                <a:latin typeface="+mn-lt"/>
                <a:ea typeface="+mn-ea"/>
                <a:cs typeface="+mn-cs"/>
              </a:rPr>
              <a:t>Dudovskiy</a:t>
            </a:r>
            <a:r>
              <a:rPr lang="en-US" sz="1200" kern="1200" dirty="0" smtClean="0">
                <a:solidFill>
                  <a:schemeClr val="tx1"/>
                </a:solidFill>
                <a:effectLst/>
                <a:latin typeface="+mn-lt"/>
                <a:ea typeface="+mn-ea"/>
                <a:cs typeface="+mn-cs"/>
              </a:rPr>
              <a:t>, J. (2016). This hit the British news further affecting their reputation with consumers (Butler, S., &amp; Farrell, S. (2015).</a:t>
            </a:r>
          </a:p>
          <a:p>
            <a:r>
              <a:rPr lang="en-US" sz="1200" kern="1200" dirty="0" smtClean="0">
                <a:solidFill>
                  <a:schemeClr val="tx1"/>
                </a:solidFill>
                <a:effectLst/>
                <a:latin typeface="+mn-lt"/>
                <a:ea typeface="+mn-ea"/>
                <a:cs typeface="+mn-cs"/>
              </a:rPr>
              <a:t>Tesco has also been put under pressure by budget supermarkets such as </a:t>
            </a:r>
            <a:r>
              <a:rPr lang="en-US" sz="1200" kern="1200" dirty="0" err="1" smtClean="0">
                <a:solidFill>
                  <a:schemeClr val="tx1"/>
                </a:solidFill>
                <a:effectLst/>
                <a:latin typeface="+mn-lt"/>
                <a:ea typeface="+mn-ea"/>
                <a:cs typeface="+mn-cs"/>
              </a:rPr>
              <a:t>Aldis</a:t>
            </a:r>
            <a:r>
              <a:rPr lang="en-US" sz="1200" kern="1200" dirty="0" smtClean="0">
                <a:solidFill>
                  <a:schemeClr val="tx1"/>
                </a:solidFill>
                <a:effectLst/>
                <a:latin typeface="+mn-lt"/>
                <a:ea typeface="+mn-ea"/>
                <a:cs typeface="+mn-cs"/>
              </a:rPr>
              <a:t> who sell their own keenly priced brands with a no frills approach. People are attracted to these supermarkets when money is tight and there is economic uncertainty for example during the recent recession or Brexit.</a:t>
            </a:r>
          </a:p>
          <a:p>
            <a:r>
              <a:rPr lang="en-US" sz="1200" kern="1200" dirty="0" smtClean="0">
                <a:solidFill>
                  <a:schemeClr val="tx1"/>
                </a:solidFill>
                <a:effectLst/>
                <a:latin typeface="+mn-lt"/>
                <a:ea typeface="+mn-ea"/>
                <a:cs typeface="+mn-cs"/>
              </a:rPr>
              <a:t>Tesco has come in for criticism over the price it gives to farmers for products such milk or lamb. It has been perceived by the public as exploiting the small producers of food.</a:t>
            </a:r>
          </a:p>
          <a:p>
            <a:r>
              <a:rPr lang="en-US" sz="1200" kern="1200" dirty="0" smtClean="0">
                <a:solidFill>
                  <a:schemeClr val="tx1"/>
                </a:solidFill>
                <a:effectLst/>
                <a:latin typeface="+mn-lt"/>
                <a:ea typeface="+mn-ea"/>
                <a:cs typeface="+mn-cs"/>
              </a:rPr>
              <a:t>The company has also had to recall a number of products, in 2017 they withdrew a product which accidently contained nuts with no warnings which could have had a devastating impact on anyone with a nut allergy. One of the most memorable scandals in recent times was a lasagna which was independently tested and proven to contain horse meat (Levitt, 2017). These errors do not inspire consumer confidence within the company and can be enough to put consumers off permanently. </a:t>
            </a:r>
            <a:r>
              <a:rPr lang="en-US" sz="1200" i="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Advantage.marketline.com.ezproxy.uwtsd.ac.uk</a:t>
            </a:r>
            <a:r>
              <a:rPr lang="en-US" sz="1200" kern="1200" dirty="0" smtClean="0">
                <a:solidFill>
                  <a:schemeClr val="tx1"/>
                </a:solidFill>
                <a:effectLst/>
                <a:latin typeface="+mn-lt"/>
                <a:ea typeface="+mn-ea"/>
                <a:cs typeface="+mn-cs"/>
              </a:rPr>
              <a:t>. (2017).</a:t>
            </a:r>
          </a:p>
          <a:p>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3</a:t>
            </a:fld>
            <a:endParaRPr lang="en-US"/>
          </a:p>
        </p:txBody>
      </p:sp>
    </p:spTree>
    <p:extLst>
      <p:ext uri="{BB962C8B-B14F-4D97-AF65-F5344CB8AC3E}">
        <p14:creationId xmlns:p14="http://schemas.microsoft.com/office/powerpoint/2010/main" val="1358403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Opportunity;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Tesco is tapping into the huge and growing market of online sales. The online market has grown in the UK with a yearly increase of 12.5% since 2011, taking its slice of the market up to a staggering $63billion. It is no wonder consumers are choosing to buy goods online with cheaper prices available and the convenience of shopping at home.</a:t>
            </a:r>
          </a:p>
          <a:p>
            <a:r>
              <a:rPr lang="en-US" sz="1200" kern="1200" dirty="0" smtClean="0">
                <a:solidFill>
                  <a:schemeClr val="tx1"/>
                </a:solidFill>
                <a:effectLst/>
                <a:latin typeface="+mn-lt"/>
                <a:ea typeface="+mn-ea"/>
                <a:cs typeface="+mn-cs"/>
              </a:rPr>
              <a:t>Tesco have fully </a:t>
            </a:r>
            <a:r>
              <a:rPr lang="en-US" sz="1200" kern="1200" dirty="0" err="1" smtClean="0">
                <a:solidFill>
                  <a:schemeClr val="tx1"/>
                </a:solidFill>
                <a:effectLst/>
                <a:latin typeface="+mn-lt"/>
                <a:ea typeface="+mn-ea"/>
                <a:cs typeface="+mn-cs"/>
              </a:rPr>
              <a:t>utilised</a:t>
            </a:r>
            <a:r>
              <a:rPr lang="en-US" sz="1200" kern="1200" dirty="0" smtClean="0">
                <a:solidFill>
                  <a:schemeClr val="tx1"/>
                </a:solidFill>
                <a:effectLst/>
                <a:latin typeface="+mn-lt"/>
                <a:ea typeface="+mn-ea"/>
                <a:cs typeface="+mn-cs"/>
              </a:rPr>
              <a:t> their online presence with their e-commerce sales channel, Dot Com (as mentioned in Strengths) and Tesco Direct which sells the non-food product range. </a:t>
            </a:r>
          </a:p>
          <a:p>
            <a:r>
              <a:rPr lang="en-US" sz="1200" kern="1200" dirty="0" smtClean="0">
                <a:solidFill>
                  <a:schemeClr val="tx1"/>
                </a:solidFill>
                <a:effectLst/>
                <a:latin typeface="+mn-lt"/>
                <a:ea typeface="+mn-ea"/>
                <a:cs typeface="+mn-cs"/>
              </a:rPr>
              <a:t>They have the opportunity to expand further within the Indian market with deals to join with the TATA group. If these go ahead it will leave Tesco in a good position to expand to a much bigger market and one that is not currently as competitive as the UK (</a:t>
            </a:r>
            <a:r>
              <a:rPr lang="en-US" sz="1200" kern="1200" dirty="0" err="1" smtClean="0">
                <a:solidFill>
                  <a:schemeClr val="tx1"/>
                </a:solidFill>
                <a:effectLst/>
                <a:latin typeface="+mn-lt"/>
                <a:ea typeface="+mn-ea"/>
                <a:cs typeface="+mn-cs"/>
              </a:rPr>
              <a:t>Dudovskiy</a:t>
            </a:r>
            <a:r>
              <a:rPr lang="en-US" sz="1200" kern="1200" dirty="0" smtClean="0">
                <a:solidFill>
                  <a:schemeClr val="tx1"/>
                </a:solidFill>
                <a:effectLst/>
                <a:latin typeface="+mn-lt"/>
                <a:ea typeface="+mn-ea"/>
                <a:cs typeface="+mn-cs"/>
              </a:rPr>
              <a:t>, J. (2016). </a:t>
            </a:r>
          </a:p>
          <a:p>
            <a:r>
              <a:rPr lang="en-US" sz="1200" kern="1200" dirty="0" smtClean="0">
                <a:solidFill>
                  <a:schemeClr val="tx1"/>
                </a:solidFill>
                <a:effectLst/>
                <a:latin typeface="+mn-lt"/>
                <a:ea typeface="+mn-ea"/>
                <a:cs typeface="+mn-cs"/>
              </a:rPr>
              <a:t> </a:t>
            </a:r>
          </a:p>
          <a:p>
            <a:r>
              <a:rPr lang="en-US" sz="1200" b="1" kern="1200" dirty="0" smtClean="0">
                <a:solidFill>
                  <a:schemeClr val="tx1"/>
                </a:solidFill>
                <a:effectLst/>
                <a:latin typeface="+mn-lt"/>
                <a:ea typeface="+mn-ea"/>
                <a:cs typeface="+mn-cs"/>
              </a:rPr>
              <a:t>Threats;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Shoplifting is a problem for retailers in the UK as in 2016 there was £650 million lost in revenue (</a:t>
            </a:r>
            <a:r>
              <a:rPr lang="en-US" sz="1200" kern="1200" dirty="0" err="1" smtClean="0">
                <a:solidFill>
                  <a:schemeClr val="tx1"/>
                </a:solidFill>
                <a:effectLst/>
                <a:latin typeface="+mn-lt"/>
                <a:ea typeface="+mn-ea"/>
                <a:cs typeface="+mn-cs"/>
              </a:rPr>
              <a:t>Advantage.marketline.com.ezproxy.uwtsd.ac.uk</a:t>
            </a:r>
            <a:r>
              <a:rPr lang="en-US" sz="1200" kern="1200" dirty="0" smtClean="0">
                <a:solidFill>
                  <a:schemeClr val="tx1"/>
                </a:solidFill>
                <a:effectLst/>
                <a:latin typeface="+mn-lt"/>
                <a:ea typeface="+mn-ea"/>
                <a:cs typeface="+mn-cs"/>
              </a:rPr>
              <a:t>. (2017). As a result, Tesco has had to increase spending on security to try to combat the losses. This in turn raises prices for the company and the consumers making it even more of a challenge to stay competitive with rivals. </a:t>
            </a:r>
          </a:p>
          <a:p>
            <a:r>
              <a:rPr lang="en-US" sz="1200" kern="1200" dirty="0" smtClean="0">
                <a:solidFill>
                  <a:schemeClr val="tx1"/>
                </a:solidFill>
                <a:effectLst/>
                <a:latin typeface="+mn-lt"/>
                <a:ea typeface="+mn-ea"/>
                <a:cs typeface="+mn-cs"/>
              </a:rPr>
              <a:t>Another threat is the rising costs of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in Britain which is essential to the success of </a:t>
            </a:r>
            <a:r>
              <a:rPr lang="en-US" sz="1200" kern="1200" dirty="0" err="1" smtClean="0">
                <a:solidFill>
                  <a:schemeClr val="tx1"/>
                </a:solidFill>
                <a:effectLst/>
                <a:latin typeface="+mn-lt"/>
                <a:ea typeface="+mn-ea"/>
                <a:cs typeface="+mn-cs"/>
              </a:rPr>
              <a:t>Tescos</a:t>
            </a:r>
            <a:r>
              <a:rPr lang="en-US" sz="1200" kern="1200" dirty="0" smtClean="0">
                <a:solidFill>
                  <a:schemeClr val="tx1"/>
                </a:solidFill>
                <a:effectLst/>
                <a:latin typeface="+mn-lt"/>
                <a:ea typeface="+mn-ea"/>
                <a:cs typeface="+mn-cs"/>
              </a:rPr>
              <a:t> trade. In the last 10 years the minimum wage has risen from £6.08 for over 21s to £7.20 in 2016 with signs of it about to rise again. Although this does not seem a huge rise, when they employ 335 thousand employees in the UK and Ireland this can have a significant impact on profit margins ("Our businesses", 2017).  </a:t>
            </a:r>
          </a:p>
          <a:p>
            <a:r>
              <a:rPr lang="en-US" sz="1200" kern="1200" dirty="0" smtClean="0">
                <a:solidFill>
                  <a:schemeClr val="tx1"/>
                </a:solidFill>
                <a:effectLst/>
                <a:latin typeface="+mn-lt"/>
                <a:ea typeface="+mn-ea"/>
                <a:cs typeface="+mn-cs"/>
              </a:rPr>
              <a:t>Tesco is facing competition from other supermarkets and even companies like Amazon who also sell non-food products such as electricals and books. Some of its biggest competitors in the field are Sainsbury and ASDA who sell a similar range of products with similar prices. Although Tesco has some competitive edges on its rivals such as the strong online presence it lags behind in areas such as development of smaller (metro) stores and sales of non-food products. </a:t>
            </a:r>
          </a:p>
          <a:p>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4</a:t>
            </a:fld>
            <a:endParaRPr lang="en-US"/>
          </a:p>
        </p:txBody>
      </p:sp>
    </p:spTree>
    <p:extLst>
      <p:ext uri="{BB962C8B-B14F-4D97-AF65-F5344CB8AC3E}">
        <p14:creationId xmlns:p14="http://schemas.microsoft.com/office/powerpoint/2010/main" val="2108316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Political:</a:t>
            </a:r>
            <a:r>
              <a:rPr lang="en-US" sz="1200" b="1" u="sng"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 Tesco operates in a number of different countries and therefore has to abide by local laws and understand the culture and buying patterns of diverse countries. Governments frequently want businesses to employ the local workforce and Tesco does this thereby diversifying its work force.</a:t>
            </a:r>
          </a:p>
          <a:p>
            <a:r>
              <a:rPr lang="en-US" sz="1200" kern="1200" dirty="0" smtClean="0">
                <a:solidFill>
                  <a:schemeClr val="tx1"/>
                </a:solidFill>
                <a:effectLst/>
                <a:latin typeface="+mn-lt"/>
                <a:ea typeface="+mn-ea"/>
                <a:cs typeface="+mn-cs"/>
              </a:rPr>
              <a:t>Another political factor that is having an effect on the prices of imports is Britain’s decision to leave the European Union. This will affect Tesco as the pound drops and imports within the EU become more expensive .This will hit the consumers too with price rises. It also creates a level of unpredictability for the grocery market in the future (Williams-</a:t>
            </a:r>
            <a:r>
              <a:rPr lang="en-US" sz="1200" kern="1200" dirty="0" err="1" smtClean="0">
                <a:solidFill>
                  <a:schemeClr val="tx1"/>
                </a:solidFill>
                <a:effectLst/>
                <a:latin typeface="+mn-lt"/>
                <a:ea typeface="+mn-ea"/>
                <a:cs typeface="+mn-cs"/>
              </a:rPr>
              <a:t>Grut</a:t>
            </a:r>
            <a:r>
              <a:rPr lang="en-US" sz="1200" kern="1200" dirty="0" smtClean="0">
                <a:solidFill>
                  <a:schemeClr val="tx1"/>
                </a:solidFill>
                <a:effectLst/>
                <a:latin typeface="+mn-lt"/>
                <a:ea typeface="+mn-ea"/>
                <a:cs typeface="+mn-cs"/>
              </a:rPr>
              <a:t>, O. (2017).  </a:t>
            </a:r>
          </a:p>
          <a:p>
            <a:r>
              <a:rPr lang="en-US" sz="1200" kern="1200" dirty="0" smtClean="0">
                <a:solidFill>
                  <a:schemeClr val="tx1"/>
                </a:solidFill>
                <a:effectLst/>
                <a:latin typeface="+mn-lt"/>
                <a:ea typeface="+mn-ea"/>
                <a:cs typeface="+mn-cs"/>
              </a:rPr>
              <a:t> </a:t>
            </a:r>
          </a:p>
          <a:p>
            <a:r>
              <a:rPr lang="en-US" sz="1200" b="1" kern="1200" dirty="0" smtClean="0">
                <a:solidFill>
                  <a:schemeClr val="tx1"/>
                </a:solidFill>
                <a:effectLst/>
                <a:latin typeface="+mn-lt"/>
                <a:ea typeface="+mn-ea"/>
                <a:cs typeface="+mn-cs"/>
              </a:rPr>
              <a:t>Economical: </a:t>
            </a:r>
            <a:r>
              <a:rPr lang="en-US" sz="1200" kern="1200" dirty="0" smtClean="0">
                <a:solidFill>
                  <a:schemeClr val="tx1"/>
                </a:solidFill>
                <a:effectLst/>
                <a:latin typeface="+mn-lt"/>
                <a:ea typeface="+mn-ea"/>
                <a:cs typeface="+mn-cs"/>
              </a:rPr>
              <a:t>Tesco gains a majority of its sales internally within the UK (30%) so although it is expanding internationally it is key that it maintains its position within its home client base (Williams-</a:t>
            </a:r>
            <a:r>
              <a:rPr lang="en-US" sz="1200" kern="1200" dirty="0" err="1" smtClean="0">
                <a:solidFill>
                  <a:schemeClr val="tx1"/>
                </a:solidFill>
                <a:effectLst/>
                <a:latin typeface="+mn-lt"/>
                <a:ea typeface="+mn-ea"/>
                <a:cs typeface="+mn-cs"/>
              </a:rPr>
              <a:t>Grut</a:t>
            </a:r>
            <a:r>
              <a:rPr lang="en-US" sz="1200" kern="1200" dirty="0" smtClean="0">
                <a:solidFill>
                  <a:schemeClr val="tx1"/>
                </a:solidFill>
                <a:effectLst/>
                <a:latin typeface="+mn-lt"/>
                <a:ea typeface="+mn-ea"/>
                <a:cs typeface="+mn-cs"/>
              </a:rPr>
              <a:t>, O. (2017).Following the recession and inflation rates rises but with wages staying the same it, the  Tesco Value range has been developed to cater to this changing market. It has not been able to effectively compete with budget supermarkets such as </a:t>
            </a:r>
            <a:r>
              <a:rPr lang="en-US" sz="1200" kern="1200" dirty="0" err="1" smtClean="0">
                <a:solidFill>
                  <a:schemeClr val="tx1"/>
                </a:solidFill>
                <a:effectLst/>
                <a:latin typeface="+mn-lt"/>
                <a:ea typeface="+mn-ea"/>
                <a:cs typeface="+mn-cs"/>
              </a:rPr>
              <a:t>Aldis</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Peston</a:t>
            </a:r>
            <a:r>
              <a:rPr lang="en-US" sz="1200" kern="1200" dirty="0" smtClean="0">
                <a:solidFill>
                  <a:schemeClr val="tx1"/>
                </a:solidFill>
                <a:effectLst/>
                <a:latin typeface="+mn-lt"/>
                <a:ea typeface="+mn-ea"/>
                <a:cs typeface="+mn-cs"/>
              </a:rPr>
              <a:t>, R (2017). It has reported that sales are actually down this year by 1.5%. Philip Clarke, Tesco's chief executive, says: "Continuing pressures on UK household finances have made the grocery market more challenging for everyone since the summer and our third quarter performance reflects this." – (</a:t>
            </a:r>
            <a:r>
              <a:rPr lang="en-US" sz="1200" kern="1200" dirty="0" err="1" smtClean="0">
                <a:solidFill>
                  <a:schemeClr val="tx1"/>
                </a:solidFill>
                <a:effectLst/>
                <a:latin typeface="+mn-lt"/>
                <a:ea typeface="+mn-ea"/>
                <a:cs typeface="+mn-cs"/>
              </a:rPr>
              <a:t>Peston</a:t>
            </a:r>
            <a:r>
              <a:rPr lang="en-US" sz="1200" kern="1200" dirty="0" smtClean="0">
                <a:solidFill>
                  <a:schemeClr val="tx1"/>
                </a:solidFill>
                <a:effectLst/>
                <a:latin typeface="+mn-lt"/>
                <a:ea typeface="+mn-ea"/>
                <a:cs typeface="+mn-cs"/>
              </a:rPr>
              <a:t>, R (2017).</a:t>
            </a:r>
          </a:p>
          <a:p>
            <a:r>
              <a:rPr lang="en-US" sz="1200" kern="1200" dirty="0" smtClean="0">
                <a:solidFill>
                  <a:schemeClr val="tx1"/>
                </a:solidFill>
                <a:effectLst/>
                <a:latin typeface="+mn-lt"/>
                <a:ea typeface="+mn-ea"/>
                <a:cs typeface="+mn-cs"/>
              </a:rPr>
              <a:t> </a:t>
            </a:r>
          </a:p>
          <a:p>
            <a:r>
              <a:rPr lang="en-US" sz="1200" b="1" kern="1200" dirty="0" smtClean="0">
                <a:solidFill>
                  <a:schemeClr val="tx1"/>
                </a:solidFill>
                <a:effectLst/>
                <a:latin typeface="+mn-lt"/>
                <a:ea typeface="+mn-ea"/>
                <a:cs typeface="+mn-cs"/>
              </a:rPr>
              <a:t>Social Factors:</a:t>
            </a:r>
            <a:r>
              <a:rPr lang="en-US" sz="1200" b="1" u="sng"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Consumers in the UK and worldwide have changed their views on unhealthy food and have become more interested in the source of the food they eat .Tesco has increased the amount of organic and Fairtrade options within the stores. There is a greater number of people who are vegan or gluten free and Tesco now stocks a range of specialist foods</a:t>
            </a:r>
            <a:r>
              <a:rPr lang="en-US" sz="1200" i="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(Tesco plc., 2017). </a:t>
            </a:r>
          </a:p>
          <a:p>
            <a:r>
              <a:rPr lang="en-US" sz="1200" kern="1200" dirty="0" smtClean="0">
                <a:solidFill>
                  <a:schemeClr val="tx1"/>
                </a:solidFill>
                <a:effectLst/>
                <a:latin typeface="+mn-lt"/>
                <a:ea typeface="+mn-ea"/>
                <a:cs typeface="+mn-cs"/>
              </a:rPr>
              <a:t>Also the population is living longer so Tesco must cater for this increased demand. They have done so by supplying a service that delivers shopping door to door which works perfectly for the elderly or anyone with mobility issues (Willetts, D. 2017). Tesco have also donated 15 million meals to disadvantaged people through their Neighborhood Food Collection </a:t>
            </a:r>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6</a:t>
            </a:fld>
            <a:endParaRPr lang="en-US"/>
          </a:p>
        </p:txBody>
      </p:sp>
    </p:spTree>
    <p:extLst>
      <p:ext uri="{BB962C8B-B14F-4D97-AF65-F5344CB8AC3E}">
        <p14:creationId xmlns:p14="http://schemas.microsoft.com/office/powerpoint/2010/main" val="1262819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Technological Factors: </a:t>
            </a:r>
            <a:r>
              <a:rPr lang="en-US" sz="1200" kern="1200" dirty="0" smtClean="0">
                <a:solidFill>
                  <a:schemeClr val="tx1"/>
                </a:solidFill>
                <a:effectLst/>
                <a:latin typeface="+mn-lt"/>
                <a:ea typeface="+mn-ea"/>
                <a:cs typeface="+mn-cs"/>
              </a:rPr>
              <a:t>Tesco has had to adapt to an ever-changing technological world where customers want the easiest and quickest ways of shopping. They adopted self-service checkouts in most stores which not only provides quick service but cuts staff costs. Also, they now use ‘Dot Com’ which is an online shopping service where the food you order is delivered to your door at a click of a mouse. </a:t>
            </a:r>
          </a:p>
          <a:p>
            <a:r>
              <a:rPr lang="en-US" sz="1200" kern="1200" dirty="0" smtClean="0">
                <a:solidFill>
                  <a:schemeClr val="tx1"/>
                </a:solidFill>
                <a:effectLst/>
                <a:latin typeface="+mn-lt"/>
                <a:ea typeface="+mn-ea"/>
                <a:cs typeface="+mn-cs"/>
              </a:rPr>
              <a:t>They have taken more cutting-edge technologies into their store by introducing new RFID barcodes which can accurately log products leaving and entering the store. This helps Tesco with inventory,. Tesco have also recently brought in a phone app designed to help staff see their </a:t>
            </a:r>
            <a:r>
              <a:rPr lang="en-US" sz="1200" kern="1200" dirty="0" err="1" smtClean="0">
                <a:solidFill>
                  <a:schemeClr val="tx1"/>
                </a:solidFill>
                <a:effectLst/>
                <a:latin typeface="+mn-lt"/>
                <a:ea typeface="+mn-ea"/>
                <a:cs typeface="+mn-cs"/>
              </a:rPr>
              <a:t>shifts,pay</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cheques</a:t>
            </a:r>
            <a:r>
              <a:rPr lang="en-US" sz="1200" kern="1200" dirty="0" smtClean="0">
                <a:solidFill>
                  <a:schemeClr val="tx1"/>
                </a:solidFill>
                <a:effectLst/>
                <a:latin typeface="+mn-lt"/>
                <a:ea typeface="+mn-ea"/>
                <a:cs typeface="+mn-cs"/>
              </a:rPr>
              <a:t>, manage overtime and  request holidays. (Tesco PLC People. (2017). </a:t>
            </a:r>
          </a:p>
          <a:p>
            <a:r>
              <a:rPr lang="en-US" sz="1200" kern="1200" dirty="0" smtClean="0">
                <a:solidFill>
                  <a:schemeClr val="tx1"/>
                </a:solidFill>
                <a:effectLst/>
                <a:latin typeface="+mn-lt"/>
                <a:ea typeface="+mn-ea"/>
                <a:cs typeface="+mn-cs"/>
              </a:rPr>
              <a:t> </a:t>
            </a:r>
          </a:p>
          <a:p>
            <a:r>
              <a:rPr lang="en-US" sz="1200" b="1" kern="1200" dirty="0" smtClean="0">
                <a:solidFill>
                  <a:schemeClr val="tx1"/>
                </a:solidFill>
                <a:effectLst/>
                <a:latin typeface="+mn-lt"/>
                <a:ea typeface="+mn-ea"/>
                <a:cs typeface="+mn-cs"/>
              </a:rPr>
              <a:t>Environment Factor:  </a:t>
            </a:r>
            <a:r>
              <a:rPr lang="en-US" sz="1200" kern="1200" dirty="0" smtClean="0">
                <a:solidFill>
                  <a:schemeClr val="tx1"/>
                </a:solidFill>
                <a:effectLst/>
                <a:latin typeface="+mn-lt"/>
                <a:ea typeface="+mn-ea"/>
                <a:cs typeface="+mn-cs"/>
              </a:rPr>
              <a:t>Tesco has set itself the target of reducing emissions by 7% by 2020 and then a further 35% by 2030 (</a:t>
            </a:r>
            <a:r>
              <a:rPr lang="en-US" sz="1200" i="1" kern="1200" dirty="0" smtClean="0">
                <a:solidFill>
                  <a:schemeClr val="tx1"/>
                </a:solidFill>
                <a:effectLst/>
                <a:latin typeface="+mn-lt"/>
                <a:ea typeface="+mn-ea"/>
                <a:cs typeface="+mn-cs"/>
              </a:rPr>
              <a:t>Reducing our impact on the environment</a:t>
            </a:r>
            <a:r>
              <a:rPr lang="en-US" sz="1200" kern="1200" dirty="0" smtClean="0">
                <a:solidFill>
                  <a:schemeClr val="tx1"/>
                </a:solidFill>
                <a:effectLst/>
                <a:latin typeface="+mn-lt"/>
                <a:ea typeface="+mn-ea"/>
                <a:cs typeface="+mn-cs"/>
              </a:rPr>
              <a:t>. (2017). Tesco claims to be working with suppliers to further reduce field emissions of products grown to be in store. They have pledged to achieve zero deforestation by 2020. This means they will have to take into account the use of palm oil which is one of the leading drivers of deforestation globally. </a:t>
            </a:r>
          </a:p>
          <a:p>
            <a:r>
              <a:rPr lang="en-US" sz="1200" kern="1200" dirty="0" smtClean="0">
                <a:solidFill>
                  <a:schemeClr val="tx1"/>
                </a:solidFill>
                <a:effectLst/>
                <a:latin typeface="+mn-lt"/>
                <a:ea typeface="+mn-ea"/>
                <a:cs typeface="+mn-cs"/>
              </a:rPr>
              <a:t>In Thailand, they have invested 3.1million on improving power efficiency, relying less on fossil fuels and creating less greenhouse gases.  </a:t>
            </a:r>
          </a:p>
          <a:p>
            <a:r>
              <a:rPr lang="en-US" sz="1200" kern="1200" dirty="0" smtClean="0">
                <a:solidFill>
                  <a:schemeClr val="tx1"/>
                </a:solidFill>
                <a:effectLst/>
                <a:latin typeface="+mn-lt"/>
                <a:ea typeface="+mn-ea"/>
                <a:cs typeface="+mn-cs"/>
              </a:rPr>
              <a:t> </a:t>
            </a:r>
          </a:p>
          <a:p>
            <a:r>
              <a:rPr lang="en-US" sz="1200" b="1" kern="1200" dirty="0" smtClean="0">
                <a:solidFill>
                  <a:schemeClr val="tx1"/>
                </a:solidFill>
                <a:effectLst/>
                <a:latin typeface="+mn-lt"/>
                <a:ea typeface="+mn-ea"/>
                <a:cs typeface="+mn-cs"/>
              </a:rPr>
              <a:t>Legal Factors: </a:t>
            </a:r>
            <a:r>
              <a:rPr lang="en-US" sz="1200" kern="1200" dirty="0" smtClean="0">
                <a:solidFill>
                  <a:schemeClr val="tx1"/>
                </a:solidFill>
                <a:effectLst/>
                <a:latin typeface="+mn-lt"/>
                <a:ea typeface="+mn-ea"/>
                <a:cs typeface="+mn-cs"/>
              </a:rPr>
              <a:t>Tesco must abide to the legislation of the country that it is operating within for example in the UK the Food Retailing Commission (FRC) in 2004 suggested a Code of Practice. This act meant changes to how reductions could be put into place and how payments to suppliers were held (Financial Reporting Council - Code of Ethics. (2017). Another example is in 2011 the UK government passed a ‘fat tax’ law, increasing tax on unhealthy food so Tesco had to respond by reducing the number of products deemed unhealthy and expanding on their health food range ("UK could introduce 'fat tax', says David Cameron", 2011)</a:t>
            </a:r>
          </a:p>
          <a:p>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7</a:t>
            </a:fld>
            <a:endParaRPr lang="en-US"/>
          </a:p>
        </p:txBody>
      </p:sp>
    </p:spTree>
    <p:extLst>
      <p:ext uri="{BB962C8B-B14F-4D97-AF65-F5344CB8AC3E}">
        <p14:creationId xmlns:p14="http://schemas.microsoft.com/office/powerpoint/2010/main" val="17216512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Tesco runs in a bureaucratic system where there is a clear hierarchy of roles. At the top of the pyramid there is CEO Dave Lewis for Tesco who has authority over area managers, then the store managers until you reach the bottom of the pyramid with shop assistants (Mullins, L 2007). A feature of the bureaucratic approach is having strict rules by which the employees need to comply. This helps set a consistent standard through their stores which helps consumers know exactly what to expect when walking into any of their stores across the country (Cole, G., and Kelly, P., (2011). </a:t>
            </a:r>
          </a:p>
          <a:p>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8</a:t>
            </a:fld>
            <a:endParaRPr lang="en-US"/>
          </a:p>
        </p:txBody>
      </p:sp>
    </p:spTree>
    <p:extLst>
      <p:ext uri="{BB962C8B-B14F-4D97-AF65-F5344CB8AC3E}">
        <p14:creationId xmlns:p14="http://schemas.microsoft.com/office/powerpoint/2010/main" val="5982352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Classical approach to management uses strict rules and scientific approaches to make sure job are done with the upmost efficiency. This approach</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gives strict role delegation where every worker knows exactly where they fit into the production line. This method can</a:t>
            </a:r>
            <a:r>
              <a:rPr lang="en-US" sz="1200" kern="1200" baseline="0" dirty="0" smtClean="0">
                <a:solidFill>
                  <a:schemeClr val="tx1"/>
                </a:solidFill>
                <a:effectLst/>
                <a:latin typeface="+mn-lt"/>
                <a:ea typeface="+mn-ea"/>
                <a:cs typeface="+mn-cs"/>
              </a:rPr>
              <a:t> be </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criticised</a:t>
            </a:r>
            <a:r>
              <a:rPr lang="en-US" sz="1200" kern="1200" dirty="0" smtClean="0">
                <a:solidFill>
                  <a:schemeClr val="tx1"/>
                </a:solidFill>
                <a:effectLst/>
                <a:latin typeface="+mn-lt"/>
                <a:ea typeface="+mn-ea"/>
                <a:cs typeface="+mn-cs"/>
              </a:rPr>
              <a:t> for not taking the individuality of staff into account with little thought for morale and motivation. </a:t>
            </a:r>
          </a:p>
          <a:p>
            <a:r>
              <a:rPr lang="en-US" sz="1200" kern="1200" dirty="0" smtClean="0">
                <a:solidFill>
                  <a:schemeClr val="tx1"/>
                </a:solidFill>
                <a:effectLst/>
                <a:latin typeface="+mn-lt"/>
                <a:ea typeface="+mn-ea"/>
                <a:cs typeface="+mn-cs"/>
              </a:rPr>
              <a:t>Tesco does use elements of the Classical approaches in places like the checkout and  staff in some departments are given time restrictions at which they are expected to complete tasks in a set time. These approaches are used more in the lower sector of the hierarchical chain because the workers tend to be concentrating on a specific routine job, unlike  a team leader who also needs to manage staff.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Human relations approach on the other hand takes individual differences and social needs into account. Human relations approach is not fixated on just profits and productivity but instead on the social needs and behavior of staff. This approach deals with the informal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ie</a:t>
            </a:r>
            <a:r>
              <a:rPr lang="en-US" sz="1200" kern="1200" dirty="0" smtClean="0">
                <a:solidFill>
                  <a:schemeClr val="tx1"/>
                </a:solidFill>
                <a:effectLst/>
                <a:latin typeface="+mn-lt"/>
                <a:ea typeface="+mn-ea"/>
                <a:cs typeface="+mn-cs"/>
              </a:rPr>
              <a:t> the way colleagues interact with each other and understanding that not all employees work best in the same conditions. </a:t>
            </a:r>
          </a:p>
          <a:p>
            <a:r>
              <a:rPr lang="en-US" sz="1200" kern="1200" dirty="0" smtClean="0">
                <a:solidFill>
                  <a:schemeClr val="tx1"/>
                </a:solidFill>
                <a:effectLst/>
                <a:latin typeface="+mn-lt"/>
                <a:ea typeface="+mn-ea"/>
                <a:cs typeface="+mn-cs"/>
              </a:rPr>
              <a:t>‘</a:t>
            </a:r>
            <a:r>
              <a:rPr lang="en-US" sz="1200" i="1" kern="1200" dirty="0" smtClean="0">
                <a:solidFill>
                  <a:schemeClr val="tx1"/>
                </a:solidFill>
                <a:effectLst/>
                <a:latin typeface="+mn-lt"/>
                <a:ea typeface="+mn-ea"/>
                <a:cs typeface="+mn-cs"/>
              </a:rPr>
              <a:t>Management structures solve nothing if they don’t take the facts of human nature into proper consideration</a:t>
            </a:r>
            <a:r>
              <a:rPr lang="en-US" sz="1200" kern="1200" dirty="0" smtClean="0">
                <a:solidFill>
                  <a:schemeClr val="tx1"/>
                </a:solidFill>
                <a:effectLst/>
                <a:latin typeface="+mn-lt"/>
                <a:ea typeface="+mn-ea"/>
                <a:cs typeface="+mn-cs"/>
              </a:rPr>
              <a:t>’ - (Mullins, L., (2007).</a:t>
            </a:r>
          </a:p>
          <a:p>
            <a:r>
              <a:rPr lang="en-US" sz="1200" kern="1200" dirty="0" smtClean="0">
                <a:solidFill>
                  <a:schemeClr val="tx1"/>
                </a:solidFill>
                <a:effectLst/>
                <a:latin typeface="+mn-lt"/>
                <a:ea typeface="+mn-ea"/>
                <a:cs typeface="+mn-cs"/>
              </a:rPr>
              <a:t>Tesco does use some human relations tools </a:t>
            </a:r>
            <a:r>
              <a:rPr lang="en-US" sz="1200" kern="1200" dirty="0" err="1" smtClean="0">
                <a:solidFill>
                  <a:schemeClr val="tx1"/>
                </a:solidFill>
                <a:effectLst/>
                <a:latin typeface="+mn-lt"/>
                <a:ea typeface="+mn-ea"/>
                <a:cs typeface="+mn-cs"/>
              </a:rPr>
              <a:t>eg</a:t>
            </a:r>
            <a:r>
              <a:rPr lang="en-US" sz="1200" kern="1200" dirty="0" smtClean="0">
                <a:solidFill>
                  <a:schemeClr val="tx1"/>
                </a:solidFill>
                <a:effectLst/>
                <a:latin typeface="+mn-lt"/>
                <a:ea typeface="+mn-ea"/>
                <a:cs typeface="+mn-cs"/>
              </a:rPr>
              <a:t> 360 feedback which they put into place to encourage employees to voice their opinions. Also having small teams who work together frequently encourages positive informal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Training is given to all staff and a chance of promotion throughout the company is encouraged.</a:t>
            </a:r>
          </a:p>
          <a:p>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9</a:t>
            </a:fld>
            <a:endParaRPr lang="en-US"/>
          </a:p>
        </p:txBody>
      </p:sp>
    </p:spTree>
    <p:extLst>
      <p:ext uri="{BB962C8B-B14F-4D97-AF65-F5344CB8AC3E}">
        <p14:creationId xmlns:p14="http://schemas.microsoft.com/office/powerpoint/2010/main" val="239818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Systems approach is a combination of both Human Relations and Classical approaches. This</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 approach takes into account the people, the </a:t>
            </a:r>
            <a:r>
              <a:rPr lang="en-US" sz="1200" kern="1200" dirty="0" err="1" smtClean="0">
                <a:solidFill>
                  <a:schemeClr val="tx1"/>
                </a:solidFill>
                <a:effectLst/>
                <a:latin typeface="+mn-lt"/>
                <a:ea typeface="+mn-ea"/>
                <a:cs typeface="+mn-cs"/>
              </a:rPr>
              <a:t>organisational</a:t>
            </a:r>
            <a:r>
              <a:rPr lang="en-US" sz="1200" kern="1200" dirty="0" smtClean="0">
                <a:solidFill>
                  <a:schemeClr val="tx1"/>
                </a:solidFill>
                <a:effectLst/>
                <a:latin typeface="+mn-lt"/>
                <a:ea typeface="+mn-ea"/>
                <a:cs typeface="+mn-cs"/>
              </a:rPr>
              <a:t> structure, the efficiency, environmental factors and even the technology used as a whole picture (Cole, G., &amp; Kelly, P. (2011).   </a:t>
            </a:r>
          </a:p>
          <a:p>
            <a:r>
              <a:rPr lang="en-US" sz="1200" kern="1200" dirty="0" smtClean="0">
                <a:solidFill>
                  <a:schemeClr val="tx1"/>
                </a:solidFill>
                <a:effectLst/>
                <a:latin typeface="+mn-lt"/>
                <a:ea typeface="+mn-ea"/>
                <a:cs typeface="+mn-cs"/>
              </a:rPr>
              <a:t>Tesco hypothetically uses the systems approach. It has many sub systems within it that need different management styles accordingly. The management style in for  example the accounting department of Tesco would run completely differently to the shop floor systems. Systems approach is about looking at the company as whole and communication between these different systems. Tesco collecting statistics as a whole company implies that these sub systems are being looked at as a whole as well as individually.</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Contingency approach suggests that there is no one best way of management ,instead the approaches must be fluid to the situation. It is a combination of all the above approaches and makes management adjust according to the situation at hand (Mullins, L., (2007</a:t>
            </a:r>
            <a:r>
              <a:rPr lang="en-US" dirty="0" smtClean="0">
                <a:effectLst/>
              </a:rPr>
              <a:t> ) Tesco aspires to use this approach by giving managers training</a:t>
            </a:r>
            <a:r>
              <a:rPr lang="en-US" baseline="0" dirty="0" smtClean="0">
                <a:effectLst/>
              </a:rPr>
              <a:t> to develop their expertise in different scenarios.</a:t>
            </a:r>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10</a:t>
            </a:fld>
            <a:endParaRPr lang="en-US"/>
          </a:p>
        </p:txBody>
      </p:sp>
    </p:spTree>
    <p:extLst>
      <p:ext uri="{BB962C8B-B14F-4D97-AF65-F5344CB8AC3E}">
        <p14:creationId xmlns:p14="http://schemas.microsoft.com/office/powerpoint/2010/main" val="1943585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There are many different roles within </a:t>
            </a:r>
            <a:r>
              <a:rPr lang="en-US" sz="1200" kern="1200" dirty="0" err="1" smtClean="0">
                <a:solidFill>
                  <a:schemeClr val="tx1"/>
                </a:solidFill>
                <a:effectLst/>
                <a:latin typeface="+mn-lt"/>
                <a:ea typeface="+mn-ea"/>
                <a:cs typeface="+mn-cs"/>
              </a:rPr>
              <a:t>Tescos</a:t>
            </a:r>
            <a:r>
              <a:rPr lang="en-US" sz="1200" kern="1200" dirty="0" smtClean="0">
                <a:solidFill>
                  <a:schemeClr val="tx1"/>
                </a:solidFill>
                <a:effectLst/>
                <a:latin typeface="+mn-lt"/>
                <a:ea typeface="+mn-ea"/>
                <a:cs typeface="+mn-cs"/>
              </a:rPr>
              <a:t> infrastructure from supply chain managers, marketing, finance and store operations. There is a difference between managers and leaders but often there is an overlap in skill sets and truly successful managers will use leadership techniques.</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Different managers use a</a:t>
            </a:r>
            <a:r>
              <a:rPr lang="en-US" sz="1200" kern="1200" baseline="0" dirty="0" smtClean="0">
                <a:solidFill>
                  <a:schemeClr val="tx1"/>
                </a:solidFill>
                <a:effectLst/>
                <a:latin typeface="+mn-lt"/>
                <a:ea typeface="+mn-ea"/>
                <a:cs typeface="+mn-cs"/>
              </a:rPr>
              <a:t> range of </a:t>
            </a:r>
            <a:r>
              <a:rPr lang="en-US" sz="1200" kern="1200" dirty="0" smtClean="0">
                <a:solidFill>
                  <a:schemeClr val="tx1"/>
                </a:solidFill>
                <a:effectLst/>
                <a:latin typeface="+mn-lt"/>
                <a:ea typeface="+mn-ea"/>
                <a:cs typeface="+mn-cs"/>
              </a:rPr>
              <a:t>techniques to carry out functions. Tannenbaum and Schmidt </a:t>
            </a:r>
            <a:r>
              <a:rPr lang="en-US" sz="1200" kern="1200" dirty="0" err="1" smtClean="0">
                <a:solidFill>
                  <a:schemeClr val="tx1"/>
                </a:solidFill>
                <a:effectLst/>
                <a:latin typeface="+mn-lt"/>
                <a:ea typeface="+mn-ea"/>
                <a:cs typeface="+mn-cs"/>
              </a:rPr>
              <a:t>categorise</a:t>
            </a:r>
            <a:r>
              <a:rPr lang="en-US" sz="1200" kern="1200" dirty="0" smtClean="0">
                <a:solidFill>
                  <a:schemeClr val="tx1"/>
                </a:solidFill>
                <a:effectLst/>
                <a:latin typeface="+mn-lt"/>
                <a:ea typeface="+mn-ea"/>
                <a:cs typeface="+mn-cs"/>
              </a:rPr>
              <a:t> styles into autocratic, democratic and laissez-faire (Tannenbaum, R &amp; Schmidt, W., (1973). Autocratic management is telling the staff directly what to do with little opportunity for feedback. Democratic management style leaves time for discussion and encourages group feedback. Laissez-faire allows</a:t>
            </a:r>
            <a:r>
              <a:rPr lang="en-US" sz="1200" kern="1200" baseline="0" dirty="0" smtClean="0">
                <a:solidFill>
                  <a:schemeClr val="tx1"/>
                </a:solidFill>
                <a:effectLst/>
                <a:latin typeface="+mn-lt"/>
                <a:ea typeface="+mn-ea"/>
                <a:cs typeface="+mn-cs"/>
              </a:rPr>
              <a:t> the staff to make up their own minds with only broad outlines from management.</a:t>
            </a:r>
            <a:endParaRPr lang="en-US"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Hypothetically Tesco mangers would use a mix of these managerial approaches depending on the task at hand, the teams experience and the urgency of completion. An area manager may use a laissez-faire approach when delegating a task to a store manager because his experience should enable him to make informed decisions whereas a team leader may take an autocratic approach for new members of staff with little experience. </a:t>
            </a:r>
          </a:p>
          <a:p>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11</a:t>
            </a:fld>
            <a:endParaRPr lang="en-US"/>
          </a:p>
        </p:txBody>
      </p:sp>
    </p:spTree>
    <p:extLst>
      <p:ext uri="{BB962C8B-B14F-4D97-AF65-F5344CB8AC3E}">
        <p14:creationId xmlns:p14="http://schemas.microsoft.com/office/powerpoint/2010/main" val="4722818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smtClean="0"/>
              <a:t>Conclusion</a:t>
            </a:r>
            <a:r>
              <a:rPr lang="en-US" dirty="0" smtClean="0"/>
              <a:t> </a:t>
            </a:r>
          </a:p>
          <a:p>
            <a:r>
              <a:rPr lang="en-US" dirty="0" smtClean="0"/>
              <a:t>Tesco’s core values are</a:t>
            </a:r>
            <a:r>
              <a:rPr lang="en-US" baseline="0" dirty="0" smtClean="0"/>
              <a:t> based around good service and good value. This model has worked well in stable economic times but the challenge will be to maintain their market  lead as Britain faces economic uncertainty. They are not the cheapest in comparison to Aldi nor can they deliver the high end experience of Waitrose but they have the advantage of advanced technology and a strong, reliable brand. However as the middle class becomes  financially squeezed so does the  profit margins of middle range supermarkets such as </a:t>
            </a:r>
            <a:r>
              <a:rPr lang="en-US" baseline="0" dirty="0" err="1" smtClean="0"/>
              <a:t>Tescos</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12</a:t>
            </a:fld>
            <a:endParaRPr lang="en-US"/>
          </a:p>
        </p:txBody>
      </p:sp>
    </p:spTree>
    <p:extLst>
      <p:ext uri="{BB962C8B-B14F-4D97-AF65-F5344CB8AC3E}">
        <p14:creationId xmlns:p14="http://schemas.microsoft.com/office/powerpoint/2010/main" val="375372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REFRENCES:</a:t>
            </a:r>
          </a:p>
          <a:p>
            <a:r>
              <a:rPr lang="en-US" sz="1200" kern="1200" dirty="0" smtClean="0">
                <a:solidFill>
                  <a:schemeClr val="tx1"/>
                </a:solidFill>
                <a:effectLst/>
                <a:latin typeface="+mn-lt"/>
                <a:ea typeface="+mn-ea"/>
                <a:cs typeface="+mn-cs"/>
              </a:rPr>
              <a:t> </a:t>
            </a:r>
          </a:p>
          <a:p>
            <a:r>
              <a:rPr lang="en-US" sz="1200" i="1" kern="1200" dirty="0" smtClean="0">
                <a:solidFill>
                  <a:schemeClr val="tx1"/>
                </a:solidFill>
                <a:effectLst/>
                <a:latin typeface="+mn-lt"/>
                <a:ea typeface="+mn-ea"/>
                <a:cs typeface="+mn-cs"/>
              </a:rPr>
              <a:t>               Actions and Targets</a:t>
            </a:r>
            <a:r>
              <a:rPr lang="en-US" sz="1200" kern="1200" dirty="0" smtClean="0">
                <a:solidFill>
                  <a:schemeClr val="tx1"/>
                </a:solidFill>
                <a:effectLst/>
                <a:latin typeface="+mn-lt"/>
                <a:ea typeface="+mn-ea"/>
                <a:cs typeface="+mn-cs"/>
              </a:rPr>
              <a:t>. (2017). </a:t>
            </a:r>
            <a:r>
              <a:rPr lang="en-US" sz="1200" i="1" kern="1200" dirty="0" smtClean="0">
                <a:solidFill>
                  <a:schemeClr val="tx1"/>
                </a:solidFill>
                <a:effectLst/>
                <a:latin typeface="+mn-lt"/>
                <a:ea typeface="+mn-ea"/>
                <a:cs typeface="+mn-cs"/>
              </a:rPr>
              <a:t>Tesco plc</a:t>
            </a:r>
            <a:r>
              <a:rPr lang="en-US" sz="1200" kern="1200" dirty="0" smtClean="0">
                <a:solidFill>
                  <a:schemeClr val="tx1"/>
                </a:solidFill>
                <a:effectLst/>
                <a:latin typeface="+mn-lt"/>
                <a:ea typeface="+mn-ea"/>
                <a:cs typeface="+mn-cs"/>
              </a:rPr>
              <a:t>. Retrieved 14 December 2017, from https://</a:t>
            </a:r>
            <a:r>
              <a:rPr lang="en-US" sz="1200" kern="1200" dirty="0" err="1" smtClean="0">
                <a:solidFill>
                  <a:schemeClr val="tx1"/>
                </a:solidFill>
                <a:effectLst/>
                <a:latin typeface="+mn-lt"/>
                <a:ea typeface="+mn-ea"/>
                <a:cs typeface="+mn-cs"/>
              </a:rPr>
              <a:t>www.tescoplc.com</a:t>
            </a:r>
            <a:r>
              <a:rPr lang="en-US" sz="1200" kern="1200" dirty="0" smtClean="0">
                <a:solidFill>
                  <a:schemeClr val="tx1"/>
                </a:solidFill>
                <a:effectLst/>
                <a:latin typeface="+mn-lt"/>
                <a:ea typeface="+mn-ea"/>
                <a:cs typeface="+mn-cs"/>
              </a:rPr>
              <a:t>/little-helps-plan/products-sourcing/actions-and-targets/</a:t>
            </a:r>
          </a:p>
          <a:p>
            <a:r>
              <a:rPr lang="en-US" sz="1200" kern="1200" dirty="0" smtClean="0">
                <a:solidFill>
                  <a:schemeClr val="tx1"/>
                </a:solidFill>
                <a:effectLst/>
                <a:latin typeface="+mn-lt"/>
                <a:ea typeface="+mn-ea"/>
                <a:cs typeface="+mn-cs"/>
              </a:rPr>
              <a:t> </a:t>
            </a:r>
          </a:p>
          <a:p>
            <a:r>
              <a:rPr lang="en-US" sz="1200" i="1" kern="1200" dirty="0" smtClean="0">
                <a:solidFill>
                  <a:schemeClr val="tx1"/>
                </a:solidFill>
                <a:effectLst/>
                <a:latin typeface="+mn-lt"/>
                <a:ea typeface="+mn-ea"/>
                <a:cs typeface="+mn-cs"/>
              </a:rPr>
              <a:t>              </a:t>
            </a:r>
            <a:r>
              <a:rPr lang="en-US" sz="1200" i="1" kern="1200" dirty="0" err="1" smtClean="0">
                <a:solidFill>
                  <a:schemeClr val="tx1"/>
                </a:solidFill>
                <a:effectLst/>
                <a:latin typeface="+mn-lt"/>
                <a:ea typeface="+mn-ea"/>
                <a:cs typeface="+mn-cs"/>
              </a:rPr>
              <a:t>Advantage.marketline.com.ezproxy.uwtsd.ac.uk</a:t>
            </a:r>
            <a:r>
              <a:rPr lang="en-US" sz="1200" kern="1200" dirty="0" smtClean="0">
                <a:solidFill>
                  <a:schemeClr val="tx1"/>
                </a:solidFill>
                <a:effectLst/>
                <a:latin typeface="+mn-lt"/>
                <a:ea typeface="+mn-ea"/>
                <a:cs typeface="+mn-cs"/>
              </a:rPr>
              <a:t>. (2017) Retrieved 7 December 2017, from http://</a:t>
            </a:r>
            <a:r>
              <a:rPr lang="en-US" sz="1200" kern="1200" dirty="0" err="1" smtClean="0">
                <a:solidFill>
                  <a:schemeClr val="tx1"/>
                </a:solidFill>
                <a:effectLst/>
                <a:latin typeface="+mn-lt"/>
                <a:ea typeface="+mn-ea"/>
                <a:cs typeface="+mn-cs"/>
              </a:rPr>
              <a:t>advantage.marketline.com.ezproxy.uwtsd.ac.uk</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Product?ptype</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Companies&amp;pid</a:t>
            </a:r>
            <a:r>
              <a:rPr lang="en-US" sz="1200" kern="1200" dirty="0" smtClean="0">
                <a:solidFill>
                  <a:schemeClr val="tx1"/>
                </a:solidFill>
                <a:effectLst/>
                <a:latin typeface="+mn-lt"/>
                <a:ea typeface="+mn-ea"/>
                <a:cs typeface="+mn-cs"/>
              </a:rPr>
              <a:t>=34972414-9A41-4048-A7B6-1B0017054743</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Bloski</a:t>
            </a:r>
            <a:r>
              <a:rPr lang="en-US" sz="1200" kern="1200" dirty="0" smtClean="0">
                <a:solidFill>
                  <a:schemeClr val="tx1"/>
                </a:solidFill>
                <a:effectLst/>
                <a:latin typeface="+mn-lt"/>
                <a:ea typeface="+mn-ea"/>
                <a:cs typeface="+mn-cs"/>
              </a:rPr>
              <a:t>, W., Cook, C., and </a:t>
            </a:r>
            <a:r>
              <a:rPr lang="en-US" sz="1200" kern="1200" dirty="0" err="1" smtClean="0">
                <a:solidFill>
                  <a:schemeClr val="tx1"/>
                </a:solidFill>
                <a:effectLst/>
                <a:latin typeface="+mn-lt"/>
                <a:ea typeface="+mn-ea"/>
                <a:cs typeface="+mn-cs"/>
              </a:rPr>
              <a:t>Hunsaker</a:t>
            </a:r>
            <a:r>
              <a:rPr lang="en-US" sz="1200" kern="1200" dirty="0" smtClean="0">
                <a:solidFill>
                  <a:schemeClr val="tx1"/>
                </a:solidFill>
                <a:effectLst/>
                <a:latin typeface="+mn-lt"/>
                <a:ea typeface="+mn-ea"/>
                <a:cs typeface="+mn-cs"/>
              </a:rPr>
              <a:t>, P (2007).  </a:t>
            </a:r>
            <a:r>
              <a:rPr lang="en-US" sz="1200" i="1" kern="1200" dirty="0" smtClean="0">
                <a:solidFill>
                  <a:schemeClr val="tx1"/>
                </a:solidFill>
                <a:effectLst/>
                <a:latin typeface="+mn-lt"/>
                <a:ea typeface="+mn-ea"/>
                <a:cs typeface="+mn-cs"/>
              </a:rPr>
              <a:t>Management &amp; </a:t>
            </a:r>
            <a:r>
              <a:rPr lang="en-US" sz="1200" i="1" kern="1200" dirty="0" err="1" smtClean="0">
                <a:solidFill>
                  <a:schemeClr val="tx1"/>
                </a:solidFill>
                <a:effectLst/>
                <a:latin typeface="+mn-lt"/>
                <a:ea typeface="+mn-ea"/>
                <a:cs typeface="+mn-cs"/>
              </a:rPr>
              <a:t>Organisational</a:t>
            </a:r>
            <a:r>
              <a:rPr lang="en-US" sz="1200" i="1" kern="1200" dirty="0" smtClean="0">
                <a:solidFill>
                  <a:schemeClr val="tx1"/>
                </a:solidFill>
                <a:effectLst/>
                <a:latin typeface="+mn-lt"/>
                <a:ea typeface="+mn-ea"/>
                <a:cs typeface="+mn-cs"/>
              </a:rPr>
              <a:t> </a:t>
            </a:r>
            <a:r>
              <a:rPr lang="en-US" sz="1200" i="1" kern="1200" dirty="0" err="1" smtClean="0">
                <a:solidFill>
                  <a:schemeClr val="tx1"/>
                </a:solidFill>
                <a:effectLst/>
                <a:latin typeface="+mn-lt"/>
                <a:ea typeface="+mn-ea"/>
                <a:cs typeface="+mn-cs"/>
              </a:rPr>
              <a:t>Behaviour</a:t>
            </a:r>
            <a:r>
              <a:rPr lang="en-US" sz="1200" i="1" kern="1200" dirty="0" smtClean="0">
                <a:solidFill>
                  <a:schemeClr val="tx1"/>
                </a:solidFill>
                <a:effectLst/>
                <a:latin typeface="+mn-lt"/>
                <a:ea typeface="+mn-ea"/>
                <a:cs typeface="+mn-cs"/>
              </a:rPr>
              <a:t> second edition. </a:t>
            </a:r>
            <a:r>
              <a:rPr lang="en-US" sz="1200" kern="1200" dirty="0" smtClean="0">
                <a:solidFill>
                  <a:schemeClr val="tx1"/>
                </a:solidFill>
                <a:effectLst/>
                <a:latin typeface="+mn-lt"/>
                <a:ea typeface="+mn-ea"/>
                <a:cs typeface="+mn-cs"/>
              </a:rPr>
              <a:t>Maidenhead, McGraw-Hill Education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Butler, S., &amp; Farrell, S. (2015). </a:t>
            </a:r>
            <a:r>
              <a:rPr lang="en-US" sz="1200" i="1" kern="1200" dirty="0" smtClean="0">
                <a:solidFill>
                  <a:schemeClr val="tx1"/>
                </a:solidFill>
                <a:effectLst/>
                <a:latin typeface="+mn-lt"/>
                <a:ea typeface="+mn-ea"/>
                <a:cs typeface="+mn-cs"/>
              </a:rPr>
              <a:t>Tesco reports record £6.4bn loss</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the Guardian</a:t>
            </a:r>
            <a:r>
              <a:rPr lang="en-US" sz="1200" kern="1200" dirty="0" smtClean="0">
                <a:solidFill>
                  <a:schemeClr val="tx1"/>
                </a:solidFill>
                <a:effectLst/>
                <a:latin typeface="+mn-lt"/>
                <a:ea typeface="+mn-ea"/>
                <a:cs typeface="+mn-cs"/>
              </a:rPr>
              <a:t>. Retrieved 13 December 2017, from https://</a:t>
            </a:r>
            <a:r>
              <a:rPr lang="en-US" sz="1200" kern="1200" dirty="0" err="1" smtClean="0">
                <a:solidFill>
                  <a:schemeClr val="tx1"/>
                </a:solidFill>
                <a:effectLst/>
                <a:latin typeface="+mn-lt"/>
                <a:ea typeface="+mn-ea"/>
                <a:cs typeface="+mn-cs"/>
              </a:rPr>
              <a:t>www.theguardian.com</a:t>
            </a:r>
            <a:r>
              <a:rPr lang="en-US" sz="1200" kern="1200" dirty="0" smtClean="0">
                <a:solidFill>
                  <a:schemeClr val="tx1"/>
                </a:solidFill>
                <a:effectLst/>
                <a:latin typeface="+mn-lt"/>
                <a:ea typeface="+mn-ea"/>
                <a:cs typeface="+mn-cs"/>
              </a:rPr>
              <a:t>/business/2015/</a:t>
            </a:r>
            <a:r>
              <a:rPr lang="en-US" sz="1200" kern="1200" dirty="0" err="1" smtClean="0">
                <a:solidFill>
                  <a:schemeClr val="tx1"/>
                </a:solidFill>
                <a:effectLst/>
                <a:latin typeface="+mn-lt"/>
                <a:ea typeface="+mn-ea"/>
                <a:cs typeface="+mn-cs"/>
              </a:rPr>
              <a:t>apr</a:t>
            </a:r>
            <a:r>
              <a:rPr lang="en-US" sz="1200" kern="1200" dirty="0" smtClean="0">
                <a:solidFill>
                  <a:schemeClr val="tx1"/>
                </a:solidFill>
                <a:effectLst/>
                <a:latin typeface="+mn-lt"/>
                <a:ea typeface="+mn-ea"/>
                <a:cs typeface="+mn-cs"/>
              </a:rPr>
              <a:t>/22/tesco-suffers-record-64bn-loss</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Cole, G., and Kelly, P., (2011). </a:t>
            </a:r>
            <a:r>
              <a:rPr lang="en-US" sz="1200" i="1" kern="1200" dirty="0" smtClean="0">
                <a:solidFill>
                  <a:schemeClr val="tx1"/>
                </a:solidFill>
                <a:effectLst/>
                <a:latin typeface="+mn-lt"/>
                <a:ea typeface="+mn-ea"/>
                <a:cs typeface="+mn-cs"/>
              </a:rPr>
              <a:t>Management theory and </a:t>
            </a:r>
            <a:r>
              <a:rPr lang="en-US" sz="1200" i="1" kern="1200" dirty="0" err="1" smtClean="0">
                <a:solidFill>
                  <a:schemeClr val="tx1"/>
                </a:solidFill>
                <a:effectLst/>
                <a:latin typeface="+mn-lt"/>
                <a:ea typeface="+mn-ea"/>
                <a:cs typeface="+mn-cs"/>
              </a:rPr>
              <a:t>practise</a:t>
            </a:r>
            <a:r>
              <a:rPr lang="en-US" sz="1200" i="1" kern="1200" dirty="0" smtClean="0">
                <a:solidFill>
                  <a:schemeClr val="tx1"/>
                </a:solidFill>
                <a:effectLst/>
                <a:latin typeface="+mn-lt"/>
                <a:ea typeface="+mn-ea"/>
                <a:cs typeface="+mn-cs"/>
              </a:rPr>
              <a:t>.</a:t>
            </a:r>
            <a:r>
              <a:rPr lang="en-US" sz="1200" kern="1200" dirty="0" smtClean="0">
                <a:solidFill>
                  <a:schemeClr val="tx1"/>
                </a:solidFill>
                <a:effectLst/>
                <a:latin typeface="+mn-lt"/>
                <a:ea typeface="+mn-ea"/>
                <a:cs typeface="+mn-cs"/>
              </a:rPr>
              <a:t> Cengage Learning EMEA</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Dudovskiy</a:t>
            </a:r>
            <a:r>
              <a:rPr lang="en-US" sz="1200" kern="1200" dirty="0" smtClean="0">
                <a:solidFill>
                  <a:schemeClr val="tx1"/>
                </a:solidFill>
                <a:effectLst/>
                <a:latin typeface="+mn-lt"/>
                <a:ea typeface="+mn-ea"/>
                <a:cs typeface="+mn-cs"/>
              </a:rPr>
              <a:t>, J. (2016). </a:t>
            </a:r>
            <a:r>
              <a:rPr lang="en-US" sz="1200" i="1" kern="1200" dirty="0" smtClean="0">
                <a:solidFill>
                  <a:schemeClr val="tx1"/>
                </a:solidFill>
                <a:effectLst/>
                <a:latin typeface="+mn-lt"/>
                <a:ea typeface="+mn-ea"/>
                <a:cs typeface="+mn-cs"/>
              </a:rPr>
              <a:t>Tesco SWOT Analysis - Research Methodology</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Research Methodology</a:t>
            </a:r>
            <a:r>
              <a:rPr lang="en-US" sz="1200" kern="1200" dirty="0" smtClean="0">
                <a:solidFill>
                  <a:schemeClr val="tx1"/>
                </a:solidFill>
                <a:effectLst/>
                <a:latin typeface="+mn-lt"/>
                <a:ea typeface="+mn-ea"/>
                <a:cs typeface="+mn-cs"/>
              </a:rPr>
              <a:t>. Retrieved 13 December 2017, from https://research-</a:t>
            </a:r>
            <a:r>
              <a:rPr lang="en-US" sz="1200" kern="1200" dirty="0" err="1" smtClean="0">
                <a:solidFill>
                  <a:schemeClr val="tx1"/>
                </a:solidFill>
                <a:effectLst/>
                <a:latin typeface="+mn-lt"/>
                <a:ea typeface="+mn-ea"/>
                <a:cs typeface="+mn-cs"/>
              </a:rPr>
              <a:t>methodology.net</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tesco</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swot</a:t>
            </a:r>
            <a:r>
              <a:rPr lang="en-US" sz="1200" kern="1200" dirty="0" smtClean="0">
                <a:solidFill>
                  <a:schemeClr val="tx1"/>
                </a:solidFill>
                <a:effectLst/>
                <a:latin typeface="+mn-lt"/>
                <a:ea typeface="+mn-ea"/>
                <a:cs typeface="+mn-cs"/>
              </a:rPr>
              <a:t>-analysis/</a:t>
            </a:r>
          </a:p>
          <a:p>
            <a:endParaRPr lang="en-US" sz="1200" kern="1200" dirty="0" smtClean="0">
              <a:solidFill>
                <a:schemeClr val="tx1"/>
              </a:solidFill>
              <a:effectLst/>
              <a:latin typeface="+mn-lt"/>
              <a:ea typeface="+mn-ea"/>
              <a:cs typeface="+mn-cs"/>
            </a:endParaRPr>
          </a:p>
          <a:p>
            <a:r>
              <a:rPr lang="en-US" sz="1200" i="1" kern="1200" dirty="0" smtClean="0">
                <a:solidFill>
                  <a:schemeClr val="tx1"/>
                </a:solidFill>
                <a:effectLst/>
                <a:latin typeface="+mn-lt"/>
                <a:ea typeface="+mn-ea"/>
                <a:cs typeface="+mn-cs"/>
              </a:rPr>
              <a:t>               Financial Reporting Council - Code of Ethics </a:t>
            </a:r>
            <a:r>
              <a:rPr lang="en-US" sz="1200" kern="1200" dirty="0" smtClean="0">
                <a:solidFill>
                  <a:schemeClr val="tx1"/>
                </a:solidFill>
                <a:effectLst/>
                <a:latin typeface="+mn-lt"/>
                <a:ea typeface="+mn-ea"/>
                <a:cs typeface="+mn-cs"/>
              </a:rPr>
              <a:t>. (2017). </a:t>
            </a:r>
            <a:r>
              <a:rPr lang="en-US" sz="1200" i="1" kern="1200" dirty="0" err="1" smtClean="0">
                <a:solidFill>
                  <a:schemeClr val="tx1"/>
                </a:solidFill>
                <a:effectLst/>
                <a:latin typeface="+mn-lt"/>
                <a:ea typeface="+mn-ea"/>
                <a:cs typeface="+mn-cs"/>
              </a:rPr>
              <a:t>Frc.govmu.org</a:t>
            </a:r>
            <a:r>
              <a:rPr lang="en-US" sz="1200" kern="1200" dirty="0" smtClean="0">
                <a:solidFill>
                  <a:schemeClr val="tx1"/>
                </a:solidFill>
                <a:effectLst/>
                <a:latin typeface="+mn-lt"/>
                <a:ea typeface="+mn-ea"/>
                <a:cs typeface="+mn-cs"/>
              </a:rPr>
              <a:t>. Retrieved 14 December 2017, from http://</a:t>
            </a:r>
            <a:r>
              <a:rPr lang="en-US" sz="1200" kern="1200" dirty="0" err="1" smtClean="0">
                <a:solidFill>
                  <a:schemeClr val="tx1"/>
                </a:solidFill>
                <a:effectLst/>
                <a:latin typeface="+mn-lt"/>
                <a:ea typeface="+mn-ea"/>
                <a:cs typeface="+mn-cs"/>
              </a:rPr>
              <a:t>frc.govmu.org</a:t>
            </a:r>
            <a:r>
              <a:rPr lang="en-US" sz="1200" kern="1200" dirty="0" smtClean="0">
                <a:solidFill>
                  <a:schemeClr val="tx1"/>
                </a:solidFill>
                <a:effectLst/>
                <a:latin typeface="+mn-lt"/>
                <a:ea typeface="+mn-ea"/>
                <a:cs typeface="+mn-cs"/>
              </a:rPr>
              <a:t>/English/Pages/</a:t>
            </a:r>
            <a:r>
              <a:rPr lang="en-US" sz="1200" kern="1200" dirty="0" err="1" smtClean="0">
                <a:solidFill>
                  <a:schemeClr val="tx1"/>
                </a:solidFill>
                <a:effectLst/>
                <a:latin typeface="+mn-lt"/>
                <a:ea typeface="+mn-ea"/>
                <a:cs typeface="+mn-cs"/>
              </a:rPr>
              <a:t>pgs</a:t>
            </a:r>
            <a:r>
              <a:rPr lang="en-US" sz="1200" kern="1200" dirty="0" smtClean="0">
                <a:solidFill>
                  <a:schemeClr val="tx1"/>
                </a:solidFill>
                <a:effectLst/>
                <a:latin typeface="+mn-lt"/>
                <a:ea typeface="+mn-ea"/>
                <a:cs typeface="+mn-cs"/>
              </a:rPr>
              <a:t>/Code-of-</a:t>
            </a:r>
            <a:r>
              <a:rPr lang="en-US" sz="1200" kern="1200" dirty="0" err="1" smtClean="0">
                <a:solidFill>
                  <a:schemeClr val="tx1"/>
                </a:solidFill>
                <a:effectLst/>
                <a:latin typeface="+mn-lt"/>
                <a:ea typeface="+mn-ea"/>
                <a:cs typeface="+mn-cs"/>
              </a:rPr>
              <a:t>Ethics.aspx</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Levitt, T. (2017). </a:t>
            </a:r>
            <a:r>
              <a:rPr lang="en-US" sz="1200" i="1" kern="1200" dirty="0" smtClean="0">
                <a:solidFill>
                  <a:schemeClr val="tx1"/>
                </a:solidFill>
                <a:effectLst/>
                <a:latin typeface="+mn-lt"/>
                <a:ea typeface="+mn-ea"/>
                <a:cs typeface="+mn-cs"/>
              </a:rPr>
              <a:t>Three years on from the horsemeat scandal: 3 lessons we have learned</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the Guardian</a:t>
            </a:r>
            <a:r>
              <a:rPr lang="en-US" sz="1200" kern="1200" dirty="0" smtClean="0">
                <a:solidFill>
                  <a:schemeClr val="tx1"/>
                </a:solidFill>
                <a:effectLst/>
                <a:latin typeface="+mn-lt"/>
                <a:ea typeface="+mn-ea"/>
                <a:cs typeface="+mn-cs"/>
              </a:rPr>
              <a:t>. Retrieved 8 December 2017, from https://</a:t>
            </a:r>
            <a:r>
              <a:rPr lang="en-US" sz="1200" kern="1200" dirty="0" err="1" smtClean="0">
                <a:solidFill>
                  <a:schemeClr val="tx1"/>
                </a:solidFill>
                <a:effectLst/>
                <a:latin typeface="+mn-lt"/>
                <a:ea typeface="+mn-ea"/>
                <a:cs typeface="+mn-cs"/>
              </a:rPr>
              <a:t>www.theguardian.com</a:t>
            </a:r>
            <a:r>
              <a:rPr lang="en-US" sz="1200" kern="1200" dirty="0" smtClean="0">
                <a:solidFill>
                  <a:schemeClr val="tx1"/>
                </a:solidFill>
                <a:effectLst/>
                <a:latin typeface="+mn-lt"/>
                <a:ea typeface="+mn-ea"/>
                <a:cs typeface="+mn-cs"/>
              </a:rPr>
              <a:t>/sustainable-business/2016/</a:t>
            </a:r>
            <a:r>
              <a:rPr lang="en-US" sz="1200" kern="1200" dirty="0" err="1" smtClean="0">
                <a:solidFill>
                  <a:schemeClr val="tx1"/>
                </a:solidFill>
                <a:effectLst/>
                <a:latin typeface="+mn-lt"/>
                <a:ea typeface="+mn-ea"/>
                <a:cs typeface="+mn-cs"/>
              </a:rPr>
              <a:t>jan</a:t>
            </a:r>
            <a:r>
              <a:rPr lang="en-US" sz="1200" kern="1200" dirty="0" smtClean="0">
                <a:solidFill>
                  <a:schemeClr val="tx1"/>
                </a:solidFill>
                <a:effectLst/>
                <a:latin typeface="+mn-lt"/>
                <a:ea typeface="+mn-ea"/>
                <a:cs typeface="+mn-cs"/>
              </a:rPr>
              <a:t>/07/horsemeat-scandal-food-safety-</a:t>
            </a:r>
            <a:r>
              <a:rPr lang="en-US" sz="1200" kern="1200" dirty="0" err="1" smtClean="0">
                <a:solidFill>
                  <a:schemeClr val="tx1"/>
                </a:solidFill>
                <a:effectLst/>
                <a:latin typeface="+mn-lt"/>
                <a:ea typeface="+mn-ea"/>
                <a:cs typeface="+mn-cs"/>
              </a:rPr>
              <a:t>uk</a:t>
            </a:r>
            <a:r>
              <a:rPr lang="en-US" sz="1200" kern="1200" dirty="0" smtClean="0">
                <a:solidFill>
                  <a:schemeClr val="tx1"/>
                </a:solidFill>
                <a:effectLst/>
                <a:latin typeface="+mn-lt"/>
                <a:ea typeface="+mn-ea"/>
                <a:cs typeface="+mn-cs"/>
              </a:rPr>
              <a:t>-criminal-networks-supermarkets</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LLP, B. (2017). </a:t>
            </a:r>
            <a:r>
              <a:rPr lang="en-US" sz="1200" i="1" kern="1200" dirty="0" smtClean="0">
                <a:solidFill>
                  <a:schemeClr val="tx1"/>
                </a:solidFill>
                <a:effectLst/>
                <a:latin typeface="+mn-lt"/>
                <a:ea typeface="+mn-ea"/>
                <a:cs typeface="+mn-cs"/>
              </a:rPr>
              <a:t>Management and leadership - Developing appropriate leadership styles - Tesco | Tesco case studies, videos, social media and information | Business Case Studies</a:t>
            </a:r>
            <a:r>
              <a:rPr lang="en-US" sz="1200" kern="1200" dirty="0" smtClean="0">
                <a:solidFill>
                  <a:schemeClr val="tx1"/>
                </a:solidFill>
                <a:effectLst/>
                <a:latin typeface="+mn-lt"/>
                <a:ea typeface="+mn-ea"/>
                <a:cs typeface="+mn-cs"/>
              </a:rPr>
              <a:t>. </a:t>
            </a:r>
            <a:r>
              <a:rPr lang="en-US" sz="1200" i="1" kern="1200" dirty="0" err="1" smtClean="0">
                <a:solidFill>
                  <a:schemeClr val="tx1"/>
                </a:solidFill>
                <a:effectLst/>
                <a:latin typeface="+mn-lt"/>
                <a:ea typeface="+mn-ea"/>
                <a:cs typeface="+mn-cs"/>
              </a:rPr>
              <a:t>Businesscasestudies.co.uk</a:t>
            </a:r>
            <a:r>
              <a:rPr lang="en-US" sz="1200" kern="1200" dirty="0" smtClean="0">
                <a:solidFill>
                  <a:schemeClr val="tx1"/>
                </a:solidFill>
                <a:effectLst/>
                <a:latin typeface="+mn-lt"/>
                <a:ea typeface="+mn-ea"/>
                <a:cs typeface="+mn-cs"/>
              </a:rPr>
              <a:t>. Retrieved 13 December 2017, from http://</a:t>
            </a:r>
            <a:r>
              <a:rPr lang="en-US" sz="1200" kern="1200" dirty="0" err="1" smtClean="0">
                <a:solidFill>
                  <a:schemeClr val="tx1"/>
                </a:solidFill>
                <a:effectLst/>
                <a:latin typeface="+mn-lt"/>
                <a:ea typeface="+mn-ea"/>
                <a:cs typeface="+mn-cs"/>
              </a:rPr>
              <a:t>businesscasestudies.co.uk</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tesco</a:t>
            </a:r>
            <a:r>
              <a:rPr lang="en-US" sz="1200" kern="1200" dirty="0" smtClean="0">
                <a:solidFill>
                  <a:schemeClr val="tx1"/>
                </a:solidFill>
                <a:effectLst/>
                <a:latin typeface="+mn-lt"/>
                <a:ea typeface="+mn-ea"/>
                <a:cs typeface="+mn-cs"/>
              </a:rPr>
              <a:t>/developing-appropriate-leadership-styles/management-and-</a:t>
            </a:r>
            <a:r>
              <a:rPr lang="en-US" sz="1200" kern="1200" dirty="0" err="1" smtClean="0">
                <a:solidFill>
                  <a:schemeClr val="tx1"/>
                </a:solidFill>
                <a:effectLst/>
                <a:latin typeface="+mn-lt"/>
                <a:ea typeface="+mn-ea"/>
                <a:cs typeface="+mn-cs"/>
              </a:rPr>
              <a:t>leadership.html</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r>
              <a:rPr lang="en-US" sz="1200" b="1"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History</a:t>
            </a:r>
            <a:r>
              <a:rPr lang="en-US" sz="1200" kern="1200" dirty="0" smtClean="0">
                <a:solidFill>
                  <a:schemeClr val="tx1"/>
                </a:solidFill>
                <a:effectLst/>
                <a:latin typeface="+mn-lt"/>
                <a:ea typeface="+mn-ea"/>
                <a:cs typeface="+mn-cs"/>
              </a:rPr>
              <a:t>. (2017). </a:t>
            </a:r>
            <a:r>
              <a:rPr lang="en-US" sz="1200" i="1" kern="1200" dirty="0" smtClean="0">
                <a:solidFill>
                  <a:schemeClr val="tx1"/>
                </a:solidFill>
                <a:effectLst/>
                <a:latin typeface="+mn-lt"/>
                <a:ea typeface="+mn-ea"/>
                <a:cs typeface="+mn-cs"/>
              </a:rPr>
              <a:t>Tesco plc</a:t>
            </a:r>
            <a:r>
              <a:rPr lang="en-US" sz="1200" kern="1200" dirty="0" smtClean="0">
                <a:solidFill>
                  <a:schemeClr val="tx1"/>
                </a:solidFill>
                <a:effectLst/>
                <a:latin typeface="+mn-lt"/>
                <a:ea typeface="+mn-ea"/>
                <a:cs typeface="+mn-cs"/>
              </a:rPr>
              <a:t>. Retrieved 8 December 2017, from </a:t>
            </a:r>
            <a:r>
              <a:rPr lang="en-US" sz="1200" u="sng" kern="1200" dirty="0" smtClean="0">
                <a:solidFill>
                  <a:schemeClr val="tx1"/>
                </a:solidFill>
                <a:effectLst/>
                <a:latin typeface="+mn-lt"/>
                <a:ea typeface="+mn-ea"/>
                <a:cs typeface="+mn-cs"/>
                <a:hlinkClick r:id="rId3"/>
              </a:rPr>
              <a:t>https://www.tescoplc.com/about-us/history/</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Mullins, L., (2007) Management and </a:t>
            </a:r>
            <a:r>
              <a:rPr lang="en-US" sz="1200" kern="1200" dirty="0" err="1" smtClean="0">
                <a:solidFill>
                  <a:schemeClr val="tx1"/>
                </a:solidFill>
                <a:effectLst/>
                <a:latin typeface="+mn-lt"/>
                <a:ea typeface="+mn-ea"/>
                <a:cs typeface="+mn-cs"/>
              </a:rPr>
              <a:t>Organisational</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Behaviour</a:t>
            </a:r>
            <a:r>
              <a:rPr lang="en-US" sz="1200" kern="1200" dirty="0" smtClean="0">
                <a:solidFill>
                  <a:schemeClr val="tx1"/>
                </a:solidFill>
                <a:effectLst/>
                <a:latin typeface="+mn-lt"/>
                <a:ea typeface="+mn-ea"/>
                <a:cs typeface="+mn-cs"/>
              </a:rPr>
              <a:t>. Essex, Pitman Publishing</a:t>
            </a:r>
          </a:p>
          <a:p>
            <a:r>
              <a:rPr lang="en-US" sz="1200" kern="1200" dirty="0" smtClean="0">
                <a:solidFill>
                  <a:schemeClr val="tx1"/>
                </a:solidFill>
                <a:effectLst/>
                <a:latin typeface="+mn-lt"/>
                <a:ea typeface="+mn-ea"/>
                <a:cs typeface="+mn-cs"/>
              </a:rPr>
              <a:t> </a:t>
            </a:r>
          </a:p>
          <a:p>
            <a:r>
              <a:rPr lang="en-US" sz="1200" b="1"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Our businesses</a:t>
            </a:r>
            <a:r>
              <a:rPr lang="en-US" sz="1200" kern="1200" dirty="0" smtClean="0">
                <a:solidFill>
                  <a:schemeClr val="tx1"/>
                </a:solidFill>
                <a:effectLst/>
                <a:latin typeface="+mn-lt"/>
                <a:ea typeface="+mn-ea"/>
                <a:cs typeface="+mn-cs"/>
              </a:rPr>
              <a:t>. (2017). </a:t>
            </a:r>
            <a:r>
              <a:rPr lang="en-US" sz="1200" i="1" kern="1200" dirty="0" smtClean="0">
                <a:solidFill>
                  <a:schemeClr val="tx1"/>
                </a:solidFill>
                <a:effectLst/>
                <a:latin typeface="+mn-lt"/>
                <a:ea typeface="+mn-ea"/>
                <a:cs typeface="+mn-cs"/>
              </a:rPr>
              <a:t>Tesco plc</a:t>
            </a:r>
            <a:r>
              <a:rPr lang="en-US" sz="1200" kern="1200" dirty="0" smtClean="0">
                <a:solidFill>
                  <a:schemeClr val="tx1"/>
                </a:solidFill>
                <a:effectLst/>
                <a:latin typeface="+mn-lt"/>
                <a:ea typeface="+mn-ea"/>
                <a:cs typeface="+mn-cs"/>
              </a:rPr>
              <a:t>. Retrieved 8 December 2017, from </a:t>
            </a:r>
            <a:r>
              <a:rPr lang="en-US" sz="1200" u="sng" kern="1200" dirty="0" smtClean="0">
                <a:solidFill>
                  <a:schemeClr val="tx1"/>
                </a:solidFill>
                <a:effectLst/>
                <a:latin typeface="+mn-lt"/>
                <a:ea typeface="+mn-ea"/>
                <a:cs typeface="+mn-cs"/>
                <a:hlinkClick r:id="rId4"/>
              </a:rPr>
              <a:t>https://www.tescoplc.com/about-us/our-businesses/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p>
          <a:p>
            <a:r>
              <a:rPr lang="en-US" sz="1200" i="1" kern="1200" dirty="0" smtClean="0">
                <a:solidFill>
                  <a:schemeClr val="tx1"/>
                </a:solidFill>
                <a:effectLst/>
                <a:latin typeface="+mn-lt"/>
                <a:ea typeface="+mn-ea"/>
                <a:cs typeface="+mn-cs"/>
              </a:rPr>
              <a:t>            Reducing our impact on the environment</a:t>
            </a:r>
            <a:r>
              <a:rPr lang="en-US" sz="1200" kern="1200" dirty="0" smtClean="0">
                <a:solidFill>
                  <a:schemeClr val="tx1"/>
                </a:solidFill>
                <a:effectLst/>
                <a:latin typeface="+mn-lt"/>
                <a:ea typeface="+mn-ea"/>
                <a:cs typeface="+mn-cs"/>
              </a:rPr>
              <a:t>. (2017). </a:t>
            </a:r>
            <a:r>
              <a:rPr lang="en-US" sz="1200" i="1" kern="1200" dirty="0" smtClean="0">
                <a:solidFill>
                  <a:schemeClr val="tx1"/>
                </a:solidFill>
                <a:effectLst/>
                <a:latin typeface="+mn-lt"/>
                <a:ea typeface="+mn-ea"/>
                <a:cs typeface="+mn-cs"/>
              </a:rPr>
              <a:t>Tesco plc</a:t>
            </a:r>
            <a:r>
              <a:rPr lang="en-US" sz="1200" kern="1200" dirty="0" smtClean="0">
                <a:solidFill>
                  <a:schemeClr val="tx1"/>
                </a:solidFill>
                <a:effectLst/>
                <a:latin typeface="+mn-lt"/>
                <a:ea typeface="+mn-ea"/>
                <a:cs typeface="+mn-cs"/>
              </a:rPr>
              <a:t>. Retrieved 14 December 2017, from https://</a:t>
            </a:r>
            <a:r>
              <a:rPr lang="en-US" sz="1200" kern="1200" dirty="0" err="1" smtClean="0">
                <a:solidFill>
                  <a:schemeClr val="tx1"/>
                </a:solidFill>
                <a:effectLst/>
                <a:latin typeface="+mn-lt"/>
                <a:ea typeface="+mn-ea"/>
                <a:cs typeface="+mn-cs"/>
              </a:rPr>
              <a:t>www.tescoplc.com</a:t>
            </a:r>
            <a:r>
              <a:rPr lang="en-US" sz="1200" kern="1200" dirty="0" smtClean="0">
                <a:solidFill>
                  <a:schemeClr val="tx1"/>
                </a:solidFill>
                <a:effectLst/>
                <a:latin typeface="+mn-lt"/>
                <a:ea typeface="+mn-ea"/>
                <a:cs typeface="+mn-cs"/>
              </a:rPr>
              <a:t>/little-helps-plan/products-sourcing/reducing-our-impact-on-the-environment/</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Tannenbaum, R &amp; Schmidt, W., (1973) How to choose a leadership pattern. Boston, Harvard Business Review</a:t>
            </a:r>
          </a:p>
          <a:p>
            <a:r>
              <a:rPr lang="en-US" sz="1200" kern="1200" dirty="0" smtClean="0">
                <a:solidFill>
                  <a:schemeClr val="tx1"/>
                </a:solidFill>
                <a:effectLst/>
                <a:latin typeface="+mn-lt"/>
                <a:ea typeface="+mn-ea"/>
                <a:cs typeface="+mn-cs"/>
              </a:rPr>
              <a:t> </a:t>
            </a:r>
          </a:p>
          <a:p>
            <a:r>
              <a:rPr lang="en-US" sz="1200" i="1" kern="1200" dirty="0" smtClean="0">
                <a:solidFill>
                  <a:schemeClr val="tx1"/>
                </a:solidFill>
                <a:effectLst/>
                <a:latin typeface="+mn-lt"/>
                <a:ea typeface="+mn-ea"/>
                <a:cs typeface="+mn-cs"/>
              </a:rPr>
              <a:t>            Tesco launches brand new healthy food range for people ‘on the go'</a:t>
            </a:r>
            <a:r>
              <a:rPr lang="en-US" sz="1200" kern="1200" dirty="0" smtClean="0">
                <a:solidFill>
                  <a:schemeClr val="tx1"/>
                </a:solidFill>
                <a:effectLst/>
                <a:latin typeface="+mn-lt"/>
                <a:ea typeface="+mn-ea"/>
                <a:cs typeface="+mn-cs"/>
              </a:rPr>
              <a:t>. (2017). </a:t>
            </a:r>
            <a:r>
              <a:rPr lang="en-US" sz="1200" i="1" kern="1200" dirty="0" smtClean="0">
                <a:solidFill>
                  <a:schemeClr val="tx1"/>
                </a:solidFill>
                <a:effectLst/>
                <a:latin typeface="+mn-lt"/>
                <a:ea typeface="+mn-ea"/>
                <a:cs typeface="+mn-cs"/>
              </a:rPr>
              <a:t>Tesco plc</a:t>
            </a:r>
            <a:r>
              <a:rPr lang="en-US" sz="1200" kern="1200" dirty="0" smtClean="0">
                <a:solidFill>
                  <a:schemeClr val="tx1"/>
                </a:solidFill>
                <a:effectLst/>
                <a:latin typeface="+mn-lt"/>
                <a:ea typeface="+mn-ea"/>
                <a:cs typeface="+mn-cs"/>
              </a:rPr>
              <a:t>. Retrieved 8 December 2017, from https://</a:t>
            </a:r>
            <a:r>
              <a:rPr lang="en-US" sz="1200" kern="1200" dirty="0" err="1" smtClean="0">
                <a:solidFill>
                  <a:schemeClr val="tx1"/>
                </a:solidFill>
                <a:effectLst/>
                <a:latin typeface="+mn-lt"/>
                <a:ea typeface="+mn-ea"/>
                <a:cs typeface="+mn-cs"/>
              </a:rPr>
              <a:t>www.tescoplc.com</a:t>
            </a:r>
            <a:r>
              <a:rPr lang="en-US" sz="1200" kern="1200" dirty="0" smtClean="0">
                <a:solidFill>
                  <a:schemeClr val="tx1"/>
                </a:solidFill>
                <a:effectLst/>
                <a:latin typeface="+mn-lt"/>
                <a:ea typeface="+mn-ea"/>
                <a:cs typeface="+mn-cs"/>
              </a:rPr>
              <a:t>/news/news-releases/2014/tesco-launches-brand-new-healthy-food-range-for-people-on-the-go/</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r>
              <a:rPr lang="en-US" sz="1200" i="1" kern="1200" dirty="0" err="1" smtClean="0">
                <a:solidFill>
                  <a:schemeClr val="tx1"/>
                </a:solidFill>
                <a:effectLst/>
                <a:latin typeface="+mn-lt"/>
                <a:ea typeface="+mn-ea"/>
                <a:cs typeface="+mn-cs"/>
              </a:rPr>
              <a:t>Tescoplc.com</a:t>
            </a:r>
            <a:r>
              <a:rPr lang="en-US" sz="1200" kern="1200" dirty="0" smtClean="0">
                <a:solidFill>
                  <a:schemeClr val="tx1"/>
                </a:solidFill>
                <a:effectLst/>
                <a:latin typeface="+mn-lt"/>
                <a:ea typeface="+mn-ea"/>
                <a:cs typeface="+mn-cs"/>
              </a:rPr>
              <a:t> (2017).  Retrieved 14 December 2017, from https://</a:t>
            </a:r>
            <a:r>
              <a:rPr lang="en-US" sz="1200" kern="1200" dirty="0" err="1" smtClean="0">
                <a:solidFill>
                  <a:schemeClr val="tx1"/>
                </a:solidFill>
                <a:effectLst/>
                <a:latin typeface="+mn-lt"/>
                <a:ea typeface="+mn-ea"/>
                <a:cs typeface="+mn-cs"/>
              </a:rPr>
              <a:t>www.tescoplc.com</a:t>
            </a:r>
            <a:r>
              <a:rPr lang="en-US" sz="1200" kern="1200" dirty="0" smtClean="0">
                <a:solidFill>
                  <a:schemeClr val="tx1"/>
                </a:solidFill>
                <a:effectLst/>
                <a:latin typeface="+mn-lt"/>
                <a:ea typeface="+mn-ea"/>
                <a:cs typeface="+mn-cs"/>
              </a:rPr>
              <a:t>/media/264195/strategic-report-2016.pdf</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People</a:t>
            </a:r>
            <a:r>
              <a:rPr lang="en-US" sz="1200" kern="1200" dirty="0" smtClean="0">
                <a:solidFill>
                  <a:schemeClr val="tx1"/>
                </a:solidFill>
                <a:effectLst/>
                <a:latin typeface="+mn-lt"/>
                <a:ea typeface="+mn-ea"/>
                <a:cs typeface="+mn-cs"/>
              </a:rPr>
              <a:t>. (2017). </a:t>
            </a:r>
            <a:r>
              <a:rPr lang="en-US" sz="1200" i="1" kern="1200" dirty="0" smtClean="0">
                <a:solidFill>
                  <a:schemeClr val="tx1"/>
                </a:solidFill>
                <a:effectLst/>
                <a:latin typeface="+mn-lt"/>
                <a:ea typeface="+mn-ea"/>
                <a:cs typeface="+mn-cs"/>
              </a:rPr>
              <a:t>Tesco plc</a:t>
            </a:r>
            <a:r>
              <a:rPr lang="en-US" sz="1200" kern="1200" dirty="0" smtClean="0">
                <a:solidFill>
                  <a:schemeClr val="tx1"/>
                </a:solidFill>
                <a:effectLst/>
                <a:latin typeface="+mn-lt"/>
                <a:ea typeface="+mn-ea"/>
                <a:cs typeface="+mn-cs"/>
              </a:rPr>
              <a:t>. Retrieved 14 December 2017, from https://</a:t>
            </a:r>
            <a:r>
              <a:rPr lang="en-US" sz="1200" kern="1200" dirty="0" err="1" smtClean="0">
                <a:solidFill>
                  <a:schemeClr val="tx1"/>
                </a:solidFill>
                <a:effectLst/>
                <a:latin typeface="+mn-lt"/>
                <a:ea typeface="+mn-ea"/>
                <a:cs typeface="+mn-cs"/>
              </a:rPr>
              <a:t>www.tescoplc.com</a:t>
            </a:r>
            <a:r>
              <a:rPr lang="en-US" sz="1200" kern="1200" dirty="0" smtClean="0">
                <a:solidFill>
                  <a:schemeClr val="tx1"/>
                </a:solidFill>
                <a:effectLst/>
                <a:latin typeface="+mn-lt"/>
                <a:ea typeface="+mn-ea"/>
                <a:cs typeface="+mn-cs"/>
              </a:rPr>
              <a:t>/little-helps-plan/people/</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Peston</a:t>
            </a:r>
            <a:r>
              <a:rPr lang="en-US" sz="1200" kern="1200" dirty="0" smtClean="0">
                <a:solidFill>
                  <a:schemeClr val="tx1"/>
                </a:solidFill>
                <a:effectLst/>
                <a:latin typeface="+mn-lt"/>
                <a:ea typeface="+mn-ea"/>
                <a:cs typeface="+mn-cs"/>
              </a:rPr>
              <a:t>, R (2017).</a:t>
            </a:r>
            <a:r>
              <a:rPr lang="en-US" sz="1200" i="1" kern="1200" dirty="0" smtClean="0">
                <a:solidFill>
                  <a:schemeClr val="tx1"/>
                </a:solidFill>
                <a:effectLst/>
                <a:latin typeface="+mn-lt"/>
                <a:ea typeface="+mn-ea"/>
                <a:cs typeface="+mn-cs"/>
              </a:rPr>
              <a:t> UK economy and Tesco diverge</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BBC News</a:t>
            </a:r>
            <a:r>
              <a:rPr lang="en-US" sz="1200" kern="1200" dirty="0" smtClean="0">
                <a:solidFill>
                  <a:schemeClr val="tx1"/>
                </a:solidFill>
                <a:effectLst/>
                <a:latin typeface="+mn-lt"/>
                <a:ea typeface="+mn-ea"/>
                <a:cs typeface="+mn-cs"/>
              </a:rPr>
              <a:t>. Retrieved 14 December 2017, from http://</a:t>
            </a:r>
            <a:r>
              <a:rPr lang="en-US" sz="1200" kern="1200" dirty="0" err="1" smtClean="0">
                <a:solidFill>
                  <a:schemeClr val="tx1"/>
                </a:solidFill>
                <a:effectLst/>
                <a:latin typeface="+mn-lt"/>
                <a:ea typeface="+mn-ea"/>
                <a:cs typeface="+mn-cs"/>
              </a:rPr>
              <a:t>www.bbc.co.uk</a:t>
            </a:r>
            <a:r>
              <a:rPr lang="en-US" sz="1200" kern="1200" dirty="0" smtClean="0">
                <a:solidFill>
                  <a:schemeClr val="tx1"/>
                </a:solidFill>
                <a:effectLst/>
                <a:latin typeface="+mn-lt"/>
                <a:ea typeface="+mn-ea"/>
                <a:cs typeface="+mn-cs"/>
              </a:rPr>
              <a:t>/news/business-25212989</a:t>
            </a:r>
          </a:p>
          <a:p>
            <a:r>
              <a:rPr lang="en-US" sz="1200" kern="1200" dirty="0" smtClean="0">
                <a:solidFill>
                  <a:schemeClr val="tx1"/>
                </a:solidFill>
                <a:effectLst/>
                <a:latin typeface="+mn-lt"/>
                <a:ea typeface="+mn-ea"/>
                <a:cs typeface="+mn-cs"/>
              </a:rPr>
              <a:t> </a:t>
            </a:r>
          </a:p>
          <a:p>
            <a:r>
              <a:rPr lang="en-US" sz="1200" i="1" kern="1200" dirty="0" smtClean="0">
                <a:solidFill>
                  <a:schemeClr val="tx1"/>
                </a:solidFill>
                <a:effectLst/>
                <a:latin typeface="+mn-lt"/>
                <a:ea typeface="+mn-ea"/>
                <a:cs typeface="+mn-cs"/>
              </a:rPr>
              <a:t>             UK could introduce 'fat tax', says David Cameron</a:t>
            </a:r>
            <a:r>
              <a:rPr lang="en-US" sz="1200" kern="1200" dirty="0" smtClean="0">
                <a:solidFill>
                  <a:schemeClr val="tx1"/>
                </a:solidFill>
                <a:effectLst/>
                <a:latin typeface="+mn-lt"/>
                <a:ea typeface="+mn-ea"/>
                <a:cs typeface="+mn-cs"/>
              </a:rPr>
              <a:t>. (2011). </a:t>
            </a:r>
            <a:r>
              <a:rPr lang="en-US" sz="1200" i="1" kern="1200" dirty="0" smtClean="0">
                <a:solidFill>
                  <a:schemeClr val="tx1"/>
                </a:solidFill>
                <a:effectLst/>
                <a:latin typeface="+mn-lt"/>
                <a:ea typeface="+mn-ea"/>
                <a:cs typeface="+mn-cs"/>
              </a:rPr>
              <a:t>the Guardian</a:t>
            </a:r>
            <a:r>
              <a:rPr lang="en-US" sz="1200" kern="1200" dirty="0" smtClean="0">
                <a:solidFill>
                  <a:schemeClr val="tx1"/>
                </a:solidFill>
                <a:effectLst/>
                <a:latin typeface="+mn-lt"/>
                <a:ea typeface="+mn-ea"/>
                <a:cs typeface="+mn-cs"/>
              </a:rPr>
              <a:t>. Retrieved 8 December 2017, from </a:t>
            </a:r>
            <a:r>
              <a:rPr lang="en-US" sz="1200" u="sng" kern="1200" dirty="0" smtClean="0">
                <a:solidFill>
                  <a:schemeClr val="tx1"/>
                </a:solidFill>
                <a:effectLst/>
                <a:latin typeface="+mn-lt"/>
                <a:ea typeface="+mn-ea"/>
                <a:cs typeface="+mn-cs"/>
                <a:hlinkClick r:id="rId5"/>
              </a:rPr>
              <a:t>http://www.theguardian.com/politics/2011/oct/04/uk-obesity-tax-david-cameron</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Willetts, D. (2017). </a:t>
            </a:r>
            <a:r>
              <a:rPr lang="en-US" sz="1200" i="1" kern="1200" dirty="0" smtClean="0">
                <a:solidFill>
                  <a:schemeClr val="tx1"/>
                </a:solidFill>
                <a:effectLst/>
                <a:latin typeface="+mn-lt"/>
                <a:ea typeface="+mn-ea"/>
                <a:cs typeface="+mn-cs"/>
              </a:rPr>
              <a:t>Will the baby-boomers bankrupt Britain?</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The Independent</a:t>
            </a:r>
            <a:r>
              <a:rPr lang="en-US" sz="1200" kern="1200" dirty="0" smtClean="0">
                <a:solidFill>
                  <a:schemeClr val="tx1"/>
                </a:solidFill>
                <a:effectLst/>
                <a:latin typeface="+mn-lt"/>
                <a:ea typeface="+mn-ea"/>
                <a:cs typeface="+mn-cs"/>
              </a:rPr>
              <a:t>. Retrieved 8 December 2017, from http://</a:t>
            </a:r>
            <a:r>
              <a:rPr lang="en-US" sz="1200" kern="1200" dirty="0" err="1" smtClean="0">
                <a:solidFill>
                  <a:schemeClr val="tx1"/>
                </a:solidFill>
                <a:effectLst/>
                <a:latin typeface="+mn-lt"/>
                <a:ea typeface="+mn-ea"/>
                <a:cs typeface="+mn-cs"/>
              </a:rPr>
              <a:t>www.independent.co.uk</a:t>
            </a:r>
            <a:r>
              <a:rPr lang="en-US" sz="1200" kern="1200" dirty="0" smtClean="0">
                <a:solidFill>
                  <a:schemeClr val="tx1"/>
                </a:solidFill>
                <a:effectLst/>
                <a:latin typeface="+mn-lt"/>
                <a:ea typeface="+mn-ea"/>
                <a:cs typeface="+mn-cs"/>
              </a:rPr>
              <a:t>/news/</a:t>
            </a:r>
            <a:r>
              <a:rPr lang="en-US" sz="1200" kern="1200" dirty="0" err="1" smtClean="0">
                <a:solidFill>
                  <a:schemeClr val="tx1"/>
                </a:solidFill>
                <a:effectLst/>
                <a:latin typeface="+mn-lt"/>
                <a:ea typeface="+mn-ea"/>
                <a:cs typeface="+mn-cs"/>
              </a:rPr>
              <a:t>uk</a:t>
            </a:r>
            <a:r>
              <a:rPr lang="en-US" sz="1200" kern="1200" dirty="0" smtClean="0">
                <a:solidFill>
                  <a:schemeClr val="tx1"/>
                </a:solidFill>
                <a:effectLst/>
                <a:latin typeface="+mn-lt"/>
                <a:ea typeface="+mn-ea"/>
                <a:cs typeface="+mn-cs"/>
              </a:rPr>
              <a:t>/politics/will-the-babyboomers-bankrupt-britain-1936027.html</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Williams-</a:t>
            </a:r>
            <a:r>
              <a:rPr lang="en-US" sz="1200" kern="1200" dirty="0" err="1" smtClean="0">
                <a:solidFill>
                  <a:schemeClr val="tx1"/>
                </a:solidFill>
                <a:effectLst/>
                <a:latin typeface="+mn-lt"/>
                <a:ea typeface="+mn-ea"/>
                <a:cs typeface="+mn-cs"/>
              </a:rPr>
              <a:t>Grut</a:t>
            </a:r>
            <a:r>
              <a:rPr lang="en-US" sz="1200" kern="1200" dirty="0" smtClean="0">
                <a:solidFill>
                  <a:schemeClr val="tx1"/>
                </a:solidFill>
                <a:effectLst/>
                <a:latin typeface="+mn-lt"/>
                <a:ea typeface="+mn-ea"/>
                <a:cs typeface="+mn-cs"/>
              </a:rPr>
              <a:t>, O. (2017). </a:t>
            </a:r>
            <a:r>
              <a:rPr lang="en-US" sz="1200" i="1" kern="1200" dirty="0" smtClean="0">
                <a:solidFill>
                  <a:schemeClr val="tx1"/>
                </a:solidFill>
                <a:effectLst/>
                <a:latin typeface="+mn-lt"/>
                <a:ea typeface="+mn-ea"/>
                <a:cs typeface="+mn-cs"/>
              </a:rPr>
              <a:t>Tesco CEO: Ex-Sainsbury boss is wrong on Brexit — but 'no deal' could push up food prices</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Business Insider</a:t>
            </a:r>
            <a:r>
              <a:rPr lang="en-US" sz="1200" kern="1200" dirty="0" smtClean="0">
                <a:solidFill>
                  <a:schemeClr val="tx1"/>
                </a:solidFill>
                <a:effectLst/>
                <a:latin typeface="+mn-lt"/>
                <a:ea typeface="+mn-ea"/>
                <a:cs typeface="+mn-cs"/>
              </a:rPr>
              <a:t>. Retrieved 14 December 2017, from http://</a:t>
            </a:r>
            <a:r>
              <a:rPr lang="en-US" sz="1200" kern="1200" dirty="0" err="1" smtClean="0">
                <a:solidFill>
                  <a:schemeClr val="tx1"/>
                </a:solidFill>
                <a:effectLst/>
                <a:latin typeface="+mn-lt"/>
                <a:ea typeface="+mn-ea"/>
                <a:cs typeface="+mn-cs"/>
              </a:rPr>
              <a:t>uk.businessinsider.com</a:t>
            </a:r>
            <a:r>
              <a:rPr lang="en-US" sz="1200" kern="1200" dirty="0" smtClean="0">
                <a:solidFill>
                  <a:schemeClr val="tx1"/>
                </a:solidFill>
                <a:effectLst/>
                <a:latin typeface="+mn-lt"/>
                <a:ea typeface="+mn-ea"/>
                <a:cs typeface="+mn-cs"/>
              </a:rPr>
              <a:t>/tesco-ceo-dave-lewis-brexit-supermarkets-food-prices-2017-10</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A4D7DB3D-8D50-BB45-8E26-C423617F16EA}" type="slidenum">
              <a:rPr lang="en-US" smtClean="0"/>
              <a:t>13</a:t>
            </a:fld>
            <a:endParaRPr lang="en-US"/>
          </a:p>
        </p:txBody>
      </p:sp>
    </p:spTree>
    <p:extLst>
      <p:ext uri="{BB962C8B-B14F-4D97-AF65-F5344CB8AC3E}">
        <p14:creationId xmlns:p14="http://schemas.microsoft.com/office/powerpoint/2010/main" val="1627910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334D819-9F07-4261-B09B-9E467E5D9002}" type="datetimeFigureOut">
              <a:rPr lang="en-US" smtClean="0"/>
              <a:pPr/>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34D819-9F07-4261-B09B-9E467E5D9002}" type="datetimeFigureOut">
              <a:rPr lang="en-US" smtClean="0"/>
              <a:pPr/>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smtClean="0"/>
              <a:t>12/14/17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smtClean="0"/>
              <a:t>12/14/17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smtClean="0"/>
              <a:t>12/14/17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smtClean="0"/>
              <a:t>12/14/17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t>12/14/17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t>12/14/17</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12/14/17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334D819-9F07-4261-B09B-9E467E5D9002}" type="datetimeFigureOut">
              <a:rPr lang="en-US" smtClean="0"/>
              <a:pPr/>
              <a:t>12/14/17</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1766878-3199-4EAB-94E7-2D6D11070E14}"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7557520"/>
      </p:ext>
    </p:extLst>
  </p:cSld>
  <p:clrMap bg1="lt1" tx1="dk1" bg2="lt2" tx2="dk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4" Type="http://schemas.openxmlformats.org/officeDocument/2006/relationships/image" Target="../media/image3.tiff"/><Relationship Id="rId5" Type="http://schemas.openxmlformats.org/officeDocument/2006/relationships/image" Target="../media/image4.tiff"/><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7.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tiff"/></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4" Type="http://schemas.openxmlformats.org/officeDocument/2006/relationships/image" Target="../media/image10.jpeg"/><Relationship Id="rId5" Type="http://schemas.microsoft.com/office/2007/relationships/hdphoto" Target="../media/hdphoto1.wdp"/><Relationship Id="rId6" Type="http://schemas.openxmlformats.org/officeDocument/2006/relationships/image" Target="../media/image11.tiff"/><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12.tiff"/><Relationship Id="rId4" Type="http://schemas.openxmlformats.org/officeDocument/2006/relationships/image" Target="../media/image13.tiff"/><Relationship Id="rId5" Type="http://schemas.openxmlformats.org/officeDocument/2006/relationships/image" Target="../media/image14.tiff"/><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5.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image" Target="../media/image16.tiff"/><Relationship Id="rId4" Type="http://schemas.openxmlformats.org/officeDocument/2006/relationships/image" Target="../media/image3.tiff"/><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7.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8.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1646100"/>
            <a:ext cx="12192000" cy="49398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6868696" y="4021671"/>
            <a:ext cx="4089893" cy="2347958"/>
          </a:xfrm>
          <a:prstGeom prst="rect">
            <a:avLst/>
          </a:prstGeom>
        </p:spPr>
      </p:pic>
      <p:pic>
        <p:nvPicPr>
          <p:cNvPr id="7" name="Picture 6"/>
          <p:cNvPicPr>
            <a:picLocks noChangeAspect="1"/>
          </p:cNvPicPr>
          <p:nvPr/>
        </p:nvPicPr>
        <p:blipFill>
          <a:blip r:embed="rId4"/>
          <a:stretch>
            <a:fillRect/>
          </a:stretch>
        </p:blipFill>
        <p:spPr>
          <a:xfrm>
            <a:off x="4612753" y="439654"/>
            <a:ext cx="3449376" cy="919833"/>
          </a:xfrm>
          <a:prstGeom prst="rect">
            <a:avLst/>
          </a:prstGeom>
        </p:spPr>
      </p:pic>
      <p:sp>
        <p:nvSpPr>
          <p:cNvPr id="8" name="Rectangle 7"/>
          <p:cNvSpPr/>
          <p:nvPr/>
        </p:nvSpPr>
        <p:spPr>
          <a:xfrm>
            <a:off x="178526" y="454963"/>
            <a:ext cx="4434227" cy="861774"/>
          </a:xfrm>
          <a:prstGeom prst="rect">
            <a:avLst/>
          </a:prstGeom>
          <a:noFill/>
        </p:spPr>
        <p:txBody>
          <a:bodyPr wrap="square" lIns="91440" tIns="45720" rIns="91440" bIns="45720">
            <a:spAutoFit/>
          </a:bodyPr>
          <a:lstStyle/>
          <a:p>
            <a:pPr algn="ctr"/>
            <a:r>
              <a:rPr lang="en-US" sz="5000" dirty="0" smtClean="0">
                <a:ln w="0"/>
                <a:solidFill>
                  <a:schemeClr val="accent1"/>
                </a:solidFill>
                <a:effectLst>
                  <a:outerShdw blurRad="38100" dist="25400" dir="5400000" algn="ctr" rotWithShape="0">
                    <a:srgbClr val="6E747A">
                      <a:alpha val="43000"/>
                    </a:srgbClr>
                  </a:outerShdw>
                </a:effectLst>
              </a:rPr>
              <a:t>Brief </a:t>
            </a:r>
            <a:r>
              <a:rPr lang="en-US" sz="5000" b="1" dirty="0">
                <a:ln w="12700">
                  <a:solidFill>
                    <a:schemeClr val="tx2">
                      <a:lumMod val="75000"/>
                    </a:schemeClr>
                  </a:solidFill>
                  <a:prstDash val="solid"/>
                </a:ln>
                <a:solidFill>
                  <a:srgbClr val="FF0000"/>
                </a:solidFill>
                <a:effectLst>
                  <a:outerShdw dist="38100" dir="2640000" algn="bl" rotWithShape="0">
                    <a:schemeClr val="tx2">
                      <a:lumMod val="75000"/>
                    </a:schemeClr>
                  </a:outerShdw>
                </a:effectLst>
              </a:rPr>
              <a:t>H</a:t>
            </a:r>
            <a:r>
              <a:rPr lang="en-US" sz="5000" b="1" dirty="0" smtClean="0">
                <a:ln w="12700">
                  <a:solidFill>
                    <a:schemeClr val="tx2">
                      <a:lumMod val="75000"/>
                    </a:schemeClr>
                  </a:solidFill>
                  <a:prstDash val="solid"/>
                </a:ln>
                <a:solidFill>
                  <a:srgbClr val="FF0000"/>
                </a:solidFill>
                <a:effectLst>
                  <a:outerShdw dist="38100" dir="2640000" algn="bl" rotWithShape="0">
                    <a:schemeClr val="tx2">
                      <a:lumMod val="75000"/>
                    </a:schemeClr>
                  </a:outerShdw>
                </a:effectLst>
              </a:rPr>
              <a:t>istory</a:t>
            </a:r>
            <a:r>
              <a:rPr lang="en-US" sz="5000" dirty="0" smtClean="0">
                <a:ln w="0"/>
                <a:solidFill>
                  <a:schemeClr val="accent1"/>
                </a:solidFill>
                <a:effectLst>
                  <a:outerShdw blurRad="38100" dist="25400" dir="5400000" algn="ctr" rotWithShape="0">
                    <a:srgbClr val="6E747A">
                      <a:alpha val="43000"/>
                    </a:srgbClr>
                  </a:outerShdw>
                </a:effectLst>
              </a:rPr>
              <a:t> of</a:t>
            </a:r>
            <a:endParaRPr lang="en-US" sz="5000" dirty="0">
              <a:ln w="0"/>
              <a:solidFill>
                <a:schemeClr val="accent1"/>
              </a:solidFill>
              <a:effectLst>
                <a:outerShdw blurRad="38100" dist="25400" dir="5400000" algn="ctr" rotWithShape="0">
                  <a:srgbClr val="6E747A">
                    <a:alpha val="43000"/>
                  </a:srgbClr>
                </a:outerShdw>
              </a:effectLst>
            </a:endParaRPr>
          </a:p>
        </p:txBody>
      </p:sp>
      <p:pic>
        <p:nvPicPr>
          <p:cNvPr id="12" name="Picture 11"/>
          <p:cNvPicPr>
            <a:picLocks noChangeAspect="1"/>
          </p:cNvPicPr>
          <p:nvPr/>
        </p:nvPicPr>
        <p:blipFill>
          <a:blip r:embed="rId5"/>
          <a:stretch>
            <a:fillRect/>
          </a:stretch>
        </p:blipFill>
        <p:spPr>
          <a:xfrm>
            <a:off x="1350872" y="4021671"/>
            <a:ext cx="4089893" cy="2301180"/>
          </a:xfrm>
          <a:prstGeom prst="rect">
            <a:avLst/>
          </a:prstGeom>
        </p:spPr>
      </p:pic>
      <p:sp>
        <p:nvSpPr>
          <p:cNvPr id="13" name="Rectangle 12"/>
          <p:cNvSpPr/>
          <p:nvPr/>
        </p:nvSpPr>
        <p:spPr>
          <a:xfrm>
            <a:off x="1002004" y="1869239"/>
            <a:ext cx="4787628" cy="2246769"/>
          </a:xfrm>
          <a:prstGeom prst="rect">
            <a:avLst/>
          </a:prstGeom>
          <a:noFill/>
        </p:spPr>
        <p:txBody>
          <a:bodyPr wrap="square" lIns="91440" tIns="45720" rIns="91440" bIns="45720">
            <a:spAutoFit/>
          </a:bodyPr>
          <a:lstStyle/>
          <a:p>
            <a:pPr algn="ctr"/>
            <a:r>
              <a:rPr lang="en-US" sz="2000" b="1" cap="none" spc="0" dirty="0" smtClean="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&gt; Tesco PLC started in the 1920s in London by </a:t>
            </a:r>
            <a:r>
              <a:rPr lang="en-US" sz="2000" b="1" cap="none" spc="0" dirty="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Jack </a:t>
            </a:r>
            <a:r>
              <a:rPr lang="en-US" sz="2000" b="1" cap="none" spc="0" dirty="0" smtClean="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Cohen. </a:t>
            </a:r>
          </a:p>
          <a:p>
            <a:pPr algn="ctr"/>
            <a:r>
              <a:rPr lang="en-US" sz="2000" b="1" cap="none" spc="0" dirty="0" smtClean="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&gt; In 1955 over 500 new Tesco stores opened in the UK.</a:t>
            </a:r>
          </a:p>
          <a:p>
            <a:pPr algn="ctr"/>
            <a:r>
              <a:rPr lang="en-US" sz="2000" b="1" cap="none" spc="0" dirty="0" smtClean="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&gt; In the 60s they then started selling house hold goods and clothing</a:t>
            </a:r>
            <a:r>
              <a:rPr lang="en-US" sz="2000" b="1" cap="none" spc="0" dirty="0" smtClean="0">
                <a:ln w="6600">
                  <a:solidFill>
                    <a:schemeClr val="accent2"/>
                  </a:solidFill>
                  <a:prstDash val="solid"/>
                </a:ln>
                <a:solidFill>
                  <a:srgbClr val="FFFFFF"/>
                </a:solidFill>
                <a:effectLst>
                  <a:outerShdw dist="38100" dir="2700000" algn="tl" rotWithShape="0">
                    <a:schemeClr val="accent2"/>
                  </a:outerShdw>
                </a:effectLst>
                <a:latin typeface="Britannic Bold" charset="0"/>
                <a:ea typeface="Britannic Bold" charset="0"/>
                <a:cs typeface="Britannic Bold" charset="0"/>
              </a:rPr>
              <a:t>. </a:t>
            </a:r>
            <a:endParaRPr lang="en-US" sz="2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9" name="Rectangle 18"/>
          <p:cNvSpPr/>
          <p:nvPr/>
        </p:nvSpPr>
        <p:spPr>
          <a:xfrm>
            <a:off x="6439478" y="1866392"/>
            <a:ext cx="5102676" cy="1938992"/>
          </a:xfrm>
          <a:prstGeom prst="rect">
            <a:avLst/>
          </a:prstGeom>
          <a:noFill/>
        </p:spPr>
        <p:txBody>
          <a:bodyPr wrap="square" lIns="91440" tIns="45720" rIns="91440" bIns="45720">
            <a:spAutoFit/>
          </a:bodyPr>
          <a:lstStyle/>
          <a:p>
            <a:pPr algn="ctr"/>
            <a:r>
              <a:rPr lang="en-US" sz="2000" b="1" dirty="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&gt;</a:t>
            </a:r>
            <a:r>
              <a:rPr lang="en-US" sz="2000" b="1" cap="none" spc="0" dirty="0" smtClean="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 It </a:t>
            </a:r>
            <a:r>
              <a:rPr lang="en-US" sz="2000" b="1" cap="none" spc="0" dirty="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opened Its first ‘superstore’ in Crawley west Sussex in 1968</a:t>
            </a:r>
          </a:p>
          <a:p>
            <a:pPr algn="ctr"/>
            <a:r>
              <a:rPr lang="en-US" sz="2000" b="1" cap="none" spc="0" dirty="0" smtClean="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&gt; In </a:t>
            </a:r>
            <a:r>
              <a:rPr lang="en-US" sz="2000" b="1" cap="none" spc="0" dirty="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1992 opened its first metro store.  </a:t>
            </a:r>
          </a:p>
          <a:p>
            <a:pPr algn="ctr"/>
            <a:r>
              <a:rPr lang="en-US" sz="2000" b="1" cap="none" spc="0" dirty="0" smtClean="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&gt; Expanded </a:t>
            </a:r>
            <a:r>
              <a:rPr lang="en-US" sz="2000" b="1" cap="none" spc="0" dirty="0">
                <a:ln w="6600">
                  <a:solidFill>
                    <a:schemeClr val="accent2"/>
                  </a:solidFill>
                  <a:prstDash val="solid"/>
                </a:ln>
                <a:solidFill>
                  <a:srgbClr val="FFFFFF"/>
                </a:solidFill>
                <a:effectLst>
                  <a:outerShdw dist="38100" dir="2700000" algn="tl" rotWithShape="0">
                    <a:schemeClr val="accent2"/>
                  </a:outerShdw>
                </a:effectLst>
                <a:latin typeface="Cooper Black" charset="0"/>
                <a:ea typeface="Cooper Black" charset="0"/>
                <a:cs typeface="Cooper Black" charset="0"/>
              </a:rPr>
              <a:t>into Hungry in 1995 which was Tesco first international expansion</a:t>
            </a:r>
          </a:p>
        </p:txBody>
      </p:sp>
    </p:spTree>
    <p:extLst>
      <p:ext uri="{BB962C8B-B14F-4D97-AF65-F5344CB8AC3E}">
        <p14:creationId xmlns:p14="http://schemas.microsoft.com/office/powerpoint/2010/main" val="15498872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a:stretch>
            <a:fillRect/>
          </a:stretch>
        </p:blipFill>
        <p:spPr>
          <a:xfrm>
            <a:off x="1024129" y="2084832"/>
            <a:ext cx="9967722" cy="4405630"/>
          </a:xfrm>
          <a:prstGeom prst="rect">
            <a:avLst/>
          </a:prstGeom>
        </p:spPr>
      </p:pic>
      <p:sp>
        <p:nvSpPr>
          <p:cNvPr id="6" name="Rectangle 5"/>
          <p:cNvSpPr/>
          <p:nvPr/>
        </p:nvSpPr>
        <p:spPr>
          <a:xfrm>
            <a:off x="369188" y="380697"/>
            <a:ext cx="8439151" cy="1323439"/>
          </a:xfrm>
          <a:prstGeom prst="rect">
            <a:avLst/>
          </a:prstGeom>
          <a:noFill/>
        </p:spPr>
        <p:txBody>
          <a:bodyPr wrap="square" lIns="91440" tIns="45720" rIns="91440" bIns="45720">
            <a:spAutoFit/>
          </a:bodyPr>
          <a:lstStyle/>
          <a:p>
            <a:pPr algn="ctr"/>
            <a:r>
              <a:rPr lang="en-GB" sz="8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SWOT ANALYSIS</a:t>
            </a:r>
            <a:endParaRPr lang="en-US" sz="8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91032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95600" y="1845733"/>
            <a:ext cx="5018368" cy="923330"/>
          </a:xfrm>
          <a:prstGeom prst="rect">
            <a:avLst/>
          </a:prstGeom>
          <a:noFill/>
        </p:spPr>
        <p:txBody>
          <a:bodyPr wrap="square" lIns="91440" tIns="45720" rIns="91440" bIns="45720">
            <a:spAutoFit/>
          </a:bodyPr>
          <a:lstStyle/>
          <a:p>
            <a:pPr algn="ctr"/>
            <a:r>
              <a:rPr lang="en-GB" sz="5400" b="1" cap="none" spc="0" smtClean="0">
                <a:ln w="9525">
                  <a:solidFill>
                    <a:schemeClr val="bg1"/>
                  </a:solidFill>
                  <a:prstDash val="solid"/>
                </a:ln>
                <a:solidFill>
                  <a:schemeClr val="tx1"/>
                </a:solidFill>
                <a:effectLst>
                  <a:outerShdw blurRad="12700" dist="38100" dir="2700000" algn="tl" rotWithShape="0">
                    <a:schemeClr val="bg1">
                      <a:lumMod val="50000"/>
                    </a:schemeClr>
                  </a:outerShdw>
                </a:effectLst>
              </a:rPr>
              <a:t>STRENGTHS</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5" name="Picture 4"/>
          <p:cNvPicPr>
            <a:picLocks noChangeAspect="1"/>
          </p:cNvPicPr>
          <p:nvPr/>
        </p:nvPicPr>
        <p:blipFill>
          <a:blip r:embed="rId3"/>
          <a:stretch>
            <a:fillRect/>
          </a:stretch>
        </p:blipFill>
        <p:spPr>
          <a:xfrm>
            <a:off x="0" y="0"/>
            <a:ext cx="12191999" cy="6858000"/>
          </a:xfrm>
          <a:prstGeom prst="rect">
            <a:avLst/>
          </a:prstGeom>
        </p:spPr>
      </p:pic>
    </p:spTree>
    <p:extLst>
      <p:ext uri="{BB962C8B-B14F-4D97-AF65-F5344CB8AC3E}">
        <p14:creationId xmlns:p14="http://schemas.microsoft.com/office/powerpoint/2010/main" val="11799680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12191999" cy="6858000"/>
          </a:xfrm>
          <a:prstGeom prst="rect">
            <a:avLst/>
          </a:prstGeom>
        </p:spPr>
      </p:pic>
    </p:spTree>
    <p:extLst>
      <p:ext uri="{BB962C8B-B14F-4D97-AF65-F5344CB8AC3E}">
        <p14:creationId xmlns:p14="http://schemas.microsoft.com/office/powerpoint/2010/main" val="7820991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Rectangle 4"/>
          <p:cNvSpPr/>
          <p:nvPr/>
        </p:nvSpPr>
        <p:spPr>
          <a:xfrm>
            <a:off x="2065866" y="5501164"/>
            <a:ext cx="8060267" cy="728133"/>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4218723" y="5422668"/>
            <a:ext cx="3754554" cy="923330"/>
          </a:xfrm>
          <a:prstGeom prst="rect">
            <a:avLst/>
          </a:prstGeom>
          <a:noFill/>
        </p:spPr>
        <p:txBody>
          <a:bodyPr wrap="none" lIns="91440" tIns="45720" rIns="91440" bIns="45720">
            <a:spAutoFit/>
          </a:bodyPr>
          <a:lstStyle/>
          <a:p>
            <a:pPr algn="ctr"/>
            <a:r>
              <a:rPr lang="en-GB" sz="5400" b="1" cap="none" spc="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T  E  S  C  O </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7" name="TextBox 6"/>
          <p:cNvSpPr txBox="1"/>
          <p:nvPr/>
        </p:nvSpPr>
        <p:spPr>
          <a:xfrm>
            <a:off x="3294695" y="5330335"/>
            <a:ext cx="1848056" cy="1015663"/>
          </a:xfrm>
          <a:prstGeom prst="rect">
            <a:avLst/>
          </a:prstGeom>
          <a:noFill/>
        </p:spPr>
        <p:txBody>
          <a:bodyPr wrap="square" rtlCol="0">
            <a:spAutoFit/>
          </a:bodyPr>
          <a:lstStyle/>
          <a:p>
            <a:r>
              <a:rPr lang="en-US" sz="6000" dirty="0" smtClean="0">
                <a:solidFill>
                  <a:srgbClr val="FF3002"/>
                </a:solidFill>
                <a:latin typeface="Mistral" charset="0"/>
                <a:ea typeface="Mistral" charset="0"/>
                <a:cs typeface="Mistral" charset="0"/>
              </a:rPr>
              <a:t>of</a:t>
            </a:r>
            <a:endParaRPr lang="en-US" sz="6000" dirty="0">
              <a:solidFill>
                <a:srgbClr val="FF3002"/>
              </a:solidFill>
              <a:latin typeface="Mistral" charset="0"/>
              <a:ea typeface="Mistral" charset="0"/>
              <a:cs typeface="Mistral" charset="0"/>
            </a:endParaRPr>
          </a:p>
        </p:txBody>
      </p:sp>
    </p:spTree>
    <p:extLst>
      <p:ext uri="{BB962C8B-B14F-4D97-AF65-F5344CB8AC3E}">
        <p14:creationId xmlns:p14="http://schemas.microsoft.com/office/powerpoint/2010/main" val="8548884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013" y="1303105"/>
            <a:ext cx="9720072" cy="5121317"/>
          </a:xfrm>
        </p:spPr>
        <p:txBody>
          <a:bodyPr>
            <a:normAutofit/>
          </a:bodyPr>
          <a:lstStyle/>
          <a:p>
            <a:r>
              <a:rPr lang="en-US" sz="6600" dirty="0" smtClean="0"/>
              <a:t>POLITICAL </a:t>
            </a:r>
            <a:br>
              <a:rPr lang="en-US" sz="6600" dirty="0" smtClean="0"/>
            </a:br>
            <a:r>
              <a:rPr lang="en-US" sz="6600" dirty="0" smtClean="0"/>
              <a:t/>
            </a:r>
            <a:br>
              <a:rPr lang="en-US" sz="6600" dirty="0" smtClean="0"/>
            </a:br>
            <a:r>
              <a:rPr lang="en-US" sz="6600" dirty="0" smtClean="0"/>
              <a:t>ECONOMICAL</a:t>
            </a:r>
            <a:br>
              <a:rPr lang="en-US" sz="6600" dirty="0" smtClean="0"/>
            </a:br>
            <a:r>
              <a:rPr lang="en-US" sz="6600" dirty="0" smtClean="0"/>
              <a:t/>
            </a:r>
            <a:br>
              <a:rPr lang="en-US" sz="6600" dirty="0" smtClean="0"/>
            </a:br>
            <a:r>
              <a:rPr lang="en-US" sz="6600" dirty="0" smtClean="0"/>
              <a:t>SOCIAL</a:t>
            </a:r>
            <a:br>
              <a:rPr lang="en-US" sz="6600" dirty="0" smtClean="0"/>
            </a:br>
            <a:endParaRPr lang="en-US" sz="6600" dirty="0"/>
          </a:p>
        </p:txBody>
      </p:sp>
      <p:pic>
        <p:nvPicPr>
          <p:cNvPr id="9" name="Picture 8"/>
          <p:cNvPicPr>
            <a:picLocks noChangeAspect="1"/>
          </p:cNvPicPr>
          <p:nvPr/>
        </p:nvPicPr>
        <p:blipFill>
          <a:blip r:embed="rId3"/>
          <a:stretch>
            <a:fillRect/>
          </a:stretch>
        </p:blipFill>
        <p:spPr>
          <a:xfrm>
            <a:off x="6324968" y="2280080"/>
            <a:ext cx="3799269" cy="2108665"/>
          </a:xfrm>
          <a:prstGeom prst="rect">
            <a:avLst/>
          </a:prstGeom>
        </p:spPr>
      </p:pic>
      <p:pic>
        <p:nvPicPr>
          <p:cNvPr id="10" name="Picture 9"/>
          <p:cNvPicPr>
            <a:picLocks noChangeAspect="1"/>
          </p:cNvPicPr>
          <p:nvPr/>
        </p:nvPicPr>
        <p:blipFill>
          <a:blip r:embed="rId4">
            <a:extLst>
              <a:ext uri="{BEBA8EAE-BF5A-486C-A8C5-ECC9F3942E4B}">
                <a14:imgProps xmlns:a14="http://schemas.microsoft.com/office/drawing/2010/main">
                  <a14:imgLayer r:embed="rId5">
                    <a14:imgEffect>
                      <a14:backgroundRemoval t="0" b="100000" l="0" r="100000">
                        <a14:foregroundMark x1="4333" y1="15426" x2="35000" y2="99468"/>
                        <a14:foregroundMark x1="29333" y1="92021" x2="0" y2="88830"/>
                        <a14:foregroundMark x1="35667" y1="23936" x2="33667" y2="25532"/>
                      </a14:backgroundRemoval>
                    </a14:imgEffect>
                  </a14:imgLayer>
                </a14:imgProps>
              </a:ext>
            </a:extLst>
          </a:blip>
          <a:stretch>
            <a:fillRect/>
          </a:stretch>
        </p:blipFill>
        <p:spPr>
          <a:xfrm>
            <a:off x="6324968" y="236483"/>
            <a:ext cx="3799268" cy="2043597"/>
          </a:xfrm>
          <a:prstGeom prst="rect">
            <a:avLst/>
          </a:prstGeom>
        </p:spPr>
      </p:pic>
      <p:pic>
        <p:nvPicPr>
          <p:cNvPr id="11" name="Picture 10"/>
          <p:cNvPicPr>
            <a:picLocks noChangeAspect="1"/>
          </p:cNvPicPr>
          <p:nvPr/>
        </p:nvPicPr>
        <p:blipFill>
          <a:blip r:embed="rId6"/>
          <a:stretch>
            <a:fillRect/>
          </a:stretch>
        </p:blipFill>
        <p:spPr>
          <a:xfrm>
            <a:off x="6324968" y="4388745"/>
            <a:ext cx="3799270" cy="2282988"/>
          </a:xfrm>
          <a:prstGeom prst="rect">
            <a:avLst/>
          </a:prstGeom>
        </p:spPr>
      </p:pic>
    </p:spTree>
    <p:extLst>
      <p:ext uri="{BB962C8B-B14F-4D97-AF65-F5344CB8AC3E}">
        <p14:creationId xmlns:p14="http://schemas.microsoft.com/office/powerpoint/2010/main" val="10031897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738013" y="1206618"/>
            <a:ext cx="9720072" cy="5121317"/>
          </a:xfrm>
        </p:spPr>
        <p:txBody>
          <a:bodyPr>
            <a:normAutofit/>
          </a:bodyPr>
          <a:lstStyle/>
          <a:p>
            <a:r>
              <a:rPr lang="en-US" sz="6600" dirty="0" smtClean="0"/>
              <a:t>TECHNOLOGICAL </a:t>
            </a:r>
            <a:br>
              <a:rPr lang="en-US" sz="6600" dirty="0" smtClean="0"/>
            </a:br>
            <a:r>
              <a:rPr lang="en-US" sz="6600" dirty="0" smtClean="0"/>
              <a:t/>
            </a:r>
            <a:br>
              <a:rPr lang="en-US" sz="6600" dirty="0" smtClean="0"/>
            </a:br>
            <a:r>
              <a:rPr lang="en-US" sz="6600" dirty="0" smtClean="0"/>
              <a:t>ENVIROMENTAL</a:t>
            </a:r>
            <a:br>
              <a:rPr lang="en-US" sz="6600" dirty="0" smtClean="0"/>
            </a:br>
            <a:r>
              <a:rPr lang="en-US" sz="6600" dirty="0" smtClean="0"/>
              <a:t/>
            </a:r>
            <a:br>
              <a:rPr lang="en-US" sz="6600" dirty="0" smtClean="0"/>
            </a:br>
            <a:r>
              <a:rPr lang="en-US" sz="6600" dirty="0" smtClean="0"/>
              <a:t>Legal</a:t>
            </a:r>
            <a:br>
              <a:rPr lang="en-US" sz="6600" dirty="0" smtClean="0"/>
            </a:br>
            <a:endParaRPr lang="en-US" sz="6600" dirty="0"/>
          </a:p>
        </p:txBody>
      </p:sp>
      <p:pic>
        <p:nvPicPr>
          <p:cNvPr id="7" name="Picture 6"/>
          <p:cNvPicPr>
            <a:picLocks noChangeAspect="1"/>
          </p:cNvPicPr>
          <p:nvPr/>
        </p:nvPicPr>
        <p:blipFill>
          <a:blip r:embed="rId3"/>
          <a:stretch>
            <a:fillRect/>
          </a:stretch>
        </p:blipFill>
        <p:spPr>
          <a:xfrm>
            <a:off x="6233303" y="4329774"/>
            <a:ext cx="3951220" cy="2284689"/>
          </a:xfrm>
          <a:prstGeom prst="rect">
            <a:avLst/>
          </a:prstGeom>
        </p:spPr>
      </p:pic>
      <p:pic>
        <p:nvPicPr>
          <p:cNvPr id="8" name="Picture 7"/>
          <p:cNvPicPr>
            <a:picLocks noChangeAspect="1"/>
          </p:cNvPicPr>
          <p:nvPr/>
        </p:nvPicPr>
        <p:blipFill>
          <a:blip r:embed="rId4"/>
          <a:stretch>
            <a:fillRect/>
          </a:stretch>
        </p:blipFill>
        <p:spPr>
          <a:xfrm>
            <a:off x="6233305" y="0"/>
            <a:ext cx="3951219" cy="3204779"/>
          </a:xfrm>
          <a:prstGeom prst="rect">
            <a:avLst/>
          </a:prstGeom>
        </p:spPr>
      </p:pic>
      <p:pic>
        <p:nvPicPr>
          <p:cNvPr id="6" name="Picture 5"/>
          <p:cNvPicPr>
            <a:picLocks noChangeAspect="1"/>
          </p:cNvPicPr>
          <p:nvPr/>
        </p:nvPicPr>
        <p:blipFill>
          <a:blip r:embed="rId5"/>
          <a:stretch>
            <a:fillRect/>
          </a:stretch>
        </p:blipFill>
        <p:spPr>
          <a:xfrm>
            <a:off x="6233304" y="2319693"/>
            <a:ext cx="3951219" cy="2010081"/>
          </a:xfrm>
          <a:prstGeom prst="rect">
            <a:avLst/>
          </a:prstGeom>
        </p:spPr>
      </p:pic>
    </p:spTree>
    <p:extLst>
      <p:ext uri="{BB962C8B-B14F-4D97-AF65-F5344CB8AC3E}">
        <p14:creationId xmlns:p14="http://schemas.microsoft.com/office/powerpoint/2010/main" val="3891722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93836" y="457202"/>
            <a:ext cx="10924627" cy="5462314"/>
          </a:xfrm>
          <a:prstGeom prst="rect">
            <a:avLst/>
          </a:prstGeom>
        </p:spPr>
      </p:pic>
      <p:sp>
        <p:nvSpPr>
          <p:cNvPr id="6" name="TextBox 5"/>
          <p:cNvSpPr txBox="1"/>
          <p:nvPr/>
        </p:nvSpPr>
        <p:spPr>
          <a:xfrm>
            <a:off x="5211013" y="1812473"/>
            <a:ext cx="1690271" cy="369332"/>
          </a:xfrm>
          <a:prstGeom prst="rect">
            <a:avLst/>
          </a:prstGeom>
          <a:noFill/>
        </p:spPr>
        <p:txBody>
          <a:bodyPr wrap="none" rtlCol="0">
            <a:spAutoFit/>
          </a:bodyPr>
          <a:lstStyle/>
          <a:p>
            <a:r>
              <a:rPr lang="en-US" dirty="0" smtClean="0"/>
              <a:t>Dave </a:t>
            </a:r>
            <a:r>
              <a:rPr lang="en-US" dirty="0"/>
              <a:t>L</a:t>
            </a:r>
            <a:r>
              <a:rPr lang="en-US" dirty="0" smtClean="0"/>
              <a:t>ewis CEO</a:t>
            </a:r>
            <a:endParaRPr lang="en-US" dirty="0"/>
          </a:p>
        </p:txBody>
      </p:sp>
    </p:spTree>
    <p:extLst>
      <p:ext uri="{BB962C8B-B14F-4D97-AF65-F5344CB8AC3E}">
        <p14:creationId xmlns:p14="http://schemas.microsoft.com/office/powerpoint/2010/main" val="1182828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071424" y="677918"/>
            <a:ext cx="9720073" cy="4023360"/>
          </a:xfrm>
        </p:spPr>
        <p:txBody>
          <a:bodyPr>
            <a:noAutofit/>
          </a:bodyPr>
          <a:lstStyle/>
          <a:p>
            <a:pPr lvl="1"/>
            <a:r>
              <a:rPr lang="en-US" sz="8000" b="1" dirty="0" smtClean="0">
                <a:ln w="12700">
                  <a:solidFill>
                    <a:schemeClr val="tx2">
                      <a:lumMod val="75000"/>
                    </a:schemeClr>
                  </a:solidFill>
                  <a:prstDash val="solid"/>
                </a:ln>
                <a:solidFill>
                  <a:srgbClr val="FF3002"/>
                </a:solidFill>
                <a:effectLst>
                  <a:outerShdw dist="38100" dir="2640000" algn="bl" rotWithShape="0">
                    <a:schemeClr val="tx2">
                      <a:lumMod val="75000"/>
                    </a:schemeClr>
                  </a:outerShdw>
                </a:effectLst>
              </a:rPr>
              <a:t>CLASSICAL APPROACH </a:t>
            </a:r>
          </a:p>
          <a:p>
            <a:pPr lvl="1"/>
            <a:endParaRPr lang="en-US" sz="8000" dirty="0" smtClean="0"/>
          </a:p>
          <a:p>
            <a:pPr lvl="1"/>
            <a:r>
              <a:rPr lang="en-US" sz="8000" b="1" dirty="0" smtClean="0">
                <a:ln w="12700">
                  <a:solidFill>
                    <a:schemeClr val="tx2">
                      <a:lumMod val="75000"/>
                    </a:schemeClr>
                  </a:solidFill>
                  <a:prstDash val="solid"/>
                </a:ln>
                <a:solidFill>
                  <a:srgbClr val="FF3002"/>
                </a:solidFill>
                <a:effectLst>
                  <a:outerShdw dist="38100" dir="2640000" algn="bl" rotWithShape="0">
                    <a:schemeClr val="tx2">
                      <a:lumMod val="75000"/>
                    </a:schemeClr>
                  </a:outerShdw>
                </a:effectLst>
              </a:rPr>
              <a:t>HUMAN RELATIONS APPROACH </a:t>
            </a:r>
            <a:endParaRPr lang="en-US" sz="8000" b="1" dirty="0">
              <a:ln w="12700">
                <a:solidFill>
                  <a:schemeClr val="tx2">
                    <a:lumMod val="75000"/>
                  </a:schemeClr>
                </a:solidFill>
                <a:prstDash val="solid"/>
              </a:ln>
              <a:solidFill>
                <a:srgbClr val="FF3002"/>
              </a:solid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321425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solidFill>
            <a:srgbClr val="FF300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245476" y="927012"/>
            <a:ext cx="11923986" cy="5930988"/>
          </a:xfrm>
        </p:spPr>
        <p:txBody>
          <a:bodyPr>
            <a:normAutofit lnSpcReduction="10000"/>
          </a:bodyPr>
          <a:lstStyle/>
          <a:p>
            <a:pPr>
              <a:buFont typeface="Arial" charset="0"/>
              <a:buChar char="•"/>
            </a:pPr>
            <a:r>
              <a:rPr lang="en-US" sz="8000" b="1" dirty="0" smtClean="0">
                <a:ln w="6600">
                  <a:solidFill>
                    <a:schemeClr val="accent2"/>
                  </a:solidFill>
                  <a:prstDash val="solid"/>
                </a:ln>
                <a:solidFill>
                  <a:schemeClr val="accent1"/>
                </a:solidFill>
                <a:effectLst>
                  <a:outerShdw dist="38100" dir="2700000" algn="tl" rotWithShape="0">
                    <a:schemeClr val="accent2"/>
                  </a:outerShdw>
                </a:effectLst>
              </a:rPr>
              <a:t>SYSTEMS                APPROACH</a:t>
            </a:r>
          </a:p>
          <a:p>
            <a:pPr>
              <a:buFont typeface="Arial" charset="0"/>
              <a:buChar char="•"/>
            </a:pPr>
            <a:endParaRPr lang="en-US" sz="8000" b="1" dirty="0">
              <a:ln w="6600">
                <a:solidFill>
                  <a:schemeClr val="accent2"/>
                </a:solidFill>
                <a:prstDash val="solid"/>
              </a:ln>
              <a:solidFill>
                <a:schemeClr val="accent1"/>
              </a:solidFill>
              <a:effectLst>
                <a:outerShdw dist="38100" dir="2700000" algn="tl" rotWithShape="0">
                  <a:schemeClr val="accent2"/>
                </a:outerShdw>
              </a:effectLst>
            </a:endParaRPr>
          </a:p>
          <a:p>
            <a:pPr>
              <a:buFont typeface="Arial" charset="0"/>
              <a:buChar char="•"/>
            </a:pPr>
            <a:r>
              <a:rPr lang="en-US" sz="8000" b="1" dirty="0" smtClean="0">
                <a:ln w="6600">
                  <a:solidFill>
                    <a:schemeClr val="accent2"/>
                  </a:solidFill>
                  <a:prstDash val="solid"/>
                </a:ln>
                <a:solidFill>
                  <a:schemeClr val="accent1"/>
                </a:solidFill>
                <a:effectLst>
                  <a:outerShdw dist="38100" dir="2700000" algn="tl" rotWithShape="0">
                    <a:schemeClr val="accent2"/>
                  </a:outerShdw>
                </a:effectLst>
              </a:rPr>
              <a:t>CONTINGENCY APPROACH </a:t>
            </a:r>
            <a:endParaRPr lang="en-US" sz="8000" b="1" dirty="0">
              <a:ln w="6600">
                <a:solidFill>
                  <a:schemeClr val="accent2"/>
                </a:solidFill>
                <a:prstDash val="solid"/>
              </a:ln>
              <a:solidFill>
                <a:schemeClr val="accent1"/>
              </a:solidFill>
              <a:effectLst>
                <a:outerShdw dist="38100" dir="2700000" algn="tl" rotWithShape="0">
                  <a:schemeClr val="accent2"/>
                </a:outerShdw>
              </a:effectLst>
            </a:endParaRPr>
          </a:p>
        </p:txBody>
      </p:sp>
    </p:spTree>
    <p:extLst>
      <p:ext uri="{BB962C8B-B14F-4D97-AF65-F5344CB8AC3E}">
        <p14:creationId xmlns:p14="http://schemas.microsoft.com/office/powerpoint/2010/main" val="1666551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851337"/>
            <a:ext cx="7103477" cy="5297214"/>
          </a:xfrm>
          <a:prstGeom prst="rect">
            <a:avLst/>
          </a:prstGeom>
        </p:spPr>
      </p:pic>
      <p:pic>
        <p:nvPicPr>
          <p:cNvPr id="6" name="Picture 5"/>
          <p:cNvPicPr>
            <a:picLocks noChangeAspect="1"/>
          </p:cNvPicPr>
          <p:nvPr/>
        </p:nvPicPr>
        <p:blipFill>
          <a:blip r:embed="rId4"/>
          <a:stretch>
            <a:fillRect/>
          </a:stretch>
        </p:blipFill>
        <p:spPr>
          <a:xfrm>
            <a:off x="5439102" y="478753"/>
            <a:ext cx="6195249" cy="1652066"/>
          </a:xfrm>
          <a:prstGeom prst="rect">
            <a:avLst/>
          </a:prstGeom>
        </p:spPr>
      </p:pic>
    </p:spTree>
    <p:extLst>
      <p:ext uri="{BB962C8B-B14F-4D97-AF65-F5344CB8AC3E}">
        <p14:creationId xmlns:p14="http://schemas.microsoft.com/office/powerpoint/2010/main" val="738133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29278"/>
            <a:ext cx="12192000" cy="6828722"/>
          </a:xfrm>
          <a:prstGeom prst="rect">
            <a:avLst/>
          </a:prstGeom>
        </p:spPr>
      </p:pic>
      <p:sp>
        <p:nvSpPr>
          <p:cNvPr id="4" name="Rectangle 3"/>
          <p:cNvSpPr/>
          <p:nvPr/>
        </p:nvSpPr>
        <p:spPr>
          <a:xfrm>
            <a:off x="-362589" y="1138535"/>
            <a:ext cx="8339940" cy="1446550"/>
          </a:xfrm>
          <a:prstGeom prst="rect">
            <a:avLst/>
          </a:prstGeom>
          <a:noFill/>
        </p:spPr>
        <p:txBody>
          <a:bodyPr wrap="square" lIns="91440" tIns="45720" rIns="91440" bIns="45720">
            <a:spAutoFit/>
          </a:bodyPr>
          <a:lstStyle/>
          <a:p>
            <a:pPr algn="ctr"/>
            <a:r>
              <a:rPr lang="en-GB" sz="8800" b="1" cap="none" spc="0" dirty="0" smtClean="0">
                <a:ln w="13462">
                  <a:solidFill>
                    <a:schemeClr val="bg1"/>
                  </a:solidFill>
                  <a:prstDash val="solid"/>
                </a:ln>
                <a:solidFill>
                  <a:schemeClr val="accent1">
                    <a:lumMod val="40000"/>
                    <a:lumOff val="60000"/>
                  </a:schemeClr>
                </a:solidFill>
                <a:effectLst>
                  <a:outerShdw dist="38100" dir="2700000" algn="bl" rotWithShape="0">
                    <a:schemeClr val="accent5"/>
                  </a:outerShdw>
                </a:effectLst>
              </a:rPr>
              <a:t>CONCLUSION</a:t>
            </a:r>
            <a:endParaRPr lang="en-GB" sz="8800" b="1" cap="none" spc="0" dirty="0">
              <a:ln w="13462">
                <a:solidFill>
                  <a:schemeClr val="bg1"/>
                </a:solidFill>
                <a:prstDash val="solid"/>
              </a:ln>
              <a:solidFill>
                <a:schemeClr val="accent1">
                  <a:lumMod val="40000"/>
                  <a:lumOff val="60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1319526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8000" dirty="0" smtClean="0"/>
              <a:t>REFRENCE PAGE</a:t>
            </a:r>
            <a:endParaRPr lang="en-US" sz="8000" dirty="0"/>
          </a:p>
        </p:txBody>
      </p:sp>
      <p:pic>
        <p:nvPicPr>
          <p:cNvPr id="4" name="Picture 3"/>
          <p:cNvPicPr>
            <a:picLocks noChangeAspect="1"/>
          </p:cNvPicPr>
          <p:nvPr/>
        </p:nvPicPr>
        <p:blipFill>
          <a:blip r:embed="rId3"/>
          <a:stretch>
            <a:fillRect/>
          </a:stretch>
        </p:blipFill>
        <p:spPr>
          <a:xfrm>
            <a:off x="1138646" y="3037122"/>
            <a:ext cx="9605554" cy="1644601"/>
          </a:xfrm>
          <a:prstGeom prst="rect">
            <a:avLst/>
          </a:prstGeom>
        </p:spPr>
      </p:pic>
    </p:spTree>
    <p:extLst>
      <p:ext uri="{BB962C8B-B14F-4D97-AF65-F5344CB8AC3E}">
        <p14:creationId xmlns:p14="http://schemas.microsoft.com/office/powerpoint/2010/main" val="4757488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2185</TotalTime>
  <Words>1290</Words>
  <Application>Microsoft Macintosh PowerPoint</Application>
  <PresentationFormat>Widescreen</PresentationFormat>
  <Paragraphs>136</Paragraphs>
  <Slides>13</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Britannic Bold</vt:lpstr>
      <vt:lpstr>Calibri</vt:lpstr>
      <vt:lpstr>Cooper Black</vt:lpstr>
      <vt:lpstr>Mistral</vt:lpstr>
      <vt:lpstr>Tw Cen MT</vt:lpstr>
      <vt:lpstr>Tw Cen MT Condensed</vt:lpstr>
      <vt:lpstr>Wingdings 3</vt:lpstr>
      <vt:lpstr>Arial</vt:lpstr>
      <vt:lpstr>Integral</vt:lpstr>
      <vt:lpstr>PowerPoint Presentation</vt:lpstr>
      <vt:lpstr>PowerPoint Presentation</vt:lpstr>
      <vt:lpstr>PowerPoint Presentation</vt:lpstr>
      <vt:lpstr>PowerPoint Presentation</vt:lpstr>
      <vt:lpstr>PowerPoint Presentation</vt:lpstr>
      <vt:lpstr>POLITICAL   ECONOMICAL  SOCIAL </vt:lpstr>
      <vt:lpstr>TECHNOLOGICAL   ENVIROMENTAL  Legal </vt:lpstr>
      <vt:lpstr>PowerPoint Presentation</vt:lpstr>
      <vt:lpstr>PowerPoint Presentation</vt:lpstr>
      <vt:lpstr>PowerPoint Presentation</vt:lpstr>
      <vt:lpstr>PowerPoint Presentation</vt:lpstr>
      <vt:lpstr>PowerPoint Presentation</vt:lpstr>
      <vt:lpstr>REFRENCE PAGE</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dc:title>
  <dc:creator>Matthew Kilgariff (1705241)</dc:creator>
  <cp:lastModifiedBy>Matthew Kilgariff (1705241)</cp:lastModifiedBy>
  <cp:revision>55</cp:revision>
  <dcterms:created xsi:type="dcterms:W3CDTF">2017-12-04T19:08:33Z</dcterms:created>
  <dcterms:modified xsi:type="dcterms:W3CDTF">2017-12-14T23:44:23Z</dcterms:modified>
</cp:coreProperties>
</file>