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8" r:id="rId3"/>
    <p:sldId id="272" r:id="rId4"/>
    <p:sldId id="273" r:id="rId5"/>
    <p:sldId id="259" r:id="rId6"/>
    <p:sldId id="268" r:id="rId7"/>
    <p:sldId id="269" r:id="rId8"/>
    <p:sldId id="270" r:id="rId9"/>
    <p:sldId id="256" r:id="rId10"/>
    <p:sldId id="257" r:id="rId11"/>
    <p:sldId id="274" r:id="rId12"/>
    <p:sldId id="265" r:id="rId13"/>
    <p:sldId id="260" r:id="rId14"/>
    <p:sldId id="261" r:id="rId15"/>
    <p:sldId id="275" r:id="rId16"/>
    <p:sldId id="262" r:id="rId17"/>
    <p:sldId id="263" r:id="rId18"/>
    <p:sldId id="264" r:id="rId19"/>
    <p:sldId id="27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04148C-F317-483D-8DFB-2B2053230ED1}" v="45" dt="2020-01-14T17:51:56.672"/>
    <p1510:client id="{B4BDED4E-96B3-4118-9D10-E17CAE3ED137}" v="300" dt="2020-01-14T17:47:20.7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6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microsoft.com/office/2015/10/relationships/revisionInfo" Target="revisionInfo.xml" Id="rId26" /><Relationship Type="http://schemas.openxmlformats.org/officeDocument/2006/relationships/slide" Target="slides/slide2.xml" Id="rId3" /><Relationship Type="http://schemas.openxmlformats.org/officeDocument/2006/relationships/presProps" Target="presProps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tableStyles" Target="tableStyles.xml" Id="rId24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theme" Target="theme/theme1.xml" Id="rId23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viewProps" Target="viewProps.xml" Id="rId22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FCCDC-FC62-4F09-9DEA-7D9646F49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3A0E10-021D-4FBD-94B2-726885F1C0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BB572-EA67-4303-AB69-31176E3DA0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9A4B1-3A39-4E29-82F3-DCC9DCAC9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F9617-AF9F-41B0-8CEE-66FAE3CCD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2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D7B44-4E63-49DC-9F26-EDC5F2916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784B1-C136-4FCA-BFF6-71B3C2122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D7220-38A6-47EC-BD0B-30846AF8E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004648-3655-45D0-9603-767B4ACF7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9011A-BD66-48AC-8198-4D4F0249C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999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10E90-77DE-460A-8CCC-7378B0A37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CC12A9-A141-40D2-9301-00BF50574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D2B24-1897-4E81-B0D9-41AD657EBA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39CC5D-F287-4240-96C6-E5806714A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33565E-D6C4-4F31-B6C8-3A1D8FC91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103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37495-208A-40C2-8D6B-25DC6A0E2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223CE-EDC1-4C3C-9040-AC60008973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872C59-CA53-4FE6-B57D-774D1D42B9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B5A375-BB84-403B-B152-E8C504109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91918D-9F53-43F9-8C38-381504B6F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6E7991-B379-4733-8CA7-3ABB68EB0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696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7C018-4E3C-488C-9ECC-C797796A9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41A78C-DC8B-4E08-A86F-A481911B6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46F170-E37C-4D05-A7FC-C120DC091F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5EDFAF-D402-4E2F-9613-DAD7D3AA3F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C02EDF-D4B1-4AAB-A6C4-D0E77B05D2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BEDD31-C77B-47E0-A933-134AC808C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2E52B0-0EF7-4194-AC26-2C54B1A7E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A4989-EAAD-4309-B198-0283C4D11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604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060C-B262-458B-9988-FD670B8C9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153287-346B-4C4C-B190-C823BA2CA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25AE5B-7311-4B2A-A325-87A9B6798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833BE5-B97E-4E8A-8F0F-1623AB4A6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696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72CEEA-9974-4D7B-A959-CDAC61C70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CAEEC9-B216-4E26-8E3C-994E30A09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9DB262-2A2E-47AA-9DEA-3A99A81E8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247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BB70E-F88A-4DC9-BDF3-82D36FB6F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3AA11-CF00-40B5-8E21-3A9546DDA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7E79D-FB4F-43DD-834F-589A1EC93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FFD007-8329-470D-A104-6E97799C9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DEC69-61B5-45BA-95B7-6B9EB9B07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11348B-DAC5-4167-9E0A-527C3C057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740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CF56-816C-4297-B8A6-68499CE1A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1C0DC9-D6D8-4203-BEFE-1679440A6F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7DF38-B2B6-4197-A706-AAE6143D41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28D73-ADBB-4725-A1FD-B7CD226B2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865B9C-3143-4278-B7EC-8E64D3C7C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2A5A7C-3FE6-4ACA-8C28-F770F767A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96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0F087-0115-49C4-B383-935118463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D33A29-4D9C-412B-9A06-212CB63381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6490F-08D2-4D76-AE0B-69D42B30C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6D874-7091-4C20-8937-F67C591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E670F-2A6F-4D9F-9BCF-A306DCE8E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354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70A9B3-56B7-4D41-9B8C-DF10084F85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514D57-CBD5-4FFE-8D6F-A62D4E7721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BD95F-8DCA-44CD-80D8-BAD0467AC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E41F0-C6C7-4B6D-8FE9-9CEE57819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B6183-BED6-4D57-800C-43449D9DA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562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4796BB-3193-432C-9662-59FFB420B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2EDC8-DCE5-4428-8292-AD36D9A050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E05A6A-C724-408F-8F77-F8E7BAA1B1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073E17-0E1A-4382-B589-BCD46D8DF26D}" type="datetimeFigureOut">
              <a:rPr lang="en-GB" smtClean="0"/>
              <a:t>14/01/2020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7A12F-4095-44AA-A5B9-7F5775748A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95666-159B-49BC-B318-531C162691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0A231F-108C-460D-9B22-466DFA9CD8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12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olshero.com/personal-development/gardners-multiple-intelligences/" TargetMode="External"/><Relationship Id="rId2" Type="http://schemas.openxmlformats.org/officeDocument/2006/relationships/hyperlink" Target="https://www.bbc.co.uk/teach/charles-darwin-evolution-and-the-story-of-our-species/z7rvxy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lly-farm.co.uk/" TargetMode="External"/><Relationship Id="rId5" Type="http://schemas.openxmlformats.org/officeDocument/2006/relationships/hyperlink" Target="https://www.firstdiscoverers.co.uk/howard-gardner-child-development-theories/" TargetMode="External"/><Relationship Id="rId4" Type="http://schemas.openxmlformats.org/officeDocument/2006/relationships/hyperlink" Target="https://www.learning-theories.com/gardners-multiple-intelligences-theor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3493C-E9C9-4EB5-B00C-910B17D461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Group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924E2B-A619-40BB-A616-A95752179D5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u="sng" dirty="0"/>
              <a:t>Folly Farm</a:t>
            </a:r>
          </a:p>
          <a:p>
            <a:r>
              <a:rPr lang="en-GB" dirty="0"/>
              <a:t>Holli Perry</a:t>
            </a:r>
          </a:p>
          <a:p>
            <a:r>
              <a:rPr lang="en-GB" dirty="0"/>
              <a:t>Shannon Ready </a:t>
            </a:r>
          </a:p>
          <a:p>
            <a:r>
              <a:rPr lang="en-GB" dirty="0"/>
              <a:t>Carys Messer</a:t>
            </a:r>
          </a:p>
        </p:txBody>
      </p:sp>
    </p:spTree>
    <p:extLst>
      <p:ext uri="{BB962C8B-B14F-4D97-AF65-F5344CB8AC3E}">
        <p14:creationId xmlns:p14="http://schemas.microsoft.com/office/powerpoint/2010/main" val="31199098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0B122-C315-4338-BAA1-EB0DD2C5AA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Lev Vygotsky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272F93-F94C-48A6-ADEE-4DFBAFC2AA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442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C913C17-ABB9-492E-8817-A0C1372984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42" t="21577" r="7041" b="4619"/>
          <a:stretch/>
        </p:blipFill>
        <p:spPr>
          <a:xfrm>
            <a:off x="420450" y="192947"/>
            <a:ext cx="11351099" cy="6274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36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E69426-12CC-49D5-8658-6092361F7A3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36" t="21196" r="7454" b="4746"/>
          <a:stretch/>
        </p:blipFill>
        <p:spPr>
          <a:xfrm>
            <a:off x="370239" y="360727"/>
            <a:ext cx="10887787" cy="6056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68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1F949-B149-4671-9600-AC4ED3A55E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Jean Piaget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535D82-C365-41E4-A416-2E88A56A7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278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6D186D01-3199-4AFE-A4A1-1303CFF63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9922" y="-1980381"/>
            <a:ext cx="12313262" cy="10499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261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9123AA9-7E4B-4EEA-94E2-A5762D4201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8825" y="-2168832"/>
            <a:ext cx="12378811" cy="10196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707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E9EA8CA5-AF9A-4E48-A77F-C6BF54115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3232" y="-1970774"/>
            <a:ext cx="12411586" cy="9958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181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BE49B-DA54-43AC-ACAC-D7D8B3924AB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Howard Gardner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E95D76-2DEF-474A-83E6-6853331A3F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Naturalistic Intelligence </a:t>
            </a:r>
          </a:p>
        </p:txBody>
      </p:sp>
    </p:spTree>
    <p:extLst>
      <p:ext uri="{BB962C8B-B14F-4D97-AF65-F5344CB8AC3E}">
        <p14:creationId xmlns:p14="http://schemas.microsoft.com/office/powerpoint/2010/main" val="6337964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C0221AB2-AAD3-4B13-BCDF-F1CD7EB450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673" y="643467"/>
            <a:ext cx="7428088" cy="55710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2AC8D5-5BB2-4259-A954-592335DBA9F5}"/>
              </a:ext>
            </a:extLst>
          </p:cNvPr>
          <p:cNvSpPr txBox="1"/>
          <p:nvPr/>
        </p:nvSpPr>
        <p:spPr>
          <a:xfrm>
            <a:off x="8505645" y="396816"/>
            <a:ext cx="2743200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Howard Gardner's Multiple Intelligence Theory was first published in his book, Frames Of Mind in 1983.  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His theory was soon established as a classical model of understanding and the teaching of many aspects of human intelligence, learning style, personality and behaviour, both in an educational setting and industry.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"Gardner believed the art of human intelligence was not just one general ability but a suite of eight different abilities which occur in children and adults."</a:t>
            </a:r>
            <a:endParaRPr lang="en-US" dirty="0">
              <a:cs typeface="Calibri"/>
            </a:endParaRPr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3610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D31EE-BEE0-457C-A32D-A56E0FAAE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2380"/>
            <a:ext cx="10515600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A strong implication from Gardner’s multiple intelligence theory is that no one child will learn from the same techniques and styles as another - children are most likely to have different preferred ways of teaching. children differ from a verbal explanation to a more hands on kinesthetic approach to just a simple picture. </a:t>
            </a:r>
            <a:endParaRPr lang="en-US">
              <a:cs typeface="Calibri" panose="020F0502020204030204"/>
            </a:endParaRPr>
          </a:p>
          <a:p>
            <a:r>
              <a:rPr lang="en-GB">
                <a:ea typeface="+mn-lt"/>
                <a:cs typeface="+mn-lt"/>
              </a:rPr>
              <a:t>Gardner’s 8th intelligence is the naturalistic intelligence. People with a naturalistic form of intelligence can generally, identify plants and environmental features – they have recognition and grip of the natural world, and develop a sense of cause and effect in relation to natural occurrences. </a:t>
            </a:r>
          </a:p>
          <a:p>
            <a:r>
              <a:rPr lang="en-GB">
                <a:ea typeface="+mn-lt"/>
                <a:cs typeface="+mn-lt"/>
              </a:rPr>
              <a:t>According to Smith, “recognize, categorize and draw upon certain features of the environment”.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15589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B8AB3-06A2-44E1-BD3A-FACF02BE1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Charles Darwin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D5ADA3-ADDB-4F6D-93F5-FF408BDBB772}"/>
              </a:ext>
            </a:extLst>
          </p:cNvPr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D25288-D911-4DEE-915B-00B55B051E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2" y="2759766"/>
            <a:ext cx="3932237" cy="381158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Naturalist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Theory of evolution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Natural selection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567E8C-58EC-4EB6-81E0-CEE04E1FC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1808" y="1465099"/>
            <a:ext cx="4054959" cy="391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39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60FCA6E-0894-46CD-BD49-5955A51E0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31955" y="5346696"/>
            <a:ext cx="5360045" cy="1511304"/>
          </a:xfrm>
          <a:custGeom>
            <a:avLst/>
            <a:gdLst>
              <a:gd name="connsiteX0" fmla="*/ 4545473 w 5360045"/>
              <a:gd name="connsiteY0" fmla="*/ 0 h 1511304"/>
              <a:gd name="connsiteX1" fmla="*/ 5360045 w 5360045"/>
              <a:gd name="connsiteY1" fmla="*/ 0 h 1511304"/>
              <a:gd name="connsiteX2" fmla="*/ 5360045 w 5360045"/>
              <a:gd name="connsiteY2" fmla="*/ 1046730 h 1511304"/>
              <a:gd name="connsiteX3" fmla="*/ 5360045 w 5360045"/>
              <a:gd name="connsiteY3" fmla="*/ 1508760 h 1511304"/>
              <a:gd name="connsiteX4" fmla="*/ 5360045 w 5360045"/>
              <a:gd name="connsiteY4" fmla="*/ 1511304 h 1511304"/>
              <a:gd name="connsiteX5" fmla="*/ 4545474 w 5360045"/>
              <a:gd name="connsiteY5" fmla="*/ 1511304 h 1511304"/>
              <a:gd name="connsiteX6" fmla="*/ 2525897 w 5360045"/>
              <a:gd name="connsiteY6" fmla="*/ 1511304 h 1511304"/>
              <a:gd name="connsiteX7" fmla="*/ 0 w 5360045"/>
              <a:gd name="connsiteY7" fmla="*/ 1511304 h 1511304"/>
              <a:gd name="connsiteX8" fmla="*/ 697617 w 5360045"/>
              <a:gd name="connsiteY8" fmla="*/ 3 h 1511304"/>
              <a:gd name="connsiteX9" fmla="*/ 4545473 w 5360045"/>
              <a:gd name="connsiteY9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60045" h="1511304">
                <a:moveTo>
                  <a:pt x="4545473" y="0"/>
                </a:moveTo>
                <a:lnTo>
                  <a:pt x="5360045" y="0"/>
                </a:lnTo>
                <a:lnTo>
                  <a:pt x="5360045" y="1046730"/>
                </a:lnTo>
                <a:lnTo>
                  <a:pt x="5360045" y="1508760"/>
                </a:lnTo>
                <a:lnTo>
                  <a:pt x="5360045" y="1511304"/>
                </a:lnTo>
                <a:lnTo>
                  <a:pt x="4545474" y="1511304"/>
                </a:lnTo>
                <a:lnTo>
                  <a:pt x="2525897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rgbClr val="404040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78C6E4B-A1F1-4B6C-97EC-BE997495D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694"/>
            <a:ext cx="7346605" cy="1511306"/>
          </a:xfrm>
          <a:custGeom>
            <a:avLst/>
            <a:gdLst>
              <a:gd name="connsiteX0" fmla="*/ 0 w 7346605"/>
              <a:gd name="connsiteY0" fmla="*/ 0 h 1511306"/>
              <a:gd name="connsiteX1" fmla="*/ 239486 w 7346605"/>
              <a:gd name="connsiteY1" fmla="*/ 0 h 1511306"/>
              <a:gd name="connsiteX2" fmla="*/ 1209568 w 7346605"/>
              <a:gd name="connsiteY2" fmla="*/ 0 h 1511306"/>
              <a:gd name="connsiteX3" fmla="*/ 2405743 w 7346605"/>
              <a:gd name="connsiteY3" fmla="*/ 0 h 1511306"/>
              <a:gd name="connsiteX4" fmla="*/ 2405743 w 7346605"/>
              <a:gd name="connsiteY4" fmla="*/ 2544 h 1511306"/>
              <a:gd name="connsiteX5" fmla="*/ 2801131 w 7346605"/>
              <a:gd name="connsiteY5" fmla="*/ 2544 h 1511306"/>
              <a:gd name="connsiteX6" fmla="*/ 2801131 w 7346605"/>
              <a:gd name="connsiteY6" fmla="*/ 0 h 1511306"/>
              <a:gd name="connsiteX7" fmla="*/ 7346605 w 7346605"/>
              <a:gd name="connsiteY7" fmla="*/ 0 h 1511306"/>
              <a:gd name="connsiteX8" fmla="*/ 6648988 w 7346605"/>
              <a:gd name="connsiteY8" fmla="*/ 1511301 h 1511306"/>
              <a:gd name="connsiteX9" fmla="*/ 2801132 w 7346605"/>
              <a:gd name="connsiteY9" fmla="*/ 1511301 h 1511306"/>
              <a:gd name="connsiteX10" fmla="*/ 2801132 w 7346605"/>
              <a:gd name="connsiteY10" fmla="*/ 1511304 h 1511306"/>
              <a:gd name="connsiteX11" fmla="*/ 2405743 w 7346605"/>
              <a:gd name="connsiteY11" fmla="*/ 1511304 h 1511306"/>
              <a:gd name="connsiteX12" fmla="*/ 2405743 w 7346605"/>
              <a:gd name="connsiteY12" fmla="*/ 1511306 h 1511306"/>
              <a:gd name="connsiteX13" fmla="*/ 1333411 w 7346605"/>
              <a:gd name="connsiteY13" fmla="*/ 1511306 h 1511306"/>
              <a:gd name="connsiteX14" fmla="*/ 1219208 w 7346605"/>
              <a:gd name="connsiteY14" fmla="*/ 1511306 h 1511306"/>
              <a:gd name="connsiteX15" fmla="*/ 1209568 w 7346605"/>
              <a:gd name="connsiteY15" fmla="*/ 1511306 h 1511306"/>
              <a:gd name="connsiteX16" fmla="*/ 239486 w 7346605"/>
              <a:gd name="connsiteY16" fmla="*/ 1511306 h 1511306"/>
              <a:gd name="connsiteX17" fmla="*/ 0 w 7346605"/>
              <a:gd name="connsiteY17" fmla="*/ 1511306 h 1511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346605" h="1511306">
                <a:moveTo>
                  <a:pt x="0" y="0"/>
                </a:moveTo>
                <a:lnTo>
                  <a:pt x="239486" y="0"/>
                </a:lnTo>
                <a:lnTo>
                  <a:pt x="1209568" y="0"/>
                </a:lnTo>
                <a:lnTo>
                  <a:pt x="2405743" y="0"/>
                </a:lnTo>
                <a:lnTo>
                  <a:pt x="2405743" y="2544"/>
                </a:lnTo>
                <a:lnTo>
                  <a:pt x="2801131" y="2544"/>
                </a:lnTo>
                <a:lnTo>
                  <a:pt x="2801131" y="0"/>
                </a:lnTo>
                <a:lnTo>
                  <a:pt x="7346605" y="0"/>
                </a:lnTo>
                <a:lnTo>
                  <a:pt x="6648988" y="1511301"/>
                </a:lnTo>
                <a:lnTo>
                  <a:pt x="2801132" y="1511301"/>
                </a:lnTo>
                <a:lnTo>
                  <a:pt x="2801132" y="1511304"/>
                </a:lnTo>
                <a:lnTo>
                  <a:pt x="2405743" y="1511304"/>
                </a:lnTo>
                <a:lnTo>
                  <a:pt x="2405743" y="1511306"/>
                </a:lnTo>
                <a:lnTo>
                  <a:pt x="1333411" y="1511306"/>
                </a:lnTo>
                <a:lnTo>
                  <a:pt x="1219208" y="1511306"/>
                </a:lnTo>
                <a:lnTo>
                  <a:pt x="1209568" y="1511306"/>
                </a:lnTo>
                <a:lnTo>
                  <a:pt x="239486" y="1511306"/>
                </a:lnTo>
                <a:lnTo>
                  <a:pt x="0" y="1511306"/>
                </a:lnTo>
                <a:close/>
              </a:path>
            </a:pathLst>
          </a:custGeom>
          <a:solidFill>
            <a:srgbClr val="D0CE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360FC-B161-4D09-B913-EFCCE9EAA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9884"/>
            <a:ext cx="5802656" cy="10963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>
                <a:solidFill>
                  <a:srgbClr val="303030"/>
                </a:solidFill>
              </a:rPr>
              <a:t>The Naturalistic Intelligence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16BAE7-3821-4221-BF25-CAAB46EFEB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601315"/>
            <a:ext cx="5802656" cy="43843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1E98A9-7764-4E3D-9BB5-2467F24AA1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1" r="7032" b="1"/>
          <a:stretch/>
        </p:blipFill>
        <p:spPr>
          <a:xfrm>
            <a:off x="4091949" y="448728"/>
            <a:ext cx="4008101" cy="435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2491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674B0D-2BA6-4B61-B114-1BC2B164DB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384" t="47384" r="11500" b="10954"/>
          <a:stretch/>
        </p:blipFill>
        <p:spPr>
          <a:xfrm>
            <a:off x="2015747" y="643466"/>
            <a:ext cx="4303363" cy="5566833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D3706AFB-4AF0-430C-8FBE-C38C0F83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00124"/>
            <a:chExt cx="1562267" cy="1172973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8AC53B5C-1F4B-4D51-ADA0-F74EBA6A5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3BBF50A-9667-4DFA-9066-13B535B573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B9733D1-1131-4FC6-8073-E7F592807996}"/>
              </a:ext>
            </a:extLst>
          </p:cNvPr>
          <p:cNvSpPr txBox="1"/>
          <p:nvPr/>
        </p:nvSpPr>
        <p:spPr>
          <a:xfrm>
            <a:off x="7456098" y="3257910"/>
            <a:ext cx="4741652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ea typeface="+mn-lt"/>
                <a:cs typeface="+mn-lt"/>
              </a:rPr>
              <a:t>•Children can experience hands on how animals go about their day-to-day routines, from feeding up close or watching from a distance. </a:t>
            </a:r>
            <a:endParaRPr lang="en-US" sz="2000">
              <a:cs typeface="Calibri"/>
            </a:endParaRPr>
          </a:p>
          <a:p>
            <a:r>
              <a:rPr lang="en-GB" sz="2000">
                <a:ea typeface="+mn-lt"/>
                <a:cs typeface="+mn-lt"/>
              </a:rPr>
              <a:t>•Folly farm offer a talk with a zookeeper to find out exactly how the animals are kept healthy, clean and active. They can share their experiences with the children and show them just what to do. </a:t>
            </a:r>
            <a:endParaRPr lang="en-GB"/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935357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E8720-CCE6-403C-BAF8-03BE75CA3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Animals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F798A-569A-42A3-B166-B44FAA06B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The range of different species of animals is incredible, folly farm offer a zoo and a farm enclosure with animals from giraffes and lions to cows and pigs all in one space. </a:t>
            </a:r>
          </a:p>
          <a:p>
            <a:r>
              <a:rPr lang="en-GB">
                <a:ea typeface="+mn-lt"/>
                <a:cs typeface="+mn-lt"/>
              </a:rPr>
              <a:t>They offer a service to adopt an animal which encourages a childs eagerness to learn more and more about animals and nature. </a:t>
            </a:r>
            <a:endParaRPr lang="en-GB">
              <a:cs typeface="Calibri" panose="020F0502020204030204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4714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5C7AEA0-C61B-4F9A-A6CA-807280611A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245" b="29015"/>
          <a:stretch/>
        </p:blipFill>
        <p:spPr>
          <a:xfrm>
            <a:off x="0" y="362243"/>
            <a:ext cx="12192000" cy="30667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8CDC97B-286E-4270-A7A0-B5E65C88D3D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0293" b="34967"/>
          <a:stretch/>
        </p:blipFill>
        <p:spPr>
          <a:xfrm>
            <a:off x="0" y="3523957"/>
            <a:ext cx="12192000" cy="3066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6598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E868A90-5692-4A1F-8345-E566D812F5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446" b="35993"/>
          <a:stretch/>
        </p:blipFill>
        <p:spPr>
          <a:xfrm>
            <a:off x="0" y="305972"/>
            <a:ext cx="12192000" cy="312302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56947D8-0CD4-4EFD-9F96-F219E076C0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398" b="30042"/>
          <a:stretch/>
        </p:blipFill>
        <p:spPr>
          <a:xfrm>
            <a:off x="0" y="3545057"/>
            <a:ext cx="12192000" cy="3123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1839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17">
            <a:extLst>
              <a:ext uri="{FF2B5EF4-FFF2-40B4-BE49-F238E27FC236}">
                <a16:creationId xmlns:a16="http://schemas.microsoft.com/office/drawing/2014/main" id="{F60FCA6E-0894-46CD-BD49-5955A51E0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31955" y="5346696"/>
            <a:ext cx="5360045" cy="1511304"/>
          </a:xfrm>
          <a:custGeom>
            <a:avLst/>
            <a:gdLst>
              <a:gd name="connsiteX0" fmla="*/ 4545473 w 5360045"/>
              <a:gd name="connsiteY0" fmla="*/ 0 h 1511304"/>
              <a:gd name="connsiteX1" fmla="*/ 5360045 w 5360045"/>
              <a:gd name="connsiteY1" fmla="*/ 0 h 1511304"/>
              <a:gd name="connsiteX2" fmla="*/ 5360045 w 5360045"/>
              <a:gd name="connsiteY2" fmla="*/ 1046730 h 1511304"/>
              <a:gd name="connsiteX3" fmla="*/ 5360045 w 5360045"/>
              <a:gd name="connsiteY3" fmla="*/ 1508760 h 1511304"/>
              <a:gd name="connsiteX4" fmla="*/ 5360045 w 5360045"/>
              <a:gd name="connsiteY4" fmla="*/ 1511304 h 1511304"/>
              <a:gd name="connsiteX5" fmla="*/ 4545474 w 5360045"/>
              <a:gd name="connsiteY5" fmla="*/ 1511304 h 1511304"/>
              <a:gd name="connsiteX6" fmla="*/ 2525897 w 5360045"/>
              <a:gd name="connsiteY6" fmla="*/ 1511304 h 1511304"/>
              <a:gd name="connsiteX7" fmla="*/ 0 w 5360045"/>
              <a:gd name="connsiteY7" fmla="*/ 1511304 h 1511304"/>
              <a:gd name="connsiteX8" fmla="*/ 697617 w 5360045"/>
              <a:gd name="connsiteY8" fmla="*/ 3 h 1511304"/>
              <a:gd name="connsiteX9" fmla="*/ 4545473 w 5360045"/>
              <a:gd name="connsiteY9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60045" h="1511304">
                <a:moveTo>
                  <a:pt x="4545473" y="0"/>
                </a:moveTo>
                <a:lnTo>
                  <a:pt x="5360045" y="0"/>
                </a:lnTo>
                <a:lnTo>
                  <a:pt x="5360045" y="1046730"/>
                </a:lnTo>
                <a:lnTo>
                  <a:pt x="5360045" y="1508760"/>
                </a:lnTo>
                <a:lnTo>
                  <a:pt x="5360045" y="1511304"/>
                </a:lnTo>
                <a:lnTo>
                  <a:pt x="4545474" y="1511304"/>
                </a:lnTo>
                <a:lnTo>
                  <a:pt x="2525897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rgbClr val="404040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19">
            <a:extLst>
              <a:ext uri="{FF2B5EF4-FFF2-40B4-BE49-F238E27FC236}">
                <a16:creationId xmlns:a16="http://schemas.microsoft.com/office/drawing/2014/main" id="{E78C6E4B-A1F1-4B6C-97EC-BE997495D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694"/>
            <a:ext cx="7346605" cy="1511306"/>
          </a:xfrm>
          <a:custGeom>
            <a:avLst/>
            <a:gdLst>
              <a:gd name="connsiteX0" fmla="*/ 0 w 7346605"/>
              <a:gd name="connsiteY0" fmla="*/ 0 h 1511306"/>
              <a:gd name="connsiteX1" fmla="*/ 239486 w 7346605"/>
              <a:gd name="connsiteY1" fmla="*/ 0 h 1511306"/>
              <a:gd name="connsiteX2" fmla="*/ 1209568 w 7346605"/>
              <a:gd name="connsiteY2" fmla="*/ 0 h 1511306"/>
              <a:gd name="connsiteX3" fmla="*/ 2405743 w 7346605"/>
              <a:gd name="connsiteY3" fmla="*/ 0 h 1511306"/>
              <a:gd name="connsiteX4" fmla="*/ 2405743 w 7346605"/>
              <a:gd name="connsiteY4" fmla="*/ 2544 h 1511306"/>
              <a:gd name="connsiteX5" fmla="*/ 2801131 w 7346605"/>
              <a:gd name="connsiteY5" fmla="*/ 2544 h 1511306"/>
              <a:gd name="connsiteX6" fmla="*/ 2801131 w 7346605"/>
              <a:gd name="connsiteY6" fmla="*/ 0 h 1511306"/>
              <a:gd name="connsiteX7" fmla="*/ 7346605 w 7346605"/>
              <a:gd name="connsiteY7" fmla="*/ 0 h 1511306"/>
              <a:gd name="connsiteX8" fmla="*/ 6648988 w 7346605"/>
              <a:gd name="connsiteY8" fmla="*/ 1511301 h 1511306"/>
              <a:gd name="connsiteX9" fmla="*/ 2801132 w 7346605"/>
              <a:gd name="connsiteY9" fmla="*/ 1511301 h 1511306"/>
              <a:gd name="connsiteX10" fmla="*/ 2801132 w 7346605"/>
              <a:gd name="connsiteY10" fmla="*/ 1511304 h 1511306"/>
              <a:gd name="connsiteX11" fmla="*/ 2405743 w 7346605"/>
              <a:gd name="connsiteY11" fmla="*/ 1511304 h 1511306"/>
              <a:gd name="connsiteX12" fmla="*/ 2405743 w 7346605"/>
              <a:gd name="connsiteY12" fmla="*/ 1511306 h 1511306"/>
              <a:gd name="connsiteX13" fmla="*/ 1333411 w 7346605"/>
              <a:gd name="connsiteY13" fmla="*/ 1511306 h 1511306"/>
              <a:gd name="connsiteX14" fmla="*/ 1219208 w 7346605"/>
              <a:gd name="connsiteY14" fmla="*/ 1511306 h 1511306"/>
              <a:gd name="connsiteX15" fmla="*/ 1209568 w 7346605"/>
              <a:gd name="connsiteY15" fmla="*/ 1511306 h 1511306"/>
              <a:gd name="connsiteX16" fmla="*/ 239486 w 7346605"/>
              <a:gd name="connsiteY16" fmla="*/ 1511306 h 1511306"/>
              <a:gd name="connsiteX17" fmla="*/ 0 w 7346605"/>
              <a:gd name="connsiteY17" fmla="*/ 1511306 h 1511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346605" h="1511306">
                <a:moveTo>
                  <a:pt x="0" y="0"/>
                </a:moveTo>
                <a:lnTo>
                  <a:pt x="239486" y="0"/>
                </a:lnTo>
                <a:lnTo>
                  <a:pt x="1209568" y="0"/>
                </a:lnTo>
                <a:lnTo>
                  <a:pt x="2405743" y="0"/>
                </a:lnTo>
                <a:lnTo>
                  <a:pt x="2405743" y="2544"/>
                </a:lnTo>
                <a:lnTo>
                  <a:pt x="2801131" y="2544"/>
                </a:lnTo>
                <a:lnTo>
                  <a:pt x="2801131" y="0"/>
                </a:lnTo>
                <a:lnTo>
                  <a:pt x="7346605" y="0"/>
                </a:lnTo>
                <a:lnTo>
                  <a:pt x="6648988" y="1511301"/>
                </a:lnTo>
                <a:lnTo>
                  <a:pt x="2801132" y="1511301"/>
                </a:lnTo>
                <a:lnTo>
                  <a:pt x="2801132" y="1511304"/>
                </a:lnTo>
                <a:lnTo>
                  <a:pt x="2405743" y="1511304"/>
                </a:lnTo>
                <a:lnTo>
                  <a:pt x="2405743" y="1511306"/>
                </a:lnTo>
                <a:lnTo>
                  <a:pt x="1333411" y="1511306"/>
                </a:lnTo>
                <a:lnTo>
                  <a:pt x="1219208" y="1511306"/>
                </a:lnTo>
                <a:lnTo>
                  <a:pt x="1209568" y="1511306"/>
                </a:lnTo>
                <a:lnTo>
                  <a:pt x="239486" y="1511306"/>
                </a:lnTo>
                <a:lnTo>
                  <a:pt x="0" y="1511306"/>
                </a:lnTo>
                <a:close/>
              </a:path>
            </a:pathLst>
          </a:custGeom>
          <a:solidFill>
            <a:srgbClr val="D0CE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2C6F1-1D35-472F-8789-A543B2623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9884"/>
            <a:ext cx="5802656" cy="10963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303030"/>
                </a:solidFill>
              </a:rPr>
              <a:t>Cwtch Corner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39CC07-5EF1-4EBC-958E-37155EB7C6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601315"/>
            <a:ext cx="5802656" cy="43843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Char char="•"/>
            </a:pPr>
            <a:r>
              <a:rPr lang="en-US" sz="2000">
                <a:ea typeface="+mn-lt"/>
                <a:cs typeface="+mn-lt"/>
              </a:rPr>
              <a:t>Cwtch Corner is an amazing experience for a naturalistic child, this is an area in the barn where children can get up close and personal with the animals and pet them, hold them and feed them- even milk a goat. </a:t>
            </a:r>
            <a:endParaRPr lang="en-US" sz="2000">
              <a:cs typeface="Calibri" panose="020F0502020204030204"/>
            </a:endParaRPr>
          </a:p>
          <a:p>
            <a:endParaRPr lang="en-US" sz="2000" dirty="0"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C22F5C-0539-4121-A869-17BF829328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6118"/>
          <a:stretch/>
        </p:blipFill>
        <p:spPr>
          <a:xfrm>
            <a:off x="7513760" y="558183"/>
            <a:ext cx="4008101" cy="4350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1245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1B2E4-D4D4-469A-BB29-EB860CA7F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B3700-88C7-41CA-88CE-F316CBBDCB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https://www.bbc.co.uk/teach/charles-darwin-evolution-and-the-story-of-our-species/z7rvxyc</a:t>
            </a:r>
            <a:endParaRPr lang="en-GB">
              <a:cs typeface="Calibri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https://www.toolshero.com/personal-development/gardners-multiple-intelligences/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https://www.learning-theories.com/gardners-multiple-intelligences-theory.html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https://www.firstdiscoverers.co.uk/howard-gardner-child-development-theories/</a:t>
            </a:r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https://www.folly-farm.co.uk/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4362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150</Words>
  <Application>Microsoft Office PowerPoint</Application>
  <PresentationFormat>Widescreen</PresentationFormat>
  <Paragraphs>23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Group Presentation</vt:lpstr>
      <vt:lpstr>Lev Vygotsky</vt:lpstr>
      <vt:lpstr>PowerPoint Presentation</vt:lpstr>
      <vt:lpstr>PowerPoint Presentation</vt:lpstr>
      <vt:lpstr>Jean Piaget</vt:lpstr>
      <vt:lpstr>PowerPoint Presentation</vt:lpstr>
      <vt:lpstr>PowerPoint Presentation</vt:lpstr>
      <vt:lpstr>PowerPoint Presentation</vt:lpstr>
      <vt:lpstr>Howard Gardner</vt:lpstr>
      <vt:lpstr>PowerPoint Presentation</vt:lpstr>
      <vt:lpstr>PowerPoint Presentation</vt:lpstr>
      <vt:lpstr>Charles Darwin</vt:lpstr>
      <vt:lpstr>The Naturalistic Intelligence</vt:lpstr>
      <vt:lpstr>PowerPoint Presentation</vt:lpstr>
      <vt:lpstr>Animals</vt:lpstr>
      <vt:lpstr>PowerPoint Presentation</vt:lpstr>
      <vt:lpstr>PowerPoint Presentation</vt:lpstr>
      <vt:lpstr>Cwtch Corner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 Vygotsky</dc:title>
  <dc:creator>Carys Messer</dc:creator>
  <cp:lastModifiedBy>Carys Messer (1702068)</cp:lastModifiedBy>
  <cp:revision>105</cp:revision>
  <dcterms:created xsi:type="dcterms:W3CDTF">2020-01-13T23:34:53Z</dcterms:created>
  <dcterms:modified xsi:type="dcterms:W3CDTF">2020-01-14T17:51:56Z</dcterms:modified>
</cp:coreProperties>
</file>