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80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77" r:id="rId20"/>
    <p:sldId id="279" r:id="rId21"/>
    <p:sldId id="27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483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656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774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736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226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059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459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25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010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78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365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5F5978B-4F9B-4BAC-A104-F94AD6724B62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130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87E7C8-9889-47EA-829E-5BCDC1457FB6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1137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1A5C76-19B2-481E-96A7-8852DFEE2C78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205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DA4D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857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475252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At the Borders of the </a:t>
            </a:r>
            <a:r>
              <a:rPr lang="en-US" b="1" i="1" dirty="0">
                <a:ea typeface="Times New Roman"/>
                <a:cs typeface="Calibri"/>
              </a:rPr>
              <a:t>Oikoumen</a:t>
            </a:r>
            <a:r>
              <a:rPr lang="en-US" b="1" i="1" dirty="0">
                <a:ea typeface="Times New Roman"/>
                <a:cs typeface="Times New Roman"/>
              </a:rPr>
              <a:t>ē </a:t>
            </a:r>
            <a:r>
              <a:rPr lang="en-US" b="1" dirty="0" smtClean="0">
                <a:ea typeface="Times New Roman"/>
                <a:cs typeface="Calibri"/>
              </a:rPr>
              <a:t>and </a:t>
            </a:r>
            <a:r>
              <a:rPr lang="en-US" b="1" dirty="0">
                <a:ea typeface="Times New Roman"/>
                <a:cs typeface="Calibri"/>
              </a:rPr>
              <a:t>Beyond </a:t>
            </a:r>
            <a:r>
              <a:rPr lang="en-US" sz="2000" b="1" dirty="0">
                <a:ea typeface="Times New Roman"/>
                <a:cs typeface="Calibri"/>
              </a:rPr>
              <a:t/>
            </a:r>
            <a:br>
              <a:rPr lang="en-US" sz="2000" b="1" dirty="0">
                <a:ea typeface="Times New Roman"/>
                <a:cs typeface="Calibri"/>
              </a:rPr>
            </a:b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2800" b="1" dirty="0" smtClean="0">
                <a:ea typeface="Times New Roman"/>
                <a:cs typeface="Calibri"/>
              </a:rPr>
              <a:t>Lecture 15 – The Wild East: </a:t>
            </a:r>
            <a:r>
              <a:rPr lang="en-GB" sz="2800" b="1" dirty="0" smtClean="0">
                <a:ea typeface="Times New Roman"/>
                <a:cs typeface="Calibri"/>
              </a:rPr>
              <a:t>The </a:t>
            </a:r>
            <a:r>
              <a:rPr lang="en-GB" sz="2800" b="1" dirty="0">
                <a:ea typeface="Times New Roman"/>
                <a:cs typeface="Calibri"/>
              </a:rPr>
              <a:t>Roman Military and the Indigenous Populations of the Eastern Desert of Egypt</a:t>
            </a:r>
            <a:r>
              <a:rPr lang="en-US" sz="2800" b="1" dirty="0" smtClean="0">
                <a:ea typeface="Times New Roman"/>
                <a:cs typeface="Calibri"/>
              </a:rPr>
              <a:t/>
            </a:r>
            <a:br>
              <a:rPr lang="en-US" sz="2800" b="1" dirty="0" smtClean="0">
                <a:ea typeface="Times New Roman"/>
                <a:cs typeface="Calibri"/>
              </a:rPr>
            </a:b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7604" y="5877272"/>
            <a:ext cx="6332748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CLAH6007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103863"/>
            <a:ext cx="3347864" cy="25108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2551" y="4094474"/>
            <a:ext cx="1862397" cy="13967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8116" y="4103863"/>
            <a:ext cx="3357196" cy="2517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33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Overview of the Lecture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3732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attraction of the Eastern Desert region to the Romans despite its hostile environment. </a:t>
            </a:r>
          </a:p>
          <a:p>
            <a:endParaRPr lang="en-GB" sz="1300" dirty="0"/>
          </a:p>
          <a:p>
            <a:r>
              <a:rPr lang="en-GB" dirty="0" smtClean="0"/>
              <a:t>Who were the indigenous groups living in this region.</a:t>
            </a:r>
          </a:p>
          <a:p>
            <a:endParaRPr lang="en-GB" sz="1300" dirty="0"/>
          </a:p>
          <a:p>
            <a:r>
              <a:rPr lang="en-GB" dirty="0" smtClean="0"/>
              <a:t>Explanation for the apparent rise in tension between the nomads of this region and those intruding into it (particularly the Roman military).</a:t>
            </a:r>
          </a:p>
          <a:p>
            <a:endParaRPr lang="en-GB" sz="1300" dirty="0" smtClean="0"/>
          </a:p>
          <a:p>
            <a:r>
              <a:rPr lang="en-GB" dirty="0" smtClean="0"/>
              <a:t>Motivations of the Romans to maintain access to the Red Sea.</a:t>
            </a: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49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  <a:cs typeface="Times New Roman" panose="02020603050405020304" pitchFamily="18" charset="0"/>
              </a:rPr>
              <a:t>Exploitation of the Eastern Desert and Red Sea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03909" y="1758838"/>
            <a:ext cx="5584021" cy="289486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cs typeface="Times New Roman" panose="02020603050405020304" pitchFamily="18" charset="0"/>
              </a:rPr>
              <a:t>Periodic expeditions taking place from the Old </a:t>
            </a:r>
            <a:r>
              <a:rPr lang="en-GB" dirty="0">
                <a:cs typeface="Times New Roman" panose="02020603050405020304" pitchFamily="18" charset="0"/>
              </a:rPr>
              <a:t>Kingdom </a:t>
            </a:r>
            <a:r>
              <a:rPr lang="en-GB" dirty="0" smtClean="0">
                <a:cs typeface="Times New Roman" panose="02020603050405020304" pitchFamily="18" charset="0"/>
              </a:rPr>
              <a:t>– more regular activity from the Late Period. </a:t>
            </a:r>
          </a:p>
          <a:p>
            <a:endParaRPr lang="en-GB" sz="200" dirty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Developments of stations </a:t>
            </a:r>
            <a:r>
              <a:rPr lang="en-GB" dirty="0">
                <a:cs typeface="Times New Roman" panose="02020603050405020304" pitchFamily="18" charset="0"/>
              </a:rPr>
              <a:t>in </a:t>
            </a:r>
            <a:r>
              <a:rPr lang="en-GB" dirty="0" smtClean="0">
                <a:cs typeface="Times New Roman" panose="02020603050405020304" pitchFamily="18" charset="0"/>
              </a:rPr>
              <a:t>Eastern Desert and ports along Red Sea coast. </a:t>
            </a:r>
          </a:p>
          <a:p>
            <a:endParaRPr lang="en-GB" sz="200" dirty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Significant increase in commercial activity by the first century CE</a:t>
            </a:r>
            <a:r>
              <a:rPr lang="en-GB" dirty="0" smtClean="0">
                <a:cs typeface="Times New Roman" panose="02020603050405020304" pitchFamily="18" charset="0"/>
              </a:rPr>
              <a:t>.</a:t>
            </a:r>
            <a:r>
              <a:rPr lang="fr-FR" dirty="0" smtClean="0">
                <a:cs typeface="Times New Roman" panose="02020603050405020304" pitchFamily="18" charset="0"/>
              </a:rPr>
              <a:t> </a:t>
            </a:r>
            <a:endParaRPr lang="en-GB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931" y="1758838"/>
            <a:ext cx="3293682" cy="247026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03909" y="4653700"/>
            <a:ext cx="4572000" cy="212365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600" kern="0" dirty="0">
                <a:solidFill>
                  <a:prstClr val="black"/>
                </a:solidFill>
              </a:rPr>
              <a:t>The Roman state collected various tolls and taxes, most notably 25% import tax collected at Alexandria </a:t>
            </a:r>
            <a:r>
              <a:rPr lang="en-GB" kern="0" dirty="0">
                <a:solidFill>
                  <a:prstClr val="black"/>
                </a:solidFill>
              </a:rPr>
              <a:t>– </a:t>
            </a:r>
            <a:r>
              <a:rPr lang="en-GB" sz="1400" kern="0" dirty="0" err="1">
                <a:solidFill>
                  <a:prstClr val="black"/>
                </a:solidFill>
              </a:rPr>
              <a:t>Muziris</a:t>
            </a:r>
            <a:r>
              <a:rPr lang="en-GB" sz="1400" kern="0" dirty="0">
                <a:solidFill>
                  <a:prstClr val="black"/>
                </a:solidFill>
              </a:rPr>
              <a:t> Papyrus = </a:t>
            </a:r>
            <a:r>
              <a:rPr lang="en-GB" sz="1400" i="1" kern="0" dirty="0">
                <a:solidFill>
                  <a:prstClr val="black"/>
                </a:solidFill>
              </a:rPr>
              <a:t>P. </a:t>
            </a:r>
            <a:r>
              <a:rPr lang="en-GB" sz="1400" i="1" kern="0" dirty="0" err="1">
                <a:solidFill>
                  <a:prstClr val="black"/>
                </a:solidFill>
              </a:rPr>
              <a:t>Vindob</a:t>
            </a:r>
            <a:r>
              <a:rPr lang="en-GB" sz="1400" i="1" kern="0" dirty="0">
                <a:solidFill>
                  <a:prstClr val="black"/>
                </a:solidFill>
              </a:rPr>
              <a:t>. </a:t>
            </a:r>
            <a:r>
              <a:rPr lang="en-GB" sz="1400" kern="0" dirty="0">
                <a:solidFill>
                  <a:prstClr val="black"/>
                </a:solidFill>
              </a:rPr>
              <a:t>G 40822 recto; </a:t>
            </a:r>
            <a:r>
              <a:rPr lang="en-GB" sz="1400" kern="0" dirty="0" err="1">
                <a:solidFill>
                  <a:prstClr val="black"/>
                </a:solidFill>
              </a:rPr>
              <a:t>Koptos</a:t>
            </a:r>
            <a:r>
              <a:rPr lang="en-GB" sz="1400" kern="0" dirty="0">
                <a:solidFill>
                  <a:prstClr val="black"/>
                </a:solidFill>
              </a:rPr>
              <a:t> Tariff = </a:t>
            </a:r>
            <a:r>
              <a:rPr lang="en-GB" sz="1400" i="1" kern="0" dirty="0">
                <a:solidFill>
                  <a:prstClr val="black"/>
                </a:solidFill>
              </a:rPr>
              <a:t>OGIS </a:t>
            </a:r>
            <a:r>
              <a:rPr lang="en-GB" sz="1400" kern="0" dirty="0">
                <a:solidFill>
                  <a:prstClr val="black"/>
                </a:solidFill>
              </a:rPr>
              <a:t>674 = </a:t>
            </a:r>
            <a:r>
              <a:rPr lang="en-GB" sz="1400" i="1" kern="0" dirty="0">
                <a:solidFill>
                  <a:prstClr val="black"/>
                </a:solidFill>
              </a:rPr>
              <a:t>IGRR </a:t>
            </a:r>
            <a:r>
              <a:rPr lang="en-GB" sz="1400" kern="0" dirty="0">
                <a:solidFill>
                  <a:prstClr val="black"/>
                </a:solidFill>
              </a:rPr>
              <a:t>I. 1183 = </a:t>
            </a:r>
            <a:r>
              <a:rPr lang="en-GB" sz="1400" i="1" kern="0" dirty="0">
                <a:solidFill>
                  <a:prstClr val="black"/>
                </a:solidFill>
              </a:rPr>
              <a:t>I. </a:t>
            </a:r>
            <a:r>
              <a:rPr lang="en-GB" sz="1400" i="1" kern="0" dirty="0" err="1">
                <a:solidFill>
                  <a:prstClr val="black"/>
                </a:solidFill>
              </a:rPr>
              <a:t>Portes</a:t>
            </a:r>
            <a:r>
              <a:rPr lang="en-GB" sz="1400" i="1" kern="0" dirty="0">
                <a:solidFill>
                  <a:prstClr val="black"/>
                </a:solidFill>
              </a:rPr>
              <a:t> </a:t>
            </a:r>
            <a:r>
              <a:rPr lang="en-GB" sz="1400" kern="0" dirty="0">
                <a:solidFill>
                  <a:prstClr val="black"/>
                </a:solidFill>
              </a:rPr>
              <a:t>67.</a:t>
            </a:r>
          </a:p>
        </p:txBody>
      </p:sp>
      <p:sp>
        <p:nvSpPr>
          <p:cNvPr id="7" name="Rectangle 6"/>
          <p:cNvSpPr/>
          <p:nvPr/>
        </p:nvSpPr>
        <p:spPr>
          <a:xfrm>
            <a:off x="4675909" y="4508540"/>
            <a:ext cx="446809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600" dirty="0">
                <a:solidFill>
                  <a:prstClr val="black"/>
                </a:solidFill>
              </a:rPr>
              <a:t>M</a:t>
            </a:r>
            <a:r>
              <a:rPr lang="en-GB" sz="2600" dirty="0" smtClean="0">
                <a:solidFill>
                  <a:prstClr val="black"/>
                </a:solidFill>
              </a:rPr>
              <a:t>embers </a:t>
            </a:r>
            <a:r>
              <a:rPr lang="en-GB" sz="2600" dirty="0">
                <a:solidFill>
                  <a:prstClr val="black"/>
                </a:solidFill>
              </a:rPr>
              <a:t>of </a:t>
            </a:r>
            <a:r>
              <a:rPr lang="en-GB" sz="2600" dirty="0" smtClean="0">
                <a:solidFill>
                  <a:prstClr val="black"/>
                </a:solidFill>
              </a:rPr>
              <a:t>the elite </a:t>
            </a:r>
            <a:r>
              <a:rPr lang="en-GB" sz="2600" dirty="0">
                <a:solidFill>
                  <a:prstClr val="black"/>
                </a:solidFill>
              </a:rPr>
              <a:t>involved including Marcus Julius Alexander brother of Tiberius Julius Alexander (Prefect of Egypt AD 66-69) </a:t>
            </a:r>
            <a:r>
              <a:rPr lang="en-GB" dirty="0">
                <a:solidFill>
                  <a:prstClr val="black"/>
                </a:solidFill>
              </a:rPr>
              <a:t>- </a:t>
            </a:r>
            <a:r>
              <a:rPr lang="en-GB" sz="1400" i="1" dirty="0">
                <a:solidFill>
                  <a:prstClr val="black"/>
                </a:solidFill>
              </a:rPr>
              <a:t>O. Petr. </a:t>
            </a:r>
            <a:r>
              <a:rPr lang="en-GB" sz="1400" dirty="0">
                <a:solidFill>
                  <a:prstClr val="black"/>
                </a:solidFill>
              </a:rPr>
              <a:t>nos. 252, 266-67, 268(?), 270(?), 271, 282.</a:t>
            </a:r>
            <a:endParaRPr lang="en-GB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49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20735"/>
          </a:xfrm>
        </p:spPr>
        <p:txBody>
          <a:bodyPr>
            <a:normAutofit/>
          </a:bodyPr>
          <a:lstStyle/>
          <a:p>
            <a:r>
              <a:rPr lang="en-GB" b="1" dirty="0" smtClean="0"/>
              <a:t>Mines and Quarries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820735"/>
            <a:ext cx="4536504" cy="5920633"/>
          </a:xfrm>
        </p:spPr>
        <p:txBody>
          <a:bodyPr>
            <a:normAutofit fontScale="92500"/>
          </a:bodyPr>
          <a:lstStyle/>
          <a:p>
            <a:r>
              <a:rPr lang="en-GB" sz="2400" dirty="0" smtClean="0"/>
              <a:t>Mons Porphyrites – purple and black </a:t>
            </a:r>
            <a:r>
              <a:rPr lang="en-GB" sz="2400" dirty="0" err="1" smtClean="0"/>
              <a:t>porphery</a:t>
            </a:r>
            <a:r>
              <a:rPr lang="en-GB" sz="2400" dirty="0" smtClean="0"/>
              <a:t> – Fortifications in the Flavian period, main phase mid-late second century AD.</a:t>
            </a:r>
          </a:p>
          <a:p>
            <a:r>
              <a:rPr lang="en-GB" sz="2400" dirty="0" smtClean="0"/>
              <a:t>Mons Claudianus – </a:t>
            </a:r>
            <a:r>
              <a:rPr lang="en-GB" sz="2400" dirty="0" err="1" smtClean="0"/>
              <a:t>granodiorite</a:t>
            </a:r>
            <a:r>
              <a:rPr lang="en-GB" sz="2400" dirty="0" smtClean="0"/>
              <a:t> rock – earliest datable activity in AD 68, main phase in Trajanic period. Earliest inscription for main complex at Mons </a:t>
            </a:r>
            <a:r>
              <a:rPr lang="en-GB" sz="2400" dirty="0" err="1" smtClean="0"/>
              <a:t>Claudianus</a:t>
            </a:r>
            <a:r>
              <a:rPr lang="en-GB" sz="2400" dirty="0" smtClean="0"/>
              <a:t> dates to 12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year of Trajan (AD 108-09) – </a:t>
            </a:r>
            <a:r>
              <a:rPr lang="en-GB" sz="2400" i="1" dirty="0" smtClean="0"/>
              <a:t>CIL </a:t>
            </a:r>
            <a:r>
              <a:rPr lang="en-GB" sz="2400" dirty="0" smtClean="0"/>
              <a:t>III 24 – </a:t>
            </a:r>
            <a:r>
              <a:rPr lang="en-GB" sz="2400" i="1" dirty="0" smtClean="0"/>
              <a:t>ILS </a:t>
            </a:r>
            <a:r>
              <a:rPr lang="en-GB" sz="2400" dirty="0" smtClean="0"/>
              <a:t>5741.</a:t>
            </a:r>
          </a:p>
          <a:p>
            <a:r>
              <a:rPr lang="en-GB" sz="2400" dirty="0" smtClean="0"/>
              <a:t>Mons </a:t>
            </a:r>
            <a:r>
              <a:rPr lang="en-GB" sz="2400" dirty="0" err="1" smtClean="0"/>
              <a:t>Smargdus</a:t>
            </a:r>
            <a:r>
              <a:rPr lang="en-GB" sz="2400" dirty="0" smtClean="0"/>
              <a:t> – Gebel </a:t>
            </a:r>
            <a:r>
              <a:rPr lang="en-GB" sz="2400" dirty="0" err="1" smtClean="0"/>
              <a:t>Sikait</a:t>
            </a:r>
            <a:r>
              <a:rPr lang="en-GB" sz="2400" dirty="0" smtClean="0"/>
              <a:t>, Gebel </a:t>
            </a:r>
            <a:r>
              <a:rPr lang="en-GB" sz="2400" dirty="0" err="1" smtClean="0"/>
              <a:t>Nugrus</a:t>
            </a:r>
            <a:r>
              <a:rPr lang="en-GB" sz="2400" dirty="0" smtClean="0"/>
              <a:t>, Umm </a:t>
            </a:r>
            <a:r>
              <a:rPr lang="en-GB" sz="2400" dirty="0" err="1" smtClean="0"/>
              <a:t>Kabu</a:t>
            </a:r>
            <a:r>
              <a:rPr lang="en-GB" sz="2400" dirty="0" smtClean="0"/>
              <a:t> (area </a:t>
            </a:r>
            <a:r>
              <a:rPr lang="en-GB" sz="2400" dirty="0" err="1" smtClean="0"/>
              <a:t>c.120</a:t>
            </a:r>
            <a:r>
              <a:rPr lang="en-GB" sz="2400" dirty="0" smtClean="0"/>
              <a:t> km northwest of Berenike).</a:t>
            </a:r>
          </a:p>
          <a:p>
            <a:r>
              <a:rPr lang="en-GB" sz="2400" dirty="0" smtClean="0"/>
              <a:t>Gold Mines at Abu </a:t>
            </a:r>
            <a:r>
              <a:rPr lang="en-GB" sz="2400" dirty="0" err="1" smtClean="0"/>
              <a:t>Gerida</a:t>
            </a:r>
            <a:r>
              <a:rPr lang="en-GB" sz="2400" dirty="0" smtClean="0"/>
              <a:t>, Umm Russ, </a:t>
            </a:r>
            <a:r>
              <a:rPr lang="en-GB" sz="2400" dirty="0" err="1" smtClean="0"/>
              <a:t>Bir</a:t>
            </a:r>
            <a:r>
              <a:rPr lang="en-GB" sz="2400" dirty="0" smtClean="0"/>
              <a:t> Umm </a:t>
            </a:r>
            <a:r>
              <a:rPr lang="en-GB" sz="2400" dirty="0" err="1" smtClean="0"/>
              <a:t>Fawakhir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884564"/>
            <a:ext cx="3610744" cy="3938629"/>
          </a:xfrm>
        </p:spPr>
      </p:pic>
      <p:sp>
        <p:nvSpPr>
          <p:cNvPr id="6" name="Content Placeholder 3"/>
          <p:cNvSpPr txBox="1">
            <a:spLocks/>
          </p:cNvSpPr>
          <p:nvPr/>
        </p:nvSpPr>
        <p:spPr>
          <a:xfrm>
            <a:off x="4788024" y="4823193"/>
            <a:ext cx="4355976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 smtClean="0"/>
              <a:t>Image edited from Sidebotham, Hense and </a:t>
            </a:r>
            <a:r>
              <a:rPr lang="en-US" sz="2400" dirty="0" err="1" smtClean="0"/>
              <a:t>Nouwens</a:t>
            </a:r>
            <a:r>
              <a:rPr lang="en-US" sz="2400" dirty="0" smtClean="0"/>
              <a:t> (2008).</a:t>
            </a:r>
            <a:endParaRPr lang="en-GB" sz="24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7933" y="5096397"/>
            <a:ext cx="2293351" cy="17048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4976" y="5096396"/>
            <a:ext cx="2273072" cy="1704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42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9" name="Content Placeholder 3"/>
          <p:cNvSpPr txBox="1">
            <a:spLocks/>
          </p:cNvSpPr>
          <p:nvPr/>
        </p:nvSpPr>
        <p:spPr>
          <a:xfrm>
            <a:off x="251520" y="404664"/>
            <a:ext cx="4176464" cy="628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 smtClean="0"/>
              <a:t>Roads leading to the quarries at Mons </a:t>
            </a:r>
            <a:r>
              <a:rPr lang="en-GB" sz="2400" dirty="0" err="1" smtClean="0"/>
              <a:t>Porphyrites</a:t>
            </a:r>
            <a:r>
              <a:rPr lang="en-GB" sz="2400" dirty="0" smtClean="0"/>
              <a:t> and Mons </a:t>
            </a:r>
            <a:r>
              <a:rPr lang="en-GB" sz="2400" dirty="0" err="1" smtClean="0"/>
              <a:t>Claudianus</a:t>
            </a:r>
            <a:r>
              <a:rPr lang="en-GB" sz="2400" dirty="0" smtClean="0"/>
              <a:t> show signs of wheel ruts, and animal tethering lines.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en-GB" sz="1200" dirty="0" smtClean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 smtClean="0"/>
              <a:t>Absence of such feature on routes to Myos Hormos and Berenike.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en-GB" sz="1200" dirty="0" smtClean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 smtClean="0"/>
              <a:t>Most of the workers appear to live in and around the main quarry site at Mons Claudianus.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en-GB" sz="1200" i="1" dirty="0" smtClean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i="1" dirty="0" smtClean="0"/>
              <a:t>O. </a:t>
            </a:r>
            <a:r>
              <a:rPr lang="en-GB" sz="2400" i="1" dirty="0" err="1" smtClean="0"/>
              <a:t>Claud</a:t>
            </a:r>
            <a:r>
              <a:rPr lang="en-GB" sz="2400" i="1" dirty="0" smtClean="0"/>
              <a:t>. </a:t>
            </a:r>
            <a:r>
              <a:rPr lang="en-GB" sz="2400" dirty="0" smtClean="0"/>
              <a:t>62, 63, 67, 76, 80 – passes to travel on the roads.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623378"/>
            <a:ext cx="4148278" cy="3111209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492" y="404664"/>
            <a:ext cx="4117810" cy="3088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986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Environment of the Eastern Desert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2776"/>
            <a:ext cx="4824536" cy="5328592"/>
          </a:xfrm>
        </p:spPr>
        <p:txBody>
          <a:bodyPr>
            <a:normAutofit fontScale="92500"/>
          </a:bodyPr>
          <a:lstStyle/>
          <a:p>
            <a:r>
              <a:rPr lang="en-GB" sz="2400" dirty="0" smtClean="0"/>
              <a:t>Little rainfall, occasional flash floods.</a:t>
            </a:r>
          </a:p>
          <a:p>
            <a:r>
              <a:rPr lang="en-GB" sz="2400" dirty="0" smtClean="0"/>
              <a:t>Sub-surface seepage.</a:t>
            </a:r>
          </a:p>
          <a:p>
            <a:r>
              <a:rPr lang="en-GB" sz="2400" dirty="0" smtClean="0"/>
              <a:t>Water taken from wells (</a:t>
            </a:r>
            <a:r>
              <a:rPr lang="en-GB" sz="2400" i="1" dirty="0" smtClean="0"/>
              <a:t>hydreumata</a:t>
            </a:r>
            <a:r>
              <a:rPr lang="en-GB" sz="2400" dirty="0" smtClean="0"/>
              <a:t>) held in cisterns (</a:t>
            </a:r>
            <a:r>
              <a:rPr lang="en-GB" sz="2400" i="1" dirty="0" err="1" smtClean="0"/>
              <a:t>lakkoi</a:t>
            </a:r>
            <a:r>
              <a:rPr lang="en-GB" sz="2400" dirty="0" smtClean="0"/>
              <a:t>)</a:t>
            </a:r>
          </a:p>
          <a:p>
            <a:r>
              <a:rPr lang="en-GB" sz="2400" dirty="0" smtClean="0"/>
              <a:t>Means by which Roman military can try to control and distribute the supplies of water for drinking and limited agriculture and animal rearing.</a:t>
            </a:r>
          </a:p>
          <a:p>
            <a:r>
              <a:rPr lang="en-GB" sz="2400" dirty="0" smtClean="0"/>
              <a:t>Water also used for industrial activities and bathing – evidence for bath complexes in main fort at Mons Claudianus and at </a:t>
            </a:r>
            <a:r>
              <a:rPr lang="en-GB" sz="2400" i="1" dirty="0" smtClean="0"/>
              <a:t>praesidia </a:t>
            </a:r>
            <a:r>
              <a:rPr lang="en-GB" sz="2400" dirty="0" smtClean="0"/>
              <a:t>(fortlets) of Maximianon and </a:t>
            </a:r>
            <a:r>
              <a:rPr lang="en-GB" sz="2400" dirty="0" err="1" smtClean="0"/>
              <a:t>Didymoi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2806" y="1412775"/>
            <a:ext cx="3482785" cy="261208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971" y="4128640"/>
            <a:ext cx="3502621" cy="2626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25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Supplies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2776"/>
            <a:ext cx="5544616" cy="54006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Most goods imported from Nile valley, some signs of sophisticated consumption – especially at port of Berenike.</a:t>
            </a:r>
          </a:p>
          <a:p>
            <a:endParaRPr lang="en-GB" sz="1100" dirty="0" smtClean="0"/>
          </a:p>
          <a:p>
            <a:r>
              <a:rPr lang="en-GB" dirty="0" smtClean="0"/>
              <a:t>Raising of pigs and poultry - fish from ports like Myos Hormos brought to </a:t>
            </a:r>
            <a:r>
              <a:rPr lang="en-GB" i="1" dirty="0" smtClean="0"/>
              <a:t>praesidia </a:t>
            </a:r>
            <a:r>
              <a:rPr lang="en-GB" b="1" i="1" dirty="0" err="1" smtClean="0"/>
              <a:t>O.Max</a:t>
            </a:r>
            <a:r>
              <a:rPr lang="en-GB" b="1" i="1" dirty="0" smtClean="0"/>
              <a:t> </a:t>
            </a:r>
            <a:r>
              <a:rPr lang="en-GB" b="1" dirty="0" smtClean="0"/>
              <a:t>175</a:t>
            </a:r>
            <a:r>
              <a:rPr lang="en-GB" dirty="0" smtClean="0"/>
              <a:t>.</a:t>
            </a:r>
            <a:r>
              <a:rPr lang="en-GB" b="1" dirty="0" smtClean="0"/>
              <a:t> </a:t>
            </a:r>
          </a:p>
          <a:p>
            <a:endParaRPr lang="en-GB" sz="1100" dirty="0" smtClean="0"/>
          </a:p>
          <a:p>
            <a:r>
              <a:rPr lang="en-GB" dirty="0" err="1" smtClean="0"/>
              <a:t>Nikanor</a:t>
            </a:r>
            <a:r>
              <a:rPr lang="en-GB" dirty="0" smtClean="0"/>
              <a:t> Archive – </a:t>
            </a:r>
            <a:r>
              <a:rPr lang="en-GB" b="1" i="1" dirty="0" smtClean="0"/>
              <a:t>O. Petr. </a:t>
            </a:r>
            <a:r>
              <a:rPr lang="en-GB" b="1" dirty="0" smtClean="0"/>
              <a:t>220-303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026" name="Picture 2" descr="C:\Users\m.cobb\AppData\Local\Microsoft\Windows\Temporary Internet Files\Content.Outlook\P08HD1X4\SKMBT_C2801405211955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0" t="46825" r="46633" b="16508"/>
          <a:stretch/>
        </p:blipFill>
        <p:spPr bwMode="auto">
          <a:xfrm>
            <a:off x="5717894" y="1556792"/>
            <a:ext cx="2942808" cy="460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5717894" y="6165141"/>
            <a:ext cx="2942808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00" dirty="0" smtClean="0"/>
              <a:t>Image edited from  De </a:t>
            </a:r>
            <a:r>
              <a:rPr lang="en-GB" sz="900" dirty="0" err="1" smtClean="0"/>
              <a:t>Romanis</a:t>
            </a:r>
            <a:r>
              <a:rPr lang="en-GB" sz="900" dirty="0" smtClean="0"/>
              <a:t>  and </a:t>
            </a:r>
            <a:r>
              <a:rPr lang="en-GB" sz="900" dirty="0" err="1" smtClean="0"/>
              <a:t>Tchernia</a:t>
            </a:r>
            <a:r>
              <a:rPr lang="en-GB" sz="900" dirty="0" smtClean="0"/>
              <a:t> eds.  (2011).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99938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Supervision and control by the </a:t>
            </a:r>
            <a:br>
              <a:rPr lang="en-GB" b="1" dirty="0" smtClean="0"/>
            </a:br>
            <a:r>
              <a:rPr lang="en-GB" b="1" dirty="0" smtClean="0"/>
              <a:t>Roman Military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5112568" cy="5141168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Parts of region under control of military administration – </a:t>
            </a:r>
            <a:r>
              <a:rPr lang="en-GB" sz="2800" i="1" dirty="0" err="1"/>
              <a:t>Praefectus</a:t>
            </a:r>
            <a:r>
              <a:rPr lang="en-GB" sz="2800" i="1" dirty="0"/>
              <a:t> </a:t>
            </a:r>
            <a:r>
              <a:rPr lang="en-GB" sz="2800" i="1" dirty="0" err="1"/>
              <a:t>Montis</a:t>
            </a:r>
            <a:r>
              <a:rPr lang="en-GB" sz="2800" i="1" dirty="0"/>
              <a:t> </a:t>
            </a:r>
            <a:r>
              <a:rPr lang="en-GB" sz="2800" i="1" dirty="0" err="1" smtClean="0"/>
              <a:t>Berenicidis</a:t>
            </a:r>
            <a:r>
              <a:rPr lang="en-GB" sz="2800" i="1" dirty="0" smtClean="0"/>
              <a:t>.</a:t>
            </a:r>
          </a:p>
          <a:p>
            <a:r>
              <a:rPr lang="en-GB" sz="2800" dirty="0" smtClean="0"/>
              <a:t>Prefect of Eastern Desert answers directly to prefect of Egypt - </a:t>
            </a:r>
            <a:r>
              <a:rPr lang="en-GB" sz="2800" i="1" dirty="0" smtClean="0"/>
              <a:t>I. Pan </a:t>
            </a:r>
            <a:r>
              <a:rPr lang="en-GB" sz="2800" dirty="0" smtClean="0"/>
              <a:t>68.</a:t>
            </a:r>
          </a:p>
          <a:p>
            <a:r>
              <a:rPr lang="en-GB" sz="2800" dirty="0" smtClean="0"/>
              <a:t>The Prefect sometimes travelled about the region (letter sent from </a:t>
            </a:r>
            <a:r>
              <a:rPr lang="en-GB" sz="2800" dirty="0" err="1" smtClean="0"/>
              <a:t>Persou</a:t>
            </a:r>
            <a:r>
              <a:rPr lang="en-GB" sz="2800" dirty="0" smtClean="0"/>
              <a:t>) - </a:t>
            </a:r>
            <a:r>
              <a:rPr lang="en-GB" sz="2800" i="1" dirty="0" err="1" smtClean="0"/>
              <a:t>O.Krok</a:t>
            </a:r>
            <a:r>
              <a:rPr lang="en-GB" sz="2800" i="1" dirty="0" smtClean="0"/>
              <a:t> </a:t>
            </a:r>
            <a:r>
              <a:rPr lang="en-GB" sz="2800" dirty="0" smtClean="0"/>
              <a:t>47.</a:t>
            </a:r>
          </a:p>
          <a:p>
            <a:r>
              <a:rPr lang="en-GB" sz="2800" dirty="0" smtClean="0"/>
              <a:t>Military hierarchy – messages to centurions, </a:t>
            </a:r>
            <a:r>
              <a:rPr lang="en-GB" sz="2800" dirty="0" err="1" smtClean="0"/>
              <a:t>decurions</a:t>
            </a:r>
            <a:r>
              <a:rPr lang="en-GB" sz="2800" dirty="0" smtClean="0"/>
              <a:t>, </a:t>
            </a:r>
            <a:r>
              <a:rPr lang="en-GB" sz="2800" i="1" dirty="0" err="1" smtClean="0"/>
              <a:t>duplicarii</a:t>
            </a:r>
            <a:r>
              <a:rPr lang="en-GB" sz="2800" dirty="0" smtClean="0"/>
              <a:t>, </a:t>
            </a:r>
            <a:r>
              <a:rPr lang="en-GB" sz="2800" i="1" dirty="0" err="1" smtClean="0"/>
              <a:t>sesquiplicarii</a:t>
            </a:r>
            <a:r>
              <a:rPr lang="en-GB" sz="2800" i="1" dirty="0" smtClean="0"/>
              <a:t> </a:t>
            </a:r>
            <a:r>
              <a:rPr lang="en-GB" sz="2800" dirty="0" smtClean="0"/>
              <a:t>and the </a:t>
            </a:r>
            <a:r>
              <a:rPr lang="en-GB" sz="2800" i="1" dirty="0" err="1" smtClean="0"/>
              <a:t>curatores</a:t>
            </a:r>
            <a:r>
              <a:rPr lang="en-GB" sz="2800" dirty="0" smtClean="0"/>
              <a:t> of the </a:t>
            </a:r>
            <a:r>
              <a:rPr lang="en-GB" sz="2800" i="1" dirty="0" err="1" smtClean="0"/>
              <a:t>Praesidia</a:t>
            </a:r>
            <a:r>
              <a:rPr lang="en-GB" sz="2800" dirty="0" smtClean="0"/>
              <a:t> of the desert - </a:t>
            </a:r>
            <a:r>
              <a:rPr lang="en-GB" sz="2800" dirty="0" err="1" smtClean="0"/>
              <a:t>Cuvigny</a:t>
            </a:r>
            <a:r>
              <a:rPr lang="en-GB" sz="2800" dirty="0" smtClean="0"/>
              <a:t> (2005), 136 - K3 + K5 + K214 - lines 63-72.</a:t>
            </a:r>
          </a:p>
          <a:p>
            <a:endParaRPr lang="en-GB" sz="2000" i="1" dirty="0" smtClean="0"/>
          </a:p>
          <a:p>
            <a:endParaRPr lang="en-GB" sz="2000" i="1" dirty="0" smtClean="0"/>
          </a:p>
          <a:p>
            <a:endParaRPr lang="en-GB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6" name="Content Placeholder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00808"/>
            <a:ext cx="3456384" cy="453650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976156" y="6288252"/>
            <a:ext cx="237626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/>
              <a:t>Image edited from  </a:t>
            </a:r>
            <a:r>
              <a:rPr lang="en-GB" sz="1000" dirty="0" err="1" smtClean="0"/>
              <a:t>Sidebotham</a:t>
            </a:r>
            <a:r>
              <a:rPr lang="en-GB" sz="1000" dirty="0" smtClean="0"/>
              <a:t>  (2011).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24165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r>
              <a:rPr lang="en-GB" dirty="0" smtClean="0"/>
              <a:t>Need permission to travel and carry goods between Nile and Red Sea ports – </a:t>
            </a:r>
            <a:r>
              <a:rPr lang="en-GB" sz="2800" dirty="0" err="1" smtClean="0"/>
              <a:t>Koptos</a:t>
            </a:r>
            <a:r>
              <a:rPr lang="en-GB" sz="2800" dirty="0" smtClean="0"/>
              <a:t> Tariff; </a:t>
            </a:r>
            <a:r>
              <a:rPr lang="en-GB" sz="2800" dirty="0" err="1" smtClean="0"/>
              <a:t>Berenike</a:t>
            </a:r>
            <a:r>
              <a:rPr lang="en-GB" sz="2800" dirty="0" smtClean="0"/>
              <a:t> Customs Receipts (</a:t>
            </a:r>
            <a:r>
              <a:rPr lang="en-GB" sz="2800" i="1" dirty="0" smtClean="0"/>
              <a:t>O. </a:t>
            </a:r>
            <a:r>
              <a:rPr lang="en-GB" sz="2800" i="1" dirty="0" err="1" smtClean="0"/>
              <a:t>Ber</a:t>
            </a:r>
            <a:r>
              <a:rPr lang="en-GB" sz="2800" i="1" dirty="0" smtClean="0"/>
              <a:t>.</a:t>
            </a:r>
            <a:r>
              <a:rPr lang="en-GB" sz="2800" dirty="0" smtClean="0"/>
              <a:t>).</a:t>
            </a:r>
          </a:p>
          <a:p>
            <a:endParaRPr lang="en-GB" sz="1000" dirty="0" smtClean="0"/>
          </a:p>
          <a:p>
            <a:r>
              <a:rPr lang="en-GB" dirty="0" smtClean="0"/>
              <a:t>One of Krokodilo ostraka mentions an order to soldiers in </a:t>
            </a:r>
            <a:r>
              <a:rPr lang="en-GB" i="1" dirty="0" smtClean="0"/>
              <a:t>praesidia </a:t>
            </a:r>
            <a:r>
              <a:rPr lang="en-GB" dirty="0" smtClean="0"/>
              <a:t>of Eastern Desert to claim down on smuggling of wood – </a:t>
            </a:r>
            <a:r>
              <a:rPr lang="en-GB" sz="2800" dirty="0" smtClean="0"/>
              <a:t>Cuvigny 2005: – K315.</a:t>
            </a:r>
          </a:p>
          <a:p>
            <a:endParaRPr lang="en-GB" sz="1000" dirty="0" smtClean="0"/>
          </a:p>
          <a:p>
            <a:r>
              <a:rPr lang="en-GB" dirty="0" smtClean="0"/>
              <a:t>Military escorts sometimes granted to travellers, both civilian and military – e.g. </a:t>
            </a:r>
            <a:r>
              <a:rPr lang="en-GB" sz="2800" dirty="0" err="1" smtClean="0"/>
              <a:t>Cuvigny</a:t>
            </a:r>
            <a:r>
              <a:rPr lang="en-GB" sz="2800" dirty="0" smtClean="0"/>
              <a:t> 2005: </a:t>
            </a:r>
            <a:r>
              <a:rPr lang="en-GB" dirty="0" smtClean="0"/>
              <a:t>- </a:t>
            </a:r>
            <a:r>
              <a:rPr lang="en-GB" sz="2800" dirty="0" smtClean="0"/>
              <a:t>K456 centurion Aurelius; K315 escorts for travellers accompanied by donkeys.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4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Fortifications in Eastern Desert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6792"/>
            <a:ext cx="4824536" cy="5301208"/>
          </a:xfrm>
        </p:spPr>
        <p:txBody>
          <a:bodyPr>
            <a:normAutofit fontScale="70000" lnSpcReduction="20000"/>
          </a:bodyPr>
          <a:lstStyle/>
          <a:p>
            <a:r>
              <a:rPr lang="en-GB" i="1" dirty="0" smtClean="0"/>
              <a:t>Praesidia </a:t>
            </a:r>
            <a:r>
              <a:rPr lang="en-GB" dirty="0" smtClean="0"/>
              <a:t>(fortlets) established to control water supply and protect travellers on roads from Koptos to Myos Hormos and Berenike – garrison size on average around 20-40 men, though some sites would have had larger garrisons – mixture of infantry and mounted troops.</a:t>
            </a:r>
          </a:p>
          <a:p>
            <a:endParaRPr lang="en-GB" sz="300" dirty="0" smtClean="0"/>
          </a:p>
          <a:p>
            <a:r>
              <a:rPr lang="en-GB" dirty="0" smtClean="0"/>
              <a:t>Large forts at main complexes at Mons Porphyrites and Mons Claudianus.</a:t>
            </a:r>
          </a:p>
          <a:p>
            <a:endParaRPr lang="en-GB" sz="300" dirty="0" smtClean="0"/>
          </a:p>
          <a:p>
            <a:r>
              <a:rPr lang="en-GB" dirty="0" smtClean="0"/>
              <a:t>String of fortlets protecting the perimeter of Berenike.</a:t>
            </a:r>
          </a:p>
          <a:p>
            <a:endParaRPr lang="en-GB" sz="300" dirty="0" smtClean="0"/>
          </a:p>
          <a:p>
            <a:r>
              <a:rPr lang="en-GB" dirty="0" smtClean="0"/>
              <a:t>Most of these stations from the archaeological and written evidence indicate main phase of establishment / occupation in Flavian period and second century AD.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026" name="Picture 2" descr="The site of Umm Balad, Eastern Desert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00808"/>
            <a:ext cx="3998845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4932040" y="5949280"/>
            <a:ext cx="41044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 smtClean="0"/>
              <a:t>Fort at Umm </a:t>
            </a:r>
            <a:r>
              <a:rPr lang="en-GB" sz="2400" b="1" dirty="0" err="1" smtClean="0"/>
              <a:t>Balad</a:t>
            </a:r>
            <a:endParaRPr lang="en-GB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1503480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  <a:cs typeface="Times New Roman" panose="02020603050405020304" pitchFamily="18" charset="0"/>
              </a:rPr>
              <a:t>Indigenous Populations of the Eastern Desert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732808"/>
            <a:ext cx="6168736" cy="4136333"/>
          </a:xfrm>
        </p:spPr>
        <p:txBody>
          <a:bodyPr>
            <a:normAutofit/>
          </a:bodyPr>
          <a:lstStyle/>
          <a:p>
            <a:r>
              <a:rPr lang="en-GB" sz="2000" dirty="0" smtClean="0">
                <a:cs typeface="Times New Roman" panose="02020603050405020304" pitchFamily="18" charset="0"/>
              </a:rPr>
              <a:t>Various groups inhabiting areas from </a:t>
            </a:r>
            <a:r>
              <a:rPr lang="en-GB" sz="2000" dirty="0">
                <a:cs typeface="Times New Roman" panose="02020603050405020304" pitchFamily="18" charset="0"/>
              </a:rPr>
              <a:t>Arsinoe </a:t>
            </a:r>
            <a:r>
              <a:rPr lang="en-GB" sz="2000" dirty="0" smtClean="0">
                <a:cs typeface="Times New Roman" panose="02020603050405020304" pitchFamily="18" charset="0"/>
              </a:rPr>
              <a:t>down </a:t>
            </a:r>
            <a:r>
              <a:rPr lang="en-GB" sz="2000" dirty="0">
                <a:cs typeface="Times New Roman" panose="02020603050405020304" pitchFamily="18" charset="0"/>
              </a:rPr>
              <a:t>to </a:t>
            </a:r>
            <a:r>
              <a:rPr lang="en-GB" sz="2000" dirty="0" smtClean="0">
                <a:cs typeface="Times New Roman" panose="02020603050405020304" pitchFamily="18" charset="0"/>
              </a:rPr>
              <a:t>the southern Red Sea coast – </a:t>
            </a:r>
            <a:r>
              <a:rPr lang="en-GB" sz="2000" dirty="0">
                <a:cs typeface="Times New Roman" panose="02020603050405020304" pitchFamily="18" charset="0"/>
              </a:rPr>
              <a:t>Strabo 16.4.4-5, 17.1.25-30; </a:t>
            </a:r>
            <a:r>
              <a:rPr lang="en-GB" sz="2000" i="1" dirty="0" smtClean="0">
                <a:cs typeface="Times New Roman" panose="02020603050405020304" pitchFamily="18" charset="0"/>
              </a:rPr>
              <a:t>Periplus</a:t>
            </a:r>
            <a:r>
              <a:rPr lang="en-GB" sz="2000" dirty="0" smtClean="0">
                <a:cs typeface="Times New Roman" panose="02020603050405020304" pitchFamily="18" charset="0"/>
              </a:rPr>
              <a:t> </a:t>
            </a:r>
            <a:r>
              <a:rPr lang="en-GB" sz="2000" dirty="0">
                <a:cs typeface="Times New Roman" panose="02020603050405020304" pitchFamily="18" charset="0"/>
              </a:rPr>
              <a:t>2-12; Pliny </a:t>
            </a:r>
            <a:r>
              <a:rPr lang="en-GB" sz="2000" i="1" dirty="0">
                <a:cs typeface="Times New Roman" panose="02020603050405020304" pitchFamily="18" charset="0"/>
              </a:rPr>
              <a:t>NH</a:t>
            </a:r>
            <a:r>
              <a:rPr lang="en-GB" sz="2000" dirty="0">
                <a:cs typeface="Times New Roman" panose="02020603050405020304" pitchFamily="18" charset="0"/>
              </a:rPr>
              <a:t> </a:t>
            </a:r>
            <a:r>
              <a:rPr lang="en-GB" sz="2000" dirty="0" smtClean="0">
                <a:cs typeface="Times New Roman" panose="02020603050405020304" pitchFamily="18" charset="0"/>
              </a:rPr>
              <a:t>6.33.163-64 (puts the length of the Trogodytic coast </a:t>
            </a:r>
            <a:r>
              <a:rPr lang="en-GB" sz="2000" dirty="0">
                <a:cs typeface="Times New Roman" panose="02020603050405020304" pitchFamily="18" charset="0"/>
              </a:rPr>
              <a:t>at 1722 (Roman) </a:t>
            </a:r>
            <a:r>
              <a:rPr lang="en-GB" sz="2000" dirty="0" smtClean="0">
                <a:cs typeface="Times New Roman" panose="02020603050405020304" pitchFamily="18" charset="0"/>
              </a:rPr>
              <a:t>miles.</a:t>
            </a:r>
          </a:p>
          <a:p>
            <a:endParaRPr lang="en-GB" sz="500" dirty="0" smtClean="0">
              <a:cs typeface="Times New Roman" panose="02020603050405020304" pitchFamily="18" charset="0"/>
            </a:endParaRPr>
          </a:p>
          <a:p>
            <a:r>
              <a:rPr lang="en-GB" sz="2000" dirty="0">
                <a:cs typeface="Times New Roman" panose="02020603050405020304" pitchFamily="18" charset="0"/>
              </a:rPr>
              <a:t>Sub-divisions </a:t>
            </a:r>
            <a:r>
              <a:rPr lang="en-GB" sz="2000" dirty="0" smtClean="0">
                <a:cs typeface="Times New Roman" panose="02020603050405020304" pitchFamily="18" charset="0"/>
              </a:rPr>
              <a:t>- </a:t>
            </a:r>
            <a:r>
              <a:rPr lang="en-GB" sz="2000" dirty="0">
                <a:cs typeface="Times New Roman" panose="02020603050405020304" pitchFamily="18" charset="0"/>
              </a:rPr>
              <a:t>Ichthyophagoi (Fish-eaters), Agriophagoi (Wild Animal-eaters), Moschophagoi (Shoot-eaters), </a:t>
            </a:r>
            <a:r>
              <a:rPr lang="en-GB" sz="2000" dirty="0" err="1">
                <a:cs typeface="Times New Roman" panose="02020603050405020304" pitchFamily="18" charset="0"/>
              </a:rPr>
              <a:t>Rhizophagoi</a:t>
            </a:r>
            <a:r>
              <a:rPr lang="en-GB" sz="2000" dirty="0">
                <a:cs typeface="Times New Roman" panose="02020603050405020304" pitchFamily="18" charset="0"/>
              </a:rPr>
              <a:t> (Root-eaters), and </a:t>
            </a:r>
            <a:r>
              <a:rPr lang="en-GB" sz="2000" dirty="0" err="1">
                <a:cs typeface="Times New Roman" panose="02020603050405020304" pitchFamily="18" charset="0"/>
              </a:rPr>
              <a:t>Cynamolgoi</a:t>
            </a:r>
            <a:r>
              <a:rPr lang="en-GB" sz="2000" dirty="0">
                <a:cs typeface="Times New Roman" panose="02020603050405020304" pitchFamily="18" charset="0"/>
              </a:rPr>
              <a:t> - </a:t>
            </a:r>
            <a:r>
              <a:rPr lang="en-GB" sz="2000" i="1" dirty="0">
                <a:cs typeface="Times New Roman" panose="02020603050405020304" pitchFamily="18" charset="0"/>
              </a:rPr>
              <a:t>Periplus</a:t>
            </a:r>
            <a:r>
              <a:rPr lang="en-GB" sz="2000" dirty="0">
                <a:cs typeface="Times New Roman" panose="02020603050405020304" pitchFamily="18" charset="0"/>
              </a:rPr>
              <a:t> 2; Agatharkhides </a:t>
            </a:r>
            <a:r>
              <a:rPr lang="en-GB" sz="2000" dirty="0" smtClean="0">
                <a:cs typeface="Times New Roman" panose="02020603050405020304" pitchFamily="18" charset="0"/>
              </a:rPr>
              <a:t>Frag. </a:t>
            </a:r>
            <a:r>
              <a:rPr lang="en-GB" sz="2000" dirty="0">
                <a:cs typeface="Times New Roman" panose="02020603050405020304" pitchFamily="18" charset="0"/>
              </a:rPr>
              <a:t>5.30-49.</a:t>
            </a:r>
          </a:p>
          <a:p>
            <a:endParaRPr lang="en-GB" sz="2000" dirty="0" smtClean="0"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0" y="4353791"/>
            <a:ext cx="8925791" cy="2504210"/>
          </a:xfrm>
        </p:spPr>
        <p:txBody>
          <a:bodyPr>
            <a:normAutofit/>
          </a:bodyPr>
          <a:lstStyle/>
          <a:p>
            <a:endParaRPr lang="en-GB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cs typeface="Times New Roman" panose="02020603050405020304" pitchFamily="18" charset="0"/>
              </a:rPr>
              <a:t>Autaei, Gebadaei, and also the Asarri who, living between Arsinoe and Myos Hormos, had intermarried with the Trogodytae - Pliny </a:t>
            </a:r>
            <a:r>
              <a:rPr lang="en-GB" sz="2000" i="1" dirty="0">
                <a:cs typeface="Times New Roman" panose="02020603050405020304" pitchFamily="18" charset="0"/>
              </a:rPr>
              <a:t>NH</a:t>
            </a:r>
            <a:r>
              <a:rPr lang="en-GB" sz="2000" dirty="0">
                <a:cs typeface="Times New Roman" panose="02020603050405020304" pitchFamily="18" charset="0"/>
              </a:rPr>
              <a:t> 6.33.167-68</a:t>
            </a:r>
            <a:r>
              <a:rPr lang="en-GB" sz="2000" dirty="0" smtClean="0">
                <a:cs typeface="Times New Roman" panose="02020603050405020304" pitchFamily="18" charset="0"/>
              </a:rPr>
              <a:t>.</a:t>
            </a:r>
          </a:p>
          <a:p>
            <a:endParaRPr lang="en-GB" sz="500" dirty="0" smtClean="0">
              <a:cs typeface="Times New Roman" panose="02020603050405020304" pitchFamily="18" charset="0"/>
            </a:endParaRPr>
          </a:p>
          <a:p>
            <a:r>
              <a:rPr lang="en-GB" sz="2000" dirty="0" smtClean="0">
                <a:cs typeface="Times New Roman" panose="02020603050405020304" pitchFamily="18" charset="0"/>
              </a:rPr>
              <a:t>Sub-groups </a:t>
            </a:r>
            <a:r>
              <a:rPr lang="en-GB" sz="2000" dirty="0">
                <a:cs typeface="Times New Roman" panose="02020603050405020304" pitchFamily="18" charset="0"/>
              </a:rPr>
              <a:t>within the </a:t>
            </a:r>
            <a:r>
              <a:rPr lang="en-GB" sz="2000" dirty="0" smtClean="0">
                <a:cs typeface="Times New Roman" panose="02020603050405020304" pitchFamily="18" charset="0"/>
              </a:rPr>
              <a:t>Trogodytes: </a:t>
            </a:r>
            <a:r>
              <a:rPr lang="en-GB" sz="2000" dirty="0" err="1">
                <a:cs typeface="Times New Roman" panose="02020603050405020304" pitchFamily="18" charset="0"/>
              </a:rPr>
              <a:t>Abylloi</a:t>
            </a:r>
            <a:r>
              <a:rPr lang="en-GB" sz="2000" dirty="0">
                <a:cs typeface="Times New Roman" panose="02020603050405020304" pitchFamily="18" charset="0"/>
              </a:rPr>
              <a:t> and </a:t>
            </a:r>
            <a:r>
              <a:rPr lang="en-GB" sz="2000" dirty="0" err="1" smtClean="0">
                <a:cs typeface="Times New Roman" panose="02020603050405020304" pitchFamily="18" charset="0"/>
              </a:rPr>
              <a:t>Bolgioi</a:t>
            </a:r>
            <a:r>
              <a:rPr lang="en-GB" sz="2000" dirty="0" smtClean="0">
                <a:cs typeface="Times New Roman" panose="02020603050405020304" pitchFamily="18" charset="0"/>
              </a:rPr>
              <a:t> </a:t>
            </a:r>
            <a:r>
              <a:rPr lang="en-GB" sz="2000" dirty="0">
                <a:cs typeface="Times New Roman" panose="02020603050405020304" pitchFamily="18" charset="0"/>
              </a:rPr>
              <a:t>- </a:t>
            </a:r>
            <a:r>
              <a:rPr lang="en-GB" sz="2000" dirty="0" err="1">
                <a:cs typeface="Times New Roman" panose="02020603050405020304" pitchFamily="18" charset="0"/>
              </a:rPr>
              <a:t>Apollodorus</a:t>
            </a:r>
            <a:r>
              <a:rPr lang="en-GB" sz="2000" dirty="0"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cs typeface="Times New Roman" panose="02020603050405020304" pitchFamily="18" charset="0"/>
              </a:rPr>
              <a:t>Periegesis</a:t>
            </a:r>
            <a:r>
              <a:rPr lang="en-GB" sz="2000" dirty="0">
                <a:cs typeface="Times New Roman" panose="02020603050405020304" pitchFamily="18" charset="0"/>
              </a:rPr>
              <a:t> </a:t>
            </a:r>
            <a:r>
              <a:rPr lang="en-GB" sz="2000" dirty="0" smtClean="0">
                <a:cs typeface="Times New Roman" panose="02020603050405020304" pitchFamily="18" charset="0"/>
              </a:rPr>
              <a:t>Frag. </a:t>
            </a:r>
            <a:r>
              <a:rPr lang="en-GB" sz="2000" dirty="0">
                <a:cs typeface="Times New Roman" panose="02020603050405020304" pitchFamily="18" charset="0"/>
              </a:rPr>
              <a:t>106; </a:t>
            </a:r>
            <a:r>
              <a:rPr lang="en-GB" sz="2000" dirty="0" err="1">
                <a:cs typeface="Times New Roman" panose="02020603050405020304" pitchFamily="18" charset="0"/>
              </a:rPr>
              <a:t>Diodorus</a:t>
            </a:r>
            <a:r>
              <a:rPr lang="en-GB" sz="2000" dirty="0">
                <a:cs typeface="Times New Roman" panose="02020603050405020304" pitchFamily="18" charset="0"/>
              </a:rPr>
              <a:t> Siculus </a:t>
            </a:r>
            <a:r>
              <a:rPr lang="en-GB" sz="2000" dirty="0" smtClean="0">
                <a:cs typeface="Times New Roman" panose="02020603050405020304" pitchFamily="18" charset="0"/>
              </a:rPr>
              <a:t>1.37.8.</a:t>
            </a:r>
          </a:p>
          <a:p>
            <a:endParaRPr lang="en-GB" sz="500" dirty="0">
              <a:cs typeface="Times New Roman" panose="02020603050405020304" pitchFamily="18" charset="0"/>
            </a:endParaRPr>
          </a:p>
          <a:p>
            <a:r>
              <a:rPr lang="en-GB" sz="2000" dirty="0" smtClean="0">
                <a:cs typeface="Times New Roman" panose="02020603050405020304" pitchFamily="18" charset="0"/>
              </a:rPr>
              <a:t>Broad label of barbaroi </a:t>
            </a:r>
            <a:r>
              <a:rPr lang="en-GB" sz="2000" dirty="0">
                <a:cs typeface="Times New Roman" panose="02020603050405020304" pitchFamily="18" charset="0"/>
              </a:rPr>
              <a:t>– e.g. </a:t>
            </a:r>
            <a:r>
              <a:rPr lang="en-GB" sz="2000" i="1" dirty="0" smtClean="0">
                <a:cs typeface="Times New Roman" panose="02020603050405020304" pitchFamily="18" charset="0"/>
              </a:rPr>
              <a:t>Periplus</a:t>
            </a:r>
            <a:r>
              <a:rPr lang="en-GB" sz="2000" dirty="0" smtClean="0">
                <a:cs typeface="Times New Roman" panose="02020603050405020304" pitchFamily="18" charset="0"/>
              </a:rPr>
              <a:t>; ostraka from Krokodilo, Didymoi, Xeron, and Dios; </a:t>
            </a:r>
            <a:r>
              <a:rPr lang="en-GB" sz="2000" dirty="0">
                <a:cs typeface="Times New Roman" panose="02020603050405020304" pitchFamily="18" charset="0"/>
              </a:rPr>
              <a:t>P.CtYBR inv. 624 – </a:t>
            </a:r>
            <a:r>
              <a:rPr lang="en-GB" sz="2000" i="1" dirty="0">
                <a:cs typeface="Times New Roman" panose="02020603050405020304" pitchFamily="18" charset="0"/>
              </a:rPr>
              <a:t>ZPE</a:t>
            </a:r>
            <a:r>
              <a:rPr lang="en-GB" sz="2000" dirty="0">
                <a:cs typeface="Times New Roman" panose="02020603050405020304" pitchFamily="18" charset="0"/>
              </a:rPr>
              <a:t> 171 (2009).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73" t="35707" r="46136" b="24857"/>
          <a:stretch/>
        </p:blipFill>
        <p:spPr>
          <a:xfrm>
            <a:off x="6134534" y="1826327"/>
            <a:ext cx="2825461" cy="2527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77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  <a:cs typeface="Times New Roman" panose="02020603050405020304" pitchFamily="18" charset="0"/>
              </a:rPr>
              <a:t>Nomadic Threat?</a:t>
            </a:r>
            <a:endParaRPr lang="en-GB" b="1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47309" cy="5284582"/>
          </a:xfrm>
        </p:spPr>
        <p:txBody>
          <a:bodyPr>
            <a:normAutofit/>
          </a:bodyPr>
          <a:lstStyle/>
          <a:p>
            <a:r>
              <a:rPr lang="en-GB" sz="2000" dirty="0">
                <a:cs typeface="Times New Roman" panose="02020603050405020304" pitchFamily="18" charset="0"/>
              </a:rPr>
              <a:t>Ptolemaic </a:t>
            </a:r>
            <a:r>
              <a:rPr lang="en-GB" sz="2000" dirty="0" smtClean="0">
                <a:cs typeface="Times New Roman" panose="02020603050405020304" pitchFamily="18" charset="0"/>
              </a:rPr>
              <a:t>era prayers </a:t>
            </a:r>
            <a:r>
              <a:rPr lang="en-GB" sz="2000" dirty="0">
                <a:cs typeface="Times New Roman" panose="02020603050405020304" pitchFamily="18" charset="0"/>
              </a:rPr>
              <a:t>to Pan </a:t>
            </a:r>
            <a:r>
              <a:rPr lang="en-GB" sz="2000" dirty="0" smtClean="0">
                <a:cs typeface="Times New Roman" panose="02020603050405020304" pitchFamily="18" charset="0"/>
              </a:rPr>
              <a:t>- spared from Trogodytic attacks </a:t>
            </a:r>
            <a:r>
              <a:rPr lang="en-GB" sz="2000" dirty="0">
                <a:cs typeface="Times New Roman" panose="02020603050405020304" pitchFamily="18" charset="0"/>
              </a:rPr>
              <a:t>- </a:t>
            </a:r>
            <a:r>
              <a:rPr lang="en-GB" sz="2000" i="1" dirty="0">
                <a:cs typeface="Times New Roman" panose="02020603050405020304" pitchFamily="18" charset="0"/>
              </a:rPr>
              <a:t>I. Kanais </a:t>
            </a:r>
            <a:r>
              <a:rPr lang="en-GB" sz="2000" dirty="0">
                <a:cs typeface="Times New Roman" panose="02020603050405020304" pitchFamily="18" charset="0"/>
              </a:rPr>
              <a:t>3, 8, 13, 18, 43, 47, 62, 82, 90</a:t>
            </a:r>
            <a:r>
              <a:rPr lang="en-GB" sz="2000" dirty="0" smtClean="0">
                <a:cs typeface="Times New Roman" panose="02020603050405020304" pitchFamily="18" charset="0"/>
              </a:rPr>
              <a:t>.</a:t>
            </a:r>
          </a:p>
          <a:p>
            <a:endParaRPr lang="en-GB" sz="600" dirty="0" smtClean="0">
              <a:cs typeface="Times New Roman" panose="02020603050405020304" pitchFamily="18" charset="0"/>
            </a:endParaRPr>
          </a:p>
          <a:p>
            <a:r>
              <a:rPr lang="en-GB" sz="2000" dirty="0" err="1" smtClean="0">
                <a:cs typeface="Times New Roman" panose="02020603050405020304" pitchFamily="18" charset="0"/>
              </a:rPr>
              <a:t>Megabaroi</a:t>
            </a:r>
            <a:r>
              <a:rPr lang="en-GB" sz="2000" dirty="0" smtClean="0">
                <a:cs typeface="Times New Roman" panose="02020603050405020304" pitchFamily="18" charset="0"/>
              </a:rPr>
              <a:t> - carry </a:t>
            </a:r>
            <a:r>
              <a:rPr lang="en-GB" sz="2000" dirty="0">
                <a:cs typeface="Times New Roman" panose="02020603050405020304" pitchFamily="18" charset="0"/>
              </a:rPr>
              <a:t>clubs and round </a:t>
            </a:r>
            <a:r>
              <a:rPr lang="en-GB" sz="2000" dirty="0" smtClean="0">
                <a:cs typeface="Times New Roman" panose="02020603050405020304" pitchFamily="18" charset="0"/>
              </a:rPr>
              <a:t>shields; other </a:t>
            </a:r>
            <a:r>
              <a:rPr lang="en-GB" sz="2000" dirty="0">
                <a:cs typeface="Times New Roman" panose="02020603050405020304" pitchFamily="18" charset="0"/>
              </a:rPr>
              <a:t>groups use bows and arrows; they fight each other for pasturage rights – Agatharkhides </a:t>
            </a:r>
            <a:r>
              <a:rPr lang="en-GB" sz="2000" dirty="0" smtClean="0">
                <a:cs typeface="Times New Roman" panose="02020603050405020304" pitchFamily="18" charset="0"/>
              </a:rPr>
              <a:t>frag. </a:t>
            </a:r>
            <a:r>
              <a:rPr lang="en-GB" sz="2000" dirty="0">
                <a:cs typeface="Times New Roman" panose="02020603050405020304" pitchFamily="18" charset="0"/>
              </a:rPr>
              <a:t>62-64.</a:t>
            </a:r>
          </a:p>
          <a:p>
            <a:endParaRPr lang="en-GB" sz="600" dirty="0" smtClean="0">
              <a:cs typeface="Times New Roman" panose="02020603050405020304" pitchFamily="18" charset="0"/>
            </a:endParaRPr>
          </a:p>
          <a:p>
            <a:endParaRPr lang="en-GB" sz="500" dirty="0">
              <a:cs typeface="Times New Roman" panose="02020603050405020304" pitchFamily="18" charset="0"/>
            </a:endParaRPr>
          </a:p>
          <a:p>
            <a:r>
              <a:rPr lang="en-GB" sz="2000" dirty="0" smtClean="0">
                <a:cs typeface="Times New Roman" panose="02020603050405020304" pitchFamily="18" charset="0"/>
              </a:rPr>
              <a:t>Barbaroi </a:t>
            </a:r>
            <a:r>
              <a:rPr lang="en-GB" sz="2000" dirty="0">
                <a:cs typeface="Times New Roman" panose="02020603050405020304" pitchFamily="18" charset="0"/>
              </a:rPr>
              <a:t>a threat to traders along coast of Adulis – </a:t>
            </a:r>
            <a:r>
              <a:rPr lang="en-GB" sz="2000" i="1" dirty="0" smtClean="0">
                <a:cs typeface="Times New Roman" panose="02020603050405020304" pitchFamily="18" charset="0"/>
              </a:rPr>
              <a:t>Periplus</a:t>
            </a:r>
            <a:r>
              <a:rPr lang="en-GB" sz="2000" dirty="0" smtClean="0">
                <a:cs typeface="Times New Roman" panose="02020603050405020304" pitchFamily="18" charset="0"/>
              </a:rPr>
              <a:t> 4</a:t>
            </a:r>
          </a:p>
          <a:p>
            <a:endParaRPr lang="en-GB" sz="500" dirty="0">
              <a:cs typeface="Times New Roman" panose="02020603050405020304" pitchFamily="18" charset="0"/>
            </a:endParaRPr>
          </a:p>
          <a:p>
            <a:r>
              <a:rPr lang="en-GB" sz="2000" dirty="0" smtClean="0">
                <a:cs typeface="Times New Roman" panose="02020603050405020304" pitchFamily="18" charset="0"/>
              </a:rPr>
              <a:t>Nomads formerly considered to be dangerous because they acted as brigands, but now (mid-20s BCE) they are no threat – Strabo 17.1.53.</a:t>
            </a:r>
            <a:endParaRPr lang="en-GB" sz="2000" dirty="0"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3"/>
          <p:cNvSpPr>
            <a:spLocks noGrp="1"/>
          </p:cNvSpPr>
          <p:nvPr>
            <p:ph sz="half" idx="2"/>
          </p:nvPr>
        </p:nvSpPr>
        <p:spPr>
          <a:xfrm>
            <a:off x="4648199" y="1600200"/>
            <a:ext cx="4391891" cy="4525963"/>
          </a:xfrm>
        </p:spPr>
        <p:txBody>
          <a:bodyPr>
            <a:normAutofit/>
          </a:bodyPr>
          <a:lstStyle/>
          <a:p>
            <a:r>
              <a:rPr lang="en-GB" sz="2000" i="1" dirty="0">
                <a:cs typeface="Times New Roman" panose="02020603050405020304" pitchFamily="18" charset="0"/>
              </a:rPr>
              <a:t>O. Did</a:t>
            </a:r>
            <a:r>
              <a:rPr lang="en-GB" sz="2000" dirty="0">
                <a:cs typeface="Times New Roman" panose="02020603050405020304" pitchFamily="18" charset="0"/>
              </a:rPr>
              <a:t>. 44 (c. beginning of third century CE</a:t>
            </a:r>
            <a:r>
              <a:rPr lang="en-GB" sz="2000" dirty="0" smtClean="0">
                <a:cs typeface="Times New Roman" panose="02020603050405020304" pitchFamily="18" charset="0"/>
              </a:rPr>
              <a:t>) – attack by </a:t>
            </a:r>
            <a:r>
              <a:rPr lang="en-GB" sz="2000" dirty="0">
                <a:cs typeface="Times New Roman" panose="02020603050405020304" pitchFamily="18" charset="0"/>
              </a:rPr>
              <a:t>some barbaroi </a:t>
            </a:r>
            <a:r>
              <a:rPr lang="en-GB" sz="2000" dirty="0" smtClean="0">
                <a:cs typeface="Times New Roman" panose="02020603050405020304" pitchFamily="18" charset="0"/>
              </a:rPr>
              <a:t>on a </a:t>
            </a:r>
            <a:r>
              <a:rPr lang="en-GB" sz="2000" i="1" dirty="0" err="1">
                <a:cs typeface="Times New Roman" panose="02020603050405020304" pitchFamily="18" charset="0"/>
              </a:rPr>
              <a:t>monomachos</a:t>
            </a:r>
            <a:r>
              <a:rPr lang="en-GB" sz="2000" dirty="0">
                <a:cs typeface="Times New Roman" panose="02020603050405020304" pitchFamily="18" charset="0"/>
              </a:rPr>
              <a:t> (messenger) </a:t>
            </a:r>
            <a:r>
              <a:rPr lang="en-GB" sz="2000" dirty="0" smtClean="0">
                <a:cs typeface="Times New Roman" panose="02020603050405020304" pitchFamily="18" charset="0"/>
              </a:rPr>
              <a:t>and his group.</a:t>
            </a:r>
          </a:p>
          <a:p>
            <a:endParaRPr lang="fr-FR" sz="500" i="1" dirty="0" smtClean="0">
              <a:cs typeface="Times New Roman" panose="02020603050405020304" pitchFamily="18" charset="0"/>
            </a:endParaRPr>
          </a:p>
          <a:p>
            <a:r>
              <a:rPr lang="fr-FR" sz="2000" i="1" dirty="0" smtClean="0">
                <a:cs typeface="Times New Roman" panose="02020603050405020304" pitchFamily="18" charset="0"/>
              </a:rPr>
              <a:t>O. Krok</a:t>
            </a:r>
            <a:r>
              <a:rPr lang="fr-FR" sz="2000" i="1" dirty="0">
                <a:cs typeface="Times New Roman" panose="02020603050405020304" pitchFamily="18" charset="0"/>
              </a:rPr>
              <a:t>. </a:t>
            </a:r>
            <a:r>
              <a:rPr lang="fr-FR" sz="2000" dirty="0">
                <a:cs typeface="Times New Roman" panose="02020603050405020304" pitchFamily="18" charset="0"/>
              </a:rPr>
              <a:t>60 (c. 114/15 CE</a:t>
            </a:r>
            <a:r>
              <a:rPr lang="fr-FR" sz="2000" dirty="0" smtClean="0">
                <a:cs typeface="Times New Roman" panose="02020603050405020304" pitchFamily="18" charset="0"/>
              </a:rPr>
              <a:t>) – </a:t>
            </a:r>
            <a:r>
              <a:rPr lang="en-GB" sz="2000" dirty="0" smtClean="0">
                <a:cs typeface="Times New Roman" panose="02020603050405020304" pitchFamily="18" charset="0"/>
              </a:rPr>
              <a:t>murder</a:t>
            </a:r>
            <a:r>
              <a:rPr lang="fr-FR" sz="2000" dirty="0" smtClean="0">
                <a:cs typeface="Times New Roman" panose="02020603050405020304" pitchFamily="18" charset="0"/>
              </a:rPr>
              <a:t> of </a:t>
            </a:r>
            <a:r>
              <a:rPr lang="en-GB" sz="2000" dirty="0" smtClean="0">
                <a:cs typeface="Times New Roman" panose="02020603050405020304" pitchFamily="18" charset="0"/>
              </a:rPr>
              <a:t>three</a:t>
            </a:r>
            <a:r>
              <a:rPr lang="fr-FR" sz="2000" dirty="0" smtClean="0">
                <a:cs typeface="Times New Roman" panose="02020603050405020304" pitchFamily="18" charset="0"/>
              </a:rPr>
              <a:t> </a:t>
            </a:r>
            <a:r>
              <a:rPr lang="fr-FR" sz="2000" i="1" dirty="0" err="1" smtClean="0">
                <a:cs typeface="Times New Roman" panose="02020603050405020304" pitchFamily="18" charset="0"/>
              </a:rPr>
              <a:t>monomachoi</a:t>
            </a:r>
            <a:r>
              <a:rPr lang="fr-FR" sz="2000" dirty="0" smtClean="0">
                <a:cs typeface="Times New Roman" panose="02020603050405020304" pitchFamily="18" charset="0"/>
              </a:rPr>
              <a:t>.</a:t>
            </a:r>
          </a:p>
          <a:p>
            <a:endParaRPr lang="fr-FR" sz="500" dirty="0">
              <a:cs typeface="Times New Roman" panose="02020603050405020304" pitchFamily="18" charset="0"/>
            </a:endParaRPr>
          </a:p>
          <a:p>
            <a:r>
              <a:rPr lang="en-GB" sz="2000" i="1" dirty="0">
                <a:cs typeface="Times New Roman" panose="02020603050405020304" pitchFamily="18" charset="0"/>
              </a:rPr>
              <a:t>O</a:t>
            </a:r>
            <a:r>
              <a:rPr lang="en-GB" sz="2000" i="1" dirty="0" smtClean="0">
                <a:cs typeface="Times New Roman" panose="02020603050405020304" pitchFamily="18" charset="0"/>
              </a:rPr>
              <a:t>. Krok</a:t>
            </a:r>
            <a:r>
              <a:rPr lang="en-GB" sz="2000" dirty="0">
                <a:cs typeface="Times New Roman" panose="02020603050405020304" pitchFamily="18" charset="0"/>
              </a:rPr>
              <a:t>. 51 (109 CE</a:t>
            </a:r>
            <a:r>
              <a:rPr lang="en-GB" sz="2000" dirty="0" smtClean="0">
                <a:cs typeface="Times New Roman" panose="02020603050405020304" pitchFamily="18" charset="0"/>
              </a:rPr>
              <a:t>) – report of trouble caused by barbaroi on </a:t>
            </a:r>
            <a:r>
              <a:rPr lang="en-GB" sz="2000" dirty="0">
                <a:cs typeface="Times New Roman" panose="02020603050405020304" pitchFamily="18" charset="0"/>
              </a:rPr>
              <a:t>the 13th of </a:t>
            </a:r>
            <a:r>
              <a:rPr lang="en-GB" sz="2000" dirty="0" err="1">
                <a:cs typeface="Times New Roman" panose="02020603050405020304" pitchFamily="18" charset="0"/>
              </a:rPr>
              <a:t>Choiak</a:t>
            </a:r>
            <a:r>
              <a:rPr lang="en-GB" sz="2000" dirty="0">
                <a:cs typeface="Times New Roman" panose="02020603050405020304" pitchFamily="18" charset="0"/>
              </a:rPr>
              <a:t> (mid to late December)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6246" y="4211392"/>
            <a:ext cx="1254679" cy="2327520"/>
          </a:xfrm>
          <a:prstGeom prst="rect">
            <a:avLst/>
          </a:prstGeom>
        </p:spPr>
      </p:pic>
      <p:sp>
        <p:nvSpPr>
          <p:cNvPr id="10" name="Content Placeholder 6"/>
          <p:cNvSpPr txBox="1">
            <a:spLocks/>
          </p:cNvSpPr>
          <p:nvPr/>
        </p:nvSpPr>
        <p:spPr>
          <a:xfrm>
            <a:off x="4648199" y="5118327"/>
            <a:ext cx="3141830" cy="17664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i="1" dirty="0" smtClean="0">
                <a:cs typeface="Times New Roman" panose="02020603050405020304" pitchFamily="18" charset="0"/>
              </a:rPr>
              <a:t>O. Krok</a:t>
            </a:r>
            <a:r>
              <a:rPr lang="en-GB" sz="2000" dirty="0" smtClean="0">
                <a:cs typeface="Times New Roman" panose="02020603050405020304" pitchFamily="18" charset="0"/>
              </a:rPr>
              <a:t>. 87 (“Amphora of the Barbarians” – 118 CE) - attack of the </a:t>
            </a:r>
            <a:r>
              <a:rPr lang="en-GB" sz="2000" i="1" dirty="0" smtClean="0">
                <a:cs typeface="Times New Roman" panose="02020603050405020304" pitchFamily="18" charset="0"/>
              </a:rPr>
              <a:t>praesidium</a:t>
            </a:r>
            <a:r>
              <a:rPr lang="en-GB" sz="2000" dirty="0" smtClean="0">
                <a:cs typeface="Times New Roman" panose="02020603050405020304" pitchFamily="18" charset="0"/>
              </a:rPr>
              <a:t> of Patkoua.</a:t>
            </a:r>
            <a:endParaRPr lang="en-GB" sz="2000" dirty="0"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359186" y="6614510"/>
            <a:ext cx="216024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Image edited from IFAO –</a:t>
            </a:r>
            <a:r>
              <a:rPr lang="en-US" sz="1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egnet</a:t>
            </a:r>
            <a:r>
              <a:rPr lang="en-US" sz="1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04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  <a:cs typeface="Times New Roman" panose="02020603050405020304" pitchFamily="18" charset="0"/>
              </a:rPr>
              <a:t>Roman Military Attacks on the </a:t>
            </a:r>
            <a:r>
              <a:rPr lang="en-GB" b="1" dirty="0" smtClean="0">
                <a:latin typeface="+mn-lt"/>
                <a:cs typeface="Times New Roman" panose="02020603050405020304" pitchFamily="18" charset="0"/>
              </a:rPr>
              <a:t>Indigenous Groups</a:t>
            </a:r>
            <a:endParaRPr lang="en-GB" b="1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15920"/>
            <a:ext cx="9143999" cy="5042079"/>
          </a:xfrm>
        </p:spPr>
        <p:txBody>
          <a:bodyPr>
            <a:normAutofit fontScale="92500"/>
          </a:bodyPr>
          <a:lstStyle/>
          <a:p>
            <a:r>
              <a:rPr lang="en-GB" dirty="0">
                <a:cs typeface="Times New Roman" panose="02020603050405020304" pitchFamily="18" charset="0"/>
              </a:rPr>
              <a:t>A report that Roman soldiers had killed 61 “Barbarians”, warning to be on the look out for reprisals – </a:t>
            </a:r>
            <a:r>
              <a:rPr lang="en-GB" dirty="0" err="1">
                <a:cs typeface="Times New Roman" panose="02020603050405020304" pitchFamily="18" charset="0"/>
              </a:rPr>
              <a:t>Cuvigny</a:t>
            </a:r>
            <a:r>
              <a:rPr lang="en-GB" dirty="0">
                <a:cs typeface="Times New Roman" panose="02020603050405020304" pitchFamily="18" charset="0"/>
              </a:rPr>
              <a:t> 2005: - K693, column III lines 33-46.</a:t>
            </a:r>
          </a:p>
          <a:p>
            <a:endParaRPr lang="en-GB" sz="500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Campaign/battle against the Ethiopians and </a:t>
            </a:r>
            <a:r>
              <a:rPr lang="en-GB" dirty="0" err="1">
                <a:cs typeface="Times New Roman" panose="02020603050405020304" pitchFamily="18" charset="0"/>
              </a:rPr>
              <a:t>Trogodytes</a:t>
            </a:r>
            <a:r>
              <a:rPr lang="en-GB" dirty="0">
                <a:cs typeface="Times New Roman" panose="02020603050405020304" pitchFamily="18" charset="0"/>
              </a:rPr>
              <a:t> - Papyrus 40 ‘</a:t>
            </a:r>
            <a:r>
              <a:rPr lang="en-GB" dirty="0" err="1">
                <a:cs typeface="Times New Roman" panose="02020603050405020304" pitchFamily="18" charset="0"/>
              </a:rPr>
              <a:t>della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Raccolta</a:t>
            </a:r>
            <a:r>
              <a:rPr lang="en-GB" dirty="0">
                <a:cs typeface="Times New Roman" panose="02020603050405020304" pitchFamily="18" charset="0"/>
              </a:rPr>
              <a:t> Milanese’ – E. Turner 1950.</a:t>
            </a:r>
          </a:p>
          <a:p>
            <a:endParaRPr lang="en-GB" sz="500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A Latin and Greek dedication by </a:t>
            </a:r>
            <a:r>
              <a:rPr lang="en-GB" dirty="0" err="1">
                <a:cs typeface="Times New Roman" panose="02020603050405020304" pitchFamily="18" charset="0"/>
              </a:rPr>
              <a:t>Sulpicius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Serenus</a:t>
            </a:r>
            <a:r>
              <a:rPr lang="en-GB" dirty="0">
                <a:cs typeface="Times New Roman" panose="02020603050405020304" pitchFamily="18" charset="0"/>
              </a:rPr>
              <a:t> (possibly </a:t>
            </a:r>
            <a:r>
              <a:rPr lang="en-GB" dirty="0" err="1">
                <a:cs typeface="Times New Roman" panose="02020603050405020304" pitchFamily="18" charset="0"/>
              </a:rPr>
              <a:t>Servius</a:t>
            </a:r>
            <a:r>
              <a:rPr lang="en-GB" dirty="0">
                <a:cs typeface="Times New Roman" panose="02020603050405020304" pitchFamily="18" charset="0"/>
              </a:rPr>
              <a:t>, tribune of </a:t>
            </a:r>
            <a:r>
              <a:rPr lang="en-GB" i="1" dirty="0" err="1">
                <a:cs typeface="Times New Roman" panose="02020603050405020304" pitchFamily="18" charset="0"/>
              </a:rPr>
              <a:t>Legio</a:t>
            </a:r>
            <a:r>
              <a:rPr lang="en-GB" dirty="0">
                <a:cs typeface="Times New Roman" panose="02020603050405020304" pitchFamily="18" charset="0"/>
              </a:rPr>
              <a:t> XXII and prefect of </a:t>
            </a:r>
            <a:r>
              <a:rPr lang="en-GB" i="1" dirty="0">
                <a:cs typeface="Times New Roman" panose="02020603050405020304" pitchFamily="18" charset="0"/>
              </a:rPr>
              <a:t>ala </a:t>
            </a:r>
            <a:r>
              <a:rPr lang="en-GB" i="1" dirty="0" err="1">
                <a:cs typeface="Times New Roman" panose="02020603050405020304" pitchFamily="18" charset="0"/>
              </a:rPr>
              <a:t>Voconces</a:t>
            </a:r>
            <a:r>
              <a:rPr lang="en-GB" dirty="0">
                <a:cs typeface="Times New Roman" panose="02020603050405020304" pitchFamily="18" charset="0"/>
              </a:rPr>
              <a:t>) for a speedy victory over the infamous </a:t>
            </a:r>
            <a:r>
              <a:rPr lang="en-GB" dirty="0" err="1">
                <a:cs typeface="Times New Roman" panose="02020603050405020304" pitchFamily="18" charset="0"/>
              </a:rPr>
              <a:t>Agriophagoi</a:t>
            </a:r>
            <a:r>
              <a:rPr lang="en-GB" dirty="0">
                <a:cs typeface="Times New Roman" panose="02020603050405020304" pitchFamily="18" charset="0"/>
              </a:rPr>
              <a:t> who were massacred and whose camels and booty were seized – </a:t>
            </a:r>
            <a:r>
              <a:rPr lang="en-GB" i="1" dirty="0">
                <a:cs typeface="Times New Roman" panose="02020603050405020304" pitchFamily="18" charset="0"/>
              </a:rPr>
              <a:t>I. Pan </a:t>
            </a:r>
            <a:r>
              <a:rPr lang="en-GB" dirty="0">
                <a:cs typeface="Times New Roman" panose="02020603050405020304" pitchFamily="18" charset="0"/>
              </a:rPr>
              <a:t>87. 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322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  <a:cs typeface="Times New Roman" panose="02020603050405020304" pitchFamily="18" charset="0"/>
              </a:rPr>
              <a:t>Major Phase of Fortification in the Eastern Desert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0152" y="2511381"/>
            <a:ext cx="4885190" cy="3528812"/>
          </a:xfrm>
        </p:spPr>
        <p:txBody>
          <a:bodyPr>
            <a:normAutofit fontScale="92500" lnSpcReduction="10000"/>
          </a:bodyPr>
          <a:lstStyle/>
          <a:p>
            <a:endParaRPr lang="en-GB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cs typeface="Times New Roman" panose="02020603050405020304" pitchFamily="18" charset="0"/>
              </a:rPr>
              <a:t>Large forts at main complexes at Mons Porphyrites and Mons </a:t>
            </a:r>
            <a:r>
              <a:rPr lang="en-GB" sz="2600" dirty="0" smtClean="0">
                <a:cs typeface="Times New Roman" panose="02020603050405020304" pitchFamily="18" charset="0"/>
              </a:rPr>
              <a:t>Claudianus (similarly late first into second century CE).</a:t>
            </a:r>
          </a:p>
          <a:p>
            <a:endParaRPr lang="en-GB" sz="500" dirty="0" smtClean="0">
              <a:cs typeface="Times New Roman" panose="02020603050405020304" pitchFamily="18" charset="0"/>
            </a:endParaRPr>
          </a:p>
          <a:p>
            <a:r>
              <a:rPr lang="en-GB" sz="2600" dirty="0" smtClean="0">
                <a:cs typeface="Times New Roman" panose="02020603050405020304" pitchFamily="18" charset="0"/>
              </a:rPr>
              <a:t>Issues with interpreting </a:t>
            </a:r>
            <a:r>
              <a:rPr lang="fr-FR" sz="2600" i="1" dirty="0">
                <a:cs typeface="Times New Roman" panose="02020603050405020304" pitchFamily="18" charset="0"/>
              </a:rPr>
              <a:t>ILS</a:t>
            </a:r>
            <a:r>
              <a:rPr lang="fr-FR" sz="2600" dirty="0">
                <a:cs typeface="Times New Roman" panose="02020603050405020304" pitchFamily="18" charset="0"/>
              </a:rPr>
              <a:t> 2483 = </a:t>
            </a:r>
            <a:r>
              <a:rPr lang="fr-FR" sz="2600" i="1" dirty="0">
                <a:cs typeface="Times New Roman" panose="02020603050405020304" pitchFamily="18" charset="0"/>
              </a:rPr>
              <a:t>CIL</a:t>
            </a:r>
            <a:r>
              <a:rPr lang="fr-FR" sz="2600" dirty="0">
                <a:cs typeface="Times New Roman" panose="02020603050405020304" pitchFamily="18" charset="0"/>
              </a:rPr>
              <a:t> III </a:t>
            </a:r>
            <a:r>
              <a:rPr lang="fr-FR" sz="2600" dirty="0" smtClean="0">
                <a:cs typeface="Times New Roman" panose="02020603050405020304" pitchFamily="18" charset="0"/>
              </a:rPr>
              <a:t>6627:</a:t>
            </a:r>
          </a:p>
          <a:p>
            <a:pPr lvl="1"/>
            <a:r>
              <a:rPr lang="fr-FR" sz="2200" dirty="0" smtClean="0">
                <a:cs typeface="Times New Roman" panose="02020603050405020304" pitchFamily="18" charset="0"/>
              </a:rPr>
              <a:t>Establishment of </a:t>
            </a:r>
            <a:r>
              <a:rPr lang="fr-FR" sz="2200" i="1" dirty="0" err="1">
                <a:cs typeface="Times New Roman" panose="02020603050405020304" pitchFamily="18" charset="0"/>
              </a:rPr>
              <a:t>lakkoi</a:t>
            </a:r>
            <a:r>
              <a:rPr lang="fr-FR" sz="2200" dirty="0">
                <a:cs typeface="Times New Roman" panose="02020603050405020304" pitchFamily="18" charset="0"/>
              </a:rPr>
              <a:t> at </a:t>
            </a:r>
            <a:r>
              <a:rPr lang="fr-FR" sz="2200" dirty="0" err="1">
                <a:cs typeface="Times New Roman" panose="02020603050405020304" pitchFamily="18" charset="0"/>
              </a:rPr>
              <a:t>Apollonos</a:t>
            </a:r>
            <a:r>
              <a:rPr lang="fr-FR" sz="2200" dirty="0">
                <a:cs typeface="Times New Roman" panose="02020603050405020304" pitchFamily="18" charset="0"/>
              </a:rPr>
              <a:t> </a:t>
            </a:r>
            <a:r>
              <a:rPr lang="fr-FR" sz="2200" dirty="0" err="1">
                <a:cs typeface="Times New Roman" panose="02020603050405020304" pitchFamily="18" charset="0"/>
              </a:rPr>
              <a:t>Hydreuma</a:t>
            </a:r>
            <a:r>
              <a:rPr lang="fr-FR" sz="2200" dirty="0">
                <a:cs typeface="Times New Roman" panose="02020603050405020304" pitchFamily="18" charset="0"/>
              </a:rPr>
              <a:t>, </a:t>
            </a:r>
            <a:r>
              <a:rPr lang="fr-FR" sz="2200" dirty="0" err="1">
                <a:cs typeface="Times New Roman" panose="02020603050405020304" pitchFamily="18" charset="0"/>
              </a:rPr>
              <a:t>Compasi</a:t>
            </a:r>
            <a:r>
              <a:rPr lang="fr-FR" sz="2200" dirty="0">
                <a:cs typeface="Times New Roman" panose="02020603050405020304" pitchFamily="18" charset="0"/>
              </a:rPr>
              <a:t> and </a:t>
            </a:r>
            <a:r>
              <a:rPr lang="fr-FR" sz="2200" dirty="0" err="1">
                <a:cs typeface="Times New Roman" panose="02020603050405020304" pitchFamily="18" charset="0"/>
              </a:rPr>
              <a:t>Berenike</a:t>
            </a:r>
            <a:r>
              <a:rPr lang="fr-FR" sz="2200" dirty="0">
                <a:cs typeface="Times New Roman" panose="02020603050405020304" pitchFamily="18" charset="0"/>
              </a:rPr>
              <a:t>, and </a:t>
            </a:r>
            <a:r>
              <a:rPr lang="fr-FR" sz="2200" dirty="0" smtClean="0">
                <a:cs typeface="Times New Roman" panose="02020603050405020304" pitchFamily="18" charset="0"/>
              </a:rPr>
              <a:t>a </a:t>
            </a:r>
            <a:r>
              <a:rPr lang="fr-FR" sz="2200" dirty="0">
                <a:cs typeface="Times New Roman" panose="02020603050405020304" pitchFamily="18" charset="0"/>
              </a:rPr>
              <a:t>camp (</a:t>
            </a:r>
            <a:r>
              <a:rPr lang="fr-FR" sz="2200" i="1" dirty="0">
                <a:cs typeface="Times New Roman" panose="02020603050405020304" pitchFamily="18" charset="0"/>
              </a:rPr>
              <a:t>castrum</a:t>
            </a:r>
            <a:r>
              <a:rPr lang="fr-FR" sz="2200" dirty="0">
                <a:cs typeface="Times New Roman" panose="02020603050405020304" pitchFamily="18" charset="0"/>
              </a:rPr>
              <a:t>) at </a:t>
            </a:r>
            <a:r>
              <a:rPr lang="fr-FR" sz="2200" dirty="0" err="1">
                <a:cs typeface="Times New Roman" panose="02020603050405020304" pitchFamily="18" charset="0"/>
              </a:rPr>
              <a:t>Myos</a:t>
            </a:r>
            <a:r>
              <a:rPr lang="fr-FR" sz="2200" dirty="0">
                <a:cs typeface="Times New Roman" panose="02020603050405020304" pitchFamily="18" charset="0"/>
              </a:rPr>
              <a:t> </a:t>
            </a:r>
            <a:r>
              <a:rPr lang="fr-FR" sz="2200" dirty="0" err="1" smtClean="0">
                <a:cs typeface="Times New Roman" panose="02020603050405020304" pitchFamily="18" charset="0"/>
              </a:rPr>
              <a:t>Hormos</a:t>
            </a:r>
            <a:r>
              <a:rPr lang="fr-FR" sz="2200" dirty="0" smtClean="0">
                <a:cs typeface="Times New Roman" panose="02020603050405020304" pitchFamily="18" charset="0"/>
              </a:rPr>
              <a:t>.</a:t>
            </a:r>
            <a:endParaRPr lang="en-GB" sz="2200" dirty="0">
              <a:cs typeface="Times New Roman" panose="02020603050405020304" pitchFamily="18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5"/>
          <a:stretch/>
        </p:blipFill>
        <p:spPr>
          <a:xfrm>
            <a:off x="4975342" y="2757115"/>
            <a:ext cx="4005330" cy="3154619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0152" y="1797662"/>
            <a:ext cx="88905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cs typeface="Times New Roman" panose="02020603050405020304" pitchFamily="18" charset="0"/>
              </a:rPr>
              <a:t>Major phase of (re)fortification of Eastern Desert stations from the Flavian period into the second century CE.</a:t>
            </a:r>
          </a:p>
        </p:txBody>
      </p:sp>
      <p:sp>
        <p:nvSpPr>
          <p:cNvPr id="8" name="Rectangle 7"/>
          <p:cNvSpPr/>
          <p:nvPr/>
        </p:nvSpPr>
        <p:spPr>
          <a:xfrm>
            <a:off x="90152" y="5963251"/>
            <a:ext cx="889052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cs typeface="Times New Roman" panose="02020603050405020304" pitchFamily="18" charset="0"/>
              </a:rPr>
              <a:t>Acquisition of camels </a:t>
            </a:r>
            <a:r>
              <a:rPr lang="en-GB" sz="3200" dirty="0">
                <a:solidFill>
                  <a:prstClr val="black"/>
                </a:solidFill>
                <a:cs typeface="Times New Roman" panose="02020603050405020304" pitchFamily="18" charset="0"/>
              </a:rPr>
              <a:t>– </a:t>
            </a:r>
            <a:r>
              <a:rPr lang="en-GB" dirty="0">
                <a:solidFill>
                  <a:prstClr val="black"/>
                </a:solidFill>
                <a:cs typeface="Times New Roman" panose="02020603050405020304" pitchFamily="18" charset="0"/>
              </a:rPr>
              <a:t>Murray and Warmington (1967); </a:t>
            </a:r>
            <a:r>
              <a:rPr lang="en-GB" dirty="0" err="1">
                <a:solidFill>
                  <a:prstClr val="black"/>
                </a:solidFill>
                <a:cs typeface="Times New Roman" panose="02020603050405020304" pitchFamily="18" charset="0"/>
              </a:rPr>
              <a:t>Cuvigny</a:t>
            </a:r>
            <a:r>
              <a:rPr lang="en-GB" dirty="0">
                <a:solidFill>
                  <a:prstClr val="black"/>
                </a:solidFill>
                <a:cs typeface="Times New Roman" panose="02020603050405020304" pitchFamily="18" charset="0"/>
              </a:rPr>
              <a:t> (2006); </a:t>
            </a:r>
            <a:r>
              <a:rPr lang="en-GB" dirty="0" err="1">
                <a:solidFill>
                  <a:prstClr val="black"/>
                </a:solidFill>
                <a:cs typeface="Times New Roman" panose="02020603050405020304" pitchFamily="18" charset="0"/>
              </a:rPr>
              <a:t>Sidebotham</a:t>
            </a:r>
            <a:r>
              <a:rPr lang="en-GB" dirty="0">
                <a:solidFill>
                  <a:prstClr val="black"/>
                </a:solidFill>
                <a:cs typeface="Times New Roman" panose="02020603050405020304" pitchFamily="18" charset="0"/>
              </a:rPr>
              <a:t>, </a:t>
            </a:r>
            <a:r>
              <a:rPr lang="en-GB" dirty="0" err="1">
                <a:solidFill>
                  <a:prstClr val="black"/>
                </a:solidFill>
                <a:cs typeface="Times New Roman" panose="02020603050405020304" pitchFamily="18" charset="0"/>
              </a:rPr>
              <a:t>Hense</a:t>
            </a:r>
            <a:r>
              <a:rPr lang="en-GB" dirty="0">
                <a:solidFill>
                  <a:prstClr val="black"/>
                </a:solidFill>
                <a:cs typeface="Times New Roman" panose="02020603050405020304" pitchFamily="18" charset="0"/>
              </a:rPr>
              <a:t> and </a:t>
            </a:r>
            <a:r>
              <a:rPr lang="en-GB" dirty="0" err="1">
                <a:solidFill>
                  <a:prstClr val="black"/>
                </a:solidFill>
                <a:cs typeface="Times New Roman" panose="02020603050405020304" pitchFamily="18" charset="0"/>
              </a:rPr>
              <a:t>Nouwens</a:t>
            </a:r>
            <a:r>
              <a:rPr lang="en-GB" dirty="0">
                <a:solidFill>
                  <a:prstClr val="black"/>
                </a:solidFill>
                <a:cs typeface="Times New Roman" panose="02020603050405020304" pitchFamily="18" charset="0"/>
              </a:rPr>
              <a:t> (2008).</a:t>
            </a:r>
          </a:p>
        </p:txBody>
      </p:sp>
    </p:spTree>
    <p:extLst>
      <p:ext uri="{BB962C8B-B14F-4D97-AF65-F5344CB8AC3E}">
        <p14:creationId xmlns:p14="http://schemas.microsoft.com/office/powerpoint/2010/main" val="79892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6068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+mn-lt"/>
                <a:cs typeface="Times New Roman" panose="02020603050405020304" pitchFamily="18" charset="0"/>
              </a:rPr>
              <a:t>Correlations: Trade and Quarrying</a:t>
            </a:r>
            <a:endParaRPr lang="en-GB" b="1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207818" y="895351"/>
            <a:ext cx="4289570" cy="639762"/>
          </a:xfrm>
        </p:spPr>
        <p:txBody>
          <a:bodyPr/>
          <a:lstStyle/>
          <a:p>
            <a:r>
              <a:rPr lang="en-GB" dirty="0" smtClean="0">
                <a:cs typeface="Times New Roman" panose="02020603050405020304" pitchFamily="18" charset="0"/>
              </a:rPr>
              <a:t>Trade</a:t>
            </a:r>
            <a:endParaRPr lang="en-GB" dirty="0">
              <a:cs typeface="Times New Roman" panose="02020603050405020304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103031" y="1674254"/>
            <a:ext cx="4394357" cy="5183745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>
                <a:cs typeface="Times New Roman" panose="02020603050405020304" pitchFamily="18" charset="0"/>
              </a:rPr>
              <a:t>First century CE peak for Roman participation in the Indian Ocean trade. </a:t>
            </a:r>
          </a:p>
          <a:p>
            <a:pPr lvl="1"/>
            <a:r>
              <a:rPr lang="en-GB" dirty="0" smtClean="0">
                <a:cs typeface="Times New Roman" panose="02020603050405020304" pitchFamily="18" charset="0"/>
              </a:rPr>
              <a:t>Clear prominence of archaeological visible material at various Indian Ocean sites which date from first century BCE to first century CE (</a:t>
            </a:r>
            <a:r>
              <a:rPr lang="en-GB" dirty="0" err="1" smtClean="0">
                <a:cs typeface="Times New Roman" panose="02020603050405020304" pitchFamily="18" charset="0"/>
              </a:rPr>
              <a:t>Qana</a:t>
            </a:r>
            <a:r>
              <a:rPr lang="en-GB" dirty="0" smtClean="0">
                <a:cs typeface="Times New Roman" panose="02020603050405020304" pitchFamily="18" charset="0"/>
              </a:rPr>
              <a:t>’, </a:t>
            </a:r>
            <a:r>
              <a:rPr lang="en-GB" dirty="0" err="1" smtClean="0">
                <a:cs typeface="Times New Roman" panose="02020603050405020304" pitchFamily="18" charset="0"/>
              </a:rPr>
              <a:t>Nevasa</a:t>
            </a:r>
            <a:r>
              <a:rPr lang="en-GB" dirty="0">
                <a:cs typeface="Times New Roman" panose="02020603050405020304" pitchFamily="18" charset="0"/>
              </a:rPr>
              <a:t>,</a:t>
            </a:r>
            <a:r>
              <a:rPr lang="en-GB" dirty="0" smtClean="0">
                <a:cs typeface="Times New Roman" panose="02020603050405020304" pitchFamily="18" charset="0"/>
              </a:rPr>
              <a:t> </a:t>
            </a:r>
            <a:r>
              <a:rPr lang="en-GB" dirty="0" err="1" smtClean="0">
                <a:cs typeface="Times New Roman" panose="02020603050405020304" pitchFamily="18" charset="0"/>
              </a:rPr>
              <a:t>Arikamedu</a:t>
            </a:r>
            <a:r>
              <a:rPr lang="en-GB" dirty="0">
                <a:cs typeface="Times New Roman" panose="02020603050405020304" pitchFamily="18" charset="0"/>
              </a:rPr>
              <a:t>,</a:t>
            </a:r>
            <a:r>
              <a:rPr lang="en-GB" dirty="0" smtClean="0">
                <a:cs typeface="Times New Roman" panose="02020603050405020304" pitchFamily="18" charset="0"/>
              </a:rPr>
              <a:t> among other sites),</a:t>
            </a:r>
          </a:p>
          <a:p>
            <a:pPr lvl="1"/>
            <a:r>
              <a:rPr lang="en-GB" dirty="0" smtClean="0">
                <a:cs typeface="Times New Roman" panose="02020603050405020304" pitchFamily="18" charset="0"/>
              </a:rPr>
              <a:t>Peak phase in activity in first century CE at </a:t>
            </a:r>
            <a:r>
              <a:rPr lang="en-GB" dirty="0" err="1" smtClean="0">
                <a:cs typeface="Times New Roman" panose="02020603050405020304" pitchFamily="18" charset="0"/>
              </a:rPr>
              <a:t>Berenike</a:t>
            </a:r>
            <a:r>
              <a:rPr lang="en-GB" dirty="0" smtClean="0">
                <a:cs typeface="Times New Roman" panose="02020603050405020304" pitchFamily="18" charset="0"/>
              </a:rPr>
              <a:t> - e.g</a:t>
            </a:r>
            <a:r>
              <a:rPr lang="en-GB" dirty="0">
                <a:cs typeface="Times New Roman" panose="02020603050405020304" pitchFamily="18" charset="0"/>
              </a:rPr>
              <a:t>. 41% of </a:t>
            </a:r>
            <a:r>
              <a:rPr lang="en-GB" dirty="0" smtClean="0">
                <a:cs typeface="Times New Roman" panose="02020603050405020304" pitchFamily="18" charset="0"/>
              </a:rPr>
              <a:t>coins minted </a:t>
            </a:r>
            <a:r>
              <a:rPr lang="en-GB" dirty="0">
                <a:cs typeface="Times New Roman" panose="02020603050405020304" pitchFamily="18" charset="0"/>
              </a:rPr>
              <a:t>in the Augustan period and first century CE </a:t>
            </a:r>
            <a:r>
              <a:rPr lang="en-GB" dirty="0" smtClean="0">
                <a:cs typeface="Times New Roman" panose="02020603050405020304" pitchFamily="18" charset="0"/>
              </a:rPr>
              <a:t>(esp. reigns </a:t>
            </a:r>
            <a:r>
              <a:rPr lang="en-GB" dirty="0">
                <a:cs typeface="Times New Roman" panose="02020603050405020304" pitchFamily="18" charset="0"/>
              </a:rPr>
              <a:t>of Claudius, Nero, and the </a:t>
            </a:r>
            <a:r>
              <a:rPr lang="en-GB" dirty="0" smtClean="0">
                <a:cs typeface="Times New Roman" panose="02020603050405020304" pitchFamily="18" charset="0"/>
              </a:rPr>
              <a:t>Flavians)  - compare </a:t>
            </a:r>
            <a:r>
              <a:rPr lang="en-GB" dirty="0">
                <a:cs typeface="Times New Roman" panose="02020603050405020304" pitchFamily="18" charset="0"/>
              </a:rPr>
              <a:t>9% for the second and third </a:t>
            </a:r>
            <a:r>
              <a:rPr lang="en-GB" dirty="0" smtClean="0">
                <a:cs typeface="Times New Roman" panose="02020603050405020304" pitchFamily="18" charset="0"/>
              </a:rPr>
              <a:t>centuries CE.</a:t>
            </a:r>
          </a:p>
          <a:p>
            <a:pPr lvl="1"/>
            <a:r>
              <a:rPr lang="en-GB" dirty="0" smtClean="0">
                <a:cs typeface="Times New Roman" panose="02020603050405020304" pitchFamily="18" charset="0"/>
              </a:rPr>
              <a:t>Similar pattern, to a lesser extent, at </a:t>
            </a:r>
            <a:r>
              <a:rPr lang="en-GB" dirty="0" err="1" smtClean="0">
                <a:cs typeface="Times New Roman" panose="02020603050405020304" pitchFamily="18" charset="0"/>
              </a:rPr>
              <a:t>Myos</a:t>
            </a:r>
            <a:r>
              <a:rPr lang="en-GB" dirty="0" smtClean="0">
                <a:cs typeface="Times New Roman" panose="02020603050405020304" pitchFamily="18" charset="0"/>
              </a:rPr>
              <a:t> </a:t>
            </a:r>
            <a:r>
              <a:rPr lang="en-GB" dirty="0" err="1" smtClean="0">
                <a:cs typeface="Times New Roman" panose="02020603050405020304" pitchFamily="18" charset="0"/>
              </a:rPr>
              <a:t>Hormos</a:t>
            </a:r>
            <a:r>
              <a:rPr lang="en-GB" dirty="0" smtClean="0">
                <a:cs typeface="Times New Roman" panose="02020603050405020304" pitchFamily="18" charset="0"/>
              </a:rPr>
              <a:t>.</a:t>
            </a:r>
          </a:p>
          <a:p>
            <a:pPr lvl="1"/>
            <a:r>
              <a:rPr lang="en-GB" dirty="0" smtClean="0">
                <a:cs typeface="Times New Roman" panose="02020603050405020304" pitchFamily="18" charset="0"/>
              </a:rPr>
              <a:t>Peak phase of Roman coin exports to India in latter first century CE</a:t>
            </a:r>
            <a:r>
              <a:rPr lang="en-GB" dirty="0">
                <a:cs typeface="Times New Roman" panose="02020603050405020304" pitchFamily="18" charset="0"/>
              </a:rPr>
              <a:t>;</a:t>
            </a:r>
            <a:r>
              <a:rPr lang="en-GB" dirty="0" smtClean="0">
                <a:cs typeface="Times New Roman" panose="02020603050405020304" pitchFamily="18" charset="0"/>
              </a:rPr>
              <a:t> a fair number continued to be exported during </a:t>
            </a:r>
            <a:r>
              <a:rPr lang="en-GB" dirty="0" err="1" smtClean="0">
                <a:cs typeface="Times New Roman" panose="02020603050405020304" pitchFamily="18" charset="0"/>
              </a:rPr>
              <a:t>Nervan-Antonine</a:t>
            </a:r>
            <a:r>
              <a:rPr lang="en-GB" dirty="0" smtClean="0">
                <a:cs typeface="Times New Roman" panose="02020603050405020304" pitchFamily="18" charset="0"/>
              </a:rPr>
              <a:t> period. </a:t>
            </a:r>
          </a:p>
          <a:p>
            <a:pPr lvl="1"/>
            <a:endParaRPr lang="en-GB" dirty="0">
              <a:cs typeface="Times New Roman" panose="02020603050405020304" pitchFamily="18" charset="0"/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>
          <a:xfrm>
            <a:off x="4572000" y="936515"/>
            <a:ext cx="4280766" cy="639762"/>
          </a:xfrm>
        </p:spPr>
        <p:txBody>
          <a:bodyPr/>
          <a:lstStyle/>
          <a:p>
            <a:r>
              <a:rPr lang="en-GB" dirty="0" smtClean="0">
                <a:cs typeface="Times New Roman" panose="02020603050405020304" pitchFamily="18" charset="0"/>
              </a:rPr>
              <a:t>Quarrying </a:t>
            </a:r>
            <a:endParaRPr lang="en-GB" dirty="0">
              <a:cs typeface="Times New Roman" panose="02020603050405020304" pitchFamily="18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383" y="5453346"/>
            <a:ext cx="1690838" cy="1268129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Content Placeholder 3"/>
          <p:cNvSpPr txBox="1">
            <a:spLocks/>
          </p:cNvSpPr>
          <p:nvPr/>
        </p:nvSpPr>
        <p:spPr>
          <a:xfrm>
            <a:off x="4648200" y="1600200"/>
            <a:ext cx="4495800" cy="398923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cs typeface="Times New Roman" panose="02020603050405020304" pitchFamily="18" charset="0"/>
              </a:rPr>
              <a:t>Upsurge in activity around the late first to early second centuries CE in </a:t>
            </a:r>
            <a:r>
              <a:rPr lang="fr-FR" dirty="0" smtClean="0">
                <a:cs typeface="Times New Roman" panose="02020603050405020304" pitchFamily="18" charset="0"/>
              </a:rPr>
              <a:t>Mons Porphyrites and Mons Claudianus:</a:t>
            </a:r>
          </a:p>
          <a:p>
            <a:pPr lvl="1"/>
            <a:r>
              <a:rPr lang="en-GB" dirty="0" smtClean="0">
                <a:cs typeface="Times New Roman" panose="02020603050405020304" pitchFamily="18" charset="0"/>
              </a:rPr>
              <a:t>earliest inscription for main fort complex at Mons Claudianus - 108/9 CE</a:t>
            </a:r>
          </a:p>
          <a:p>
            <a:pPr lvl="1"/>
            <a:r>
              <a:rPr lang="en-GB" dirty="0" smtClean="0">
                <a:cs typeface="Times New Roman" panose="02020603050405020304" pitchFamily="18" charset="0"/>
              </a:rPr>
              <a:t>ceramic assemblage at a </a:t>
            </a:r>
            <a:r>
              <a:rPr lang="en-GB" i="1" dirty="0" err="1" smtClean="0">
                <a:cs typeface="Times New Roman" panose="02020603050405020304" pitchFamily="18" charset="0"/>
              </a:rPr>
              <a:t>hydreuma</a:t>
            </a:r>
            <a:r>
              <a:rPr lang="en-GB" dirty="0" smtClean="0">
                <a:cs typeface="Times New Roman" panose="02020603050405020304" pitchFamily="18" charset="0"/>
              </a:rPr>
              <a:t> just north of the main complex is largely </a:t>
            </a:r>
            <a:r>
              <a:rPr lang="en-GB" dirty="0" err="1" smtClean="0">
                <a:cs typeface="Times New Roman" panose="02020603050405020304" pitchFamily="18" charset="0"/>
              </a:rPr>
              <a:t>Trajanic</a:t>
            </a:r>
            <a:r>
              <a:rPr lang="en-GB" dirty="0" smtClean="0">
                <a:cs typeface="Times New Roman" panose="02020603050405020304" pitchFamily="18" charset="0"/>
              </a:rPr>
              <a:t> in date</a:t>
            </a:r>
          </a:p>
          <a:p>
            <a:pPr lvl="1"/>
            <a:r>
              <a:rPr lang="en-GB" dirty="0" smtClean="0">
                <a:cs typeface="Times New Roman" panose="02020603050405020304" pitchFamily="18" charset="0"/>
              </a:rPr>
              <a:t>ceramic assemblage in the </a:t>
            </a:r>
            <a:r>
              <a:rPr lang="en-GB" dirty="0" err="1" smtClean="0">
                <a:cs typeface="Times New Roman" panose="02020603050405020304" pitchFamily="18" charset="0"/>
              </a:rPr>
              <a:t>sebakhs</a:t>
            </a:r>
            <a:r>
              <a:rPr lang="en-GB" dirty="0" smtClean="0">
                <a:cs typeface="Times New Roman" panose="02020603050405020304" pitchFamily="18" charset="0"/>
              </a:rPr>
              <a:t> outside the fort at </a:t>
            </a:r>
            <a:r>
              <a:rPr lang="en-GB" dirty="0" err="1" smtClean="0">
                <a:cs typeface="Times New Roman" panose="02020603050405020304" pitchFamily="18" charset="0"/>
              </a:rPr>
              <a:t>Wadi</a:t>
            </a:r>
            <a:r>
              <a:rPr lang="en-GB" dirty="0" smtClean="0">
                <a:cs typeface="Times New Roman" panose="02020603050405020304" pitchFamily="18" charset="0"/>
              </a:rPr>
              <a:t> Abu </a:t>
            </a:r>
            <a:r>
              <a:rPr lang="en-GB" dirty="0" err="1" smtClean="0">
                <a:cs typeface="Times New Roman" panose="02020603050405020304" pitchFamily="18" charset="0"/>
              </a:rPr>
              <a:t>Ma’amel</a:t>
            </a:r>
            <a:r>
              <a:rPr lang="en-GB" dirty="0" smtClean="0">
                <a:cs typeface="Times New Roman" panose="02020603050405020304" pitchFamily="18" charset="0"/>
              </a:rPr>
              <a:t> - activity from the mid-first to early-third century, but most of the material belonging to the second century CE.</a:t>
            </a:r>
            <a:endParaRPr lang="en-GB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889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Strategic and Diplomatic interest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468688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Vital to keep routes in Eastern Desert open to keep access to Red Sea and to naval fleet – </a:t>
            </a:r>
            <a:r>
              <a:rPr lang="en-GB" sz="2200" dirty="0" smtClean="0"/>
              <a:t>Strabo 16.4.23 – Naval station at Myos Hormos - </a:t>
            </a:r>
            <a:r>
              <a:rPr lang="en-GB" sz="2200" dirty="0" err="1" smtClean="0"/>
              <a:t>Farasan</a:t>
            </a:r>
            <a:r>
              <a:rPr lang="en-GB" sz="2200" dirty="0" smtClean="0"/>
              <a:t> Islands (2</a:t>
            </a:r>
            <a:r>
              <a:rPr lang="en-GB" sz="2200" baseline="30000" dirty="0" smtClean="0"/>
              <a:t>nd</a:t>
            </a:r>
            <a:r>
              <a:rPr lang="en-GB" sz="2200" dirty="0" smtClean="0"/>
              <a:t> C AD) – </a:t>
            </a:r>
            <a:r>
              <a:rPr lang="fr-FR" sz="2200" dirty="0" smtClean="0"/>
              <a:t>L’Anne Epigraphique 2004 – 1643, and 2005 – 1638-40; </a:t>
            </a:r>
            <a:r>
              <a:rPr lang="fr-FR" sz="2200" i="1" dirty="0" smtClean="0"/>
              <a:t>Martyrium </a:t>
            </a:r>
            <a:r>
              <a:rPr lang="fr-FR" sz="2200" i="1" dirty="0" err="1" smtClean="0"/>
              <a:t>Sancti</a:t>
            </a:r>
            <a:r>
              <a:rPr lang="fr-FR" sz="2200" i="1" dirty="0" smtClean="0"/>
              <a:t> </a:t>
            </a:r>
            <a:r>
              <a:rPr lang="fr-FR" sz="2200" i="1" dirty="0" err="1" smtClean="0"/>
              <a:t>Arethae</a:t>
            </a:r>
            <a:r>
              <a:rPr lang="fr-FR" sz="2200" i="1" dirty="0" smtClean="0"/>
              <a:t> </a:t>
            </a:r>
            <a:r>
              <a:rPr lang="fr-FR" sz="2200" dirty="0" smtClean="0"/>
              <a:t>27-29.</a:t>
            </a:r>
            <a:endParaRPr lang="en-GB" sz="2200" dirty="0" smtClean="0"/>
          </a:p>
          <a:p>
            <a:endParaRPr lang="en-GB" sz="1200" dirty="0" smtClean="0"/>
          </a:p>
          <a:p>
            <a:r>
              <a:rPr lang="en-GB" dirty="0" smtClean="0"/>
              <a:t>Allows embassies to reach Rome directly from Arabia and India – </a:t>
            </a:r>
            <a:r>
              <a:rPr lang="en-GB" sz="2200" i="1" dirty="0" smtClean="0"/>
              <a:t>PME </a:t>
            </a:r>
            <a:r>
              <a:rPr lang="en-GB" sz="2200" dirty="0" smtClean="0"/>
              <a:t>23; </a:t>
            </a:r>
            <a:r>
              <a:rPr lang="en-GB" sz="2200" i="1" dirty="0" err="1" smtClean="0"/>
              <a:t>Itinerarium</a:t>
            </a:r>
            <a:r>
              <a:rPr lang="en-GB" sz="2200" i="1" dirty="0" smtClean="0"/>
              <a:t> </a:t>
            </a:r>
            <a:r>
              <a:rPr lang="en-GB" sz="2200" i="1" dirty="0" err="1" smtClean="0"/>
              <a:t>Egeriae</a:t>
            </a:r>
            <a:r>
              <a:rPr lang="en-GB" sz="2200" i="1" dirty="0" smtClean="0"/>
              <a:t> </a:t>
            </a:r>
            <a:r>
              <a:rPr lang="en-GB" sz="2200" dirty="0" smtClean="0"/>
              <a:t>6.4.7.</a:t>
            </a:r>
            <a:r>
              <a:rPr lang="en-GB" sz="2200" i="1" dirty="0" smtClean="0"/>
              <a:t> </a:t>
            </a:r>
            <a:endParaRPr lang="en-GB" sz="2200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5360" y="1700809"/>
            <a:ext cx="4035112" cy="4550568"/>
          </a:xfr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648200" y="6251376"/>
            <a:ext cx="4316288" cy="288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200" dirty="0" smtClean="0"/>
              <a:t>Image edited from Sidebotham (2011).</a:t>
            </a:r>
            <a:endParaRPr lang="en-GB" sz="1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07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8485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  <a:cs typeface="Times New Roman" panose="02020603050405020304" pitchFamily="18" charset="0"/>
              </a:rPr>
              <a:t>Impact on the Red Sea </a:t>
            </a:r>
            <a:r>
              <a:rPr lang="en-GB" b="1" dirty="0" smtClean="0">
                <a:latin typeface="+mn-lt"/>
                <a:cs typeface="Times New Roman" panose="02020603050405020304" pitchFamily="18" charset="0"/>
              </a:rPr>
              <a:t>Trade: One Possible Factor?</a:t>
            </a:r>
            <a:endParaRPr lang="en-GB" b="1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87887"/>
            <a:ext cx="9143999" cy="5570113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cs typeface="Times New Roman" panose="02020603050405020304" pitchFamily="18" charset="0"/>
              </a:rPr>
              <a:t>Increase in </a:t>
            </a:r>
            <a:r>
              <a:rPr lang="en-GB" dirty="0" smtClean="0">
                <a:cs typeface="Times New Roman" panose="02020603050405020304" pitchFamily="18" charset="0"/>
              </a:rPr>
              <a:t>trade (latter first century CE peak) </a:t>
            </a:r>
            <a:r>
              <a:rPr lang="en-GB" dirty="0">
                <a:cs typeface="Times New Roman" panose="02020603050405020304" pitchFamily="18" charset="0"/>
              </a:rPr>
              <a:t>and hence booty to be had from raids </a:t>
            </a:r>
            <a:endParaRPr lang="en-GB" dirty="0" smtClean="0">
              <a:cs typeface="Times New Roman" panose="02020603050405020304" pitchFamily="18" charset="0"/>
            </a:endParaRPr>
          </a:p>
          <a:p>
            <a:endParaRPr lang="en-GB" sz="300" dirty="0" smtClean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Subsequent decline in archaeologically visible goods at international sites in second century CE, and parallel decline in the intensity of occupation at the Red Sea ports (notably Berenike). </a:t>
            </a:r>
          </a:p>
          <a:p>
            <a:endParaRPr lang="en-GB" sz="300" dirty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More than a simple correlation? </a:t>
            </a:r>
          </a:p>
          <a:p>
            <a:endParaRPr lang="en-GB" sz="300" dirty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Less dramatic downturn of “coinage” exports reflective of response to barbaroi attacks? </a:t>
            </a:r>
          </a:p>
          <a:p>
            <a:endParaRPr lang="en-GB" sz="300" dirty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By mid to late second </a:t>
            </a:r>
            <a:r>
              <a:rPr lang="en-GB" dirty="0">
                <a:cs typeface="Times New Roman" panose="02020603050405020304" pitchFamily="18" charset="0"/>
              </a:rPr>
              <a:t>century CE, </a:t>
            </a:r>
            <a:r>
              <a:rPr lang="en-GB" dirty="0" smtClean="0">
                <a:cs typeface="Times New Roman" panose="02020603050405020304" pitchFamily="18" charset="0"/>
              </a:rPr>
              <a:t>ostraka from </a:t>
            </a:r>
            <a:r>
              <a:rPr lang="en-GB" dirty="0">
                <a:cs typeface="Times New Roman" panose="02020603050405020304" pitchFamily="18" charset="0"/>
              </a:rPr>
              <a:t>Mons Claudianus and Umm Balad record the threat posed by nomads (</a:t>
            </a:r>
            <a:r>
              <a:rPr lang="en-GB" i="1" dirty="0">
                <a:cs typeface="Times New Roman" panose="02020603050405020304" pitchFamily="18" charset="0"/>
              </a:rPr>
              <a:t>O. Claud</a:t>
            </a:r>
            <a:r>
              <a:rPr lang="en-GB" dirty="0">
                <a:cs typeface="Times New Roman" panose="02020603050405020304" pitchFamily="18" charset="0"/>
              </a:rPr>
              <a:t>. Inv. 4888 (145 CE), 7309 (152/53 CE), 7226 (c. 150-90 CE), 7255 (189 CE), IV 851 (end of second century CE); </a:t>
            </a:r>
            <a:r>
              <a:rPr lang="en-GB" i="1" dirty="0">
                <a:cs typeface="Times New Roman" panose="02020603050405020304" pitchFamily="18" charset="0"/>
              </a:rPr>
              <a:t>O. </a:t>
            </a:r>
            <a:r>
              <a:rPr lang="en-GB" i="1" dirty="0" err="1">
                <a:cs typeface="Times New Roman" panose="02020603050405020304" pitchFamily="18" charset="0"/>
              </a:rPr>
              <a:t>Ka</a:t>
            </a:r>
            <a:r>
              <a:rPr lang="en-GB" i="1" dirty="0" smtClean="0">
                <a:cs typeface="Times New Roman" panose="02020603050405020304" pitchFamily="18" charset="0"/>
              </a:rPr>
              <a:t>. La</a:t>
            </a:r>
            <a:r>
              <a:rPr lang="en-GB" dirty="0">
                <a:cs typeface="Times New Roman" panose="02020603050405020304" pitchFamily="18" charset="0"/>
              </a:rPr>
              <a:t>. inv. 31. See also </a:t>
            </a:r>
            <a:r>
              <a:rPr lang="en-GB" i="1" dirty="0">
                <a:cs typeface="Times New Roman" panose="02020603050405020304" pitchFamily="18" charset="0"/>
              </a:rPr>
              <a:t>P. Bagnall </a:t>
            </a:r>
            <a:r>
              <a:rPr lang="en-GB" dirty="0">
                <a:cs typeface="Times New Roman" panose="02020603050405020304" pitchFamily="18" charset="0"/>
              </a:rPr>
              <a:t>8 (186/87 CE). </a:t>
            </a:r>
            <a:endParaRPr lang="en-GB" dirty="0" smtClean="0">
              <a:cs typeface="Times New Roman" panose="02020603050405020304" pitchFamily="18" charset="0"/>
            </a:endParaRPr>
          </a:p>
          <a:p>
            <a:endParaRPr lang="en-GB" sz="300" dirty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Temporary abandonment of </a:t>
            </a:r>
            <a:r>
              <a:rPr lang="en-GB" dirty="0" err="1" smtClean="0">
                <a:cs typeface="Times New Roman" panose="02020603050405020304" pitchFamily="18" charset="0"/>
              </a:rPr>
              <a:t>fortlets</a:t>
            </a:r>
            <a:r>
              <a:rPr lang="en-GB" dirty="0" smtClean="0">
                <a:cs typeface="Times New Roman" panose="02020603050405020304" pitchFamily="18" charset="0"/>
              </a:rPr>
              <a:t> of </a:t>
            </a:r>
            <a:r>
              <a:rPr lang="en-GB" dirty="0" err="1" smtClean="0">
                <a:cs typeface="Times New Roman" panose="02020603050405020304" pitchFamily="18" charset="0"/>
              </a:rPr>
              <a:t>Didymoi</a:t>
            </a:r>
            <a:r>
              <a:rPr lang="en-GB" dirty="0" smtClean="0">
                <a:cs typeface="Times New Roman" panose="02020603050405020304" pitchFamily="18" charset="0"/>
              </a:rPr>
              <a:t> and Dios c. 150-175 CE – </a:t>
            </a:r>
            <a:r>
              <a:rPr lang="en-GB" dirty="0">
                <a:cs typeface="Times New Roman" panose="02020603050405020304" pitchFamily="18" charset="0"/>
              </a:rPr>
              <a:t>signs </a:t>
            </a:r>
            <a:r>
              <a:rPr lang="en-GB" dirty="0" smtClean="0">
                <a:cs typeface="Times New Roman" panose="02020603050405020304" pitchFamily="18" charset="0"/>
              </a:rPr>
              <a:t>of apparent </a:t>
            </a:r>
            <a:r>
              <a:rPr lang="en-GB" dirty="0">
                <a:cs typeface="Times New Roman" panose="02020603050405020304" pitchFamily="18" charset="0"/>
              </a:rPr>
              <a:t>violent destruction </a:t>
            </a:r>
            <a:r>
              <a:rPr lang="en-GB" dirty="0" smtClean="0">
                <a:cs typeface="Times New Roman" panose="02020603050405020304" pitchFamily="18" charset="0"/>
              </a:rPr>
              <a:t>at shrine </a:t>
            </a:r>
            <a:r>
              <a:rPr lang="en-GB" dirty="0">
                <a:cs typeface="Times New Roman" panose="02020603050405020304" pitchFamily="18" charset="0"/>
              </a:rPr>
              <a:t>in phase 6 </a:t>
            </a:r>
            <a:r>
              <a:rPr lang="en-GB" dirty="0" smtClean="0">
                <a:cs typeface="Times New Roman" panose="02020603050405020304" pitchFamily="18" charset="0"/>
              </a:rPr>
              <a:t>at Dios?</a:t>
            </a:r>
            <a:endParaRPr lang="en-GB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475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1673"/>
          </a:xfrm>
        </p:spPr>
        <p:txBody>
          <a:bodyPr/>
          <a:lstStyle/>
          <a:p>
            <a:r>
              <a:rPr lang="en-GB" b="1" dirty="0" smtClean="0">
                <a:latin typeface="+mn-lt"/>
                <a:cs typeface="Times New Roman" panose="02020603050405020304" pitchFamily="18" charset="0"/>
              </a:rPr>
              <a:t>Increased Cooperation?</a:t>
            </a:r>
            <a:endParaRPr lang="en-GB" b="1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33342"/>
            <a:ext cx="9144000" cy="572465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cs typeface="Times New Roman" panose="02020603050405020304" pitchFamily="18" charset="0"/>
              </a:rPr>
              <a:t>Some point between 174 and 227 CE </a:t>
            </a:r>
            <a:r>
              <a:rPr lang="en-GB" dirty="0">
                <a:cs typeface="Times New Roman" panose="02020603050405020304" pitchFamily="18" charset="0"/>
              </a:rPr>
              <a:t>the rate of duty on eastern imports went from 25% (</a:t>
            </a:r>
            <a:r>
              <a:rPr lang="en-GB" i="1" dirty="0">
                <a:cs typeface="Times New Roman" panose="02020603050405020304" pitchFamily="18" charset="0"/>
              </a:rPr>
              <a:t>tetarte</a:t>
            </a:r>
            <a:r>
              <a:rPr lang="en-GB" dirty="0">
                <a:cs typeface="Times New Roman" panose="02020603050405020304" pitchFamily="18" charset="0"/>
              </a:rPr>
              <a:t>) to 12.5% (</a:t>
            </a:r>
            <a:r>
              <a:rPr lang="en-GB" i="1" dirty="0">
                <a:cs typeface="Times New Roman" panose="02020603050405020304" pitchFamily="18" charset="0"/>
              </a:rPr>
              <a:t>octava</a:t>
            </a:r>
            <a:r>
              <a:rPr lang="en-GB" dirty="0" smtClean="0">
                <a:cs typeface="Times New Roman" panose="02020603050405020304" pitchFamily="18" charset="0"/>
              </a:rPr>
              <a:t>) – </a:t>
            </a:r>
            <a:r>
              <a:rPr lang="en-GB" i="1" dirty="0" smtClean="0">
                <a:cs typeface="Times New Roman" panose="02020603050405020304" pitchFamily="18" charset="0"/>
              </a:rPr>
              <a:t>Cod. </a:t>
            </a:r>
            <a:r>
              <a:rPr lang="en-GB" i="1" dirty="0" err="1" smtClean="0">
                <a:cs typeface="Times New Roman" panose="02020603050405020304" pitchFamily="18" charset="0"/>
              </a:rPr>
              <a:t>Iust</a:t>
            </a:r>
            <a:r>
              <a:rPr lang="en-GB" i="1" dirty="0" smtClean="0">
                <a:cs typeface="Times New Roman" panose="02020603050405020304" pitchFamily="18" charset="0"/>
              </a:rPr>
              <a:t>. </a:t>
            </a:r>
            <a:r>
              <a:rPr lang="en-GB" dirty="0" smtClean="0">
                <a:cs typeface="Times New Roman" panose="02020603050405020304" pitchFamily="18" charset="0"/>
              </a:rPr>
              <a:t>4.65.7. </a:t>
            </a:r>
          </a:p>
          <a:p>
            <a:endParaRPr lang="en-GB" sz="500" dirty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Giving </a:t>
            </a:r>
            <a:r>
              <a:rPr lang="en-GB" dirty="0">
                <a:cs typeface="Times New Roman" panose="02020603050405020304" pitchFamily="18" charset="0"/>
              </a:rPr>
              <a:t>of supplies (wheat, barley and wine) to some </a:t>
            </a:r>
            <a:r>
              <a:rPr lang="en-GB" dirty="0" err="1" smtClean="0">
                <a:cs typeface="Times New Roman" panose="02020603050405020304" pitchFamily="18" charset="0"/>
              </a:rPr>
              <a:t>barbaroi</a:t>
            </a:r>
            <a:r>
              <a:rPr lang="en-GB" dirty="0">
                <a:cs typeface="Times New Roman" panose="02020603050405020304" pitchFamily="18" charset="0"/>
              </a:rPr>
              <a:t> - </a:t>
            </a:r>
            <a:r>
              <a:rPr lang="en-GB" i="1" dirty="0">
                <a:cs typeface="Times New Roman" panose="02020603050405020304" pitchFamily="18" charset="0"/>
              </a:rPr>
              <a:t>O. Did</a:t>
            </a:r>
            <a:r>
              <a:rPr lang="en-GB" dirty="0">
                <a:cs typeface="Times New Roman" panose="02020603050405020304" pitchFamily="18" charset="0"/>
              </a:rPr>
              <a:t>. 41, 42, 43, 46; 96 ostraka from Xeron </a:t>
            </a:r>
            <a:r>
              <a:rPr lang="en-GB" dirty="0" smtClean="0">
                <a:cs typeface="Times New Roman" panose="02020603050405020304" pitchFamily="18" charset="0"/>
              </a:rPr>
              <a:t>mentioning the giving of supplies to individuals with “barbarian</a:t>
            </a:r>
            <a:r>
              <a:rPr lang="en-GB" dirty="0">
                <a:cs typeface="Times New Roman" panose="02020603050405020304" pitchFamily="18" charset="0"/>
              </a:rPr>
              <a:t>” names </a:t>
            </a:r>
            <a:r>
              <a:rPr lang="en-GB" dirty="0" smtClean="0">
                <a:cs typeface="Times New Roman" panose="02020603050405020304" pitchFamily="18" charset="0"/>
              </a:rPr>
              <a:t>(c. reign Alexander </a:t>
            </a:r>
            <a:r>
              <a:rPr lang="en-GB" dirty="0">
                <a:cs typeface="Times New Roman" panose="02020603050405020304" pitchFamily="18" charset="0"/>
              </a:rPr>
              <a:t>Severus or the reign of </a:t>
            </a:r>
            <a:r>
              <a:rPr lang="en-GB" dirty="0" err="1" smtClean="0">
                <a:cs typeface="Times New Roman" panose="02020603050405020304" pitchFamily="18" charset="0"/>
              </a:rPr>
              <a:t>Gallienus</a:t>
            </a:r>
            <a:r>
              <a:rPr lang="en-GB" dirty="0" smtClean="0">
                <a:cs typeface="Times New Roman" panose="02020603050405020304" pitchFamily="18" charset="0"/>
              </a:rPr>
              <a:t>).</a:t>
            </a:r>
          </a:p>
          <a:p>
            <a:pPr lvl="1"/>
            <a:r>
              <a:rPr lang="en-GB" dirty="0" smtClean="0">
                <a:cs typeface="Times New Roman" panose="02020603050405020304" pitchFamily="18" charset="0"/>
              </a:rPr>
              <a:t>Payments for services rendered or to prevent attacks?</a:t>
            </a:r>
          </a:p>
          <a:p>
            <a:endParaRPr lang="en-GB" sz="500" dirty="0" smtClean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Minor </a:t>
            </a:r>
            <a:r>
              <a:rPr lang="en-GB" dirty="0">
                <a:cs typeface="Times New Roman" panose="02020603050405020304" pitchFamily="18" charset="0"/>
              </a:rPr>
              <a:t>commercial transactions - 24 </a:t>
            </a:r>
            <a:r>
              <a:rPr lang="en-GB" dirty="0" smtClean="0">
                <a:cs typeface="Times New Roman" panose="02020603050405020304" pitchFamily="18" charset="0"/>
              </a:rPr>
              <a:t>drachmae price for the </a:t>
            </a:r>
            <a:r>
              <a:rPr lang="en-GB" dirty="0" err="1">
                <a:cs typeface="Times New Roman" panose="02020603050405020304" pitchFamily="18" charset="0"/>
              </a:rPr>
              <a:t>barbaroi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smtClean="0">
                <a:cs typeface="Times New Roman" panose="02020603050405020304" pitchFamily="18" charset="0"/>
              </a:rPr>
              <a:t>to buy a </a:t>
            </a:r>
            <a:r>
              <a:rPr lang="en-GB" dirty="0" err="1">
                <a:cs typeface="Times New Roman" panose="02020603050405020304" pitchFamily="18" charset="0"/>
              </a:rPr>
              <a:t>chous</a:t>
            </a:r>
            <a:r>
              <a:rPr lang="en-GB" dirty="0">
                <a:cs typeface="Times New Roman" panose="02020603050405020304" pitchFamily="18" charset="0"/>
              </a:rPr>
              <a:t> (= 12 </a:t>
            </a:r>
            <a:r>
              <a:rPr lang="en-GB" dirty="0" err="1">
                <a:cs typeface="Times New Roman" panose="02020603050405020304" pitchFamily="18" charset="0"/>
              </a:rPr>
              <a:t>kotylai</a:t>
            </a:r>
            <a:r>
              <a:rPr lang="en-GB" dirty="0">
                <a:cs typeface="Times New Roman" panose="02020603050405020304" pitchFamily="18" charset="0"/>
              </a:rPr>
              <a:t> or 3.12 litres) of </a:t>
            </a:r>
            <a:r>
              <a:rPr lang="en-GB" dirty="0" smtClean="0">
                <a:cs typeface="Times New Roman" panose="02020603050405020304" pitchFamily="18" charset="0"/>
              </a:rPr>
              <a:t>oil (</a:t>
            </a:r>
            <a:r>
              <a:rPr lang="fr-FR" i="1" dirty="0" smtClean="0">
                <a:cs typeface="Times New Roman" panose="02020603050405020304" pitchFamily="18" charset="0"/>
              </a:rPr>
              <a:t>O</a:t>
            </a:r>
            <a:r>
              <a:rPr lang="fr-FR" i="1" dirty="0">
                <a:cs typeface="Times New Roman" panose="02020603050405020304" pitchFamily="18" charset="0"/>
              </a:rPr>
              <a:t>. </a:t>
            </a:r>
            <a:r>
              <a:rPr lang="fr-FR" i="1" dirty="0" err="1">
                <a:cs typeface="Times New Roman" panose="02020603050405020304" pitchFamily="18" charset="0"/>
              </a:rPr>
              <a:t>Xer</a:t>
            </a:r>
            <a:r>
              <a:rPr lang="fr-FR" dirty="0">
                <a:cs typeface="Times New Roman" panose="02020603050405020304" pitchFamily="18" charset="0"/>
              </a:rPr>
              <a:t>. Inv. 465 </a:t>
            </a:r>
            <a:r>
              <a:rPr lang="fr-FR" dirty="0" smtClean="0">
                <a:cs typeface="Times New Roman" panose="02020603050405020304" pitchFamily="18" charset="0"/>
              </a:rPr>
              <a:t> - c</a:t>
            </a:r>
            <a:r>
              <a:rPr lang="fr-FR" dirty="0">
                <a:cs typeface="Times New Roman" panose="02020603050405020304" pitchFamily="18" charset="0"/>
              </a:rPr>
              <a:t>. 115-130 CE</a:t>
            </a:r>
            <a:r>
              <a:rPr lang="fr-FR" dirty="0" smtClean="0">
                <a:cs typeface="Times New Roman" panose="02020603050405020304" pitchFamily="18" charset="0"/>
              </a:rPr>
              <a:t>); </a:t>
            </a:r>
            <a:r>
              <a:rPr lang="en-GB" dirty="0" err="1">
                <a:cs typeface="Times New Roman" panose="02020603050405020304" pitchFamily="18" charset="0"/>
              </a:rPr>
              <a:t>Arabes</a:t>
            </a:r>
            <a:r>
              <a:rPr lang="en-GB" dirty="0">
                <a:cs typeface="Times New Roman" panose="02020603050405020304" pitchFamily="18" charset="0"/>
              </a:rPr>
              <a:t> (</a:t>
            </a:r>
            <a:r>
              <a:rPr lang="en-GB" dirty="0" err="1">
                <a:cs typeface="Times New Roman" panose="02020603050405020304" pitchFamily="18" charset="0"/>
              </a:rPr>
              <a:t>Ἄρ</a:t>
            </a:r>
            <a:r>
              <a:rPr lang="en-GB" dirty="0">
                <a:cs typeface="Times New Roman" panose="02020603050405020304" pitchFamily="18" charset="0"/>
              </a:rPr>
              <a:t>αβες</a:t>
            </a:r>
            <a:r>
              <a:rPr lang="en-GB" dirty="0" smtClean="0">
                <a:cs typeface="Times New Roman" panose="02020603050405020304" pitchFamily="18" charset="0"/>
              </a:rPr>
              <a:t>) </a:t>
            </a:r>
            <a:r>
              <a:rPr lang="en-GB" dirty="0">
                <a:cs typeface="Times New Roman" panose="02020603050405020304" pitchFamily="18" charset="0"/>
              </a:rPr>
              <a:t>involved in bringing fresh fish to the </a:t>
            </a:r>
            <a:r>
              <a:rPr lang="en-GB" dirty="0" smtClean="0">
                <a:cs typeface="Times New Roman" panose="02020603050405020304" pitchFamily="18" charset="0"/>
              </a:rPr>
              <a:t>Mons Claudianus </a:t>
            </a:r>
            <a:r>
              <a:rPr lang="en-GB" dirty="0">
                <a:cs typeface="Times New Roman" panose="02020603050405020304" pitchFamily="18" charset="0"/>
              </a:rPr>
              <a:t>– </a:t>
            </a:r>
            <a:r>
              <a:rPr lang="en-GB" i="1" dirty="0">
                <a:cs typeface="Times New Roman" panose="02020603050405020304" pitchFamily="18" charset="0"/>
              </a:rPr>
              <a:t>O. Claud</a:t>
            </a:r>
            <a:r>
              <a:rPr lang="en-GB" dirty="0">
                <a:cs typeface="Times New Roman" panose="02020603050405020304" pitchFamily="18" charset="0"/>
              </a:rPr>
              <a:t>. Inv. 529, </a:t>
            </a:r>
            <a:r>
              <a:rPr lang="en-GB" dirty="0" smtClean="0">
                <a:cs typeface="Times New Roman" panose="02020603050405020304" pitchFamily="18" charset="0"/>
              </a:rPr>
              <a:t>830 (</a:t>
            </a:r>
            <a:r>
              <a:rPr lang="en-GB" dirty="0" err="1" smtClean="0">
                <a:cs typeface="Times New Roman" panose="02020603050405020304" pitchFamily="18" charset="0"/>
              </a:rPr>
              <a:t>Trajanic</a:t>
            </a:r>
            <a:r>
              <a:rPr lang="en-GB" dirty="0" smtClean="0">
                <a:cs typeface="Times New Roman" panose="02020603050405020304" pitchFamily="18" charset="0"/>
              </a:rPr>
              <a:t> era).</a:t>
            </a:r>
          </a:p>
          <a:p>
            <a:endParaRPr lang="en-GB" sz="500" dirty="0">
              <a:cs typeface="Times New Roman" panose="02020603050405020304" pitchFamily="18" charset="0"/>
            </a:endParaRPr>
          </a:p>
          <a:p>
            <a:r>
              <a:rPr lang="en-GB" dirty="0" smtClean="0">
                <a:cs typeface="Times New Roman" panose="02020603050405020304" pitchFamily="18" charset="0"/>
              </a:rPr>
              <a:t>Many complex sub-groups and identities – varying cooperative and hostile relationships in different periods. </a:t>
            </a:r>
            <a:endParaRPr lang="en-GB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74989-6C35-4DF1-A73A-A51624BF5DD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736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en-GB" b="1" dirty="0" smtClean="0"/>
              <a:t>Bibliography (1)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 fontScale="85000" lnSpcReduction="10000"/>
          </a:bodyPr>
          <a:lstStyle/>
          <a:p>
            <a:r>
              <a:rPr lang="da-DK" dirty="0"/>
              <a:t>René T. J. Cappers 2006, </a:t>
            </a:r>
            <a:r>
              <a:rPr lang="da-DK" i="1" dirty="0"/>
              <a:t>Roman Foodprints at Berenike</a:t>
            </a:r>
            <a:r>
              <a:rPr lang="da-DK" dirty="0"/>
              <a:t> (Los </a:t>
            </a:r>
            <a:r>
              <a:rPr lang="da-DK" dirty="0" smtClean="0"/>
              <a:t>Angeles). </a:t>
            </a:r>
          </a:p>
          <a:p>
            <a:endParaRPr lang="da-DK" sz="500" dirty="0"/>
          </a:p>
          <a:p>
            <a:r>
              <a:rPr lang="en-GB" dirty="0"/>
              <a:t>David Kennedy 1985, “The Composition of a Military Work Party in Roman Egypt (ILS 2483: </a:t>
            </a:r>
            <a:r>
              <a:rPr lang="en-GB" dirty="0" err="1"/>
              <a:t>Coptos</a:t>
            </a:r>
            <a:r>
              <a:rPr lang="en-GB" dirty="0"/>
              <a:t>),” </a:t>
            </a:r>
            <a:r>
              <a:rPr lang="en-GB" i="1" dirty="0"/>
              <a:t>JEA</a:t>
            </a:r>
            <a:r>
              <a:rPr lang="en-GB" dirty="0"/>
              <a:t> </a:t>
            </a:r>
            <a:r>
              <a:rPr lang="en-GB" dirty="0" smtClean="0"/>
              <a:t>71: 156-160.</a:t>
            </a:r>
            <a:endParaRPr lang="da-DK" dirty="0" smtClean="0"/>
          </a:p>
          <a:p>
            <a:endParaRPr lang="en-GB" sz="500" dirty="0" smtClean="0"/>
          </a:p>
          <a:p>
            <a:r>
              <a:rPr lang="en-GB" dirty="0" smtClean="0"/>
              <a:t>Rosemarie </a:t>
            </a:r>
            <a:r>
              <a:rPr lang="en-GB" dirty="0" err="1"/>
              <a:t>Klemm</a:t>
            </a:r>
            <a:r>
              <a:rPr lang="en-GB" dirty="0"/>
              <a:t> and Dietrich </a:t>
            </a:r>
            <a:r>
              <a:rPr lang="en-GB" dirty="0" err="1" smtClean="0"/>
              <a:t>Klemm</a:t>
            </a:r>
            <a:r>
              <a:rPr lang="en-GB" dirty="0"/>
              <a:t> </a:t>
            </a:r>
            <a:r>
              <a:rPr lang="en-GB" dirty="0" smtClean="0"/>
              <a:t>2013, </a:t>
            </a:r>
            <a:r>
              <a:rPr lang="en-GB" i="1" dirty="0"/>
              <a:t>Gold and Gold Mining in Ancient Egypt and Nubia </a:t>
            </a:r>
            <a:r>
              <a:rPr lang="en-GB" dirty="0"/>
              <a:t>(</a:t>
            </a:r>
            <a:r>
              <a:rPr lang="en-GB" dirty="0" smtClean="0"/>
              <a:t>Heidelberg).</a:t>
            </a:r>
          </a:p>
          <a:p>
            <a:endParaRPr lang="en-GB" sz="500" dirty="0"/>
          </a:p>
          <a:p>
            <a:r>
              <a:rPr lang="en-GB" dirty="0"/>
              <a:t>Jonatan </a:t>
            </a:r>
            <a:r>
              <a:rPr lang="en-GB" dirty="0" err="1" smtClean="0"/>
              <a:t>Krzywinski</a:t>
            </a:r>
            <a:r>
              <a:rPr lang="en-GB" dirty="0"/>
              <a:t> 2007, “Water Harvesting in the Eastern Desert of Egypt,” in </a:t>
            </a:r>
            <a:r>
              <a:rPr lang="en-GB" i="1" dirty="0"/>
              <a:t>The Indian Ocean in the Ancient Period: Definite places, </a:t>
            </a:r>
            <a:r>
              <a:rPr lang="en-GB" i="1" dirty="0" err="1"/>
              <a:t>translocal</a:t>
            </a:r>
            <a:r>
              <a:rPr lang="en-GB" i="1" dirty="0"/>
              <a:t> exchange</a:t>
            </a:r>
            <a:r>
              <a:rPr lang="en-GB" dirty="0"/>
              <a:t>, ed. </a:t>
            </a:r>
            <a:r>
              <a:rPr lang="en-GB" dirty="0" err="1"/>
              <a:t>Eivind</a:t>
            </a:r>
            <a:r>
              <a:rPr lang="en-GB" dirty="0"/>
              <a:t> H. </a:t>
            </a:r>
            <a:r>
              <a:rPr lang="en-GB" dirty="0" err="1"/>
              <a:t>Seland</a:t>
            </a:r>
            <a:r>
              <a:rPr lang="en-GB" dirty="0"/>
              <a:t> (</a:t>
            </a:r>
            <a:r>
              <a:rPr lang="en-GB" dirty="0" smtClean="0"/>
              <a:t>Oxford): </a:t>
            </a:r>
            <a:r>
              <a:rPr lang="en-GB" dirty="0"/>
              <a:t>45-57</a:t>
            </a:r>
            <a:r>
              <a:rPr lang="en-GB" dirty="0" smtClean="0"/>
              <a:t>.</a:t>
            </a:r>
          </a:p>
          <a:p>
            <a:endParaRPr lang="en-GB" sz="500" dirty="0"/>
          </a:p>
          <a:p>
            <a:r>
              <a:rPr lang="en-GB" dirty="0"/>
              <a:t>George W. Murray and Eric H. Warmington 1967, “</a:t>
            </a:r>
            <a:r>
              <a:rPr lang="en-GB" dirty="0" err="1"/>
              <a:t>Trogodytica</a:t>
            </a:r>
            <a:r>
              <a:rPr lang="en-GB" dirty="0"/>
              <a:t>: The Red Sea Littoral in Ptolemaic Times,” </a:t>
            </a:r>
            <a:r>
              <a:rPr lang="en-GB" i="1" dirty="0"/>
              <a:t>The Geographical Journal </a:t>
            </a:r>
            <a:r>
              <a:rPr lang="en-GB" dirty="0" smtClean="0"/>
              <a:t>133: </a:t>
            </a:r>
            <a:r>
              <a:rPr lang="en-GB" dirty="0"/>
              <a:t>29-30.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2630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en-GB" b="1" dirty="0" smtClean="0"/>
              <a:t>Bibliography (2)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David Peacock and Valerie </a:t>
            </a:r>
            <a:r>
              <a:rPr lang="en-GB" dirty="0" err="1" smtClean="0"/>
              <a:t>Maxfield</a:t>
            </a:r>
            <a:r>
              <a:rPr lang="en-GB" dirty="0" smtClean="0"/>
              <a:t>, </a:t>
            </a:r>
            <a:r>
              <a:rPr lang="en-GB" dirty="0"/>
              <a:t>eds. 1997, </a:t>
            </a:r>
            <a:r>
              <a:rPr lang="en-GB" i="1" dirty="0"/>
              <a:t>Surveys and Excavations: Mons Claudianus: Topography and Quarries </a:t>
            </a:r>
            <a:r>
              <a:rPr lang="en-GB" dirty="0"/>
              <a:t>(</a:t>
            </a:r>
            <a:r>
              <a:rPr lang="en-GB" dirty="0" smtClean="0"/>
              <a:t>Cairo).</a:t>
            </a:r>
          </a:p>
          <a:p>
            <a:endParaRPr lang="en-GB" sz="900" dirty="0"/>
          </a:p>
          <a:p>
            <a:r>
              <a:rPr lang="en-GB" dirty="0" smtClean="0"/>
              <a:t>David </a:t>
            </a:r>
            <a:r>
              <a:rPr lang="en-GB" dirty="0"/>
              <a:t>Peacock and Valerie </a:t>
            </a:r>
            <a:r>
              <a:rPr lang="en-GB" dirty="0" err="1"/>
              <a:t>Maxfield</a:t>
            </a:r>
            <a:r>
              <a:rPr lang="en-GB" dirty="0"/>
              <a:t>, eds. </a:t>
            </a:r>
            <a:r>
              <a:rPr lang="en-GB" dirty="0" smtClean="0"/>
              <a:t>2001, </a:t>
            </a:r>
            <a:r>
              <a:rPr lang="en-GB" i="1" dirty="0"/>
              <a:t>Surveys and Excavations: Mons Claudianus: Excavations Part 1 </a:t>
            </a:r>
            <a:r>
              <a:rPr lang="en-GB" dirty="0"/>
              <a:t>(</a:t>
            </a:r>
            <a:r>
              <a:rPr lang="en-GB" dirty="0" smtClean="0"/>
              <a:t>Cairo). </a:t>
            </a:r>
          </a:p>
          <a:p>
            <a:endParaRPr lang="en-GB" sz="900" dirty="0"/>
          </a:p>
          <a:p>
            <a:r>
              <a:rPr lang="en-GB" dirty="0" smtClean="0"/>
              <a:t>David </a:t>
            </a:r>
            <a:r>
              <a:rPr lang="en-GB" dirty="0"/>
              <a:t>Peacock and Valerie </a:t>
            </a:r>
            <a:r>
              <a:rPr lang="en-GB" dirty="0" err="1"/>
              <a:t>Maxfield</a:t>
            </a:r>
            <a:r>
              <a:rPr lang="en-GB" dirty="0"/>
              <a:t>, eds. 2001, </a:t>
            </a:r>
            <a:r>
              <a:rPr lang="en-GB" i="1" dirty="0"/>
              <a:t>The Roman Imperial Quarries: Survey and Excavations at Mons Porphyrites 1994-1998: Volume 1 </a:t>
            </a:r>
            <a:r>
              <a:rPr lang="en-GB" dirty="0"/>
              <a:t>(</a:t>
            </a:r>
            <a:r>
              <a:rPr lang="en-GB" dirty="0" smtClean="0"/>
              <a:t>Exeter).</a:t>
            </a:r>
          </a:p>
          <a:p>
            <a:endParaRPr lang="en-GB" sz="900" dirty="0"/>
          </a:p>
          <a:p>
            <a:r>
              <a:rPr lang="en-GB" dirty="0" smtClean="0"/>
              <a:t>David </a:t>
            </a:r>
            <a:r>
              <a:rPr lang="en-GB" dirty="0"/>
              <a:t>Peacock and Valerie </a:t>
            </a:r>
            <a:r>
              <a:rPr lang="en-GB" dirty="0" err="1"/>
              <a:t>Maxfield</a:t>
            </a:r>
            <a:r>
              <a:rPr lang="en-GB" dirty="0"/>
              <a:t>, eds. 2007, </a:t>
            </a:r>
            <a:r>
              <a:rPr lang="en-GB" i="1" dirty="0"/>
              <a:t>The Roman Imperial Quarries: Survey and Excavations at Mons Porphyrites 1994-1998: Volume 2</a:t>
            </a:r>
            <a:r>
              <a:rPr lang="en-GB" dirty="0"/>
              <a:t> (</a:t>
            </a:r>
            <a:r>
              <a:rPr lang="en-GB" dirty="0" smtClean="0"/>
              <a:t>Exeter).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6622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en-GB" b="1" dirty="0" smtClean="0"/>
              <a:t>Bibliography (3)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Steven. S. Sidebotham, Martin </a:t>
            </a:r>
            <a:r>
              <a:rPr lang="en-GB" dirty="0" err="1"/>
              <a:t>Hense</a:t>
            </a:r>
            <a:r>
              <a:rPr lang="en-GB" dirty="0"/>
              <a:t> and </a:t>
            </a:r>
            <a:r>
              <a:rPr lang="en-GB" dirty="0" err="1"/>
              <a:t>Hendrikje</a:t>
            </a:r>
            <a:r>
              <a:rPr lang="en-GB" dirty="0"/>
              <a:t> </a:t>
            </a:r>
            <a:r>
              <a:rPr lang="en-GB" dirty="0" err="1" smtClean="0"/>
              <a:t>Nouwens</a:t>
            </a:r>
            <a:r>
              <a:rPr lang="en-GB" dirty="0"/>
              <a:t> 2008, </a:t>
            </a:r>
            <a:r>
              <a:rPr lang="en-GB" i="1" dirty="0"/>
              <a:t>The Red Land: The Illustrated Archaeology of Egypt’s Eastern Desert </a:t>
            </a:r>
            <a:r>
              <a:rPr lang="en-GB" dirty="0"/>
              <a:t>(</a:t>
            </a:r>
            <a:r>
              <a:rPr lang="en-GB" dirty="0" smtClean="0"/>
              <a:t>Cairo).</a:t>
            </a:r>
          </a:p>
          <a:p>
            <a:endParaRPr lang="en-GB" sz="900" dirty="0"/>
          </a:p>
          <a:p>
            <a:r>
              <a:rPr lang="en-GB" dirty="0"/>
              <a:t>Steven E. Sidebotham and Ronald E. </a:t>
            </a:r>
            <a:r>
              <a:rPr lang="en-GB" dirty="0" err="1" smtClean="0"/>
              <a:t>Zitterkopf</a:t>
            </a:r>
            <a:r>
              <a:rPr lang="en-GB" dirty="0" smtClean="0"/>
              <a:t> 1998, </a:t>
            </a:r>
            <a:r>
              <a:rPr lang="en-GB" dirty="0"/>
              <a:t>“Survey of the Via </a:t>
            </a:r>
            <a:r>
              <a:rPr lang="en-GB" dirty="0" err="1"/>
              <a:t>Hadriana</a:t>
            </a:r>
            <a:r>
              <a:rPr lang="en-GB" dirty="0"/>
              <a:t>: The 1997 Season,” </a:t>
            </a:r>
            <a:r>
              <a:rPr lang="en-GB" i="1" dirty="0"/>
              <a:t>BIFAO</a:t>
            </a:r>
            <a:r>
              <a:rPr lang="en-GB" dirty="0"/>
              <a:t> </a:t>
            </a:r>
            <a:r>
              <a:rPr lang="en-GB" dirty="0" smtClean="0"/>
              <a:t>98: 353-66</a:t>
            </a:r>
          </a:p>
          <a:p>
            <a:endParaRPr lang="en-GB" sz="900" dirty="0"/>
          </a:p>
          <a:p>
            <a:r>
              <a:rPr lang="en-GB" dirty="0" smtClean="0"/>
              <a:t>Lloyd </a:t>
            </a:r>
            <a:r>
              <a:rPr lang="en-GB" dirty="0"/>
              <a:t>A. </a:t>
            </a:r>
            <a:r>
              <a:rPr lang="en-GB" dirty="0" smtClean="0"/>
              <a:t>Thompson 1969, </a:t>
            </a:r>
            <a:r>
              <a:rPr lang="en-GB" dirty="0"/>
              <a:t>“Eastern Africa and the Graeco-Roman World (to A.D. 641),” in </a:t>
            </a:r>
            <a:r>
              <a:rPr lang="en-GB" i="1" dirty="0"/>
              <a:t>Africa in Classical Antiquity</a:t>
            </a:r>
            <a:r>
              <a:rPr lang="en-GB" dirty="0"/>
              <a:t>, eds. Lloyd A. Thompson and John Ferguson (</a:t>
            </a:r>
            <a:r>
              <a:rPr lang="en-GB" dirty="0" smtClean="0"/>
              <a:t>Nigeria): 26-61.</a:t>
            </a:r>
            <a:endParaRPr lang="en-GB" dirty="0"/>
          </a:p>
          <a:p>
            <a:endParaRPr lang="en-GB" sz="900" dirty="0" smtClean="0"/>
          </a:p>
          <a:p>
            <a:r>
              <a:rPr lang="en-GB" dirty="0" smtClean="0"/>
              <a:t>Gary </a:t>
            </a:r>
            <a:r>
              <a:rPr lang="en-GB" dirty="0"/>
              <a:t>Young 2001, </a:t>
            </a:r>
            <a:r>
              <a:rPr lang="en-GB" i="1" dirty="0"/>
              <a:t>Rome’s Eastern Trade: International Commerce and Imperial Policy, 31 BC - AD 305 </a:t>
            </a:r>
            <a:r>
              <a:rPr lang="en-GB" dirty="0"/>
              <a:t>(</a:t>
            </a:r>
            <a:r>
              <a:rPr lang="en-GB" dirty="0" smtClean="0"/>
              <a:t>London).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574082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2418</Words>
  <Application>Microsoft Office PowerPoint</Application>
  <PresentationFormat>On-screen Show (4:3)</PresentationFormat>
  <Paragraphs>187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Times New Roman</vt:lpstr>
      <vt:lpstr>1_Office Theme</vt:lpstr>
      <vt:lpstr>West meets East: At the Borders of the Oikoumenē and Beyond   Lecture 15 – The Wild East: The Roman Military and the Indigenous Populations of the Eastern Desert of Egypt  </vt:lpstr>
      <vt:lpstr>Overview of the Lecture</vt:lpstr>
      <vt:lpstr>Exploitation of the Eastern Desert and Red Sea</vt:lpstr>
      <vt:lpstr>Mines and Quarries</vt:lpstr>
      <vt:lpstr>PowerPoint Presentation</vt:lpstr>
      <vt:lpstr>Environment of the Eastern Desert</vt:lpstr>
      <vt:lpstr>Supplies</vt:lpstr>
      <vt:lpstr>Supervision and control by the  Roman Military</vt:lpstr>
      <vt:lpstr>PowerPoint Presentation</vt:lpstr>
      <vt:lpstr>Fortifications in Eastern Desert</vt:lpstr>
      <vt:lpstr>Indigenous Populations of the Eastern Desert </vt:lpstr>
      <vt:lpstr>Nomadic Threat?</vt:lpstr>
      <vt:lpstr>Roman Military Attacks on the Indigenous Groups</vt:lpstr>
      <vt:lpstr>Major Phase of Fortification in the Eastern Desert</vt:lpstr>
      <vt:lpstr>Correlations: Trade and Quarrying</vt:lpstr>
      <vt:lpstr>Strategic and Diplomatic interest</vt:lpstr>
      <vt:lpstr>Impact on the Red Sea Trade: One Possible Factor?</vt:lpstr>
      <vt:lpstr>Increased Cooperation?</vt:lpstr>
      <vt:lpstr>Bibliography (1)</vt:lpstr>
      <vt:lpstr>Bibliography (2)</vt:lpstr>
      <vt:lpstr>Bibliography (3)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At the Borders of the Oikoumenē and Beyond   Lecture 16 – The Wild East: The Roman Military and the Indigenous Populations of the Eastern Desert of Egypt</dc:title>
  <dc:creator>Matt</dc:creator>
  <cp:lastModifiedBy>Matthew Cobb</cp:lastModifiedBy>
  <cp:revision>40</cp:revision>
  <dcterms:created xsi:type="dcterms:W3CDTF">2014-11-21T19:21:03Z</dcterms:created>
  <dcterms:modified xsi:type="dcterms:W3CDTF">2017-11-27T10:37:30Z</dcterms:modified>
</cp:coreProperties>
</file>