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notesMasterIdLst>
    <p:notesMasterId r:id="rId24"/>
  </p:notesMasterIdLst>
  <p:sldIdLst>
    <p:sldId id="440" r:id="rId2"/>
    <p:sldId id="544" r:id="rId3"/>
    <p:sldId id="501" r:id="rId4"/>
    <p:sldId id="557" r:id="rId5"/>
    <p:sldId id="548" r:id="rId6"/>
    <p:sldId id="482" r:id="rId7"/>
    <p:sldId id="546" r:id="rId8"/>
    <p:sldId id="565" r:id="rId9"/>
    <p:sldId id="566" r:id="rId10"/>
    <p:sldId id="581" r:id="rId11"/>
    <p:sldId id="583" r:id="rId12"/>
    <p:sldId id="559" r:id="rId13"/>
    <p:sldId id="558" r:id="rId14"/>
    <p:sldId id="483" r:id="rId15"/>
    <p:sldId id="584" r:id="rId16"/>
    <p:sldId id="585" r:id="rId17"/>
    <p:sldId id="586" r:id="rId18"/>
    <p:sldId id="587" r:id="rId19"/>
    <p:sldId id="588" r:id="rId20"/>
    <p:sldId id="468" r:id="rId21"/>
    <p:sldId id="441" r:id="rId22"/>
    <p:sldId id="54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59"/>
    <p:restoredTop sz="94618"/>
  </p:normalViewPr>
  <p:slideViewPr>
    <p:cSldViewPr snapToGrid="0" snapToObjects="1">
      <p:cViewPr varScale="1">
        <p:scale>
          <a:sx n="86" d="100"/>
          <a:sy n="86" d="100"/>
        </p:scale>
        <p:origin x="248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10/2/20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625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306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965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688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76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912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7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096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701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235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406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66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583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325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0943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2342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343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14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9076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52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310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10/2/20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789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  <p:sldLayoutId id="214748375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ed9172f5-f240-427e-ac0f-ac3800b644e8" TargetMode="External"/><Relationship Id="rId2" Type="http://schemas.openxmlformats.org/officeDocument/2006/relationships/hyperlink" Target="https://uwtsd.hosted.panopto.com/Panopto/Pages/Viewer.aspx?id=a16f07a3-fb0c-4eb9-a266-ac3800a218e2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tiff"/><Relationship Id="rId4" Type="http://schemas.openxmlformats.org/officeDocument/2006/relationships/image" Target="../media/image13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hiteboard.fi/x23y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88bd12a0-a618-4e71-bb5b-ac4600abcb55" TargetMode="External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image" Target="../media/image16.tiff"/><Relationship Id="rId7" Type="http://schemas.openxmlformats.org/officeDocument/2006/relationships/image" Target="../media/image20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tiff"/><Relationship Id="rId11" Type="http://schemas.openxmlformats.org/officeDocument/2006/relationships/image" Target="../media/image24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tiff"/><Relationship Id="rId9" Type="http://schemas.openxmlformats.org/officeDocument/2006/relationships/image" Target="../media/image22.tif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tiff"/><Relationship Id="rId3" Type="http://schemas.openxmlformats.org/officeDocument/2006/relationships/image" Target="../media/image26.tiff"/><Relationship Id="rId7" Type="http://schemas.openxmlformats.org/officeDocument/2006/relationships/image" Target="../media/image30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tiff"/><Relationship Id="rId11" Type="http://schemas.openxmlformats.org/officeDocument/2006/relationships/image" Target="../media/image34.tiff"/><Relationship Id="rId5" Type="http://schemas.openxmlformats.org/officeDocument/2006/relationships/image" Target="../media/image28.tiff"/><Relationship Id="rId10" Type="http://schemas.openxmlformats.org/officeDocument/2006/relationships/image" Target="../media/image33.tiff"/><Relationship Id="rId4" Type="http://schemas.openxmlformats.org/officeDocument/2006/relationships/image" Target="../media/image27.tiff"/><Relationship Id="rId9" Type="http://schemas.openxmlformats.org/officeDocument/2006/relationships/image" Target="../media/image3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hiteboard.fi/x23y4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hyperlink" Target="http://www.termiaduraddysg.org/?lang=en" TargetMode="External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geiriaduracademi.org/terms-of-use/?lang=en" TargetMode="External"/><Relationship Id="rId5" Type="http://schemas.openxmlformats.org/officeDocument/2006/relationships/hyperlink" Target="http://geiriadur.ac.uk/gpc/gpc.html" TargetMode="External"/><Relationship Id="rId4" Type="http://schemas.openxmlformats.org/officeDocument/2006/relationships/hyperlink" Target="https://geiriadur.uwtsd.ac.uk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arn-welsh.net/" TargetMode="External"/><Relationship Id="rId13" Type="http://schemas.openxmlformats.org/officeDocument/2006/relationships/image" Target="../media/image45.png"/><Relationship Id="rId3" Type="http://schemas.openxmlformats.org/officeDocument/2006/relationships/image" Target="../media/image40.tiff"/><Relationship Id="rId7" Type="http://schemas.openxmlformats.org/officeDocument/2006/relationships/image" Target="../media/image42.png"/><Relationship Id="rId12" Type="http://schemas.openxmlformats.org/officeDocument/2006/relationships/hyperlink" Target="https://www.saysomethingin.com/welsh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learnwelsh.cymru/" TargetMode="External"/><Relationship Id="rId11" Type="http://schemas.openxmlformats.org/officeDocument/2006/relationships/image" Target="../media/image44.png"/><Relationship Id="rId5" Type="http://schemas.openxmlformats.org/officeDocument/2006/relationships/image" Target="../media/image41.png"/><Relationship Id="rId10" Type="http://schemas.openxmlformats.org/officeDocument/2006/relationships/hyperlink" Target="https://www.open.edu/openlearn/languages/welsh/croeso-beginners-welsh/content-section-0?active-tab=description-tab" TargetMode="External"/><Relationship Id="rId4" Type="http://schemas.openxmlformats.org/officeDocument/2006/relationships/hyperlink" Target="https://www.duolingo.com/course/cy/en/Learn-Welsh" TargetMode="External"/><Relationship Id="rId9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1af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1.10.2020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2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dysgu’r</a:t>
            </a:r>
            <a:r>
              <a:rPr lang="en-US" sz="2800" dirty="0"/>
              <a:t> </a:t>
            </a:r>
            <a:r>
              <a:rPr lang="en-US" sz="2800" dirty="0" err="1"/>
              <a:t>berfenwau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 </a:t>
            </a:r>
            <a:r>
              <a:rPr lang="en-US" sz="2800" dirty="0" err="1"/>
              <a:t>berfenwau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 </a:t>
            </a:r>
            <a:r>
              <a:rPr lang="en-US" sz="2800" dirty="0" err="1"/>
              <a:t>syml</a:t>
            </a:r>
            <a:r>
              <a:rPr lang="en-US" sz="2800" dirty="0"/>
              <a:t>.</a:t>
            </a:r>
          </a:p>
          <a:p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the verb-nouns;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use verb-nouns in simple commands.</a:t>
            </a:r>
          </a:p>
          <a:p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364074" y="1344216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/>
              <a:t>blant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6" y="1344216"/>
            <a:ext cx="1856509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/>
              <a:t>bawb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659093" y="1352328"/>
            <a:ext cx="2220668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/>
              <a:t>ddosbarth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741325" y="1352328"/>
            <a:ext cx="2576946" cy="101679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/>
              <a:t>flwyddyn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…. ? (</a:t>
            </a:r>
            <a:r>
              <a:rPr lang="en-US" sz="3600" b="1" dirty="0" err="1">
                <a:solidFill>
                  <a:schemeClr val="bg1"/>
                </a:solidFill>
              </a:rPr>
              <a:t>sgl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ydych</a:t>
            </a:r>
            <a:r>
              <a:rPr lang="en-US" sz="3600" b="1" dirty="0">
                <a:solidFill>
                  <a:schemeClr val="bg1"/>
                </a:solidFill>
              </a:rPr>
              <a:t> chi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…. ? (</a:t>
            </a:r>
            <a:r>
              <a:rPr lang="en-US" sz="3600" b="1" dirty="0" err="1">
                <a:solidFill>
                  <a:schemeClr val="bg1"/>
                </a:solidFill>
              </a:rPr>
              <a:t>pl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3890" y="216140"/>
            <a:ext cx="9795165" cy="747956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              How are you?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04654" y="1154956"/>
            <a:ext cx="677707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flinedig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177144" y="619732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fendigedig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iawn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65006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6D227AC-F5E4-D148-8D77-458270912E0C}"/>
              </a:ext>
            </a:extLst>
          </p:cNvPr>
          <p:cNvSpPr txBox="1">
            <a:spLocks/>
          </p:cNvSpPr>
          <p:nvPr/>
        </p:nvSpPr>
        <p:spPr>
          <a:xfrm>
            <a:off x="1847088" y="286486"/>
            <a:ext cx="8800312" cy="906018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solidFill>
                  <a:schemeClr val="bg1"/>
                </a:solidFill>
              </a:rPr>
              <a:t>Ydych</a:t>
            </a:r>
            <a:r>
              <a:rPr lang="en-US" dirty="0">
                <a:solidFill>
                  <a:schemeClr val="bg1"/>
                </a:solidFill>
              </a:rPr>
              <a:t> chi </a:t>
            </a:r>
            <a:r>
              <a:rPr lang="en-US" dirty="0" err="1">
                <a:solidFill>
                  <a:schemeClr val="bg1"/>
                </a:solidFill>
              </a:rPr>
              <a:t>wedi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ymarfer</a:t>
            </a:r>
            <a:r>
              <a:rPr lang="en-US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CCEA5C-C731-D047-9847-AB7C2A80C13D}"/>
              </a:ext>
            </a:extLst>
          </p:cNvPr>
          <p:cNvSpPr txBox="1"/>
          <p:nvPr/>
        </p:nvSpPr>
        <p:spPr>
          <a:xfrm>
            <a:off x="425669" y="1734207"/>
            <a:ext cx="1042100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YR WYDDOR GYMRAEG / THE WELSH ALPHABET:</a:t>
            </a:r>
          </a:p>
          <a:p>
            <a:endParaRPr lang="en-US" dirty="0"/>
          </a:p>
          <a:p>
            <a:r>
              <a:rPr lang="en-US" sz="2400" dirty="0">
                <a:hlinkClick r:id="rId2"/>
              </a:rPr>
              <a:t>https://uwtsd.hosted.panopto.com/Panopto/Pages/Viewer.aspx?id=a16f07a3-fb0c-4eb9-a266-ac3800a218e2</a:t>
            </a:r>
            <a:endParaRPr lang="en-US" sz="24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092E0A-570E-6B47-AA13-3839CCF31FDE}"/>
              </a:ext>
            </a:extLst>
          </p:cNvPr>
          <p:cNvSpPr txBox="1"/>
          <p:nvPr/>
        </p:nvSpPr>
        <p:spPr>
          <a:xfrm>
            <a:off x="425669" y="4188373"/>
            <a:ext cx="1042100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LLAFARIAID CLWM A DARLLEN GEIRIAU / DOUBLE VOWEL AND READING WELSH WORDS:</a:t>
            </a:r>
          </a:p>
          <a:p>
            <a:endParaRPr lang="en-US" b="1" u="sng" dirty="0"/>
          </a:p>
          <a:p>
            <a:r>
              <a:rPr lang="en-US" sz="2400" dirty="0">
                <a:hlinkClick r:id="rId3"/>
              </a:rPr>
              <a:t>https://uwtsd.hosted.panopto.com/Panopto/Pages/Viewer.aspx?id=ed9172f5-f240-427e-ac0f-ac3800b644e8</a:t>
            </a:r>
            <a:endParaRPr lang="en-US" sz="2400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9BC23D-974A-5544-9E72-43DFA7AFAC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2256" y="5063541"/>
            <a:ext cx="1578998" cy="15789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0A1ED7-2205-0244-A3AC-18E5946BFC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299200"/>
            <a:ext cx="36068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51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758107" y="183633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bwy</a:t>
            </a:r>
            <a:r>
              <a:rPr lang="en-GB" sz="4000" b="1" dirty="0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 dirty="0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515963" y="1853468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ew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156625" y="4638440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9156043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541B141-E07F-A847-A37A-B77C47115F58}"/>
              </a:ext>
            </a:extLst>
          </p:cNvPr>
          <p:cNvSpPr txBox="1"/>
          <p:nvPr/>
        </p:nvSpPr>
        <p:spPr>
          <a:xfrm>
            <a:off x="2461111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C798122-C71B-D74A-AABC-312CD7B7CA42}"/>
              </a:ext>
            </a:extLst>
          </p:cNvPr>
          <p:cNvSpPr txBox="1"/>
          <p:nvPr/>
        </p:nvSpPr>
        <p:spPr>
          <a:xfrm>
            <a:off x="6096000" y="3143557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llyfr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au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258F88-96CE-3741-A8FB-4C6A31F0B05C}"/>
              </a:ext>
            </a:extLst>
          </p:cNvPr>
          <p:cNvSpPr txBox="1"/>
          <p:nvPr/>
        </p:nvSpPr>
        <p:spPr>
          <a:xfrm>
            <a:off x="2461111" y="57722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29179-57B3-584F-8A4D-48A478DD43E6}"/>
              </a:ext>
            </a:extLst>
          </p:cNvPr>
          <p:cNvSpPr txBox="1"/>
          <p:nvPr/>
        </p:nvSpPr>
        <p:spPr>
          <a:xfrm>
            <a:off x="4562975" y="1417354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3FCB860-45AF-CB43-B4B9-841F8F6790C5}"/>
              </a:ext>
            </a:extLst>
          </p:cNvPr>
          <p:cNvSpPr txBox="1"/>
          <p:nvPr/>
        </p:nvSpPr>
        <p:spPr>
          <a:xfrm>
            <a:off x="6096000" y="57237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A7F8F7-7C95-4844-A81C-73C0F8995877}"/>
              </a:ext>
            </a:extLst>
          </p:cNvPr>
          <p:cNvSpPr txBox="1"/>
          <p:nvPr/>
        </p:nvSpPr>
        <p:spPr>
          <a:xfrm>
            <a:off x="3542183" y="4497461"/>
            <a:ext cx="4155138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Dydd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 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M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8D3C6E-E7F4-1D4D-82BD-4A0D4E2C21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0200" y="2789320"/>
            <a:ext cx="2557006" cy="255700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55D5A1E-BB3A-704A-B990-B4F317C5B3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46967"/>
            <a:ext cx="2461111" cy="381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3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Year 4!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class!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Here.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 am fine, thank you.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sgl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Absennol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B8DB8F-6090-0248-A182-246CFD04449D}"/>
              </a:ext>
            </a:extLst>
          </p:cNvPr>
          <p:cNvSpPr/>
          <p:nvPr/>
        </p:nvSpPr>
        <p:spPr>
          <a:xfrm>
            <a:off x="9114613" y="6104087"/>
            <a:ext cx="285206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US" b="1" dirty="0">
                <a:hlinkClick r:id="rId4"/>
              </a:rPr>
              <a:t>https://whiteboard.fi/x23y4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5794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berfenwau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         What are verb nouns?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1192346" y="3007301"/>
            <a:ext cx="2432303" cy="216158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49C7B86-E3C7-224D-A900-EF1FF3700285}"/>
              </a:ext>
            </a:extLst>
          </p:cNvPr>
          <p:cNvSpPr txBox="1"/>
          <p:nvPr/>
        </p:nvSpPr>
        <p:spPr>
          <a:xfrm>
            <a:off x="4441819" y="2573175"/>
            <a:ext cx="6309103" cy="38472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latin typeface="+mj-lt"/>
              </a:rPr>
              <a:t>Yn</a:t>
            </a:r>
            <a:r>
              <a:rPr lang="en-US" sz="3600" b="1" dirty="0">
                <a:latin typeface="+mj-lt"/>
              </a:rPr>
              <a:t> </a:t>
            </a:r>
            <a:r>
              <a:rPr lang="en-US" sz="3600" b="1" dirty="0" err="1">
                <a:latin typeface="+mj-lt"/>
              </a:rPr>
              <a:t>Gymraeg</a:t>
            </a:r>
            <a:r>
              <a:rPr lang="en-US" sz="3600" b="1" dirty="0">
                <a:latin typeface="+mj-lt"/>
              </a:rPr>
              <a:t>: </a:t>
            </a:r>
          </a:p>
          <a:p>
            <a:pPr algn="ctr"/>
            <a:endParaRPr lang="en-US" sz="3600" b="1" dirty="0">
              <a:latin typeface="+mj-lt"/>
            </a:endParaRPr>
          </a:p>
          <a:p>
            <a:r>
              <a:rPr lang="en-US" sz="3600" b="1" dirty="0" err="1">
                <a:latin typeface="+mj-lt"/>
              </a:rPr>
              <a:t>Berfenw</a:t>
            </a:r>
            <a:r>
              <a:rPr lang="en-US" sz="3600" dirty="0">
                <a:latin typeface="+mj-lt"/>
              </a:rPr>
              <a:t> = </a:t>
            </a:r>
            <a:r>
              <a:rPr lang="en-US" sz="3600" i="1" dirty="0">
                <a:latin typeface="+mj-lt"/>
              </a:rPr>
              <a:t>Verb-noun </a:t>
            </a:r>
            <a:r>
              <a:rPr lang="en-US" sz="3600" i="1" dirty="0">
                <a:solidFill>
                  <a:schemeClr val="bg2">
                    <a:lumMod val="75000"/>
                  </a:schemeClr>
                </a:solidFill>
                <a:latin typeface="+mj-lt"/>
              </a:rPr>
              <a:t>(</a:t>
            </a:r>
            <a:r>
              <a:rPr lang="en-US" sz="3600" b="1" i="1" dirty="0">
                <a:solidFill>
                  <a:schemeClr val="bg2">
                    <a:lumMod val="75000"/>
                  </a:schemeClr>
                </a:solidFill>
                <a:latin typeface="+mj-lt"/>
              </a:rPr>
              <a:t>Action) </a:t>
            </a:r>
          </a:p>
          <a:p>
            <a:endParaRPr lang="en-US" sz="3600" b="1" dirty="0">
              <a:latin typeface="+mj-lt"/>
            </a:endParaRPr>
          </a:p>
          <a:p>
            <a:endParaRPr lang="en-US" sz="3600" b="1" dirty="0">
              <a:latin typeface="+mj-lt"/>
            </a:endParaRPr>
          </a:p>
          <a:p>
            <a:r>
              <a:rPr lang="en-US" sz="3600" b="1" dirty="0" err="1">
                <a:latin typeface="+mj-lt"/>
              </a:rPr>
              <a:t>Berf</a:t>
            </a:r>
            <a:r>
              <a:rPr lang="en-US" sz="3600" dirty="0">
                <a:latin typeface="+mj-lt"/>
              </a:rPr>
              <a:t> = </a:t>
            </a:r>
            <a:r>
              <a:rPr lang="en-US" sz="3600" i="1" dirty="0">
                <a:latin typeface="+mj-lt"/>
              </a:rPr>
              <a:t>Verb </a:t>
            </a:r>
            <a:r>
              <a:rPr lang="en-US" sz="3600" i="1" dirty="0">
                <a:solidFill>
                  <a:schemeClr val="bg2">
                    <a:lumMod val="75000"/>
                  </a:schemeClr>
                </a:solidFill>
                <a:latin typeface="+mj-lt"/>
              </a:rPr>
              <a:t>(</a:t>
            </a:r>
            <a:r>
              <a:rPr lang="en-US" sz="3600" b="1" i="1" dirty="0">
                <a:solidFill>
                  <a:schemeClr val="bg2">
                    <a:lumMod val="75000"/>
                  </a:schemeClr>
                </a:solidFill>
                <a:latin typeface="+mj-lt"/>
              </a:rPr>
              <a:t>Action, Who, When) </a:t>
            </a:r>
          </a:p>
          <a:p>
            <a:endParaRPr lang="en-US" sz="2800" i="1" dirty="0">
              <a:latin typeface="Avenir Roman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910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berfenwau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         What are verb nouns?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2530D9-2AC4-854B-AD2A-1F3C8628B76D}"/>
              </a:ext>
            </a:extLst>
          </p:cNvPr>
          <p:cNvSpPr/>
          <p:nvPr/>
        </p:nvSpPr>
        <p:spPr>
          <a:xfrm>
            <a:off x="1079292" y="2473377"/>
            <a:ext cx="10298242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2400" b="1" dirty="0">
                <a:hlinkClick r:id="rId3"/>
              </a:rPr>
              <a:t>https://uwtsd.hosted.panopto.com/Panopto/Pages/Viewer.aspx?id=88bd12a0-a618-4e71-bb5b-ac4600abcb55</a:t>
            </a:r>
            <a:endParaRPr lang="en-US" sz="2400" b="1" dirty="0"/>
          </a:p>
          <a:p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237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7BB5C7-590F-C14F-A8C5-1878C19204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4740" y="1604530"/>
            <a:ext cx="1556108" cy="15841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9C5D30-6462-4D43-96E6-7084759440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868" t="7397" r="8587" b="18196"/>
          <a:stretch/>
        </p:blipFill>
        <p:spPr>
          <a:xfrm>
            <a:off x="178916" y="4676482"/>
            <a:ext cx="2219062" cy="1440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DE3CB4-0339-984C-9437-2C951581F4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9072" y="1356179"/>
            <a:ext cx="1664678" cy="20808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082EDE-4F18-3248-B24F-A8418389DF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90114" y="4676482"/>
            <a:ext cx="2109427" cy="14797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9A77C5-A216-224C-AE4E-D86FCF9AAF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9819" y="4554129"/>
            <a:ext cx="2123485" cy="16853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8D1D2E-B388-7947-ACBA-0F093D78946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9097"/>
          <a:stretch/>
        </p:blipFill>
        <p:spPr>
          <a:xfrm>
            <a:off x="7571382" y="4638164"/>
            <a:ext cx="2205605" cy="14429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71B467-2740-6B48-9B0D-20BD38DBB220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1062472" y="623943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3518852" y="62934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5893855" y="62934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F1AC68-135D-4E4B-99B6-78C5A38754BB}"/>
              </a:ext>
            </a:extLst>
          </p:cNvPr>
          <p:cNvSpPr txBox="1"/>
          <p:nvPr/>
        </p:nvSpPr>
        <p:spPr>
          <a:xfrm>
            <a:off x="8448209" y="623943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10725436" y="6293472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2356330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71B467-2740-6B48-9B0D-20BD38DBB220}"/>
              </a:ext>
            </a:extLst>
          </p:cNvPr>
          <p:cNvSpPr txBox="1"/>
          <p:nvPr/>
        </p:nvSpPr>
        <p:spPr>
          <a:xfrm>
            <a:off x="9427472" y="2730672"/>
            <a:ext cx="76154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790188" y="6239434"/>
            <a:ext cx="724234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3094892" y="6293472"/>
            <a:ext cx="87590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5551271" y="6293472"/>
            <a:ext cx="79453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F1AC68-135D-4E4B-99B6-78C5A38754BB}"/>
              </a:ext>
            </a:extLst>
          </p:cNvPr>
          <p:cNvSpPr txBox="1"/>
          <p:nvPr/>
        </p:nvSpPr>
        <p:spPr>
          <a:xfrm>
            <a:off x="8159263" y="6239434"/>
            <a:ext cx="740896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19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10725436" y="6293472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EB74EE5-F20F-D943-B73D-BBDA988BA0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198"/>
          <a:stretch/>
        </p:blipFill>
        <p:spPr>
          <a:xfrm>
            <a:off x="542744" y="1419734"/>
            <a:ext cx="1272003" cy="157254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AD7FD16-9776-E24C-A891-D880A56A76B9}"/>
              </a:ext>
            </a:extLst>
          </p:cNvPr>
          <p:cNvSpPr txBox="1"/>
          <p:nvPr/>
        </p:nvSpPr>
        <p:spPr>
          <a:xfrm>
            <a:off x="206881" y="2590027"/>
            <a:ext cx="751968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228C9BA-45D0-374E-929A-117084B15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135" y="1520474"/>
            <a:ext cx="2399174" cy="141321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F8BC793-D1E5-B24E-A660-25ABECF7ECC4}"/>
              </a:ext>
            </a:extLst>
          </p:cNvPr>
          <p:cNvSpPr txBox="1"/>
          <p:nvPr/>
        </p:nvSpPr>
        <p:spPr>
          <a:xfrm>
            <a:off x="2787358" y="2664068"/>
            <a:ext cx="775776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12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246089F-847B-5A42-B4AC-EEE635AE8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1674" y="1524521"/>
            <a:ext cx="1584122" cy="147487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BE9E998-05DD-D048-9A15-415B898673E3}"/>
              </a:ext>
            </a:extLst>
          </p:cNvPr>
          <p:cNvSpPr txBox="1"/>
          <p:nvPr/>
        </p:nvSpPr>
        <p:spPr>
          <a:xfrm>
            <a:off x="4346964" y="2664068"/>
            <a:ext cx="896823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13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08EBEC9-840A-4E4D-BC5A-EE840FA930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1251" y="145625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A1D6A87-CF39-3844-B8C5-78C749D511B8}"/>
              </a:ext>
            </a:extLst>
          </p:cNvPr>
          <p:cNvSpPr txBox="1"/>
          <p:nvPr/>
        </p:nvSpPr>
        <p:spPr>
          <a:xfrm>
            <a:off x="7049635" y="2682007"/>
            <a:ext cx="747722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14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25675E5-B0A8-B84E-9529-320F633D92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9649" y="1809982"/>
            <a:ext cx="1101301" cy="144391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308E06C-5866-CF4D-B9FA-3F4C646A7B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865" y="4273944"/>
            <a:ext cx="1196964" cy="190976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1EE6E44-4C6E-A841-B4BA-7DC916BCC6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38026" y="4548182"/>
            <a:ext cx="1756676" cy="163552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F1CF9BE-24A3-5846-A9AE-38B359C61A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5643" y="4556754"/>
            <a:ext cx="2472026" cy="142940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5A1BF7B-595B-F543-9498-C9CF793389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78183" y="4111322"/>
            <a:ext cx="1520572" cy="20449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8EF5840-6B8D-DC40-98E7-6D3F33043C5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308" r="13971"/>
          <a:stretch/>
        </p:blipFill>
        <p:spPr>
          <a:xfrm>
            <a:off x="9591847" y="4426743"/>
            <a:ext cx="2536904" cy="172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477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6173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cerdded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walk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rhedeg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cweryla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quarrel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chwarae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play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darllen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read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dawnsio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dringo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climb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edrych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eistedd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gweiddi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shout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gwneud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do / to make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gwrando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listen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neidio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jump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sgipio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skip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siarad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tacluso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tidy up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052827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err="1"/>
                        <a:t>Geirfa</a:t>
                      </a:r>
                      <a:r>
                        <a:rPr lang="en-US"/>
                        <a:t>:  </a:t>
                      </a:r>
                      <a:r>
                        <a:rPr lang="en-US" err="1"/>
                        <a:t>berfenwau</a:t>
                      </a:r>
                      <a:endParaRPr lang="en-US"/>
                    </a:p>
                    <a:p>
                      <a:pPr algn="ctr"/>
                      <a:r>
                        <a:rPr lang="en-US" i="1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sefyll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cymryd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plygu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fold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troi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turn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agor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open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rhoi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put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dod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cymysgu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stir / to mix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err="1"/>
                        <a:t>torri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/>
                        <a:t>to cut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bwyta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eat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yfed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drink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ysgrifennu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write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peintio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 err="1"/>
                        <a:t>tp</a:t>
                      </a:r>
                      <a:r>
                        <a:rPr lang="en-US" i="1" dirty="0"/>
                        <a:t> paint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0807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3C609F-F3C4-8646-8DEA-04431C3AA64C}"/>
              </a:ext>
            </a:extLst>
          </p:cNvPr>
          <p:cNvSpPr txBox="1"/>
          <p:nvPr/>
        </p:nvSpPr>
        <p:spPr>
          <a:xfrm>
            <a:off x="443900" y="149629"/>
            <a:ext cx="11351860" cy="1092607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54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D453D-90E1-C94D-A321-57BE6DF91932}"/>
              </a:ext>
            </a:extLst>
          </p:cNvPr>
          <p:cNvSpPr txBox="1">
            <a:spLocks/>
          </p:cNvSpPr>
          <p:nvPr/>
        </p:nvSpPr>
        <p:spPr>
          <a:xfrm>
            <a:off x="443900" y="1730659"/>
            <a:ext cx="4995173" cy="41962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4"/>
            </a:solidFill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◎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◉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￮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Defnyddiwch orchmynion yn rheolaidd, bob dydd.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Gwnewch yn siwr bod arwyddion dwyieithog ar draws yr ysgol.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Defnyddiwch bosteri mewn ardaloedd gyda gorchmynion allweddol.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2AA21F-6E5C-254A-A44E-FB5D5C36C8B6}"/>
              </a:ext>
            </a:extLst>
          </p:cNvPr>
          <p:cNvSpPr txBox="1">
            <a:spLocks/>
          </p:cNvSpPr>
          <p:nvPr/>
        </p:nvSpPr>
        <p:spPr>
          <a:xfrm>
            <a:off x="6400801" y="1730659"/>
            <a:ext cx="5216576" cy="351269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4"/>
            </a:solidFill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◎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◉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￮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●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○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1400"/>
              <a:buFont typeface="Varela Round"/>
              <a:buChar char="■"/>
              <a:defRPr sz="1400" b="0" i="0" u="none" strike="noStrike" cap="none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Use command regularly, every day.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Make sure that there are  bilingual signs across the school.</a:t>
            </a:r>
          </a:p>
          <a:p>
            <a:r>
              <a:rPr lang="cy-GB" sz="2800" b="1" dirty="0">
                <a:solidFill>
                  <a:schemeClr val="tx1"/>
                </a:solidFill>
                <a:latin typeface="+mj-lt"/>
              </a:rPr>
              <a:t>Use posters in areas with specific key commands.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7CFAE9-75E5-FB46-88C1-126F0DF26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17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6554" t="3723" r="7602" b="3303"/>
          <a:stretch/>
        </p:blipFill>
        <p:spPr>
          <a:xfrm rot="16200000">
            <a:off x="4468091" y="-1155705"/>
            <a:ext cx="3107297" cy="111556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897ABE-2ADF-6140-96F4-47643B487E7D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syml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Simple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362033-175A-B04E-979B-01A56519CEA7}"/>
              </a:ext>
            </a:extLst>
          </p:cNvPr>
          <p:cNvSpPr/>
          <p:nvPr/>
        </p:nvSpPr>
        <p:spPr>
          <a:xfrm>
            <a:off x="2760780" y="1793511"/>
            <a:ext cx="6521921" cy="751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Dim + </a:t>
            </a:r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berfenw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(verb noun)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B8AD6-2DE5-BF40-AE10-69CFAA0048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299200"/>
            <a:ext cx="36068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690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897ABE-2ADF-6140-96F4-47643B487E7D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syml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Simple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3362033-175A-B04E-979B-01A56519CEA7}"/>
              </a:ext>
            </a:extLst>
          </p:cNvPr>
          <p:cNvSpPr/>
          <p:nvPr/>
        </p:nvSpPr>
        <p:spPr>
          <a:xfrm>
            <a:off x="2776574" y="1504135"/>
            <a:ext cx="6521921" cy="751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Rhaid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+ </a:t>
            </a:r>
            <a:r>
              <a:rPr lang="en-US" sz="3733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berfenw</a:t>
            </a:r>
            <a:r>
              <a:rPr lang="en-US" sz="3733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venir Roman" panose="02000503020000020003" pitchFamily="2" charset="0"/>
              </a:rPr>
              <a:t> (verb noun)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B8AD6-2DE5-BF40-AE10-69CFAA0048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299200"/>
            <a:ext cx="3606800" cy="558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7EFD4F0-6F7B-5D48-A244-3CF50E7173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82" t="1612" r="6781" b="3120"/>
          <a:stretch/>
        </p:blipFill>
        <p:spPr>
          <a:xfrm rot="16200000">
            <a:off x="4254454" y="-1060156"/>
            <a:ext cx="3566160" cy="10675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4027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running!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talking!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singing!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shouting!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drinking!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eating!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EC12AB-FC8A-A343-A5EA-F12F7C378A94}"/>
              </a:ext>
            </a:extLst>
          </p:cNvPr>
          <p:cNvSpPr/>
          <p:nvPr/>
        </p:nvSpPr>
        <p:spPr>
          <a:xfrm>
            <a:off x="9114613" y="6104087"/>
            <a:ext cx="285206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US" b="1" dirty="0">
                <a:hlinkClick r:id="rId4"/>
              </a:rPr>
              <a:t>https://whiteboard.fi/x23y4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6195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listen!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sit!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sit on the carpet!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sing in the hall!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read in the library!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walk in the corridor!</a:t>
            </a:r>
          </a:p>
        </p:txBody>
      </p:sp>
    </p:spTree>
    <p:extLst>
      <p:ext uri="{BB962C8B-B14F-4D97-AF65-F5344CB8AC3E}">
        <p14:creationId xmlns:p14="http://schemas.microsoft.com/office/powerpoint/2010/main" val="375797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F60CEC5-0ABA-094D-9C05-8D7F36A0FCE2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tasg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your task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90A-CA5F-9543-8D5B-7134B07E2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02362" y="2772838"/>
            <a:ext cx="4346090" cy="2993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111C1-729F-5440-BF17-80A92009E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4053609" y="2851859"/>
            <a:ext cx="4306197" cy="29664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0F944F-8273-C04E-A27C-FF3A0B846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115944" y="2851860"/>
            <a:ext cx="4306198" cy="29664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8A73B99-D2F2-FA4D-B105-C3896664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A51F46-E1C9-DD43-84CA-8264AE7298F1}"/>
              </a:ext>
            </a:extLst>
          </p:cNvPr>
          <p:cNvSpPr txBox="1"/>
          <p:nvPr/>
        </p:nvSpPr>
        <p:spPr>
          <a:xfrm>
            <a:off x="3147934" y="1096079"/>
            <a:ext cx="538146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Meddyliwch</a:t>
            </a:r>
            <a:r>
              <a:rPr lang="en-US" b="1" dirty="0"/>
              <a:t> am </a:t>
            </a:r>
            <a:r>
              <a:rPr lang="en-US" b="1" dirty="0" err="1"/>
              <a:t>reolau</a:t>
            </a:r>
            <a:r>
              <a:rPr lang="en-US" b="1" dirty="0"/>
              <a:t> </a:t>
            </a:r>
            <a:r>
              <a:rPr lang="en-US" b="1" dirty="0" err="1"/>
              <a:t>addas</a:t>
            </a:r>
            <a:r>
              <a:rPr lang="en-US" b="1" dirty="0"/>
              <a:t> </a:t>
            </a:r>
            <a:r>
              <a:rPr lang="en-US" b="1" dirty="0" err="1"/>
              <a:t>i’w</a:t>
            </a:r>
            <a:r>
              <a:rPr lang="en-US" b="1" dirty="0"/>
              <a:t> </a:t>
            </a:r>
            <a:r>
              <a:rPr lang="en-US" b="1" dirty="0" err="1"/>
              <a:t>dilyn</a:t>
            </a:r>
            <a:r>
              <a:rPr lang="en-US" b="1" dirty="0"/>
              <a:t> ….</a:t>
            </a:r>
          </a:p>
          <a:p>
            <a:r>
              <a:rPr lang="en-US" b="1" dirty="0"/>
              <a:t>Think of useful commands you could use ….</a:t>
            </a: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FA507DF7-2030-9641-82E6-5810AF4EF2EC}"/>
              </a:ext>
            </a:extLst>
          </p:cNvPr>
          <p:cNvSpPr/>
          <p:nvPr/>
        </p:nvSpPr>
        <p:spPr>
          <a:xfrm>
            <a:off x="7886386" y="1860534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ar</a:t>
            </a:r>
            <a:r>
              <a:rPr lang="en-US" sz="2000" b="1" dirty="0"/>
              <a:t> y mat</a:t>
            </a:r>
          </a:p>
        </p:txBody>
      </p: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1C9D3C4A-06FD-6546-8679-DE5300787510}"/>
              </a:ext>
            </a:extLst>
          </p:cNvPr>
          <p:cNvSpPr/>
          <p:nvPr/>
        </p:nvSpPr>
        <p:spPr>
          <a:xfrm>
            <a:off x="3839041" y="1860533"/>
            <a:ext cx="2203555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dosbarth</a:t>
            </a:r>
            <a:endParaRPr lang="en-US" sz="20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381D86C-C3F0-AD4E-8D63-5B48517267FB}"/>
              </a:ext>
            </a:extLst>
          </p:cNvPr>
          <p:cNvSpPr/>
          <p:nvPr/>
        </p:nvSpPr>
        <p:spPr>
          <a:xfrm>
            <a:off x="196432" y="1919500"/>
            <a:ext cx="1798820" cy="144561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coridor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969586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F62871-4F69-444B-892A-7C139EE2D8AF}"/>
              </a:ext>
            </a:extLst>
          </p:cNvPr>
          <p:cNvSpPr txBox="1">
            <a:spLocks/>
          </p:cNvSpPr>
          <p:nvPr/>
        </p:nvSpPr>
        <p:spPr>
          <a:xfrm>
            <a:off x="285750" y="251012"/>
            <a:ext cx="11687175" cy="91098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+mj-lt"/>
              </a:rPr>
              <a:t>Help </a:t>
            </a:r>
            <a:r>
              <a:rPr lang="en-GB" b="1" dirty="0" err="1">
                <a:latin typeface="+mj-lt"/>
              </a:rPr>
              <a:t>ychwanegol</a:t>
            </a:r>
            <a:r>
              <a:rPr lang="en-GB" b="1" dirty="0">
                <a:latin typeface="+mj-lt"/>
              </a:rPr>
              <a:t> …                   extra support …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9B758AC-9E32-874D-8203-5AA53B341745}"/>
              </a:ext>
            </a:extLst>
          </p:cNvPr>
          <p:cNvSpPr/>
          <p:nvPr/>
        </p:nvSpPr>
        <p:spPr>
          <a:xfrm>
            <a:off x="450939" y="1703541"/>
            <a:ext cx="4108536" cy="5344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chemeClr val="tx1"/>
                </a:solidFill>
              </a:rPr>
              <a:t>Apiau</a:t>
            </a:r>
            <a:r>
              <a:rPr lang="en-US" sz="2400" dirty="0">
                <a:solidFill>
                  <a:schemeClr val="tx1"/>
                </a:solidFill>
              </a:rPr>
              <a:t> Am </a:t>
            </a:r>
            <a:r>
              <a:rPr lang="en-US" sz="2400" dirty="0" err="1">
                <a:solidFill>
                  <a:schemeClr val="tx1"/>
                </a:solidFill>
              </a:rPr>
              <a:t>ddim</a:t>
            </a:r>
            <a:r>
              <a:rPr lang="en-US" sz="2400" dirty="0">
                <a:solidFill>
                  <a:schemeClr val="tx1"/>
                </a:solidFill>
              </a:rPr>
              <a:t>  / Free Apps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861AB5-06A6-2141-9D36-B10CCDEFB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269166">
            <a:off x="1058913" y="2542991"/>
            <a:ext cx="2177363" cy="36964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3FD956-B678-7042-AD16-9F4A5BC975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954" y="2714179"/>
            <a:ext cx="2760019" cy="3354076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C7AE002-4837-4246-860A-CA325C4EE5F8}"/>
              </a:ext>
            </a:extLst>
          </p:cNvPr>
          <p:cNvSpPr/>
          <p:nvPr/>
        </p:nvSpPr>
        <p:spPr>
          <a:xfrm>
            <a:off x="7397185" y="1703541"/>
            <a:ext cx="4108536" cy="5344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chemeClr val="tx1"/>
                </a:solidFill>
              </a:rPr>
              <a:t>Ar-lein</a:t>
            </a:r>
            <a:r>
              <a:rPr lang="en-US" sz="2400" dirty="0">
                <a:solidFill>
                  <a:schemeClr val="tx1"/>
                </a:solidFill>
              </a:rPr>
              <a:t> / Online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BE0467-CC4F-594B-8E1B-E183F87AF55D}"/>
              </a:ext>
            </a:extLst>
          </p:cNvPr>
          <p:cNvSpPr/>
          <p:nvPr/>
        </p:nvSpPr>
        <p:spPr>
          <a:xfrm>
            <a:off x="7707504" y="2801428"/>
            <a:ext cx="38535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4"/>
              </a:rPr>
              <a:t>https://geiriadur.uwtsd.ac.uk/</a:t>
            </a:r>
            <a:endParaRPr lang="en-US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DB3653-4D1C-504B-AA77-32ED4E51A686}"/>
              </a:ext>
            </a:extLst>
          </p:cNvPr>
          <p:cNvSpPr/>
          <p:nvPr/>
        </p:nvSpPr>
        <p:spPr>
          <a:xfrm>
            <a:off x="7577199" y="3566290"/>
            <a:ext cx="4616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5"/>
              </a:rPr>
              <a:t>http://geiriadur.ac.uk/gpc/gpc.html</a:t>
            </a:r>
            <a:endParaRPr lang="en-US" sz="2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5096DC-90FC-CF49-8822-95E445A81D4B}"/>
              </a:ext>
            </a:extLst>
          </p:cNvPr>
          <p:cNvSpPr/>
          <p:nvPr/>
        </p:nvSpPr>
        <p:spPr>
          <a:xfrm>
            <a:off x="5752415" y="4440859"/>
            <a:ext cx="6779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6"/>
              </a:rPr>
              <a:t>https://geiriaduracademi.org/terms-of-use/?lang=en</a:t>
            </a:r>
            <a:endParaRPr lang="en-US" sz="2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2CCCB8-F2C5-744A-8BD1-AF5FE303EFC7}"/>
              </a:ext>
            </a:extLst>
          </p:cNvPr>
          <p:cNvSpPr/>
          <p:nvPr/>
        </p:nvSpPr>
        <p:spPr>
          <a:xfrm>
            <a:off x="6583146" y="5254557"/>
            <a:ext cx="56106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hlinkClick r:id="rId7"/>
              </a:rPr>
              <a:t>http://www.termiaduraddysg.org/?lang=en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877777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F2159A-1586-9C43-947B-159237B7F0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1" y="1400981"/>
            <a:ext cx="5100320" cy="5100320"/>
          </a:xfrm>
          <a:prstGeom prst="rect">
            <a:avLst/>
          </a:prstGeom>
        </p:spPr>
      </p:pic>
      <p:pic>
        <p:nvPicPr>
          <p:cNvPr id="1026" name="Picture 2" descr="Duolingo - The world's best way to learn a language">
            <a:hlinkClick r:id="rId4"/>
            <a:extLst>
              <a:ext uri="{FF2B5EF4-FFF2-40B4-BE49-F238E27FC236}">
                <a16:creationId xmlns:a16="http://schemas.microsoft.com/office/drawing/2014/main" id="{54273516-3380-F648-89E9-A43590BAC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972" y="2612173"/>
            <a:ext cx="1613416" cy="161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company name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AEC3EBAC-11EE-C04A-AF35-E3BF9566AE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96764" y="459207"/>
            <a:ext cx="1943100" cy="1117600"/>
          </a:xfrm>
          <a:prstGeom prst="rect">
            <a:avLst/>
          </a:prstGeom>
        </p:spPr>
      </p:pic>
      <p:pic>
        <p:nvPicPr>
          <p:cNvPr id="11" name="Picture 10" descr="Graphical user interface, application&#10;&#10;Description automatically generated">
            <a:hlinkClick r:id="rId8"/>
            <a:extLst>
              <a:ext uri="{FF2B5EF4-FFF2-40B4-BE49-F238E27FC236}">
                <a16:creationId xmlns:a16="http://schemas.microsoft.com/office/drawing/2014/main" id="{75D182FF-C09E-7D4D-AC50-4300148E73F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85372" y="4281524"/>
            <a:ext cx="1581604" cy="1134629"/>
          </a:xfrm>
          <a:prstGeom prst="rect">
            <a:avLst/>
          </a:prstGeom>
        </p:spPr>
      </p:pic>
      <p:pic>
        <p:nvPicPr>
          <p:cNvPr id="13" name="Picture 12" descr="A close up of a logo&#10;&#10;Description automatically generated">
            <a:hlinkClick r:id="rId10"/>
            <a:extLst>
              <a:ext uri="{FF2B5EF4-FFF2-40B4-BE49-F238E27FC236}">
                <a16:creationId xmlns:a16="http://schemas.microsoft.com/office/drawing/2014/main" id="{D99DEE33-B9DB-A84C-A96E-4B6056E7EF3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295482" y="5528023"/>
            <a:ext cx="1651000" cy="1193800"/>
          </a:xfrm>
          <a:prstGeom prst="rect">
            <a:avLst/>
          </a:prstGeom>
        </p:spPr>
      </p:pic>
      <p:pic>
        <p:nvPicPr>
          <p:cNvPr id="15" name="Picture 14" descr="A close up of a sign&#10;&#10;Description automatically generated">
            <a:hlinkClick r:id="rId12"/>
            <a:extLst>
              <a:ext uri="{FF2B5EF4-FFF2-40B4-BE49-F238E27FC236}">
                <a16:creationId xmlns:a16="http://schemas.microsoft.com/office/drawing/2014/main" id="{28DF89BA-B53B-CB44-BFB9-9668858CB79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339159" y="1674803"/>
            <a:ext cx="2603500" cy="8255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D698E8F-2CA1-E243-BAC3-0017CFDAF935}"/>
              </a:ext>
            </a:extLst>
          </p:cNvPr>
          <p:cNvSpPr txBox="1">
            <a:spLocks/>
          </p:cNvSpPr>
          <p:nvPr/>
        </p:nvSpPr>
        <p:spPr>
          <a:xfrm>
            <a:off x="285751" y="251012"/>
            <a:ext cx="6339902" cy="91098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+mj-lt"/>
              </a:rPr>
              <a:t>Help </a:t>
            </a:r>
            <a:r>
              <a:rPr lang="en-GB" b="1" dirty="0" err="1">
                <a:latin typeface="+mj-lt"/>
              </a:rPr>
              <a:t>ychwanegol</a:t>
            </a:r>
            <a:r>
              <a:rPr lang="en-GB" b="1" dirty="0">
                <a:latin typeface="+mj-lt"/>
              </a:rPr>
              <a:t>…                   </a:t>
            </a:r>
          </a:p>
          <a:p>
            <a:r>
              <a:rPr lang="en-GB" b="1" dirty="0">
                <a:latin typeface="+mj-lt"/>
              </a:rPr>
              <a:t>extra support …</a:t>
            </a:r>
          </a:p>
        </p:txBody>
      </p:sp>
    </p:spTree>
    <p:extLst>
      <p:ext uri="{BB962C8B-B14F-4D97-AF65-F5344CB8AC3E}">
        <p14:creationId xmlns:p14="http://schemas.microsoft.com/office/powerpoint/2010/main" val="6986599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ydych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chi’n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wneud</a:t>
            </a:r>
            <a:r>
              <a:rPr lang="en-GB" b="1" dirty="0">
                <a:latin typeface="+mj-lt"/>
              </a:rPr>
              <a:t>?                   What are you doing?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205" y="1447800"/>
            <a:ext cx="5062728" cy="50627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05F65F-A896-9444-8327-0279CA895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10870232" cy="2329543"/>
          </a:xfrm>
        </p:spPr>
        <p:txBody>
          <a:bodyPr>
            <a:noAutofit/>
          </a:bodyPr>
          <a:lstStyle/>
          <a:p>
            <a:pPr algn="ctr"/>
            <a:br>
              <a:rPr lang="en-US" sz="7200" b="1" dirty="0">
                <a:solidFill>
                  <a:schemeClr val="tx1"/>
                </a:solidFill>
              </a:rPr>
            </a:br>
            <a:br>
              <a:rPr lang="en-US" sz="7200" b="1" dirty="0">
                <a:solidFill>
                  <a:schemeClr val="tx1"/>
                </a:solidFill>
              </a:rPr>
            </a:br>
            <a:br>
              <a:rPr lang="en-US" sz="7200" b="1" dirty="0">
                <a:solidFill>
                  <a:schemeClr val="tx1"/>
                </a:solidFill>
              </a:rPr>
            </a:br>
            <a:r>
              <a:rPr lang="en-US" sz="7200" b="1" dirty="0" err="1">
                <a:solidFill>
                  <a:schemeClr val="tx1"/>
                </a:solidFill>
              </a:rPr>
              <a:t>Diolch</a:t>
            </a:r>
            <a:r>
              <a:rPr lang="en-US" sz="7200" b="1" dirty="0">
                <a:solidFill>
                  <a:schemeClr val="tx1"/>
                </a:solidFill>
              </a:rPr>
              <a:t> a </a:t>
            </a:r>
            <a:r>
              <a:rPr lang="en-US" sz="7200" b="1" dirty="0" err="1">
                <a:solidFill>
                  <a:schemeClr val="tx1"/>
                </a:solidFill>
              </a:rPr>
              <a:t>chadwch</a:t>
            </a:r>
            <a:r>
              <a:rPr lang="en-US" sz="7200" b="1" dirty="0">
                <a:solidFill>
                  <a:schemeClr val="tx1"/>
                </a:solidFill>
              </a:rPr>
              <a:t> </a:t>
            </a:r>
            <a:r>
              <a:rPr lang="en-US" sz="7200" b="1" dirty="0" err="1">
                <a:solidFill>
                  <a:schemeClr val="tx1"/>
                </a:solidFill>
              </a:rPr>
              <a:t>yn</a:t>
            </a:r>
            <a:r>
              <a:rPr lang="en-US" sz="7200" b="1" dirty="0">
                <a:solidFill>
                  <a:schemeClr val="tx1"/>
                </a:solidFill>
              </a:rPr>
              <a:t> </a:t>
            </a:r>
            <a:r>
              <a:rPr lang="en-US" sz="7200" b="1" dirty="0" err="1">
                <a:solidFill>
                  <a:schemeClr val="tx1"/>
                </a:solidFill>
              </a:rPr>
              <a:t>ddiogel</a:t>
            </a:r>
            <a:r>
              <a:rPr lang="en-US" sz="7200" b="1" dirty="0">
                <a:solidFill>
                  <a:schemeClr val="tx1"/>
                </a:solidFill>
              </a:rPr>
              <a:t>.</a:t>
            </a:r>
            <a:br>
              <a:rPr lang="en-US" sz="7200" b="1" dirty="0">
                <a:solidFill>
                  <a:schemeClr val="tx1"/>
                </a:solidFill>
              </a:rPr>
            </a:br>
            <a:br>
              <a:rPr lang="en-US" sz="7200" b="1" dirty="0">
                <a:solidFill>
                  <a:schemeClr val="tx1"/>
                </a:solidFill>
              </a:rPr>
            </a:br>
            <a:r>
              <a:rPr lang="en-US" sz="7200" b="1" dirty="0">
                <a:solidFill>
                  <a:schemeClr val="tx1"/>
                </a:solidFill>
              </a:rPr>
              <a:t>Thank you and keep safe.</a:t>
            </a:r>
          </a:p>
        </p:txBody>
      </p:sp>
    </p:spTree>
    <p:extLst>
      <p:ext uri="{BB962C8B-B14F-4D97-AF65-F5344CB8AC3E}">
        <p14:creationId xmlns:p14="http://schemas.microsoft.com/office/powerpoint/2010/main" val="409033578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249</TotalTime>
  <Words>935</Words>
  <Application>Microsoft Macintosh PowerPoint</Application>
  <PresentationFormat>Widescreen</PresentationFormat>
  <Paragraphs>211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American Typewriter</vt:lpstr>
      <vt:lpstr>Arial</vt:lpstr>
      <vt:lpstr>Avenir Roman</vt:lpstr>
      <vt:lpstr>Ayuthaya</vt:lpstr>
      <vt:lpstr>Bookman Old Style</vt:lpstr>
      <vt:lpstr>Calibri</vt:lpstr>
      <vt:lpstr>Segoe Print</vt:lpstr>
      <vt:lpstr>Segoe Script</vt:lpstr>
      <vt:lpstr>Tw Cen MT</vt:lpstr>
      <vt:lpstr>Varela Round</vt:lpstr>
      <vt:lpstr>Droplet</vt:lpstr>
      <vt:lpstr>PowerPoint Presentation</vt:lpstr>
      <vt:lpstr>Heddiw, fe fyddwn ni yn… Today we will… </vt:lpstr>
      <vt:lpstr>Amser cofrestru ...      Registration time ...  </vt:lpstr>
      <vt:lpstr>Sut wyt ti?              How are you?</vt:lpstr>
      <vt:lpstr>PowerPoint Presentation</vt:lpstr>
      <vt:lpstr>Sut mae dweud.....?           How do we say ….?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ydych chi’n wneud?                   What are you doing?</vt:lpstr>
      <vt:lpstr>   Diolch a chadwch yn ddiogel.  Thank you and keep safe.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28</cp:revision>
  <dcterms:created xsi:type="dcterms:W3CDTF">2020-09-11T11:29:22Z</dcterms:created>
  <dcterms:modified xsi:type="dcterms:W3CDTF">2020-10-02T13:18:06Z</dcterms:modified>
</cp:coreProperties>
</file>