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0"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77D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1" autoAdjust="0"/>
    <p:restoredTop sz="94660"/>
  </p:normalViewPr>
  <p:slideViewPr>
    <p:cSldViewPr snapToGrid="0">
      <p:cViewPr>
        <p:scale>
          <a:sx n="39" d="100"/>
          <a:sy n="39" d="100"/>
        </p:scale>
        <p:origin x="108"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A7290-8FBC-40F8-AE6C-6F4A02D112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86CA82-AC50-4AE3-BD27-7A8E898887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DF585D-F6F0-4B7E-A4AC-47E34A645BA1}"/>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5" name="Footer Placeholder 4">
            <a:extLst>
              <a:ext uri="{FF2B5EF4-FFF2-40B4-BE49-F238E27FC236}">
                <a16:creationId xmlns:a16="http://schemas.microsoft.com/office/drawing/2014/main" id="{FA7BF472-1190-4C81-95AC-EC622380C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E53525-AD39-4733-AE2C-981AE4329D4D}"/>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382438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94C81-16A2-4768-A93F-DB4D9C02B7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B115DE-FF40-45D4-8AD9-CAC6BC26CC8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BB74F9-1CB6-42A1-80AD-857400C88B11}"/>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5" name="Footer Placeholder 4">
            <a:extLst>
              <a:ext uri="{FF2B5EF4-FFF2-40B4-BE49-F238E27FC236}">
                <a16:creationId xmlns:a16="http://schemas.microsoft.com/office/drawing/2014/main" id="{506A69EC-1911-4B59-9373-CAE2F2FDA9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09FF3-2B36-4161-AC81-2689486A06A0}"/>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1622342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D6BF1-1198-4C37-8AE6-3BD1070D6A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E8754F-9A91-4978-B24A-DBBA9DD377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9295663-377D-4730-AAF3-AA4598B16011}"/>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5" name="Footer Placeholder 4">
            <a:extLst>
              <a:ext uri="{FF2B5EF4-FFF2-40B4-BE49-F238E27FC236}">
                <a16:creationId xmlns:a16="http://schemas.microsoft.com/office/drawing/2014/main" id="{D0521769-9D9B-499A-9F3F-2626430476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0CB04-8CF6-4033-A4FF-AD5DA1A60FB5}"/>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3627711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BE144-10CC-434B-AF0F-D8652E43E9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BD0ED3-8A85-4D37-B0A5-5630FEE24AB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3A7F9E-AC88-436E-A9B3-D86F93C6B57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098B92-A055-4681-BFA6-CA09302CCCC2}"/>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6" name="Footer Placeholder 5">
            <a:extLst>
              <a:ext uri="{FF2B5EF4-FFF2-40B4-BE49-F238E27FC236}">
                <a16:creationId xmlns:a16="http://schemas.microsoft.com/office/drawing/2014/main" id="{0AF1D89D-A935-4913-AC22-9F0C8B93F2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ABE45-5C3D-4E57-A201-C685A6C1E6E8}"/>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3391886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DEA18-BC2E-4C17-96CD-3127C64636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1C54B9-3F46-4178-8D1D-0C48EA626C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0E49496-0C21-489E-8A60-88BB63A4BBD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9EBCA6-C050-4B9B-A7E3-9AC27C4B2B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081F8D1-6969-4928-AD36-F4EC7AE6701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0F0D3E-7E29-4720-8046-850569F613E8}"/>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8" name="Footer Placeholder 7">
            <a:extLst>
              <a:ext uri="{FF2B5EF4-FFF2-40B4-BE49-F238E27FC236}">
                <a16:creationId xmlns:a16="http://schemas.microsoft.com/office/drawing/2014/main" id="{0D6C5F05-1426-44CE-92AA-7D89296E5D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CDB443-E74A-45E0-AD82-52E5BA95980D}"/>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2658676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B17BB-5680-4534-BC5F-712FA93E19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2A71FA-B779-4F1F-81AD-4931598507C4}"/>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4" name="Footer Placeholder 3">
            <a:extLst>
              <a:ext uri="{FF2B5EF4-FFF2-40B4-BE49-F238E27FC236}">
                <a16:creationId xmlns:a16="http://schemas.microsoft.com/office/drawing/2014/main" id="{EDF8A091-C779-4EF0-A143-3A082086F8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0118E4-5E1D-4428-81BA-5E0012F51FB8}"/>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4181173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B59DCB-B6BD-4645-9FD5-C4E3C98C480A}"/>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3" name="Footer Placeholder 2">
            <a:extLst>
              <a:ext uri="{FF2B5EF4-FFF2-40B4-BE49-F238E27FC236}">
                <a16:creationId xmlns:a16="http://schemas.microsoft.com/office/drawing/2014/main" id="{B526FDF8-B2AC-46B1-9888-3E3204477D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11AE35-B7E0-49AF-9C38-F09D021B9A8D}"/>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456049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770BB-4A9D-49DD-B4CA-D05F90D6B5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C5B7E6-E21A-477F-9A19-05015AF8AF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2E8D68-2DA9-45AC-A332-B5AE0E49CC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12EA480-B506-42F3-A850-BB83F84B2526}"/>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6" name="Footer Placeholder 5">
            <a:extLst>
              <a:ext uri="{FF2B5EF4-FFF2-40B4-BE49-F238E27FC236}">
                <a16:creationId xmlns:a16="http://schemas.microsoft.com/office/drawing/2014/main" id="{4C7F87A6-9CDA-4EAF-AFC6-ED99906B2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6361E1-C210-4190-9A3C-FB70A1FF4989}"/>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2370594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E3B8C-DF7B-4E2F-9C36-B3CC5247F7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977580-6C98-4DA1-8F32-419723116A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EAAA1D-7C59-417F-81D4-85B5F339F8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7FBDAD8-3DF4-4C52-99F5-E83DAD195AB6}"/>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6" name="Footer Placeholder 5">
            <a:extLst>
              <a:ext uri="{FF2B5EF4-FFF2-40B4-BE49-F238E27FC236}">
                <a16:creationId xmlns:a16="http://schemas.microsoft.com/office/drawing/2014/main" id="{AD791737-11B0-47E6-9BAF-8186B08459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9D8E8B-CAED-47CA-B7F4-C6BAE75E1F9E}"/>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42287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71A27-2D85-4214-BE08-6AD5F811C0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2A24AE-AD1B-4D92-97B2-8D7ED34185B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902556-2000-4B8E-8512-D42A6F0ECC5E}"/>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5" name="Footer Placeholder 4">
            <a:extLst>
              <a:ext uri="{FF2B5EF4-FFF2-40B4-BE49-F238E27FC236}">
                <a16:creationId xmlns:a16="http://schemas.microsoft.com/office/drawing/2014/main" id="{C4BFE3A6-CC83-4ECC-9783-3A10FE4BF7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632AF-D238-4809-B6E8-8216276C1F2D}"/>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3096921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4FADB1-21E5-4D72-965D-3088D978CA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AE5731-6BCB-40E8-B015-2085CF6135B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C5C980-1D04-4516-821C-DE2BE1B3B12B}"/>
              </a:ext>
            </a:extLst>
          </p:cNvPr>
          <p:cNvSpPr>
            <a:spLocks noGrp="1"/>
          </p:cNvSpPr>
          <p:nvPr>
            <p:ph type="dt" sz="half" idx="10"/>
          </p:nvPr>
        </p:nvSpPr>
        <p:spPr/>
        <p:txBody>
          <a:bodyPr/>
          <a:lstStyle/>
          <a:p>
            <a:fld id="{342D84AD-9584-4FD7-99AF-79CE7FFAEEAE}" type="datetimeFigureOut">
              <a:rPr lang="en-GB" smtClean="0"/>
              <a:t>06/12/2018</a:t>
            </a:fld>
            <a:endParaRPr lang="en-GB"/>
          </a:p>
        </p:txBody>
      </p:sp>
      <p:sp>
        <p:nvSpPr>
          <p:cNvPr id="5" name="Footer Placeholder 4">
            <a:extLst>
              <a:ext uri="{FF2B5EF4-FFF2-40B4-BE49-F238E27FC236}">
                <a16:creationId xmlns:a16="http://schemas.microsoft.com/office/drawing/2014/main" id="{7E20FFB9-D49E-4D2F-87C4-3DAF7BFEA5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6960F6-EF9C-47ED-AB1F-1D341207EC7D}"/>
              </a:ext>
            </a:extLst>
          </p:cNvPr>
          <p:cNvSpPr>
            <a:spLocks noGrp="1"/>
          </p:cNvSpPr>
          <p:nvPr>
            <p:ph type="sldNum" sz="quarter" idx="12"/>
          </p:nvPr>
        </p:nvSpPr>
        <p:spPr/>
        <p:txBody>
          <a:bodyPr/>
          <a:lstStyle/>
          <a:p>
            <a:fld id="{4D871E30-B3E0-4CAF-A299-E05AADAAFBD1}" type="slidenum">
              <a:rPr lang="en-GB" smtClean="0"/>
              <a:t>‹#›</a:t>
            </a:fld>
            <a:endParaRPr lang="en-GB"/>
          </a:p>
        </p:txBody>
      </p:sp>
    </p:spTree>
    <p:extLst>
      <p:ext uri="{BB962C8B-B14F-4D97-AF65-F5344CB8AC3E}">
        <p14:creationId xmlns:p14="http://schemas.microsoft.com/office/powerpoint/2010/main" val="505040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CADF24-0316-43DB-ABFB-2635D9F61B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DD3989-FD8B-40AB-9520-F16E3869A8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8FC625-2075-434D-8627-4EB14AD4CC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2D84AD-9584-4FD7-99AF-79CE7FFAEEAE}" type="datetimeFigureOut">
              <a:rPr lang="en-GB" smtClean="0"/>
              <a:t>06/12/2018</a:t>
            </a:fld>
            <a:endParaRPr lang="en-GB"/>
          </a:p>
        </p:txBody>
      </p:sp>
      <p:sp>
        <p:nvSpPr>
          <p:cNvPr id="5" name="Footer Placeholder 4">
            <a:extLst>
              <a:ext uri="{FF2B5EF4-FFF2-40B4-BE49-F238E27FC236}">
                <a16:creationId xmlns:a16="http://schemas.microsoft.com/office/drawing/2014/main" id="{B6E56BAC-106F-4771-BD0E-DDBF68A886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911902-F2D0-45CF-9814-AD91637281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871E30-B3E0-4CAF-A299-E05AADAAFBD1}" type="slidenum">
              <a:rPr lang="en-GB" smtClean="0"/>
              <a:t>‹#›</a:t>
            </a:fld>
            <a:endParaRPr lang="en-GB"/>
          </a:p>
        </p:txBody>
      </p:sp>
    </p:spTree>
    <p:extLst>
      <p:ext uri="{BB962C8B-B14F-4D97-AF65-F5344CB8AC3E}">
        <p14:creationId xmlns:p14="http://schemas.microsoft.com/office/powerpoint/2010/main" val="808155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0" Type="http://schemas.microsoft.com/office/2007/relationships/hdphoto" Target="../media/hdphoto1.wdp"/><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6OLPL5p0fMg&amp;feature=youtu.b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B6597D-7654-4726-A7E6-68551FD22F31}"/>
              </a:ext>
            </a:extLst>
          </p:cNvPr>
          <p:cNvPicPr>
            <a:picLocks noChangeAspect="1"/>
          </p:cNvPicPr>
          <p:nvPr/>
        </p:nvPicPr>
        <p:blipFill>
          <a:blip r:embed="rId2"/>
          <a:stretch>
            <a:fillRect/>
          </a:stretch>
        </p:blipFill>
        <p:spPr>
          <a:xfrm>
            <a:off x="0" y="3974991"/>
            <a:ext cx="4338495" cy="2883009"/>
          </a:xfrm>
          <a:prstGeom prst="rect">
            <a:avLst/>
          </a:prstGeom>
        </p:spPr>
      </p:pic>
      <p:sp>
        <p:nvSpPr>
          <p:cNvPr id="5" name="Speech Bubble: Rectangle with Corners Rounded 4">
            <a:extLst>
              <a:ext uri="{FF2B5EF4-FFF2-40B4-BE49-F238E27FC236}">
                <a16:creationId xmlns:a16="http://schemas.microsoft.com/office/drawing/2014/main" id="{3ADCDBFE-4D1B-487E-B0B5-007D283170F0}"/>
              </a:ext>
            </a:extLst>
          </p:cNvPr>
          <p:cNvSpPr/>
          <p:nvPr/>
        </p:nvSpPr>
        <p:spPr>
          <a:xfrm>
            <a:off x="4431085" y="4150598"/>
            <a:ext cx="7548705" cy="2637183"/>
          </a:xfrm>
          <a:prstGeom prst="wedgeRoundRectCallout">
            <a:avLst>
              <a:gd name="adj1" fmla="val -56471"/>
              <a:gd name="adj2" fmla="val -16179"/>
              <a:gd name="adj3" fmla="val 16667"/>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Attack of the Cucumbers">
            <a:extLst>
              <a:ext uri="{FF2B5EF4-FFF2-40B4-BE49-F238E27FC236}">
                <a16:creationId xmlns:a16="http://schemas.microsoft.com/office/drawing/2014/main" id="{612CD88D-FDB0-406A-8A46-BAADF58B7F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077" y="99392"/>
            <a:ext cx="8758098" cy="9848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ttack of the Cucumbers">
            <a:extLst>
              <a:ext uri="{FF2B5EF4-FFF2-40B4-BE49-F238E27FC236}">
                <a16:creationId xmlns:a16="http://schemas.microsoft.com/office/drawing/2014/main" id="{57CD20E0-9E48-4C14-95EA-6E6F0CE303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4447" y="4250635"/>
            <a:ext cx="7136492" cy="409790"/>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Rounded Corners 17">
            <a:extLst>
              <a:ext uri="{FF2B5EF4-FFF2-40B4-BE49-F238E27FC236}">
                <a16:creationId xmlns:a16="http://schemas.microsoft.com/office/drawing/2014/main" id="{D33B302C-BCDE-4D92-83AB-5B2D9E0BD4E2}"/>
              </a:ext>
            </a:extLst>
          </p:cNvPr>
          <p:cNvSpPr/>
          <p:nvPr/>
        </p:nvSpPr>
        <p:spPr>
          <a:xfrm>
            <a:off x="6145043" y="1090242"/>
            <a:ext cx="2895949" cy="2713132"/>
          </a:xfrm>
          <a:prstGeom prst="roundRect">
            <a:avLst/>
          </a:prstGeom>
          <a:solidFill>
            <a:srgbClr val="00B0F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24323F37-2181-4376-8F5C-AA9394E90C6D}"/>
              </a:ext>
            </a:extLst>
          </p:cNvPr>
          <p:cNvSpPr/>
          <p:nvPr/>
        </p:nvSpPr>
        <p:spPr>
          <a:xfrm>
            <a:off x="162295" y="1090242"/>
            <a:ext cx="2895949" cy="2733670"/>
          </a:xfrm>
          <a:prstGeom prst="roundRect">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Rounded Corners 20">
            <a:extLst>
              <a:ext uri="{FF2B5EF4-FFF2-40B4-BE49-F238E27FC236}">
                <a16:creationId xmlns:a16="http://schemas.microsoft.com/office/drawing/2014/main" id="{43282A31-7FA4-4A87-A9B5-8F6FF83A840F}"/>
              </a:ext>
            </a:extLst>
          </p:cNvPr>
          <p:cNvSpPr/>
          <p:nvPr/>
        </p:nvSpPr>
        <p:spPr>
          <a:xfrm>
            <a:off x="3163807" y="1080633"/>
            <a:ext cx="2895949" cy="2732350"/>
          </a:xfrm>
          <a:prstGeom prst="roundRect">
            <a:avLst/>
          </a:prstGeom>
          <a:solidFill>
            <a:srgbClr val="FFFF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E51D50DF-DEAE-4047-80F1-9197F624923A}"/>
              </a:ext>
            </a:extLst>
          </p:cNvPr>
          <p:cNvSpPr/>
          <p:nvPr/>
        </p:nvSpPr>
        <p:spPr>
          <a:xfrm>
            <a:off x="9120504" y="1084276"/>
            <a:ext cx="2895949" cy="2732349"/>
          </a:xfrm>
          <a:prstGeom prst="roundRect">
            <a:avLst/>
          </a:prstGeom>
          <a:solidFill>
            <a:srgbClr val="ED77D4"/>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866AE71-6937-4285-8D4B-027CFEB177A0}"/>
              </a:ext>
            </a:extLst>
          </p:cNvPr>
          <p:cNvSpPr txBox="1"/>
          <p:nvPr/>
        </p:nvSpPr>
        <p:spPr>
          <a:xfrm>
            <a:off x="8743009" y="-22231"/>
            <a:ext cx="3650937" cy="954107"/>
          </a:xfrm>
          <a:prstGeom prst="rect">
            <a:avLst/>
          </a:prstGeom>
          <a:noFill/>
        </p:spPr>
        <p:txBody>
          <a:bodyPr wrap="square" rtlCol="0">
            <a:spAutoFit/>
          </a:bodyPr>
          <a:lstStyle/>
          <a:p>
            <a:pPr algn="ctr"/>
            <a:r>
              <a:rPr lang="en-GB" sz="1400" b="1" i="1" dirty="0">
                <a:solidFill>
                  <a:srgbClr val="FF0000"/>
                </a:solidFill>
              </a:rPr>
              <a:t>Critical thinking is when the thinker</a:t>
            </a:r>
          </a:p>
          <a:p>
            <a:pPr algn="ctr"/>
            <a:r>
              <a:rPr lang="en-GB" sz="1400" b="1" i="1" dirty="0">
                <a:solidFill>
                  <a:srgbClr val="FF0000"/>
                </a:solidFill>
              </a:rPr>
              <a:t>improves the quality of their thinking by skilfully analysing, assessing, and reconstructing it. </a:t>
            </a:r>
          </a:p>
        </p:txBody>
      </p:sp>
      <p:sp>
        <p:nvSpPr>
          <p:cNvPr id="10" name="TextBox 9">
            <a:extLst>
              <a:ext uri="{FF2B5EF4-FFF2-40B4-BE49-F238E27FC236}">
                <a16:creationId xmlns:a16="http://schemas.microsoft.com/office/drawing/2014/main" id="{4092A6DE-DB77-4EA5-9402-B49CDF9174CE}"/>
              </a:ext>
            </a:extLst>
          </p:cNvPr>
          <p:cNvSpPr txBox="1"/>
          <p:nvPr/>
        </p:nvSpPr>
        <p:spPr>
          <a:xfrm>
            <a:off x="9157163" y="801071"/>
            <a:ext cx="2822627" cy="261610"/>
          </a:xfrm>
          <a:prstGeom prst="rect">
            <a:avLst/>
          </a:prstGeom>
          <a:noFill/>
        </p:spPr>
        <p:txBody>
          <a:bodyPr wrap="square" rtlCol="0">
            <a:spAutoFit/>
          </a:bodyPr>
          <a:lstStyle/>
          <a:p>
            <a:r>
              <a:rPr lang="en-GB" sz="1100" b="1" dirty="0">
                <a:solidFill>
                  <a:schemeClr val="bg1">
                    <a:lumMod val="50000"/>
                  </a:schemeClr>
                </a:solidFill>
              </a:rPr>
              <a:t>The Foundation for Critical thinking (2017) </a:t>
            </a:r>
          </a:p>
        </p:txBody>
      </p:sp>
      <p:pic>
        <p:nvPicPr>
          <p:cNvPr id="1036" name="Picture 12" descr="Attack of the Cucumbers">
            <a:extLst>
              <a:ext uri="{FF2B5EF4-FFF2-40B4-BE49-F238E27FC236}">
                <a16:creationId xmlns:a16="http://schemas.microsoft.com/office/drawing/2014/main" id="{1DEC3276-CE89-47A1-9E2F-FC18C65BDA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877" y="1272208"/>
            <a:ext cx="2475341" cy="31503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Attack of the Cucumbers">
            <a:extLst>
              <a:ext uri="{FF2B5EF4-FFF2-40B4-BE49-F238E27FC236}">
                <a16:creationId xmlns:a16="http://schemas.microsoft.com/office/drawing/2014/main" id="{6BEC7C5B-F1E1-4561-B935-1739E69CF1E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06080" y="1205899"/>
            <a:ext cx="1168099" cy="25440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Attack of the Cucumbers">
            <a:extLst>
              <a:ext uri="{FF2B5EF4-FFF2-40B4-BE49-F238E27FC236}">
                <a16:creationId xmlns:a16="http://schemas.microsoft.com/office/drawing/2014/main" id="{E5628CFF-24C3-4902-AA80-06C59564E19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266321" y="1272208"/>
            <a:ext cx="2610090" cy="221930"/>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Attack of the Cucumbers">
            <a:extLst>
              <a:ext uri="{FF2B5EF4-FFF2-40B4-BE49-F238E27FC236}">
                <a16:creationId xmlns:a16="http://schemas.microsoft.com/office/drawing/2014/main" id="{683C8007-C79A-42D8-8AE1-82F9D1CC69D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88259" y="1261518"/>
            <a:ext cx="2592375" cy="173300"/>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Image result for critical thinking clipart">
            <a:extLst>
              <a:ext uri="{FF2B5EF4-FFF2-40B4-BE49-F238E27FC236}">
                <a16:creationId xmlns:a16="http://schemas.microsoft.com/office/drawing/2014/main" id="{0A397F72-B676-414F-B93B-E9C05270252F}"/>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0" b="100000" l="0" r="100000"/>
                    </a14:imgEffect>
                  </a14:imgLayer>
                </a14:imgProps>
              </a:ext>
              <a:ext uri="{28A0092B-C50C-407E-A947-70E740481C1C}">
                <a14:useLocalDpi xmlns:a14="http://schemas.microsoft.com/office/drawing/2010/main" val="0"/>
              </a:ext>
            </a:extLst>
          </a:blip>
          <a:srcRect/>
          <a:stretch>
            <a:fillRect/>
          </a:stretch>
        </p:blipFill>
        <p:spPr bwMode="auto">
          <a:xfrm>
            <a:off x="4684446" y="5414755"/>
            <a:ext cx="1902801" cy="1343853"/>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Related image">
            <a:extLst>
              <a:ext uri="{FF2B5EF4-FFF2-40B4-BE49-F238E27FC236}">
                <a16:creationId xmlns:a16="http://schemas.microsoft.com/office/drawing/2014/main" id="{8A71A48D-FC6D-4DC8-99C8-0C9A4CE3313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858330" y="460938"/>
            <a:ext cx="487846" cy="487846"/>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4C654C7A-7D0A-401C-8F07-F41EE59E53CA}"/>
              </a:ext>
            </a:extLst>
          </p:cNvPr>
          <p:cNvSpPr txBox="1"/>
          <p:nvPr/>
        </p:nvSpPr>
        <p:spPr>
          <a:xfrm>
            <a:off x="4431084" y="4607833"/>
            <a:ext cx="7548705" cy="1077218"/>
          </a:xfrm>
          <a:prstGeom prst="rect">
            <a:avLst/>
          </a:prstGeom>
          <a:noFill/>
        </p:spPr>
        <p:txBody>
          <a:bodyPr wrap="square" rtlCol="0">
            <a:spAutoFit/>
          </a:bodyPr>
          <a:lstStyle/>
          <a:p>
            <a:r>
              <a:rPr lang="en-GB" sz="1600" b="1" i="1" dirty="0"/>
              <a:t>Critical Thinking is important in life. Critical Thinking is expected of you in higher education. It can lead to developing your judgement, evaluation and problem solving abilities. Learning Critical Thinking skills can also enhance your academic performance (Linkedin, 2018)</a:t>
            </a:r>
          </a:p>
        </p:txBody>
      </p:sp>
      <p:sp>
        <p:nvSpPr>
          <p:cNvPr id="23" name="TextBox 22">
            <a:extLst>
              <a:ext uri="{FF2B5EF4-FFF2-40B4-BE49-F238E27FC236}">
                <a16:creationId xmlns:a16="http://schemas.microsoft.com/office/drawing/2014/main" id="{2AA40078-3220-4434-AD1C-F408B3EB4FCF}"/>
              </a:ext>
            </a:extLst>
          </p:cNvPr>
          <p:cNvSpPr txBox="1"/>
          <p:nvPr/>
        </p:nvSpPr>
        <p:spPr>
          <a:xfrm>
            <a:off x="9120504" y="1439219"/>
            <a:ext cx="2906540" cy="1938992"/>
          </a:xfrm>
          <a:prstGeom prst="rect">
            <a:avLst/>
          </a:prstGeom>
          <a:noFill/>
        </p:spPr>
        <p:txBody>
          <a:bodyPr wrap="square" rtlCol="0">
            <a:spAutoFit/>
          </a:bodyPr>
          <a:lstStyle/>
          <a:p>
            <a:r>
              <a:rPr lang="en-GB" sz="1200" dirty="0"/>
              <a:t>To understand Critical Thinking, those must be able to evaluate information accordingly – looking at any flaws and bias accounts made. Our own knowledge that we have known since our upbringings have to be pushed aside as the truth is not determined by emotions, beliefs or social opinions. You must depend on factual resources. This must be understood and acknowledged for Critical thinking to be carried out correctly. </a:t>
            </a:r>
          </a:p>
        </p:txBody>
      </p:sp>
      <p:sp>
        <p:nvSpPr>
          <p:cNvPr id="24" name="TextBox 23">
            <a:extLst>
              <a:ext uri="{FF2B5EF4-FFF2-40B4-BE49-F238E27FC236}">
                <a16:creationId xmlns:a16="http://schemas.microsoft.com/office/drawing/2014/main" id="{B92FE7B2-90FE-4C7D-9651-90069C8AA857}"/>
              </a:ext>
            </a:extLst>
          </p:cNvPr>
          <p:cNvSpPr txBox="1"/>
          <p:nvPr/>
        </p:nvSpPr>
        <p:spPr>
          <a:xfrm>
            <a:off x="6170060" y="1383469"/>
            <a:ext cx="2932193" cy="2292935"/>
          </a:xfrm>
          <a:prstGeom prst="rect">
            <a:avLst/>
          </a:prstGeom>
          <a:noFill/>
        </p:spPr>
        <p:txBody>
          <a:bodyPr wrap="square" rtlCol="0">
            <a:spAutoFit/>
          </a:bodyPr>
          <a:lstStyle/>
          <a:p>
            <a:r>
              <a:rPr lang="en-GB" sz="1100" dirty="0"/>
              <a:t>To develop our critical thinking further, we must be able to allow our brains to work well with others. This is crucial as we get older as we will be put into new situations when communication will be highly required to carry out specific tasks. Critical thinking requires people to carry out well-communicated tasks in practise. This could include a planned task or assignment, where communication would be key to carry out a group presentation. Without developed communication, practical skills would deteriorate, therefore allowing critical thinking skills to suffer. </a:t>
            </a:r>
          </a:p>
        </p:txBody>
      </p:sp>
      <p:sp>
        <p:nvSpPr>
          <p:cNvPr id="25" name="TextBox 24">
            <a:extLst>
              <a:ext uri="{FF2B5EF4-FFF2-40B4-BE49-F238E27FC236}">
                <a16:creationId xmlns:a16="http://schemas.microsoft.com/office/drawing/2014/main" id="{FD8B17B6-31C3-4BFC-BB9D-FD44809D7947}"/>
              </a:ext>
            </a:extLst>
          </p:cNvPr>
          <p:cNvSpPr txBox="1"/>
          <p:nvPr/>
        </p:nvSpPr>
        <p:spPr>
          <a:xfrm>
            <a:off x="175547" y="1505246"/>
            <a:ext cx="2902973" cy="2123658"/>
          </a:xfrm>
          <a:prstGeom prst="rect">
            <a:avLst/>
          </a:prstGeom>
          <a:noFill/>
        </p:spPr>
        <p:txBody>
          <a:bodyPr wrap="square" rtlCol="0">
            <a:spAutoFit/>
          </a:bodyPr>
          <a:lstStyle/>
          <a:p>
            <a:r>
              <a:rPr lang="en-GB" sz="1100" dirty="0"/>
              <a:t>Higher education allows us to view research from different perspectives – letting us have wider intellectual understandings on why things work and how it can have an effect on other situations. When thinking critically, we must be able to evaluate information, evaluate our thoughts, and therefore help us to understand our own thought process. Without cognitive and intellectual developments, critical thinking will become sabotaged. However, as our intelligence develops, it gives us the key to unlocking our own intellectual independence. </a:t>
            </a:r>
          </a:p>
        </p:txBody>
      </p:sp>
      <p:sp>
        <p:nvSpPr>
          <p:cNvPr id="26" name="TextBox 25">
            <a:extLst>
              <a:ext uri="{FF2B5EF4-FFF2-40B4-BE49-F238E27FC236}">
                <a16:creationId xmlns:a16="http://schemas.microsoft.com/office/drawing/2014/main" id="{3A27132D-6358-4390-8466-E7B7DFE4D947}"/>
              </a:ext>
            </a:extLst>
          </p:cNvPr>
          <p:cNvSpPr txBox="1"/>
          <p:nvPr/>
        </p:nvSpPr>
        <p:spPr>
          <a:xfrm>
            <a:off x="3163807" y="1476073"/>
            <a:ext cx="2955185" cy="2123658"/>
          </a:xfrm>
          <a:prstGeom prst="rect">
            <a:avLst/>
          </a:prstGeom>
          <a:noFill/>
        </p:spPr>
        <p:txBody>
          <a:bodyPr wrap="square" rtlCol="0">
            <a:spAutoFit/>
          </a:bodyPr>
          <a:lstStyle/>
          <a:p>
            <a:r>
              <a:rPr lang="en-GB" sz="1100" dirty="0"/>
              <a:t>Qualities and transferable skills necessary for employment and other life practices require a great deal of critical analysis, communication and thinking skills. The following requirements must be met in order for this skill to be built successfully: analysing, conceptualising, defining, examining, inferring, listening, questioning, reasoning and synthesising. If these qualities that are required within a professional practise scenario, then the critical thinking aspect could fail massively, creating an issue for a new employer. </a:t>
            </a:r>
          </a:p>
        </p:txBody>
      </p:sp>
      <p:sp>
        <p:nvSpPr>
          <p:cNvPr id="27" name="TextBox 26">
            <a:extLst>
              <a:ext uri="{FF2B5EF4-FFF2-40B4-BE49-F238E27FC236}">
                <a16:creationId xmlns:a16="http://schemas.microsoft.com/office/drawing/2014/main" id="{24818B26-29CD-49F0-830C-5379C17EA33B}"/>
              </a:ext>
            </a:extLst>
          </p:cNvPr>
          <p:cNvSpPr txBox="1"/>
          <p:nvPr/>
        </p:nvSpPr>
        <p:spPr>
          <a:xfrm>
            <a:off x="9102253" y="3269001"/>
            <a:ext cx="2109563" cy="261610"/>
          </a:xfrm>
          <a:prstGeom prst="rect">
            <a:avLst/>
          </a:prstGeom>
          <a:noFill/>
        </p:spPr>
        <p:txBody>
          <a:bodyPr wrap="square" rtlCol="0">
            <a:spAutoFit/>
          </a:bodyPr>
          <a:lstStyle/>
          <a:p>
            <a:r>
              <a:rPr lang="en-GB" sz="1100" dirty="0"/>
              <a:t>(Linkedin, 2018)</a:t>
            </a:r>
          </a:p>
        </p:txBody>
      </p:sp>
      <p:sp>
        <p:nvSpPr>
          <p:cNvPr id="41" name="TextBox 40">
            <a:extLst>
              <a:ext uri="{FF2B5EF4-FFF2-40B4-BE49-F238E27FC236}">
                <a16:creationId xmlns:a16="http://schemas.microsoft.com/office/drawing/2014/main" id="{70F4AE13-2CD1-4EEB-8888-4845667775E7}"/>
              </a:ext>
            </a:extLst>
          </p:cNvPr>
          <p:cNvSpPr txBox="1"/>
          <p:nvPr/>
        </p:nvSpPr>
        <p:spPr>
          <a:xfrm>
            <a:off x="3754208" y="3313731"/>
            <a:ext cx="2109563" cy="261610"/>
          </a:xfrm>
          <a:prstGeom prst="rect">
            <a:avLst/>
          </a:prstGeom>
          <a:noFill/>
        </p:spPr>
        <p:txBody>
          <a:bodyPr wrap="square" rtlCol="0">
            <a:spAutoFit/>
          </a:bodyPr>
          <a:lstStyle/>
          <a:p>
            <a:r>
              <a:rPr lang="en-GB" sz="1100" dirty="0"/>
              <a:t>(Critical Thinking, 2009)</a:t>
            </a:r>
          </a:p>
        </p:txBody>
      </p:sp>
      <p:sp>
        <p:nvSpPr>
          <p:cNvPr id="28" name="TextBox 27">
            <a:extLst>
              <a:ext uri="{FF2B5EF4-FFF2-40B4-BE49-F238E27FC236}">
                <a16:creationId xmlns:a16="http://schemas.microsoft.com/office/drawing/2014/main" id="{FC6C664A-6784-4319-B7F8-52E09184191E}"/>
              </a:ext>
            </a:extLst>
          </p:cNvPr>
          <p:cNvSpPr txBox="1"/>
          <p:nvPr/>
        </p:nvSpPr>
        <p:spPr>
          <a:xfrm>
            <a:off x="303975" y="3505340"/>
            <a:ext cx="4782327" cy="261610"/>
          </a:xfrm>
          <a:prstGeom prst="rect">
            <a:avLst/>
          </a:prstGeom>
          <a:noFill/>
        </p:spPr>
        <p:txBody>
          <a:bodyPr wrap="square" rtlCol="0">
            <a:spAutoFit/>
          </a:bodyPr>
          <a:lstStyle/>
          <a:p>
            <a:r>
              <a:rPr lang="en-GB" sz="1100" dirty="0"/>
              <a:t>(The Foundation for Critical Thinking, 2017)</a:t>
            </a:r>
          </a:p>
        </p:txBody>
      </p:sp>
      <p:sp>
        <p:nvSpPr>
          <p:cNvPr id="43" name="TextBox 42">
            <a:extLst>
              <a:ext uri="{FF2B5EF4-FFF2-40B4-BE49-F238E27FC236}">
                <a16:creationId xmlns:a16="http://schemas.microsoft.com/office/drawing/2014/main" id="{5F558E29-D7EA-433C-B019-34820B62DB5D}"/>
              </a:ext>
            </a:extLst>
          </p:cNvPr>
          <p:cNvSpPr txBox="1"/>
          <p:nvPr/>
        </p:nvSpPr>
        <p:spPr>
          <a:xfrm>
            <a:off x="7031217" y="3387175"/>
            <a:ext cx="2109563" cy="261610"/>
          </a:xfrm>
          <a:prstGeom prst="rect">
            <a:avLst/>
          </a:prstGeom>
          <a:noFill/>
        </p:spPr>
        <p:txBody>
          <a:bodyPr wrap="square" rtlCol="0">
            <a:spAutoFit/>
          </a:bodyPr>
          <a:lstStyle/>
          <a:p>
            <a:r>
              <a:rPr lang="en-GB" sz="1100" dirty="0"/>
              <a:t>(Linkedin, 2018)</a:t>
            </a:r>
          </a:p>
        </p:txBody>
      </p:sp>
      <p:sp>
        <p:nvSpPr>
          <p:cNvPr id="29" name="TextBox 28">
            <a:extLst>
              <a:ext uri="{FF2B5EF4-FFF2-40B4-BE49-F238E27FC236}">
                <a16:creationId xmlns:a16="http://schemas.microsoft.com/office/drawing/2014/main" id="{0A4B98D2-A2EE-4929-898D-09A3F2318300}"/>
              </a:ext>
            </a:extLst>
          </p:cNvPr>
          <p:cNvSpPr txBox="1"/>
          <p:nvPr/>
        </p:nvSpPr>
        <p:spPr>
          <a:xfrm>
            <a:off x="5980634" y="5381917"/>
            <a:ext cx="5999156" cy="923330"/>
          </a:xfrm>
          <a:prstGeom prst="rect">
            <a:avLst/>
          </a:prstGeom>
          <a:noFill/>
        </p:spPr>
        <p:txBody>
          <a:bodyPr wrap="square" rtlCol="0">
            <a:spAutoFit/>
          </a:bodyPr>
          <a:lstStyle/>
          <a:p>
            <a:pPr algn="ctr"/>
            <a:r>
              <a:rPr lang="en-GB" dirty="0"/>
              <a:t>Especially for students at University level, critical thinking must be used effectively to help carry out successful academic assignments. Creating a ‘domain-general thinking skill’ </a:t>
            </a:r>
          </a:p>
        </p:txBody>
      </p:sp>
      <p:pic>
        <p:nvPicPr>
          <p:cNvPr id="1050" name="Picture 26" descr="Attack of the Cucumbers">
            <a:extLst>
              <a:ext uri="{FF2B5EF4-FFF2-40B4-BE49-F238E27FC236}">
                <a16:creationId xmlns:a16="http://schemas.microsoft.com/office/drawing/2014/main" id="{256BA677-F9A0-42D2-B210-B3DF9D8B5B6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928917" y="6252450"/>
            <a:ext cx="1892022" cy="340948"/>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Attack of the Cucumbers">
            <a:extLst>
              <a:ext uri="{FF2B5EF4-FFF2-40B4-BE49-F238E27FC236}">
                <a16:creationId xmlns:a16="http://schemas.microsoft.com/office/drawing/2014/main" id="{A7A18DB2-5A52-4E91-84B4-75C848EA3DF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60687" y="6282765"/>
            <a:ext cx="1267085" cy="392193"/>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Attack of the Cucumbers">
            <a:extLst>
              <a:ext uri="{FF2B5EF4-FFF2-40B4-BE49-F238E27FC236}">
                <a16:creationId xmlns:a16="http://schemas.microsoft.com/office/drawing/2014/main" id="{688D8DE8-2D43-4912-B396-AD275CDAE95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170060" y="6301014"/>
            <a:ext cx="1241946" cy="392193"/>
          </a:xfrm>
          <a:prstGeom prst="rect">
            <a:avLst/>
          </a:prstGeom>
          <a:noFill/>
          <a:extLst>
            <a:ext uri="{909E8E84-426E-40DD-AFC4-6F175D3DCCD1}">
              <a14:hiddenFill xmlns:a14="http://schemas.microsoft.com/office/drawing/2010/main">
                <a:solidFill>
                  <a:srgbClr val="FFFFFF"/>
                </a:solidFill>
              </a14:hiddenFill>
            </a:ext>
          </a:extLst>
        </p:spPr>
      </p:pic>
      <p:sp>
        <p:nvSpPr>
          <p:cNvPr id="30" name="Arrow: Right 29">
            <a:extLst>
              <a:ext uri="{FF2B5EF4-FFF2-40B4-BE49-F238E27FC236}">
                <a16:creationId xmlns:a16="http://schemas.microsoft.com/office/drawing/2014/main" id="{6AF1B71E-136A-486B-A26B-FC2AAFEBA2E9}"/>
              </a:ext>
            </a:extLst>
          </p:cNvPr>
          <p:cNvSpPr/>
          <p:nvPr/>
        </p:nvSpPr>
        <p:spPr>
          <a:xfrm>
            <a:off x="7541504" y="6341040"/>
            <a:ext cx="437497" cy="275644"/>
          </a:xfrm>
          <a:prstGeom prst="right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34C5BA0B-CE2C-4370-B452-A23AA5CDC40C}"/>
              </a:ext>
            </a:extLst>
          </p:cNvPr>
          <p:cNvSpPr/>
          <p:nvPr/>
        </p:nvSpPr>
        <p:spPr>
          <a:xfrm>
            <a:off x="9429058" y="6306711"/>
            <a:ext cx="437497" cy="275644"/>
          </a:xfrm>
          <a:prstGeom prst="rightArrow">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6090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4EDC-585E-4B50-B817-D416F5FB1439}"/>
              </a:ext>
            </a:extLst>
          </p:cNvPr>
          <p:cNvSpPr>
            <a:spLocks noGrp="1"/>
          </p:cNvSpPr>
          <p:nvPr>
            <p:ph type="title"/>
          </p:nvPr>
        </p:nvSpPr>
        <p:spPr/>
        <p:txBody>
          <a:bodyPr/>
          <a:lstStyle/>
          <a:p>
            <a:r>
              <a:rPr lang="en-GB" i="1" dirty="0"/>
              <a:t>Bibliography:</a:t>
            </a:r>
          </a:p>
        </p:txBody>
      </p:sp>
      <p:sp>
        <p:nvSpPr>
          <p:cNvPr id="3" name="Content Placeholder 2">
            <a:extLst>
              <a:ext uri="{FF2B5EF4-FFF2-40B4-BE49-F238E27FC236}">
                <a16:creationId xmlns:a16="http://schemas.microsoft.com/office/drawing/2014/main" id="{D5E2A175-C884-4407-8E41-14A928F1D006}"/>
              </a:ext>
            </a:extLst>
          </p:cNvPr>
          <p:cNvSpPr>
            <a:spLocks noGrp="1"/>
          </p:cNvSpPr>
          <p:nvPr>
            <p:ph idx="1"/>
          </p:nvPr>
        </p:nvSpPr>
        <p:spPr>
          <a:xfrm>
            <a:off x="838200" y="1428060"/>
            <a:ext cx="10515600" cy="4351338"/>
          </a:xfrm>
        </p:spPr>
        <p:txBody>
          <a:bodyPr>
            <a:normAutofit/>
          </a:bodyPr>
          <a:lstStyle/>
          <a:p>
            <a:pPr marL="514350" indent="-514350">
              <a:buFont typeface="+mj-lt"/>
              <a:buAutoNum type="romanLcPeriod"/>
            </a:pPr>
            <a:r>
              <a:rPr lang="en-GB" sz="1800" dirty="0"/>
              <a:t>Craig, R. 2018. Critical Thinking Skills in Education and Life. [ONLINE] Available at: https://www.asa3.org/ASA/education/think/critical.htm. [Accessed 4 December 2018].</a:t>
            </a:r>
          </a:p>
          <a:p>
            <a:pPr marL="514350" indent="-514350">
              <a:buFont typeface="+mj-lt"/>
              <a:buAutoNum type="romanLcPeriod"/>
            </a:pPr>
            <a:r>
              <a:rPr lang="en-GB" sz="1800" dirty="0"/>
              <a:t>Linkedin. 2018. What are the Importance and Benefits of Critical Thinking?. [ONLINE] Available at: https://www.linkedin.com/pulse/what-importance-benefits-critical-thinking-skills-islam. [Accessed 4 December 2018].</a:t>
            </a:r>
          </a:p>
          <a:p>
            <a:pPr marL="514350" indent="-514350">
              <a:buFont typeface="+mj-lt"/>
              <a:buAutoNum type="romanLcPeriod"/>
            </a:pPr>
            <a:r>
              <a:rPr lang="en-GB" sz="1800" dirty="0"/>
              <a:t>The Foundation for Critical Thinking. 2017. Our Concept and Definition of Critical Thinking. [ONLINE] Available at: http://www.criticalthinking.org/pages/our-conception-of-critical-thinking/411. [Accessed 4 December 2018].</a:t>
            </a:r>
          </a:p>
          <a:p>
            <a:pPr marL="514350" indent="-514350">
              <a:buFont typeface="+mj-lt"/>
              <a:buAutoNum type="romanLcPeriod"/>
            </a:pPr>
            <a:r>
              <a:rPr lang="en-GB" sz="1800" dirty="0" err="1"/>
              <a:t>Youtube</a:t>
            </a:r>
            <a:r>
              <a:rPr lang="en-GB" sz="1800" dirty="0"/>
              <a:t>. 2009. </a:t>
            </a:r>
            <a:r>
              <a:rPr lang="en-GB" sz="1800" i="1" dirty="0"/>
              <a:t>Critical Thinking</a:t>
            </a:r>
            <a:r>
              <a:rPr lang="en-GB" sz="1800" dirty="0"/>
              <a:t>. [ONLINE] Available at: </a:t>
            </a:r>
            <a:r>
              <a:rPr lang="en-GB" sz="1800" dirty="0">
                <a:hlinkClick r:id="rId2"/>
              </a:rPr>
              <a:t>https://www.youtube.com/watch?v=6OLPL5p0fMg&amp;feature=youtu.be</a:t>
            </a:r>
            <a:r>
              <a:rPr lang="en-GB" sz="1800" dirty="0"/>
              <a:t>. [Accessed 4 December 2018].</a:t>
            </a:r>
          </a:p>
          <a:p>
            <a:pPr marL="0" indent="0">
              <a:buNone/>
            </a:pPr>
            <a:endParaRPr lang="en-GB" sz="2000" dirty="0"/>
          </a:p>
        </p:txBody>
      </p:sp>
    </p:spTree>
    <p:extLst>
      <p:ext uri="{BB962C8B-B14F-4D97-AF65-F5344CB8AC3E}">
        <p14:creationId xmlns:p14="http://schemas.microsoft.com/office/powerpoint/2010/main" val="30363921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299</TotalTime>
  <Words>608</Words>
  <Application>Microsoft Office PowerPoint</Application>
  <PresentationFormat>Widescreen</PresentationFormat>
  <Paragraphs>18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dc:title>
  <dc:creator>Hari Boswell</dc:creator>
  <cp:lastModifiedBy>Hari Boswell</cp:lastModifiedBy>
  <cp:revision>25</cp:revision>
  <dcterms:created xsi:type="dcterms:W3CDTF">2018-11-23T17:32:58Z</dcterms:created>
  <dcterms:modified xsi:type="dcterms:W3CDTF">2018-12-06T15:58:41Z</dcterms:modified>
</cp:coreProperties>
</file>