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82" r:id="rId5"/>
    <p:sldId id="284" r:id="rId6"/>
    <p:sldId id="327" r:id="rId7"/>
    <p:sldId id="328" r:id="rId8"/>
    <p:sldId id="291" r:id="rId9"/>
    <p:sldId id="324" r:id="rId10"/>
    <p:sldId id="325" r:id="rId11"/>
    <p:sldId id="32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49" autoAdjust="0"/>
    <p:restoredTop sz="94619" autoAdjust="0"/>
  </p:normalViewPr>
  <p:slideViewPr>
    <p:cSldViewPr snapToGrid="0">
      <p:cViewPr varScale="1">
        <p:scale>
          <a:sx n="85" d="100"/>
          <a:sy n="85" d="100"/>
        </p:scale>
        <p:origin x="72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133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116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386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993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174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143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81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855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14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977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680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9789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FC5398-C628-478A-822A-BE6CBC515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620" y="863695"/>
            <a:ext cx="3511233" cy="3779995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Introduction to Counselling Skills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730D41-D3A4-4CFC-91DC-62E6A5AE50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621" y="4739780"/>
            <a:ext cx="3511233" cy="1147054"/>
          </a:xfrm>
        </p:spPr>
        <p:txBody>
          <a:bodyPr anchor="t">
            <a:normAutofit/>
          </a:bodyPr>
          <a:lstStyle/>
          <a:p>
            <a:r>
              <a:rPr lang="en-US" sz="2000" dirty="0">
                <a:solidFill>
                  <a:srgbClr val="FFFFFF">
                    <a:alpha val="75000"/>
                  </a:srgbClr>
                </a:solidFill>
              </a:rPr>
              <a:t>Wednesday, 29</a:t>
            </a:r>
            <a:r>
              <a:rPr lang="en-US" sz="2000" baseline="30000" dirty="0">
                <a:solidFill>
                  <a:srgbClr val="FFFFFF">
                    <a:alpha val="75000"/>
                  </a:srgbClr>
                </a:solidFill>
              </a:rPr>
              <a:t>th</a:t>
            </a:r>
            <a:r>
              <a:rPr lang="en-US" sz="2000" dirty="0">
                <a:solidFill>
                  <a:srgbClr val="FFFFFF">
                    <a:alpha val="75000"/>
                  </a:srgbClr>
                </a:solidFill>
              </a:rPr>
              <a:t> March 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B641CA-4737-4D10-9512-3EB6A9C0AD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51" r="13277" b="-1"/>
          <a:stretch/>
        </p:blipFill>
        <p:spPr>
          <a:xfrm>
            <a:off x="4654295" y="457200"/>
            <a:ext cx="7086151" cy="589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8736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E3471C-5483-40A3-B388-8B2C3DA66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004" y="1075398"/>
            <a:ext cx="4647829" cy="534851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kumimoji="0" lang="en-US" sz="1700" i="0" u="none" strike="noStrik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1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kumimoji="0" lang="en-US" sz="2700" i="0" u="none" strike="noStrik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Check in – Warm up exercise</a:t>
            </a:r>
            <a:br>
              <a:rPr kumimoji="0" lang="en-US" sz="2700" i="0" u="none" strike="noStrik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Reflective Process – Assessment 2</a:t>
            </a: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Demonstration of Skills</a:t>
            </a: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Group Work</a:t>
            </a: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Closing Round </a:t>
            </a:r>
            <a:br>
              <a:rPr kumimoji="0" lang="en-US" sz="2700" i="0" u="none" strike="noStrik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br>
              <a:rPr kumimoji="0" lang="en-US" sz="2700" i="0" u="none" strike="noStrik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br>
              <a:rPr kumimoji="0" lang="en-US" sz="1700" i="0" u="none" strike="noStrik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endParaRPr lang="en-US" sz="1700" dirty="0">
              <a:solidFill>
                <a:schemeClr val="tx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B7D9B7-ACD6-47C5-90A0-4781C382AD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9015"/>
          <a:stretch/>
        </p:blipFill>
        <p:spPr>
          <a:xfrm>
            <a:off x="5232972" y="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52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Rectangle 1047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50" name="Rectangle 1049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52" name="Rectangle 1051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54" name="Rectangle 1053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056" name="Rectangle 1055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8" name="Group 1057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1059" name="Rectangle 1058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60" name="Rectangle 1059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20E2CD0-0485-43B6-BB53-305393B66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347838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effectLst/>
              </a:rPr>
              <a:t>Reflective process – Gibbs Model </a:t>
            </a:r>
            <a:br>
              <a:rPr lang="en-US" sz="2800" dirty="0">
                <a:effectLst/>
              </a:rPr>
            </a:b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Assessment 2 Overview with examples </a:t>
            </a:r>
            <a:br>
              <a:rPr lang="en-US" sz="2800" dirty="0">
                <a:effectLst/>
              </a:rPr>
            </a:br>
            <a:endParaRPr lang="en-US" sz="2800" dirty="0"/>
          </a:p>
        </p:txBody>
      </p:sp>
      <p:pic>
        <p:nvPicPr>
          <p:cNvPr id="1028" name="Picture 4" descr="Gibbs Reflective cycle | Crowe Associates">
            <a:extLst>
              <a:ext uri="{FF2B5EF4-FFF2-40B4-BE49-F238E27FC236}">
                <a16:creationId xmlns:a16="http://schemas.microsoft.com/office/drawing/2014/main" id="{FD2B706F-440A-8B26-B776-B970CB2A56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5911" y="618067"/>
            <a:ext cx="5623148" cy="559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301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4FBA2D4-49FA-ED9E-E976-14499AA92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What do you Notice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80B94C5-75BC-A6A9-E78E-99B7696A44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4" y="1896533"/>
            <a:ext cx="6309003" cy="396226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Contracting </a:t>
            </a:r>
          </a:p>
          <a:p>
            <a:r>
              <a:rPr lang="en-GB" b="1" dirty="0">
                <a:solidFill>
                  <a:schemeClr val="tx2"/>
                </a:solidFill>
              </a:rPr>
              <a:t>Boundary Setting </a:t>
            </a:r>
          </a:p>
          <a:p>
            <a:r>
              <a:rPr lang="en-GB" b="1" dirty="0">
                <a:solidFill>
                  <a:schemeClr val="tx2"/>
                </a:solidFill>
              </a:rPr>
              <a:t>Attending Skills  - Minimal encouragers – body position.  </a:t>
            </a:r>
          </a:p>
          <a:p>
            <a:r>
              <a:rPr lang="en-GB" b="1" dirty="0">
                <a:solidFill>
                  <a:schemeClr val="tx2"/>
                </a:solidFill>
              </a:rPr>
              <a:t>Paraphrasing, reflecting Skills </a:t>
            </a:r>
          </a:p>
          <a:p>
            <a:r>
              <a:rPr lang="en-GB" b="1" dirty="0">
                <a:solidFill>
                  <a:schemeClr val="tx2"/>
                </a:solidFill>
              </a:rPr>
              <a:t>Questions </a:t>
            </a:r>
          </a:p>
          <a:p>
            <a:r>
              <a:rPr lang="en-GB" b="1" dirty="0">
                <a:solidFill>
                  <a:schemeClr val="tx2"/>
                </a:solidFill>
              </a:rPr>
              <a:t>Other </a:t>
            </a:r>
          </a:p>
          <a:p>
            <a:r>
              <a:rPr lang="en-GB" b="1" dirty="0">
                <a:solidFill>
                  <a:schemeClr val="tx2"/>
                </a:solidFill>
              </a:rPr>
              <a:t>Summarising </a:t>
            </a:r>
          </a:p>
        </p:txBody>
      </p:sp>
      <p:pic>
        <p:nvPicPr>
          <p:cNvPr id="19" name="Picture 18" descr="3D rendering of game pieces tied together with a rope">
            <a:extLst>
              <a:ext uri="{FF2B5EF4-FFF2-40B4-BE49-F238E27FC236}">
                <a16:creationId xmlns:a16="http://schemas.microsoft.com/office/drawing/2014/main" id="{68FC56FD-94E9-DBB4-3E47-DF654E8A0D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74" r="37546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068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9C141F-EC6B-4823-8183-E6D64DC0D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620" y="863695"/>
            <a:ext cx="3938990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Demonstration of Skills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2BE46B3-256D-47F1-AA20-EF0C73DF8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1" b="18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523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AF601-9E30-46C4-8328-DFDC7EE4D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4400" dirty="0"/>
            </a:br>
            <a:br>
              <a:rPr lang="en-US" sz="4400" dirty="0"/>
            </a:br>
            <a:r>
              <a:rPr lang="en-US" sz="4400" dirty="0"/>
              <a:t>Small group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AD31F-DE42-8BBF-8EFB-9D0B8F88D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Graphic 6" descr="Group">
            <a:extLst>
              <a:ext uri="{FF2B5EF4-FFF2-40B4-BE49-F238E27FC236}">
                <a16:creationId xmlns:a16="http://schemas.microsoft.com/office/drawing/2014/main" id="{9ABB780A-7997-55FF-1D84-DAEA2AA80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700" y="2049354"/>
            <a:ext cx="3053422" cy="305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17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A52FF1B8-145F-47AA-9F6F-7DA3201AA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501C76-E701-43B0-B5A1-DA45BA038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288" y="1419225"/>
            <a:ext cx="7744980" cy="448217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4400" dirty="0"/>
            </a:br>
            <a:br>
              <a:rPr lang="en-US" sz="4400" dirty="0"/>
            </a:br>
            <a:r>
              <a:rPr lang="en-US" sz="4400" dirty="0"/>
              <a:t>Next Session Wednesday 26</a:t>
            </a:r>
            <a:r>
              <a:rPr lang="en-US" sz="4400" baseline="30000" dirty="0"/>
              <a:t>th</a:t>
            </a:r>
            <a:r>
              <a:rPr lang="en-US" sz="4400" dirty="0"/>
              <a:t> April – Skills Workshop</a:t>
            </a:r>
            <a:br>
              <a:rPr lang="en-US" sz="4400" dirty="0"/>
            </a:br>
            <a:br>
              <a:rPr lang="en-US" sz="4400" dirty="0"/>
            </a:br>
            <a:r>
              <a:rPr lang="en-US" sz="4400" dirty="0"/>
              <a:t>Evaluation of the Module</a:t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DFE8A8C-8C1F-40A1-8A45-9D05B0DD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E1EF8C3-8F8A-447D-A5FF-C1242682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B511BAF-6DC3-420A-8603-96945C66A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Graphic 6" descr="Questionnaire">
            <a:extLst>
              <a:ext uri="{FF2B5EF4-FFF2-40B4-BE49-F238E27FC236}">
                <a16:creationId xmlns:a16="http://schemas.microsoft.com/office/drawing/2014/main" id="{ADB99DEE-84C1-B258-1F3D-CA2E1DFD3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700" y="2049354"/>
            <a:ext cx="3053422" cy="305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47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A52FF1B8-145F-47AA-9F6F-7DA3201AA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F69A3-A1D1-090B-576C-BD4A2BD4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9243" y="1419225"/>
            <a:ext cx="6798608" cy="23461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Closing Round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DFE8A8C-8C1F-40A1-8A45-9D05B0DD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E1EF8C3-8F8A-447D-A5FF-C1242682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B511BAF-6DC3-420A-8603-96945C66A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Graphic 6" descr="Checkmark">
            <a:extLst>
              <a:ext uri="{FF2B5EF4-FFF2-40B4-BE49-F238E27FC236}">
                <a16:creationId xmlns:a16="http://schemas.microsoft.com/office/drawing/2014/main" id="{B8962F88-C873-D951-68DD-E6E929E43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700" y="2049354"/>
            <a:ext cx="3053422" cy="305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7984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spect">
      <a:dk1>
        <a:sysClr val="windowText" lastClr="000000"/>
      </a:dk1>
      <a:lt1>
        <a:sysClr val="window" lastClr="FFFFFF"/>
      </a:lt1>
      <a:dk2>
        <a:srgbClr val="585753"/>
      </a:dk2>
      <a:lt2>
        <a:srgbClr val="EBDDC3"/>
      </a:lt2>
      <a:accent1>
        <a:srgbClr val="71B9E4"/>
      </a:accent1>
      <a:accent2>
        <a:srgbClr val="E25D3C"/>
      </a:accent2>
      <a:accent3>
        <a:srgbClr val="BDB59D"/>
      </a:accent3>
      <a:accent4>
        <a:srgbClr val="A5AB81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Override1.xml><?xml version="1.0" encoding="utf-8"?>
<a:themeOverride xmlns:a="http://schemas.openxmlformats.org/drawingml/2006/main">
  <a:clrScheme name="DividendVTI">
    <a:dk1>
      <a:sysClr val="windowText" lastClr="000000"/>
    </a:dk1>
    <a:lt1>
      <a:sysClr val="window" lastClr="FFFFFF"/>
    </a:lt1>
    <a:dk2>
      <a:srgbClr val="3D3D3D"/>
    </a:dk2>
    <a:lt2>
      <a:srgbClr val="EBEBEB"/>
    </a:lt2>
    <a:accent1>
      <a:srgbClr val="ED8428"/>
    </a:accent1>
    <a:accent2>
      <a:srgbClr val="E6C46D"/>
    </a:accent2>
    <a:accent3>
      <a:srgbClr val="537685"/>
    </a:accent3>
    <a:accent4>
      <a:srgbClr val="969FA7"/>
    </a:accent4>
    <a:accent5>
      <a:srgbClr val="A9C37C"/>
    </a:accent5>
    <a:accent6>
      <a:srgbClr val="5A8071"/>
    </a:accent6>
    <a:hlink>
      <a:srgbClr val="828282"/>
    </a:hlink>
    <a:folHlink>
      <a:srgbClr val="A5A5A5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DF95FD5-1F25-4FA5-84C8-2AB1AFB896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C6403A-684A-431F-8F36-A24C99E286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455B2D-BAB7-438A-85DA-0266A24CB79F}">
  <ds:schemaRefs>
    <ds:schemaRef ds:uri="16c05727-aa75-4e4a-9b5f-8a80a1165891"/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{26663FD1-C94B-41EA-BAAD-1D9AFAA671FA}tf11964407_win32</Template>
  <TotalTime>0</TotalTime>
  <Words>122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Franklin Gothic Book</vt:lpstr>
      <vt:lpstr>Franklin Gothic Demi</vt:lpstr>
      <vt:lpstr>Gill Sans MT</vt:lpstr>
      <vt:lpstr>Wingdings 2</vt:lpstr>
      <vt:lpstr>DividendVTI</vt:lpstr>
      <vt:lpstr>Introduction to Counselling Skills </vt:lpstr>
      <vt:lpstr>               Check in – Warm up exercise  Reflective Process – Assessment 2  Demonstration of Skills  Group Work  Closing Round           </vt:lpstr>
      <vt:lpstr>Reflective process – Gibbs Model   Assessment 2 Overview with examples  </vt:lpstr>
      <vt:lpstr>What do you Notice</vt:lpstr>
      <vt:lpstr>Demonstration of Skills </vt:lpstr>
      <vt:lpstr>  Small group work</vt:lpstr>
      <vt:lpstr>  Next Session Wednesday 26th April – Skills Workshop  Evaluation of the Module </vt:lpstr>
      <vt:lpstr>Closing Round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Counselling Skills</dc:title>
  <dc:creator>Ruth Groff</dc:creator>
  <cp:lastModifiedBy>Ruth Groff</cp:lastModifiedBy>
  <cp:revision>17</cp:revision>
  <dcterms:created xsi:type="dcterms:W3CDTF">2022-01-24T18:35:43Z</dcterms:created>
  <dcterms:modified xsi:type="dcterms:W3CDTF">2023-03-28T14:32:59Z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