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8.xml" ContentType="application/vnd.openxmlformats-officedocument.presentationml.comments+xml"/>
  <Override PartName="/ppt/notesSlides/notesSlide6.xml" ContentType="application/vnd.openxmlformats-officedocument.presentationml.notesSlide+xml"/>
  <Override PartName="/ppt/comments/comment9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5" r:id="rId1"/>
  </p:sldMasterIdLst>
  <p:notesMasterIdLst>
    <p:notesMasterId r:id="rId20"/>
  </p:notesMasterIdLst>
  <p:sldIdLst>
    <p:sldId id="256" r:id="rId2"/>
    <p:sldId id="271" r:id="rId3"/>
    <p:sldId id="257" r:id="rId4"/>
    <p:sldId id="258" r:id="rId5"/>
    <p:sldId id="266" r:id="rId6"/>
    <p:sldId id="267" r:id="rId7"/>
    <p:sldId id="268" r:id="rId8"/>
    <p:sldId id="273" r:id="rId9"/>
    <p:sldId id="259" r:id="rId10"/>
    <p:sldId id="270" r:id="rId11"/>
    <p:sldId id="272" r:id="rId12"/>
    <p:sldId id="260" r:id="rId13"/>
    <p:sldId id="263" r:id="rId14"/>
    <p:sldId id="275" r:id="rId15"/>
    <p:sldId id="276" r:id="rId16"/>
    <p:sldId id="277" r:id="rId17"/>
    <p:sldId id="278" r:id="rId18"/>
    <p:sldId id="274" r:id="rId19"/>
  </p:sldIdLst>
  <p:sldSz cx="12192000" cy="6858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Garamond" panose="02020404030301010803" pitchFamily="18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s lau" initials="fl" lastIdx="1" clrIdx="0">
    <p:extLst>
      <p:ext uri="{19B8F6BF-5375-455C-9EA6-DF929625EA0E}">
        <p15:presenceInfo xmlns:p15="http://schemas.microsoft.com/office/powerpoint/2012/main" userId="4fa932c227552e8b" providerId="Windows Live"/>
      </p:ext>
    </p:extLst>
  </p:cmAuthor>
  <p:cmAuthor id="2" name="Na Li" initials="NL" lastIdx="10" clrIdx="1">
    <p:extLst>
      <p:ext uri="{19B8F6BF-5375-455C-9EA6-DF929625EA0E}">
        <p15:presenceInfo xmlns:p15="http://schemas.microsoft.com/office/powerpoint/2012/main" userId="43ae979a9804d16b" providerId="Windows Live"/>
      </p:ext>
    </p:extLst>
  </p:cmAuthor>
  <p:cmAuthor id="3" name="ks_yap" initials="k" lastIdx="22" clrIdx="2">
    <p:extLst>
      <p:ext uri="{19B8F6BF-5375-455C-9EA6-DF929625EA0E}">
        <p15:presenceInfo xmlns:p15="http://schemas.microsoft.com/office/powerpoint/2012/main" userId="ks_ya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82" autoAdjust="0"/>
    <p:restoredTop sz="94586"/>
  </p:normalViewPr>
  <p:slideViewPr>
    <p:cSldViewPr snapToGrid="0">
      <p:cViewPr varScale="1">
        <p:scale>
          <a:sx n="62" d="100"/>
          <a:sy n="62" d="100"/>
        </p:scale>
        <p:origin x="84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1-10T18:00:34.057" idx="1">
    <p:pos x="5939" y="1635"/>
    <p:text>wants to be successful in...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10:02.801" idx="4">
    <p:pos x="1887" y="2291"/>
    <p:text>Honour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10:09.795" idx="5">
    <p:pos x="3046" y="2562"/>
    <p:text>You may want to reconsider the translation for this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13:23.913" idx="9">
    <p:pos x="4562" y="3105"/>
    <p:text>officers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1-10T18:11:01.625" idx="6">
    <p:pos x="2767" y="1827"/>
    <p:text>You may want to consider to remove 'ing'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11:27.611" idx="7">
    <p:pos x="1735" y="2099"/>
    <p:text>Show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11:35.764" idx="8">
    <p:pos x="1668" y="2370"/>
    <p:text>Take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1-10T17:20:21.535" idx="1">
    <p:pos x="10" y="10"/>
    <p:text>Please check this sentence.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1-10T18:21:34.328" idx="10">
    <p:pos x="5859" y="2522"/>
    <p:text>Not too sure what does this sentence mean. You may want to reconsider this sentence.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1-10T17:25:43.356" idx="5">
    <p:pos x="3314" y="1636"/>
    <p:text>Organisation's Ethical Culture.</p:text>
    <p:extLst>
      <p:ext uri="{C676402C-5697-4E1C-873F-D02D1690AC5C}">
        <p15:threadingInfo xmlns:p15="http://schemas.microsoft.com/office/powerpoint/2012/main" timeZoneBias="-480"/>
      </p:ext>
    </p:extLst>
  </p:cm>
  <p:cm authorId="2" dt="2021-01-10T17:30:18.185" idx="7">
    <p:pos x="1987" y="1912"/>
    <p:text>Please check your grammar.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28:38.431" idx="15">
    <p:pos x="1377" y="1635"/>
    <p:text>You may want to consider to remove the chinese classics above and use this sentence as the title of this slide.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1-10T17:33:23.830" idx="8">
    <p:pos x="2321" y="2104"/>
    <p:text>employees'</p:text>
    <p:extLst>
      <p:ext uri="{C676402C-5697-4E1C-873F-D02D1690AC5C}">
        <p15:threadingInfo xmlns:p15="http://schemas.microsoft.com/office/powerpoint/2012/main" timeZoneBias="-480"/>
      </p:ext>
    </p:extLst>
  </p:cm>
  <p:cm authorId="2" dt="2021-01-10T17:33:52.193" idx="9">
    <p:pos x="2237" y="2371"/>
    <p:text>employees'</p:text>
    <p:extLst>
      <p:ext uri="{C676402C-5697-4E1C-873F-D02D1690AC5C}">
        <p15:threadingInfo xmlns:p15="http://schemas.microsoft.com/office/powerpoint/2012/main" timeZoneBias="-480"/>
      </p:ext>
    </p:extLst>
  </p:cm>
  <p:cm authorId="2" dt="2021-01-10T17:34:07.371" idx="10">
    <p:pos x="4516" y="2646"/>
    <p:text>employees'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24:36.690" idx="11">
    <p:pos x="6170" y="2913"/>
    <p:text>typo error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29:48.674" idx="16">
    <p:pos x="1357" y="1635"/>
    <p:text>Is this slide a continuity of your previous slide? If yes, you may want to change the title of this slide.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1-10T18:31:11.273" idx="17">
    <p:pos x="10" y="10"/>
    <p:text>Suggest to delete this slide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1-10T18:31:35.673" idx="18">
    <p:pos x="1516" y="834"/>
    <p:text>Suggest to delete this and put the title of this slide as "Conclusion".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32:13.495" idx="19">
    <p:pos x="1324" y="1635"/>
    <p:text>Suggest to delete this word</p:text>
    <p:extLst>
      <p:ext uri="{C676402C-5697-4E1C-873F-D02D1690AC5C}">
        <p15:threadingInfo xmlns:p15="http://schemas.microsoft.com/office/powerpoint/2012/main" timeZoneBias="-480"/>
      </p:ext>
    </p:extLst>
  </p:cm>
  <p:cm authorId="3" dt="2021-01-10T18:39:25.768" idx="22">
    <p:pos x="4954" y="2678"/>
    <p:text>Please check the grammar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1-10T18:34:09.617" idx="20">
    <p:pos x="10" y="10"/>
    <p:text>Is this slide a continuity of your previous slide? If yes, you may want to change the title of this slide.</p:text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oogle Shape;17;p2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8" name="Google Shape;18;p2" descr="HD-PanelTitleR1.png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0" name="Google Shape;20;p2" descr="HDRibbonTitle-UniformTrim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2" descr="HDRibbonTitle-UniformTrim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420"/>
              </a:spcBef>
              <a:spcAft>
                <a:spcPts val="0"/>
              </a:spcAft>
              <a:buSzPts val="2415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3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207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84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61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dt" idx="10"/>
          </p:nvPr>
        </p:nvSpPr>
        <p:spPr>
          <a:xfrm>
            <a:off x="7983232" y="5037663"/>
            <a:ext cx="89746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"/>
          <p:cNvSpPr txBox="1">
            <a:spLocks noGrp="1"/>
          </p:cNvSpPr>
          <p:nvPr>
            <p:ph type="ftr" idx="11"/>
          </p:nvPr>
        </p:nvSpPr>
        <p:spPr>
          <a:xfrm>
            <a:off x="2692397" y="5037663"/>
            <a:ext cx="5214635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sldNum" idx="12"/>
          </p:nvPr>
        </p:nvSpPr>
        <p:spPr>
          <a:xfrm>
            <a:off x="8956900" y="5037663"/>
            <a:ext cx="55116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27" name="Google Shape;27;p2"/>
          <p:cNvCxnSpPr/>
          <p:nvPr/>
        </p:nvCxnSpPr>
        <p:spPr>
          <a:xfrm>
            <a:off x="2692399" y="3522131"/>
            <a:ext cx="681566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3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4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41" name="Google Shape;41;p4"/>
          <p:cNvCxnSpPr/>
          <p:nvPr/>
        </p:nvCxnSpPr>
        <p:spPr>
          <a:xfrm>
            <a:off x="2012723" y="3710585"/>
            <a:ext cx="8163380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Google Shape;43;p5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" name="Google Shape;44;p5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body" idx="1"/>
          </p:nvPr>
        </p:nvSpPr>
        <p:spPr>
          <a:xfrm>
            <a:off x="1298448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body" idx="2"/>
          </p:nvPr>
        </p:nvSpPr>
        <p:spPr>
          <a:xfrm>
            <a:off x="6181344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5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5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6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72"/>
              </a:spcBef>
              <a:spcAft>
                <a:spcPts val="0"/>
              </a:spcAft>
              <a:buSzPts val="3220"/>
              <a:buNone/>
              <a:defRPr sz="2800" b="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body" idx="2"/>
          </p:nvPr>
        </p:nvSpPr>
        <p:spPr>
          <a:xfrm>
            <a:off x="129540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body" idx="3"/>
          </p:nvPr>
        </p:nvSpPr>
        <p:spPr>
          <a:xfrm>
            <a:off x="618067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72"/>
              </a:spcBef>
              <a:spcAft>
                <a:spcPts val="0"/>
              </a:spcAft>
              <a:buSzPts val="3220"/>
              <a:buNone/>
              <a:defRPr sz="2800" b="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body" idx="4"/>
          </p:nvPr>
        </p:nvSpPr>
        <p:spPr>
          <a:xfrm>
            <a:off x="618067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6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6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59" name="Google Shape;59;p6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65" name="Google Shape;65;p7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8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9"/>
          <p:cNvSpPr txBox="1"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9"/>
          <p:cNvSpPr txBox="1">
            <a:spLocks noGrp="1"/>
          </p:cNvSpPr>
          <p:nvPr>
            <p:ph type="body" idx="1"/>
          </p:nvPr>
        </p:nvSpPr>
        <p:spPr>
          <a:xfrm>
            <a:off x="5418668" y="982131"/>
            <a:ext cx="5469466" cy="4893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9"/>
          <p:cNvSpPr txBox="1">
            <a:spLocks noGrp="1"/>
          </p:cNvSpPr>
          <p:nvPr>
            <p:ph type="body" idx="2"/>
          </p:nvPr>
        </p:nvSpPr>
        <p:spPr>
          <a:xfrm>
            <a:off x="1293811" y="3031065"/>
            <a:ext cx="3718455" cy="243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74" name="Google Shape;74;p9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9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9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77" name="Google Shape;77;p9"/>
          <p:cNvCxnSpPr/>
          <p:nvPr/>
        </p:nvCxnSpPr>
        <p:spPr>
          <a:xfrm>
            <a:off x="1396169" y="2912533"/>
            <a:ext cx="35144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 txBox="1"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aramond"/>
              <a:buNone/>
              <a:defRPr sz="2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0"/>
          <p:cNvSpPr>
            <a:spLocks noGrp="1"/>
          </p:cNvSpPr>
          <p:nvPr>
            <p:ph type="pic" idx="2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noFill/>
          <a:ln w="57150" cap="flat" cmpd="thickThin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81" name="Google Shape;81;p10"/>
          <p:cNvSpPr txBox="1">
            <a:spLocks noGrp="1"/>
          </p:cNvSpPr>
          <p:nvPr>
            <p:ph type="body" idx="1"/>
          </p:nvPr>
        </p:nvSpPr>
        <p:spPr>
          <a:xfrm>
            <a:off x="1295399" y="3255432"/>
            <a:ext cx="6241816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2070"/>
              <a:buNone/>
              <a:defRPr sz="18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82" name="Google Shape;82;p10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0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0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1"/>
          <p:cNvSpPr txBox="1"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1"/>
          <p:cNvSpPr>
            <a:spLocks noGrp="1"/>
          </p:cNvSpPr>
          <p:nvPr>
            <p:ph type="pic" idx="2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noFill/>
          <a:ln w="57150" cap="flat" cmpd="thickThin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84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88" name="Google Shape;88;p11"/>
          <p:cNvSpPr txBox="1">
            <a:spLocks noGrp="1"/>
          </p:cNvSpPr>
          <p:nvPr>
            <p:ph type="body" idx="1"/>
          </p:nvPr>
        </p:nvSpPr>
        <p:spPr>
          <a:xfrm>
            <a:off x="1295401" y="5382153"/>
            <a:ext cx="9609666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161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89" name="Google Shape;89;p11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1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1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2"/>
          <p:cNvSpPr txBox="1"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2"/>
          <p:cNvSpPr txBox="1"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12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2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2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98" name="Google Shape;98;p12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3"/>
          <p:cNvSpPr txBox="1"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sz="3200" b="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body" idx="1"/>
          </p:nvPr>
        </p:nvSpPr>
        <p:spPr>
          <a:xfrm>
            <a:off x="1674812" y="3352800"/>
            <a:ext cx="8839202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r">
              <a:spcBef>
                <a:spcPts val="400"/>
              </a:spcBef>
              <a:spcAft>
                <a:spcPts val="0"/>
              </a:spcAft>
              <a:buSzPts val="2300"/>
              <a:buFont typeface="Garamond"/>
              <a:buNone/>
              <a:defRPr sz="20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Font typeface="Garamond"/>
              <a:buNone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Font typeface="Garamond"/>
              <a:buNone/>
              <a:defRPr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Font typeface="Garamond"/>
              <a:buNone/>
              <a:defRPr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Font typeface="Garamond"/>
              <a:buNone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body" idx="2"/>
          </p:nvPr>
        </p:nvSpPr>
        <p:spPr>
          <a:xfrm>
            <a:off x="1295401" y="4343399"/>
            <a:ext cx="9609666" cy="153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sp>
        <p:nvSpPr>
          <p:cNvPr id="106" name="Google Shape;106;p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Y" sz="8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07" name="Google Shape;107;p13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Y" sz="8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08" name="Google Shape;108;p13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4"/>
          <p:cNvSpPr txBox="1"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4"/>
          <p:cNvSpPr txBox="1"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14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4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5"/>
          <p:cNvSpPr txBox="1"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sz="3200" b="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5"/>
          <p:cNvSpPr txBox="1">
            <a:spLocks noGrp="1"/>
          </p:cNvSpPr>
          <p:nvPr>
            <p:ph type="body" idx="1"/>
          </p:nvPr>
        </p:nvSpPr>
        <p:spPr>
          <a:xfrm>
            <a:off x="1295401" y="3639312"/>
            <a:ext cx="9609668" cy="886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8" name="Google Shape;118;p15"/>
          <p:cNvSpPr txBox="1">
            <a:spLocks noGrp="1"/>
          </p:cNvSpPr>
          <p:nvPr>
            <p:ph type="body" idx="2"/>
          </p:nvPr>
        </p:nvSpPr>
        <p:spPr>
          <a:xfrm>
            <a:off x="1295401" y="4529667"/>
            <a:ext cx="9609668" cy="1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sp>
        <p:nvSpPr>
          <p:cNvPr id="122" name="Google Shape;122;p15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Y" sz="8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23" name="Google Shape;123;p15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Y" sz="8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24" name="Google Shape;124;p15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6"/>
          <p:cNvSpPr txBox="1"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6"/>
          <p:cNvSpPr txBox="1">
            <a:spLocks noGrp="1"/>
          </p:cNvSpPr>
          <p:nvPr>
            <p:ph type="body" idx="1"/>
          </p:nvPr>
        </p:nvSpPr>
        <p:spPr>
          <a:xfrm>
            <a:off x="1295401" y="3630168"/>
            <a:ext cx="9609668" cy="841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3220"/>
              <a:buNone/>
              <a:defRPr sz="2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16"/>
          <p:cNvSpPr txBox="1">
            <a:spLocks noGrp="1"/>
          </p:cNvSpPr>
          <p:nvPr>
            <p:ph type="body" idx="2"/>
          </p:nvPr>
        </p:nvSpPr>
        <p:spPr>
          <a:xfrm>
            <a:off x="1295400" y="4470399"/>
            <a:ext cx="9609670" cy="140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6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132" name="Google Shape;132;p16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7"/>
          <p:cNvSpPr txBox="1">
            <a:spLocks noGrp="1"/>
          </p:cNvSpPr>
          <p:nvPr>
            <p:ph type="body" idx="1"/>
          </p:nvPr>
        </p:nvSpPr>
        <p:spPr>
          <a:xfrm rot="5400000">
            <a:off x="4436531" y="-584198"/>
            <a:ext cx="3318936" cy="9601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36" name="Google Shape;136;p17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7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139" name="Google Shape;139;p17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 txBox="1">
            <a:spLocks noGrp="1"/>
          </p:cNvSpPr>
          <p:nvPr>
            <p:ph type="title"/>
          </p:nvPr>
        </p:nvSpPr>
        <p:spPr>
          <a:xfrm rot="5400000">
            <a:off x="7497936" y="2483551"/>
            <a:ext cx="4893735" cy="1890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18"/>
          <p:cNvSpPr txBox="1">
            <a:spLocks noGrp="1"/>
          </p:cNvSpPr>
          <p:nvPr>
            <p:ph type="body" idx="1"/>
          </p:nvPr>
        </p:nvSpPr>
        <p:spPr>
          <a:xfrm rot="5400000">
            <a:off x="2565043" y="-287513"/>
            <a:ext cx="4893734" cy="7433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18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8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8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  <p:cxnSp>
        <p:nvCxnSpPr>
          <p:cNvPr id="146" name="Google Shape;146;p18"/>
          <p:cNvCxnSpPr/>
          <p:nvPr/>
        </p:nvCxnSpPr>
        <p:spPr>
          <a:xfrm>
            <a:off x="8863890" y="990600"/>
            <a:ext cx="0" cy="487680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7" name="Google Shape;7;p1" descr="HD-PanelContent.png"/>
            <p:cNvPicPr preferRelativeResize="0"/>
            <p:nvPr/>
          </p:nvPicPr>
          <p:blipFill rotWithShape="1">
            <a:blip r:embed="rId20">
              <a:alphaModFix/>
            </a:blip>
            <a:srcRect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8;p1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" name="Google Shape;9;p1" descr="HDRibbonContent-UniformTrim.png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1" descr="HDRibbonContent-UniformTrim.png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Google Shape;11;p1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sz="4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386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76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914400" marR="0" lvl="1" indent="-3746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1371600" marR="0" lvl="2" indent="-36004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1828800" marR="0" lvl="3" indent="-345439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2286000" marR="0" lvl="4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2743200" marR="0" lvl="5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3200400" marR="0" lvl="6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3657600" marR="0" lvl="7" indent="-33083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4114800" marR="0" lvl="8" indent="-330834" algn="l" rt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Y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9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>
            <a:spLocks noGrp="1"/>
          </p:cNvSpPr>
          <p:nvPr>
            <p:ph type="ctrTitle"/>
          </p:nvPr>
        </p:nvSpPr>
        <p:spPr>
          <a:xfrm>
            <a:off x="2692398" y="1871131"/>
            <a:ext cx="6815669" cy="149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</a:pPr>
            <a:br>
              <a:rPr lang="en-MY" dirty="0"/>
            </a:br>
            <a:r>
              <a:rPr lang="en-MY" dirty="0"/>
              <a:t>Oral Presentation</a:t>
            </a:r>
            <a:endParaRPr dirty="0"/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84E13-2B73-4CF9-81D0-B67553C31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Doctrine of the Mean or </a:t>
            </a:r>
            <a:r>
              <a:rPr lang="en-US" sz="4000" dirty="0" err="1"/>
              <a:t>Zhongyong</a:t>
            </a:r>
            <a:endParaRPr lang="en-US" sz="4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831B5D-3727-4CBF-BCB2-86F1094701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of the Four Books of Confucian philosophy</a:t>
            </a:r>
          </a:p>
          <a:p>
            <a:r>
              <a:rPr lang="en-US" dirty="0"/>
              <a:t>Text is attributed by </a:t>
            </a:r>
            <a:r>
              <a:rPr lang="en-US" dirty="0" err="1"/>
              <a:t>Zisi</a:t>
            </a:r>
            <a:r>
              <a:rPr lang="en-US" dirty="0"/>
              <a:t>, grandson of Confucius</a:t>
            </a:r>
          </a:p>
          <a:p>
            <a:r>
              <a:rPr lang="en-US" dirty="0"/>
              <a:t>The goal of the mean is to maintain balance and harmony from directing the mind to a state of constant equilibrium (James </a:t>
            </a:r>
            <a:r>
              <a:rPr lang="en-US" dirty="0" err="1"/>
              <a:t>Legge</a:t>
            </a:r>
            <a:r>
              <a:rPr lang="en-US" dirty="0"/>
              <a:t>)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84121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0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Garamond"/>
              <a:buNone/>
            </a:pPr>
            <a:r>
              <a:rPr lang="en-MY" sz="2000" dirty="0" err="1">
                <a:solidFill>
                  <a:schemeClr val="accent4"/>
                </a:solidFill>
              </a:rPr>
              <a:t>孔子曰。凡為天下國家者。有九經焉。曰。修身也。尊賢也。親親也。敬大臣也。體群臣也。子庶人也。來百工也。柔遠人也。懷諸侯也</a:t>
            </a:r>
            <a:r>
              <a:rPr lang="en-MY" sz="2000" dirty="0">
                <a:solidFill>
                  <a:schemeClr val="accent4"/>
                </a:solidFill>
              </a:rPr>
              <a:t>。</a:t>
            </a:r>
            <a:endParaRPr sz="2000" dirty="0">
              <a:solidFill>
                <a:schemeClr val="accent4"/>
              </a:solidFill>
            </a:endParaRPr>
          </a:p>
        </p:txBody>
      </p:sp>
      <p:sp>
        <p:nvSpPr>
          <p:cNvPr id="157" name="Google Shape;157;p20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2300"/>
              <a:buChar char="•"/>
            </a:pPr>
            <a:r>
              <a:rPr lang="en-MY" dirty="0"/>
              <a:t>Confucius said : “ In governing the countries, if the ruler wants to successful in managing the nation, he must abide and attend to the following nine cardinal rules/principles.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MY" dirty="0"/>
              <a:t>1. Cultivate good values in the ruler’s personal conducts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MY" dirty="0"/>
              <a:t>2. Honour worthy individuals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MY" dirty="0"/>
              <a:t>3. Cherish his duty towards his kindred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MY" dirty="0"/>
              <a:t>4. Respect high ministers of the country</a:t>
            </a:r>
            <a:endParaRPr dirty="0"/>
          </a:p>
          <a:p>
            <a:pPr marL="285750" lvl="0" indent="-154305" algn="l" rtl="0">
              <a:spcBef>
                <a:spcPts val="960"/>
              </a:spcBef>
              <a:spcAft>
                <a:spcPts val="0"/>
              </a:spcAft>
              <a:buSzPts val="2070"/>
              <a:buNone/>
            </a:pPr>
            <a:endParaRPr sz="1800" dirty="0"/>
          </a:p>
        </p:txBody>
      </p:sp>
    </p:spTree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1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A23C33"/>
              </a:buClr>
              <a:buSzPts val="2000"/>
              <a:buFont typeface="Garamond"/>
              <a:buNone/>
            </a:pPr>
            <a:r>
              <a:rPr lang="en-MY" sz="2000" dirty="0" err="1">
                <a:solidFill>
                  <a:srgbClr val="A23C33"/>
                </a:solidFill>
              </a:rPr>
              <a:t>孔子曰。凡為天下國家者。有九經焉。曰。修身也。尊賢也。親親也。敬大臣也。體群臣也。子庶人也。來百工也。柔遠人也。懷諸侯也</a:t>
            </a:r>
            <a:r>
              <a:rPr lang="en-MY" sz="2000" dirty="0">
                <a:solidFill>
                  <a:srgbClr val="A23C33"/>
                </a:solidFill>
              </a:rPr>
              <a:t>。</a:t>
            </a:r>
            <a:endParaRPr dirty="0">
              <a:solidFill>
                <a:schemeClr val="accent4"/>
              </a:solidFill>
            </a:endParaRPr>
          </a:p>
        </p:txBody>
      </p:sp>
      <p:sp>
        <p:nvSpPr>
          <p:cNvPr id="163" name="Google Shape;163;p21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5. Exercise empathy to the whole body of public officers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6. Love and care the people as if they are his children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7. Promote and solicit the services of all useful arts professionals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8. Show the kindness to people from different far countries</a:t>
            </a:r>
            <a:endParaRPr dirty="0"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9. Take interest in the welfare of the other feudal states </a:t>
            </a:r>
            <a:endParaRPr dirty="0">
              <a:solidFill>
                <a:srgbClr val="262626"/>
              </a:solidFill>
            </a:endParaRPr>
          </a:p>
          <a:p>
            <a:pPr marL="285750" lvl="0" indent="-139700" algn="l" rtl="0"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E3AA7E54-E888-4156-B1AC-A25D913A1515}"/>
              </a:ext>
            </a:extLst>
          </p:cNvPr>
          <p:cNvSpPr/>
          <p:nvPr/>
        </p:nvSpPr>
        <p:spPr>
          <a:xfrm>
            <a:off x="5361922" y="835602"/>
            <a:ext cx="2382982" cy="2318472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Role of Ruler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Cultivate personal ethical values 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kern="1200" dirty="0" err="1">
                <a:solidFill>
                  <a:prstClr val="black"/>
                </a:solidFill>
                <a:latin typeface="Calibri" panose="020F0502020204030204"/>
              </a:rPr>
              <a:t>Honour</a:t>
            </a:r>
            <a:r>
              <a:rPr lang="en-US" sz="1200" kern="1200" dirty="0">
                <a:solidFill>
                  <a:prstClr val="black"/>
                </a:solidFill>
                <a:latin typeface="Calibri" panose="020F0502020204030204"/>
              </a:rPr>
              <a:t>, respect, show empathy to its ministers 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Attract talented people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83D66304-F070-47BB-A65A-9823DA5D972E}"/>
              </a:ext>
            </a:extLst>
          </p:cNvPr>
          <p:cNvSpPr/>
          <p:nvPr/>
        </p:nvSpPr>
        <p:spPr>
          <a:xfrm>
            <a:off x="3392018" y="2900855"/>
            <a:ext cx="2382982" cy="2318472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People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kern="1200" dirty="0">
                <a:solidFill>
                  <a:prstClr val="black"/>
                </a:solidFill>
                <a:latin typeface="Calibri" panose="020F0502020204030204"/>
              </a:rPr>
              <a:t>Love its people like father and son relationship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kern="1200" dirty="0">
                <a:solidFill>
                  <a:prstClr val="black"/>
                </a:solidFill>
                <a:latin typeface="Calibri" panose="020F0502020204030204"/>
              </a:rPr>
              <a:t>Live in harmony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EB8DF052-6231-43D2-A354-51E68041BDB0}"/>
              </a:ext>
            </a:extLst>
          </p:cNvPr>
          <p:cNvSpPr/>
          <p:nvPr/>
        </p:nvSpPr>
        <p:spPr>
          <a:xfrm>
            <a:off x="7410155" y="2830518"/>
            <a:ext cx="2382982" cy="2318472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800" kern="1200" dirty="0">
                <a:solidFill>
                  <a:prstClr val="black"/>
                </a:solidFill>
                <a:latin typeface="Calibri" panose="020F0502020204030204"/>
              </a:rPr>
              <a:t>Government 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Deliver and cultivate ethical culture within government</a:t>
            </a:r>
          </a:p>
        </p:txBody>
      </p:sp>
      <p:cxnSp>
        <p:nvCxnSpPr>
          <p:cNvPr id="11" name="Curved Connector 20">
            <a:extLst>
              <a:ext uri="{FF2B5EF4-FFF2-40B4-BE49-F238E27FC236}">
                <a16:creationId xmlns:a16="http://schemas.microsoft.com/office/drawing/2014/main" id="{1E6358FD-45E3-475F-8A19-7C7F2486EA43}"/>
              </a:ext>
            </a:extLst>
          </p:cNvPr>
          <p:cNvCxnSpPr>
            <a:cxnSpLocks/>
          </p:cNvCxnSpPr>
          <p:nvPr/>
        </p:nvCxnSpPr>
        <p:spPr>
          <a:xfrm rot="10560000" flipV="1">
            <a:off x="4161479" y="1309965"/>
            <a:ext cx="1524000" cy="1590891"/>
          </a:xfrm>
          <a:prstGeom prst="curvedConnector2">
            <a:avLst/>
          </a:prstGeom>
          <a:ln w="825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" name="Curved Connector 12">
            <a:extLst>
              <a:ext uri="{FF2B5EF4-FFF2-40B4-BE49-F238E27FC236}">
                <a16:creationId xmlns:a16="http://schemas.microsoft.com/office/drawing/2014/main" id="{AD6BC9DE-92FD-40C9-85A1-01B468184623}"/>
              </a:ext>
            </a:extLst>
          </p:cNvPr>
          <p:cNvCxnSpPr/>
          <p:nvPr/>
        </p:nvCxnSpPr>
        <p:spPr>
          <a:xfrm>
            <a:off x="7505752" y="1309965"/>
            <a:ext cx="1461654" cy="1590891"/>
          </a:xfrm>
          <a:prstGeom prst="curvedConnector2">
            <a:avLst/>
          </a:prstGeom>
          <a:ln w="825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2" name="Curved Connector 12">
            <a:extLst>
              <a:ext uri="{FF2B5EF4-FFF2-40B4-BE49-F238E27FC236}">
                <a16:creationId xmlns:a16="http://schemas.microsoft.com/office/drawing/2014/main" id="{1A865571-0BCC-429D-885C-B211578EC7A9}"/>
              </a:ext>
            </a:extLst>
          </p:cNvPr>
          <p:cNvCxnSpPr>
            <a:cxnSpLocks/>
          </p:cNvCxnSpPr>
          <p:nvPr/>
        </p:nvCxnSpPr>
        <p:spPr>
          <a:xfrm rot="7980000">
            <a:off x="5916103" y="3926553"/>
            <a:ext cx="1461654" cy="1590891"/>
          </a:xfrm>
          <a:prstGeom prst="curvedConnector2">
            <a:avLst/>
          </a:prstGeom>
          <a:ln w="825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276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3;p21">
            <a:extLst>
              <a:ext uri="{FF2B5EF4-FFF2-40B4-BE49-F238E27FC236}">
                <a16:creationId xmlns:a16="http://schemas.microsoft.com/office/drawing/2014/main" id="{200017D0-D1D6-4893-B2F3-E35C53D8F196}"/>
              </a:ext>
            </a:extLst>
          </p:cNvPr>
          <p:cNvSpPr txBox="1">
            <a:spLocks/>
          </p:cNvSpPr>
          <p:nvPr/>
        </p:nvSpPr>
        <p:spPr>
          <a:xfrm>
            <a:off x="1295401" y="773723"/>
            <a:ext cx="9601196" cy="5102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endParaRPr lang="en-US" sz="2000" b="1" dirty="0">
              <a:solidFill>
                <a:srgbClr val="262626"/>
              </a:solidFill>
              <a:latin typeface="Garamond" panose="02020404030301010803" pitchFamily="18" charset="0"/>
            </a:endParaRP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r>
              <a:rPr lang="en-US" sz="2000" b="1" dirty="0">
                <a:solidFill>
                  <a:srgbClr val="262626"/>
                </a:solidFill>
                <a:latin typeface="Garamond" panose="02020404030301010803" pitchFamily="18" charset="0"/>
              </a:rPr>
              <a:t>Question : </a:t>
            </a: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r>
              <a:rPr lang="en-US" sz="2800" u="sng" dirty="0">
                <a:solidFill>
                  <a:srgbClr val="262626"/>
                </a:solidFill>
                <a:latin typeface="Garamond" panose="02020404030301010803" pitchFamily="18" charset="0"/>
              </a:rPr>
              <a:t>Can Confucius wisdom some 2,500 years ago still applies to today world ?</a:t>
            </a: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endParaRPr lang="en-US" sz="2800" dirty="0">
              <a:solidFill>
                <a:srgbClr val="262626"/>
              </a:solidFill>
              <a:latin typeface="Garamond" panose="02020404030301010803" pitchFamily="18" charset="0"/>
            </a:endParaRP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endParaRPr lang="en-US" sz="2800" dirty="0">
              <a:solidFill>
                <a:srgbClr val="262626"/>
              </a:solidFill>
              <a:latin typeface="Garamond" panose="02020404030301010803" pitchFamily="18" charset="0"/>
            </a:endParaRP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r>
              <a:rPr lang="en-US" sz="2000" b="1" dirty="0">
                <a:solidFill>
                  <a:srgbClr val="262626"/>
                </a:solidFill>
                <a:latin typeface="Garamond" panose="02020404030301010803" pitchFamily="18" charset="0"/>
              </a:rPr>
              <a:t>Answer </a:t>
            </a: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r>
              <a:rPr lang="en-US" sz="2800" dirty="0">
                <a:solidFill>
                  <a:srgbClr val="262626"/>
                </a:solidFill>
                <a:latin typeface="Garamond" panose="02020404030301010803" pitchFamily="18" charset="0"/>
              </a:rPr>
              <a:t>Yes. This Confucian benevolent leadership has significantly influenced modern business organizations </a:t>
            </a: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endParaRPr lang="en-US" sz="4000" dirty="0">
              <a:solidFill>
                <a:srgbClr val="262626"/>
              </a:solidFill>
              <a:latin typeface="Garamond" panose="02020404030301010803" pitchFamily="18" charset="0"/>
            </a:endParaRPr>
          </a:p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buFont typeface="Arial"/>
              <a:buChar char="•"/>
            </a:pPr>
            <a:endParaRPr lang="en-US" sz="2000" dirty="0">
              <a:solidFill>
                <a:srgbClr val="262626"/>
              </a:solidFill>
            </a:endParaRPr>
          </a:p>
          <a:p>
            <a:pPr marL="285750" indent="-139700">
              <a:spcBef>
                <a:spcPts val="1000"/>
              </a:spcBef>
              <a:buSzPts val="2300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59558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Connector 1">
            <a:extLst>
              <a:ext uri="{FF2B5EF4-FFF2-40B4-BE49-F238E27FC236}">
                <a16:creationId xmlns:a16="http://schemas.microsoft.com/office/drawing/2014/main" id="{9CDA5211-05C5-4EC5-B732-6A6F73AB0CA1}"/>
              </a:ext>
            </a:extLst>
          </p:cNvPr>
          <p:cNvSpPr/>
          <p:nvPr/>
        </p:nvSpPr>
        <p:spPr>
          <a:xfrm>
            <a:off x="5404125" y="666790"/>
            <a:ext cx="2382982" cy="2318472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</a:rPr>
              <a:t>Self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prstClr val="black"/>
                </a:solidFill>
                <a:latin typeface="Calibri" panose="020F0502020204030204" pitchFamily="34" charset="0"/>
              </a:rPr>
              <a:t>Ethical Values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prstClr val="black"/>
                </a:solidFill>
                <a:latin typeface="Calibri" panose="020F0502020204030204" pitchFamily="34" charset="0"/>
              </a:rPr>
              <a:t>Conscience</a:t>
            </a:r>
          </a:p>
        </p:txBody>
      </p:sp>
      <p:sp>
        <p:nvSpPr>
          <p:cNvPr id="3" name="Flowchart: Connector 2">
            <a:extLst>
              <a:ext uri="{FF2B5EF4-FFF2-40B4-BE49-F238E27FC236}">
                <a16:creationId xmlns:a16="http://schemas.microsoft.com/office/drawing/2014/main" id="{241A24CC-2EA4-4901-82BC-157166428834}"/>
              </a:ext>
            </a:extLst>
          </p:cNvPr>
          <p:cNvSpPr/>
          <p:nvPr/>
        </p:nvSpPr>
        <p:spPr>
          <a:xfrm>
            <a:off x="3546766" y="2746108"/>
            <a:ext cx="2382982" cy="2318472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Community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Law (External)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Etiquette (Internal)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1EE222B2-3C9E-46D5-A40F-4A32C6A6C0F7}"/>
              </a:ext>
            </a:extLst>
          </p:cNvPr>
          <p:cNvSpPr/>
          <p:nvPr/>
        </p:nvSpPr>
        <p:spPr>
          <a:xfrm>
            <a:off x="7452354" y="2653984"/>
            <a:ext cx="2382982" cy="2318472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Organisation</a:t>
            </a:r>
            <a:endParaRPr kumimoji="0" lang="en-US" sz="1800" b="0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Conducive and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harmony working environment with ethical culture 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Ethics of care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16" name="Curved Connector 20">
            <a:extLst>
              <a:ext uri="{FF2B5EF4-FFF2-40B4-BE49-F238E27FC236}">
                <a16:creationId xmlns:a16="http://schemas.microsoft.com/office/drawing/2014/main" id="{B4F9FBB3-81CA-497B-A6DB-AA5312182A8C}"/>
              </a:ext>
            </a:extLst>
          </p:cNvPr>
          <p:cNvCxnSpPr>
            <a:cxnSpLocks/>
          </p:cNvCxnSpPr>
          <p:nvPr/>
        </p:nvCxnSpPr>
        <p:spPr>
          <a:xfrm rot="10560000" flipV="1">
            <a:off x="4091139" y="1253696"/>
            <a:ext cx="1524000" cy="1590891"/>
          </a:xfrm>
          <a:prstGeom prst="curvedConnector2">
            <a:avLst/>
          </a:prstGeom>
          <a:ln w="825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7" name="Curved Connector 12">
            <a:extLst>
              <a:ext uri="{FF2B5EF4-FFF2-40B4-BE49-F238E27FC236}">
                <a16:creationId xmlns:a16="http://schemas.microsoft.com/office/drawing/2014/main" id="{0C0D4D1C-D487-49FC-948D-EF3C82C4E936}"/>
              </a:ext>
            </a:extLst>
          </p:cNvPr>
          <p:cNvCxnSpPr/>
          <p:nvPr/>
        </p:nvCxnSpPr>
        <p:spPr>
          <a:xfrm>
            <a:off x="7533887" y="1113017"/>
            <a:ext cx="1461654" cy="1590891"/>
          </a:xfrm>
          <a:prstGeom prst="curvedConnector2">
            <a:avLst/>
          </a:prstGeom>
          <a:ln w="825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8" name="Curved Connector 12">
            <a:extLst>
              <a:ext uri="{FF2B5EF4-FFF2-40B4-BE49-F238E27FC236}">
                <a16:creationId xmlns:a16="http://schemas.microsoft.com/office/drawing/2014/main" id="{98245E8D-6284-43B6-AF92-BD19FAA3D6CD}"/>
              </a:ext>
            </a:extLst>
          </p:cNvPr>
          <p:cNvCxnSpPr>
            <a:cxnSpLocks/>
          </p:cNvCxnSpPr>
          <p:nvPr/>
        </p:nvCxnSpPr>
        <p:spPr>
          <a:xfrm rot="7980000">
            <a:off x="6028644" y="3856214"/>
            <a:ext cx="1461654" cy="1590891"/>
          </a:xfrm>
          <a:prstGeom prst="curvedConnector2">
            <a:avLst/>
          </a:prstGeom>
          <a:ln w="825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6302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526F90D2-71EE-4CBC-B8C0-06230D96E910}"/>
              </a:ext>
            </a:extLst>
          </p:cNvPr>
          <p:cNvGrpSpPr/>
          <p:nvPr/>
        </p:nvGrpSpPr>
        <p:grpSpPr>
          <a:xfrm>
            <a:off x="1308296" y="869849"/>
            <a:ext cx="9645747" cy="1451320"/>
            <a:chOff x="1308296" y="869849"/>
            <a:chExt cx="9645747" cy="145132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0D1749-7032-40B4-9690-C1A67A336562}"/>
                </a:ext>
              </a:extLst>
            </p:cNvPr>
            <p:cNvGrpSpPr/>
            <p:nvPr/>
          </p:nvGrpSpPr>
          <p:grpSpPr>
            <a:xfrm>
              <a:off x="1308296" y="900331"/>
              <a:ext cx="1519311" cy="1420837"/>
              <a:chOff x="998806" y="1083211"/>
              <a:chExt cx="1519311" cy="1420837"/>
            </a:xfrm>
          </p:grpSpPr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19ED9CD-68B5-4635-9017-476E83CB1EFB}"/>
                  </a:ext>
                </a:extLst>
              </p:cNvPr>
              <p:cNvSpPr txBox="1"/>
              <p:nvPr/>
            </p:nvSpPr>
            <p:spPr>
              <a:xfrm>
                <a:off x="1125415" y="1505244"/>
                <a:ext cx="133643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Garamond" panose="02020404030301010803" pitchFamily="18" charset="0"/>
                  </a:rPr>
                  <a:t>Leader</a:t>
                </a:r>
              </a:p>
              <a:p>
                <a:endParaRPr lang="en-US" sz="2000" dirty="0">
                  <a:latin typeface="Garamond" panose="02020404030301010803" pitchFamily="18" charset="0"/>
                </a:endParaRPr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CB89D98-3739-491E-BBDC-9977D1030A4A}"/>
                  </a:ext>
                </a:extLst>
              </p:cNvPr>
              <p:cNvSpPr/>
              <p:nvPr/>
            </p:nvSpPr>
            <p:spPr>
              <a:xfrm>
                <a:off x="998806" y="1083211"/>
                <a:ext cx="1519311" cy="1420837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40302D5-580E-4C02-8082-651DD133297A}"/>
                </a:ext>
              </a:extLst>
            </p:cNvPr>
            <p:cNvGrpSpPr/>
            <p:nvPr/>
          </p:nvGrpSpPr>
          <p:grpSpPr>
            <a:xfrm>
              <a:off x="3964748" y="869849"/>
              <a:ext cx="1521653" cy="1423185"/>
              <a:chOff x="3162889" y="1066797"/>
              <a:chExt cx="1521653" cy="1423185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6E6E6EDD-33C8-474B-8DF9-38D6B3B5FEEA}"/>
                  </a:ext>
                </a:extLst>
              </p:cNvPr>
              <p:cNvSpPr/>
              <p:nvPr/>
            </p:nvSpPr>
            <p:spPr>
              <a:xfrm>
                <a:off x="3162889" y="1066797"/>
                <a:ext cx="1521653" cy="1423185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32D6278-BE5C-496A-86DE-66B616D10595}"/>
                  </a:ext>
                </a:extLst>
              </p:cNvPr>
              <p:cNvSpPr txBox="1"/>
              <p:nvPr/>
            </p:nvSpPr>
            <p:spPr>
              <a:xfrm>
                <a:off x="3176953" y="1376291"/>
                <a:ext cx="150758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latin typeface="Garamond" panose="02020404030301010803" pitchFamily="18" charset="0"/>
                  </a:rPr>
                  <a:t>Management   Team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EA1016B-710E-426F-9C45-2A1CBEFA78D2}"/>
                </a:ext>
              </a:extLst>
            </p:cNvPr>
            <p:cNvGrpSpPr/>
            <p:nvPr/>
          </p:nvGrpSpPr>
          <p:grpSpPr>
            <a:xfrm>
              <a:off x="6719667" y="909705"/>
              <a:ext cx="1509934" cy="1411464"/>
              <a:chOff x="6213229" y="1064450"/>
              <a:chExt cx="1509934" cy="1411464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AE737660-5B37-41B7-A7B5-2950EE4DB77E}"/>
                  </a:ext>
                </a:extLst>
              </p:cNvPr>
              <p:cNvSpPr/>
              <p:nvPr/>
            </p:nvSpPr>
            <p:spPr>
              <a:xfrm>
                <a:off x="6213233" y="1064450"/>
                <a:ext cx="1509930" cy="1411464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7B949C4-8032-4BE7-ABFE-54C454503C18}"/>
                  </a:ext>
                </a:extLst>
              </p:cNvPr>
              <p:cNvSpPr txBox="1"/>
              <p:nvPr/>
            </p:nvSpPr>
            <p:spPr>
              <a:xfrm>
                <a:off x="6213229" y="1472421"/>
                <a:ext cx="150758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 err="1">
                    <a:latin typeface="Garamond" panose="02020404030301010803" pitchFamily="18" charset="0"/>
                  </a:rPr>
                  <a:t>Organisation</a:t>
                </a:r>
                <a:endParaRPr lang="en-US" sz="2000" dirty="0">
                  <a:latin typeface="Garamond" panose="02020404030301010803" pitchFamily="18" charset="0"/>
                </a:endParaRP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06EDFE00-0D45-409C-9A05-7C3E5FB8DFD0}"/>
                </a:ext>
              </a:extLst>
            </p:cNvPr>
            <p:cNvGrpSpPr/>
            <p:nvPr/>
          </p:nvGrpSpPr>
          <p:grpSpPr>
            <a:xfrm>
              <a:off x="9376118" y="879232"/>
              <a:ext cx="1577925" cy="1441937"/>
              <a:chOff x="8799342" y="1160586"/>
              <a:chExt cx="1577925" cy="1441937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F625B86-CE79-413D-A18B-7208449DF0FF}"/>
                  </a:ext>
                </a:extLst>
              </p:cNvPr>
              <p:cNvSpPr/>
              <p:nvPr/>
            </p:nvSpPr>
            <p:spPr>
              <a:xfrm>
                <a:off x="8799342" y="1188719"/>
                <a:ext cx="1512276" cy="1413804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7E28ADE-AF82-44B3-B735-2030930E4ABD}"/>
                  </a:ext>
                </a:extLst>
              </p:cNvPr>
              <p:cNvSpPr txBox="1"/>
              <p:nvPr/>
            </p:nvSpPr>
            <p:spPr>
              <a:xfrm>
                <a:off x="8869679" y="1160586"/>
                <a:ext cx="150758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2000" dirty="0">
                    <a:latin typeface="Garamond" panose="02020404030301010803" pitchFamily="18" charset="0"/>
                  </a:rPr>
                  <a:t>Stakeholders</a:t>
                </a:r>
              </a:p>
              <a:p>
                <a:pPr algn="just"/>
                <a:r>
                  <a:rPr lang="en-US" sz="1600" dirty="0">
                    <a:latin typeface="Garamond" panose="02020404030301010803" pitchFamily="18" charset="0"/>
                  </a:rPr>
                  <a:t>-shareholders</a:t>
                </a:r>
              </a:p>
              <a:p>
                <a:pPr algn="just"/>
                <a:r>
                  <a:rPr lang="en-US" sz="1600" dirty="0">
                    <a:latin typeface="Garamond" panose="02020404030301010803" pitchFamily="18" charset="0"/>
                  </a:rPr>
                  <a:t>-customers</a:t>
                </a:r>
              </a:p>
              <a:p>
                <a:pPr algn="just"/>
                <a:r>
                  <a:rPr lang="en-US" sz="1600" dirty="0">
                    <a:latin typeface="Garamond" panose="02020404030301010803" pitchFamily="18" charset="0"/>
                  </a:rPr>
                  <a:t>-creditors</a:t>
                </a:r>
              </a:p>
              <a:p>
                <a:pPr algn="just"/>
                <a:r>
                  <a:rPr lang="en-US" sz="1600" dirty="0">
                    <a:latin typeface="Garamond" panose="02020404030301010803" pitchFamily="18" charset="0"/>
                  </a:rPr>
                  <a:t>-community</a:t>
                </a:r>
              </a:p>
            </p:txBody>
          </p:sp>
        </p:grpSp>
        <p:sp>
          <p:nvSpPr>
            <p:cNvPr id="17" name="Arrow: Right 16">
              <a:extLst>
                <a:ext uri="{FF2B5EF4-FFF2-40B4-BE49-F238E27FC236}">
                  <a16:creationId xmlns:a16="http://schemas.microsoft.com/office/drawing/2014/main" id="{2ACA98DA-97DF-4486-98DA-38BD81620CCC}"/>
                </a:ext>
              </a:extLst>
            </p:cNvPr>
            <p:cNvSpPr/>
            <p:nvPr/>
          </p:nvSpPr>
          <p:spPr>
            <a:xfrm>
              <a:off x="3108959" y="1406769"/>
              <a:ext cx="457200" cy="2743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6AD2A1D4-9A47-4965-8085-AECC76D04687}"/>
                </a:ext>
              </a:extLst>
            </p:cNvPr>
            <p:cNvSpPr/>
            <p:nvPr/>
          </p:nvSpPr>
          <p:spPr>
            <a:xfrm>
              <a:off x="5920154" y="1432561"/>
              <a:ext cx="457200" cy="2743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id="{008FA641-5D02-4418-9BB8-F02DFF9639FE}"/>
                </a:ext>
              </a:extLst>
            </p:cNvPr>
            <p:cNvSpPr/>
            <p:nvPr/>
          </p:nvSpPr>
          <p:spPr>
            <a:xfrm>
              <a:off x="8632874" y="1444282"/>
              <a:ext cx="457200" cy="2743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175FD3F-82C2-48E2-8258-87A6A2218A47}"/>
              </a:ext>
            </a:extLst>
          </p:cNvPr>
          <p:cNvSpPr txBox="1"/>
          <p:nvPr/>
        </p:nvSpPr>
        <p:spPr>
          <a:xfrm>
            <a:off x="998806" y="2461846"/>
            <a:ext cx="1041009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Garamond" panose="02020404030301010803" pitchFamily="18" charset="0"/>
              </a:rPr>
              <a:t>Leader - Attract talented people to join Excellent Management Team</a:t>
            </a:r>
          </a:p>
          <a:p>
            <a:endParaRPr lang="en-US" sz="2400" dirty="0">
              <a:latin typeface="Garamond" panose="02020404030301010803" pitchFamily="18" charset="0"/>
            </a:endParaRPr>
          </a:p>
          <a:p>
            <a:r>
              <a:rPr lang="en-US" sz="2400" dirty="0">
                <a:latin typeface="Garamond" panose="02020404030301010803" pitchFamily="18" charset="0"/>
              </a:rPr>
              <a:t>Management Team -Set direction, delegation, coordination, collaboration, planning and execution within ethical value</a:t>
            </a:r>
          </a:p>
          <a:p>
            <a:endParaRPr lang="en-US" sz="2400" dirty="0">
              <a:latin typeface="Garamond" panose="02020404030301010803" pitchFamily="18" charset="0"/>
            </a:endParaRPr>
          </a:p>
          <a:p>
            <a:r>
              <a:rPr lang="en-US" sz="2400" dirty="0" err="1">
                <a:latin typeface="Garamond" panose="02020404030301010803" pitchFamily="18" charset="0"/>
              </a:rPr>
              <a:t>Organisation</a:t>
            </a:r>
            <a:r>
              <a:rPr lang="en-US" sz="2400" dirty="0">
                <a:latin typeface="Garamond" panose="02020404030301010803" pitchFamily="18" charset="0"/>
              </a:rPr>
              <a:t> - Provide conducive and harmony working environment with ethical culture </a:t>
            </a:r>
          </a:p>
          <a:p>
            <a:endParaRPr lang="en-US" sz="2400" dirty="0">
              <a:latin typeface="Garamond" panose="02020404030301010803" pitchFamily="18" charset="0"/>
            </a:endParaRPr>
          </a:p>
          <a:p>
            <a:r>
              <a:rPr lang="en-US" sz="2400" dirty="0">
                <a:latin typeface="Garamond" panose="02020404030301010803" pitchFamily="18" charset="0"/>
              </a:rPr>
              <a:t>Stakeholders – Shows Ethic of Cares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941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2"/>
          <p:cNvSpPr txBox="1">
            <a:spLocks noGrp="1"/>
          </p:cNvSpPr>
          <p:nvPr>
            <p:ph type="title"/>
          </p:nvPr>
        </p:nvSpPr>
        <p:spPr>
          <a:xfrm>
            <a:off x="1248907" y="997630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rgbClr val="A23C33"/>
              </a:buClr>
              <a:buSzPts val="2000"/>
            </a:pPr>
            <a:br>
              <a:rPr lang="en-US" sz="3200" dirty="0"/>
            </a:br>
            <a:r>
              <a:rPr lang="en-US" sz="3200" dirty="0"/>
              <a:t>Why </a:t>
            </a:r>
            <a:r>
              <a:rPr lang="en-US" sz="3200" u="sng" dirty="0" err="1"/>
              <a:t>Organisation’s</a:t>
            </a:r>
            <a:r>
              <a:rPr lang="en-US" sz="3200" u="sng" dirty="0"/>
              <a:t> Ethical Culture </a:t>
            </a:r>
            <a:r>
              <a:rPr lang="en-US" sz="3200" dirty="0"/>
              <a:t>Is So Important ?</a:t>
            </a:r>
            <a:br>
              <a:rPr lang="en-US" sz="4400" dirty="0"/>
            </a:br>
            <a:endParaRPr dirty="0"/>
          </a:p>
        </p:txBody>
      </p:sp>
      <p:sp>
        <p:nvSpPr>
          <p:cNvPr id="169" name="Google Shape;169;p22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3464" lvl="0" indent="-342900" algn="l" rtl="0"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It differentiate between one Organization’s Ethical Culture with others</a:t>
            </a:r>
          </a:p>
          <a:p>
            <a:pPr marL="283464" lvl="0" indent="-342900" algn="l" rtl="0"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Create an identity or brand name for its organization</a:t>
            </a: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Organisation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 effectiveness</a:t>
            </a: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Increase employees’ commitment </a:t>
            </a:r>
          </a:p>
          <a:p>
            <a:pPr marL="283464" lvl="0" indent="-342900" algn="l" rtl="0"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Facilitate the generation of commitment higher than self-interest</a:t>
            </a: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aramond"/>
              <a:sym typeface="Garamond"/>
            </a:endParaRPr>
          </a:p>
        </p:txBody>
      </p:sp>
    </p:spTree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E6A5E-8875-40A3-AC6F-CC9531F2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</a:b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Why </a:t>
            </a:r>
            <a:r>
              <a:rPr kumimoji="0" lang="en-US" sz="3200" b="0" i="0" u="sng" strike="noStrike" kern="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Organisation’s</a:t>
            </a:r>
            <a:r>
              <a:rPr kumimoji="0" lang="en-US" sz="3200" b="0" i="0" u="sng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 Ethical Culture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Is So Important ?</a:t>
            </a:r>
            <a:br>
              <a:rPr kumimoji="0" 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1A182-C51F-42A0-B7BC-6B790FB318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Serves as a guideline or sense-making and control mechanism for fitting employees in the organization</a:t>
            </a: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Controls employees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’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behaviour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aramond"/>
              <a:sym typeface="Garamond"/>
            </a:endParaRP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Espouse values – values that desired to guide employees</a:t>
            </a:r>
            <a:r>
              <a:rPr lang="zh-CN" altLang="en-US" dirty="0">
                <a:solidFill>
                  <a:srgbClr val="000000"/>
                </a:solidFill>
                <a:latin typeface="Garamond" panose="02020404030301010803" pitchFamily="18" charset="0"/>
                <a:cs typeface="Arial"/>
                <a:sym typeface="Arial"/>
              </a:rPr>
              <a:t>’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behaviours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cs typeface="Arial"/>
              <a:sym typeface="Arial"/>
            </a:endParaRP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Enacted values – values most staff truly rely on to guide decisions and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b</a:t>
            </a:r>
            <a:r>
              <a:rPr kumimoji="0" lang="en-US" altLang="zh-CN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e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haviours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cs typeface="Arial"/>
              <a:sym typeface="Arial"/>
            </a:endParaRP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Enhance the stability of the social system</a:t>
            </a: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cs typeface="Arial"/>
              <a:sym typeface="Arial"/>
            </a:endParaRP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aramond"/>
              <a:sym typeface="Garamond"/>
            </a:endParaRPr>
          </a:p>
          <a:p>
            <a:pPr marL="283464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07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aramond"/>
              <a:sym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189327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E1EEB-1725-4A0B-AB20-644981477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86B60-AE50-4895-9673-B39C5714EF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97155" indent="0" algn="just">
              <a:buNone/>
            </a:pPr>
            <a:r>
              <a:rPr lang="en-US" dirty="0"/>
              <a:t>				</a:t>
            </a:r>
          </a:p>
          <a:p>
            <a:pPr marL="97155" indent="0" algn="just">
              <a:buNone/>
            </a:pPr>
            <a:r>
              <a:rPr lang="en-US" dirty="0"/>
              <a:t>				</a:t>
            </a:r>
          </a:p>
          <a:p>
            <a:pPr marL="97155" indent="0" algn="just">
              <a:buNone/>
            </a:pPr>
            <a:r>
              <a:rPr lang="en-US" dirty="0"/>
              <a:t>				</a:t>
            </a:r>
            <a:r>
              <a:rPr lang="en-US" sz="4000" dirty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3659899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3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A23C33"/>
              </a:buClr>
              <a:buSzPts val="2000"/>
              <a:buFont typeface="Garamond"/>
              <a:buNone/>
            </a:pPr>
            <a:r>
              <a:rPr lang="en-US" dirty="0"/>
              <a:t>Conclusion</a:t>
            </a:r>
            <a:endParaRPr dirty="0"/>
          </a:p>
        </p:txBody>
      </p:sp>
      <p:sp>
        <p:nvSpPr>
          <p:cNvPr id="175" name="Google Shape;175;p23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The success of political is very much depends on the requirement of moral transformation led by the Ruler. It involves cultivation of “ethical leadership” and creation of “ethical culture”</a:t>
            </a:r>
            <a:endParaRPr dirty="0">
              <a:solidFill>
                <a:srgbClr val="262626"/>
              </a:solidFill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Development of virtues to become an “excellent</a:t>
            </a:r>
            <a:r>
              <a:rPr lang="en-MY" dirty="0"/>
              <a:t>”</a:t>
            </a:r>
            <a:r>
              <a:rPr lang="en-MY" dirty="0">
                <a:solidFill>
                  <a:srgbClr val="262626"/>
                </a:solidFill>
              </a:rPr>
              <a:t> p</a:t>
            </a:r>
            <a:r>
              <a:rPr lang="en-MY" dirty="0"/>
              <a:t>erson - “</a:t>
            </a:r>
            <a:r>
              <a:rPr lang="en-MY" dirty="0">
                <a:solidFill>
                  <a:srgbClr val="262626"/>
                </a:solidFill>
              </a:rPr>
              <a:t>ethical” with benevolent leadership. This benevolent leader </a:t>
            </a:r>
            <a:r>
              <a:rPr lang="en-MY" dirty="0"/>
              <a:t>placed nation interest above self interest.</a:t>
            </a: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r>
              <a:rPr lang="en-MY" dirty="0">
                <a:solidFill>
                  <a:srgbClr val="262626"/>
                </a:solidFill>
              </a:rPr>
              <a:t>Honour, respect and shows empathy to minister, public officers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Attract talented people with high morality value</a:t>
            </a: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Char char="•"/>
            </a:pPr>
            <a:endParaRPr lang="en-MY" dirty="0">
              <a:solidFill>
                <a:srgbClr val="262626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6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A23C33"/>
              </a:buClr>
              <a:buSzPts val="2000"/>
              <a:buFont typeface="Garamond"/>
              <a:buNone/>
            </a:pPr>
            <a:br>
              <a:rPr lang="en-US" dirty="0"/>
            </a:br>
            <a:r>
              <a:rPr lang="en-US" dirty="0"/>
              <a:t>Conclusion</a:t>
            </a:r>
            <a:br>
              <a:rPr lang="en-US" dirty="0"/>
            </a:br>
            <a:endParaRPr dirty="0"/>
          </a:p>
        </p:txBody>
      </p:sp>
      <p:sp>
        <p:nvSpPr>
          <p:cNvPr id="193" name="Google Shape;193;p26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285750" indent="-285750">
              <a:spcBef>
                <a:spcPts val="1000"/>
              </a:spcBef>
              <a:buClr>
                <a:srgbClr val="83992A"/>
              </a:buClr>
              <a:buSzPts val="2300"/>
              <a:defRPr/>
            </a:pPr>
            <a:r>
              <a:rPr lang="en-US" dirty="0">
                <a:solidFill>
                  <a:srgbClr val="262626"/>
                </a:solidFill>
              </a:rPr>
              <a:t>Lead the government ministers to cultivate and form the ethical culture </a:t>
            </a:r>
            <a:endParaRPr lang="en-MY" dirty="0"/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lang="en-MY" dirty="0"/>
              <a:t>Develop virtues and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goodness of human nature in context of morality, perfectionism and harmony in order to create community which </a:t>
            </a:r>
            <a:r>
              <a:rPr lang="en-MY" dirty="0"/>
              <a:t>live in a life of excellence</a:t>
            </a: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MY" dirty="0"/>
              <a:t>Exercise Ethics of Care to its people  – care for those with whom they are inter-related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Treating others as an end in themselves</a:t>
            </a:r>
          </a:p>
          <a:p>
            <a:pPr marL="285750" lvl="0" indent="-139700" algn="l" rtl="0"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dirty="0"/>
          </a:p>
          <a:p>
            <a:pPr marL="285750" lvl="0" indent="-139700" algn="l" rtl="0"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dirty="0"/>
          </a:p>
          <a:p>
            <a:pPr marL="285750" lvl="0" indent="-139700" algn="l" rtl="0"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dirty="0"/>
          </a:p>
        </p:txBody>
      </p:sp>
    </p:spTree>
  </p:cSld>
  <p:clrMapOvr>
    <a:masterClrMapping/>
  </p:clrMapOvr>
  <p:transition spd="med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0FD56-0850-4C01-B068-24442F69A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Conclusion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2B402-056E-46F5-A187-86F1CF07A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b="1" i="0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Can Confucius wisdom still applies to today world ?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Yes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Lets take Business </a:t>
            </a:r>
            <a:r>
              <a:rPr lang="en-US" dirty="0" err="1">
                <a:latin typeface="Garamond" panose="02020404030301010803" pitchFamily="18" charset="0"/>
                <a:cs typeface="Arial"/>
                <a:sym typeface="Arial"/>
              </a:rPr>
              <a:t>Organisation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 as an example.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The CEO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 with ethical value and conscience, will attract talented personnel with good morality to join the Excellent Management Team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The CEO  may influence its Management Team to set the direction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The process involve delegation, co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ordination, collaboration, planning and execution with ethical value </a:t>
            </a:r>
            <a:endParaRPr kumimoji="0" lang="en-US" b="0" i="0" strike="noStrike" kern="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aramond" panose="02020404030301010803" pitchFamily="18" charset="0"/>
              <a:cs typeface="Arial"/>
              <a:sym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295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072AE-54A1-40F6-B65B-26A872F27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3E9E4-4E59-454C-A083-33F6AA8C5F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 panose="02020404030301010803" pitchFamily="18" charset="0"/>
                <a:cs typeface="Arial"/>
                <a:sym typeface="Arial"/>
              </a:rPr>
              <a:t>The CEO and Management Team cultivate “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Ethical Culture” in the </a:t>
            </a:r>
            <a:r>
              <a:rPr lang="en-US" dirty="0" err="1">
                <a:latin typeface="Garamond" panose="02020404030301010803" pitchFamily="18" charset="0"/>
                <a:cs typeface="Arial"/>
                <a:sym typeface="Arial"/>
              </a:rPr>
              <a:t>Organisation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 to provide conducive and harmony working environment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3992A"/>
              </a:buClr>
              <a:buSzPts val="2300"/>
              <a:buFont typeface="Arial"/>
              <a:buChar char="•"/>
              <a:tabLst/>
              <a:defRPr/>
            </a:pP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Once the </a:t>
            </a:r>
            <a:r>
              <a:rPr lang="en-US" dirty="0" err="1">
                <a:latin typeface="Garamond" panose="02020404030301010803" pitchFamily="18" charset="0"/>
                <a:cs typeface="Arial"/>
                <a:sym typeface="Arial"/>
              </a:rPr>
              <a:t>Organisation</a:t>
            </a:r>
            <a:r>
              <a:rPr lang="en-US" dirty="0">
                <a:latin typeface="Garamond" panose="02020404030301010803" pitchFamily="18" charset="0"/>
                <a:cs typeface="Arial"/>
                <a:sym typeface="Arial"/>
              </a:rPr>
              <a:t> have “Ethical Culture”, it will serve or treat their Stakeholders (Shareholders, Customers, Creditors, Communities) with “Ethic of Care”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51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219AC-144A-4D79-AE11-F73220760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43699D-12F9-47B0-BF04-13D78978A3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Organisation’s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Garamond"/>
                <a:sym typeface="Garamond"/>
              </a:rPr>
              <a:t> Ethical Culture refers the pattern of beliefs, values and learned ways of coping with experience that developed in the course of organization</a:t>
            </a:r>
            <a:r>
              <a:rPr lang="en-US" dirty="0"/>
              <a:t>’s history.</a:t>
            </a:r>
          </a:p>
          <a:p>
            <a:r>
              <a:rPr lang="en-US" dirty="0"/>
              <a:t>It distinguish or differentiate the boundary between one </a:t>
            </a:r>
            <a:r>
              <a:rPr lang="en-US" dirty="0" err="1"/>
              <a:t>organisation</a:t>
            </a:r>
            <a:r>
              <a:rPr lang="en-US" dirty="0"/>
              <a:t> and others in terms of moral and ethic in products, services provided</a:t>
            </a:r>
          </a:p>
          <a:p>
            <a:r>
              <a:rPr lang="en-US" dirty="0"/>
              <a:t>Create the identity or brand name for the </a:t>
            </a:r>
            <a:r>
              <a:rPr lang="en-US" dirty="0" err="1"/>
              <a:t>organisation</a:t>
            </a:r>
            <a:endParaRPr lang="en-US" dirty="0"/>
          </a:p>
          <a:p>
            <a:r>
              <a:rPr lang="en-US" dirty="0"/>
              <a:t>Increase </a:t>
            </a:r>
            <a:r>
              <a:rPr lang="en-US" dirty="0" err="1"/>
              <a:t>Organisation</a:t>
            </a:r>
            <a:r>
              <a:rPr lang="en-US" dirty="0"/>
              <a:t> Effectiveness – the speed and efficiency with which things get done  </a:t>
            </a:r>
          </a:p>
        </p:txBody>
      </p:sp>
    </p:spTree>
    <p:extLst>
      <p:ext uri="{BB962C8B-B14F-4D97-AF65-F5344CB8AC3E}">
        <p14:creationId xmlns:p14="http://schemas.microsoft.com/office/powerpoint/2010/main" val="2410329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AC579-8A39-4A5C-9D09-AE5159366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67B414-481B-456E-9003-D04C6B5E56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How individuals, work groups and the </a:t>
            </a:r>
            <a:r>
              <a:rPr lang="en-US" dirty="0" err="1"/>
              <a:t>organisation</a:t>
            </a:r>
            <a:r>
              <a:rPr lang="en-US" dirty="0"/>
              <a:t> as a whole deal with work assigned to them – increase employees’ commitment and facilitate generation of commitment higher than self-interest</a:t>
            </a:r>
          </a:p>
          <a:p>
            <a:r>
              <a:rPr lang="en-US" dirty="0"/>
              <a:t>What individuals consider to be appropriate </a:t>
            </a:r>
            <a:r>
              <a:rPr lang="en-US" dirty="0" err="1"/>
              <a:t>behaviours</a:t>
            </a:r>
            <a:r>
              <a:rPr lang="en-US" dirty="0"/>
              <a:t> and how they interact with each other within the </a:t>
            </a:r>
            <a:r>
              <a:rPr lang="en-US" dirty="0" err="1"/>
              <a:t>organisation</a:t>
            </a:r>
            <a:r>
              <a:rPr lang="en-US" dirty="0"/>
              <a:t> – serve as a guidelines, sense-making, control mechanism for the employees, control employees’ </a:t>
            </a:r>
            <a:r>
              <a:rPr lang="en-US" dirty="0" err="1"/>
              <a:t>behaviours</a:t>
            </a:r>
            <a:r>
              <a:rPr lang="en-US" dirty="0"/>
              <a:t>, provides espoused values and enacted values as a guiding principles   </a:t>
            </a:r>
          </a:p>
        </p:txBody>
      </p:sp>
    </p:spTree>
    <p:extLst>
      <p:ext uri="{BB962C8B-B14F-4D97-AF65-F5344CB8AC3E}">
        <p14:creationId xmlns:p14="http://schemas.microsoft.com/office/powerpoint/2010/main" val="3271780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5A36-0448-1D45-A9A1-8547E3246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BE1FA-FC6B-874C-95A0-D8289EF1D4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54355" indent="-457200">
              <a:buFont typeface="+mj-lt"/>
              <a:buAutoNum type="arabicPeriod"/>
            </a:pPr>
            <a:r>
              <a:rPr lang="en-US" altLang="zh-CN" dirty="0"/>
              <a:t>The Governing Principles Of Ancient China, Chung Hua Cultural Education Centre (M) </a:t>
            </a:r>
            <a:r>
              <a:rPr lang="en-US" altLang="zh-CN" dirty="0" err="1"/>
              <a:t>Bhd</a:t>
            </a:r>
            <a:endParaRPr lang="en-US" altLang="zh-CN" dirty="0"/>
          </a:p>
          <a:p>
            <a:pPr marL="554355" indent="-457200">
              <a:buFont typeface="+mj-lt"/>
              <a:buAutoNum type="arabicPeriod"/>
            </a:pPr>
            <a:r>
              <a:rPr lang="en-US" altLang="zh-CN" dirty="0"/>
              <a:t>Moral Issues In Business, 3</a:t>
            </a:r>
            <a:r>
              <a:rPr lang="en-US" altLang="zh-CN" baseline="30000" dirty="0"/>
              <a:t>rd</a:t>
            </a:r>
            <a:r>
              <a:rPr lang="en-US" altLang="zh-CN" dirty="0"/>
              <a:t> Asia </a:t>
            </a:r>
            <a:r>
              <a:rPr lang="en-US" altLang="zh-CN" dirty="0" err="1"/>
              <a:t>Padific</a:t>
            </a:r>
            <a:r>
              <a:rPr lang="en-US" altLang="zh-CN" dirty="0"/>
              <a:t> Edition, Cengage Learning</a:t>
            </a:r>
          </a:p>
          <a:p>
            <a:pPr marL="554355" indent="-457200">
              <a:buFont typeface="+mj-lt"/>
              <a:buAutoNum type="arabicPeriod"/>
            </a:pPr>
            <a:r>
              <a:rPr lang="en-US" altLang="zh-CN" dirty="0" err="1"/>
              <a:t>Organisational</a:t>
            </a:r>
            <a:r>
              <a:rPr lang="en-US" altLang="zh-CN" dirty="0"/>
              <a:t> Culture and Change, Myers et al. </a:t>
            </a:r>
            <a:r>
              <a:rPr lang="en-US" altLang="zh-CN"/>
              <a:t>2012, Ch 6</a:t>
            </a:r>
            <a:endParaRPr lang="en-US" altLang="zh-C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15681"/>
      </p:ext>
    </p:extLst>
  </p:cSld>
  <p:clrMapOvr>
    <a:masterClrMapping/>
  </p:clrMapOvr>
</p:sld>
</file>

<file path=ppt/theme/theme1.xml><?xml version="1.0" encoding="utf-8"?>
<a:theme xmlns:a="http://schemas.openxmlformats.org/drawingml/2006/main" name="Organic">
  <a:themeElements>
    <a:clrScheme name="Organic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1075</TotalTime>
  <Words>947</Words>
  <Application>Microsoft Office PowerPoint</Application>
  <PresentationFormat>Widescreen</PresentationFormat>
  <Paragraphs>106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Garamond</vt:lpstr>
      <vt:lpstr>Arial</vt:lpstr>
      <vt:lpstr>Calibri</vt:lpstr>
      <vt:lpstr>Organic</vt:lpstr>
      <vt:lpstr> Oral Presentation</vt:lpstr>
      <vt:lpstr>Doctrine of the Mean or Zhongyong</vt:lpstr>
      <vt:lpstr>孔子曰。凡為天下國家者。有九經焉。曰。修身也。尊賢也。親親也。敬大臣也。體群臣也。子庶人也。來百工也。柔遠人也。懷諸侯也。</vt:lpstr>
      <vt:lpstr>孔子曰。凡為天下國家者。有九經焉。曰。修身也。尊賢也。親親也。敬大臣也。體群臣也。子庶人也。來百工也。柔遠人也。懷諸侯也。</vt:lpstr>
      <vt:lpstr>PowerPoint Presentation</vt:lpstr>
      <vt:lpstr>PowerPoint Presentation</vt:lpstr>
      <vt:lpstr>PowerPoint Presentation</vt:lpstr>
      <vt:lpstr>PowerPoint Presentation</vt:lpstr>
      <vt:lpstr> Why Organisation’s Ethical Culture Is So Important ? </vt:lpstr>
      <vt:lpstr> Why Organisation’s Ethical Culture Is So Important ? </vt:lpstr>
      <vt:lpstr>PowerPoint Presentation</vt:lpstr>
      <vt:lpstr>Conclusion</vt:lpstr>
      <vt:lpstr> Conclusion </vt:lpstr>
      <vt:lpstr>Conclusion</vt:lpstr>
      <vt:lpstr>Conclusion</vt:lpstr>
      <vt:lpstr>Conclusion </vt:lpstr>
      <vt:lpstr>Conclusion 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Tutorials</dc:title>
  <dc:creator>EKAng</dc:creator>
  <cp:lastModifiedBy>fs lau</cp:lastModifiedBy>
  <cp:revision>49</cp:revision>
  <dcterms:modified xsi:type="dcterms:W3CDTF">2021-01-12T17:16:29Z</dcterms:modified>
</cp:coreProperties>
</file>