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A81A7-BA3D-47CD-86F3-2DB1F4DF6AC1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71B43-71E9-4A62-BF24-E443D8969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453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44AF3-C7D3-4E9E-91E6-172458734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E25296-58A8-47CC-A600-79247C1706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0ECD9-0ABB-4066-ABC1-FBC15DBFD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D49C-8AF8-485A-A5CA-D285479C9199}" type="datetime1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9F79C-A0FD-4471-869A-CAC36771C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44D4D-FD50-4B4D-B445-B0675C51A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665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A59A1-9CFD-4641-87C1-B6D921B34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5A10B-30FF-4866-8801-95CA7A918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FE1D8-0C34-4478-9F7A-1360D18D9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802D9-AFA4-42B6-9ACD-1B1A9E390837}" type="datetime1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D5F92-4C72-4923-B279-4815F6F02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4EAED-46B2-4B24-B6BE-31A6E7098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933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57CF0-0005-46C3-B1E8-D929FD44B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A4180A-CDA9-47B7-87CB-0C99BA98AD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23E0D-BC8D-4581-9377-0F22DBAE0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EDAC-0996-4523-BFE7-ACD104F650C3}" type="datetime1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5C1F3-6F67-4337-AF09-5A262B08F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C9AB7-C041-40C6-B725-CAA3112DE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31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117FF-1FB4-43F1-A770-9C3A5A5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D05B0-C4C6-4D6D-8648-91D338F223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14D32A-54BE-4E2A-8072-3EB4A440A6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FA84EE-9401-418C-81CF-93208C709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9F4E0-382A-4D3E-AD7F-2F745500B1FA}" type="datetime1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D0AE8-BBE9-403A-BA35-2DB55D409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D73E6-72C6-4633-9C67-00ACFB5E4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436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CEF15-7D49-4D66-837F-9D25B006B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A31F-DED1-4BCA-90A0-43B1C1C48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1ED45-2AB4-4889-A345-38104D4A0A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26C7DC-410F-48DA-9138-E62E4A4C67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F2799A-5C4E-4202-98C8-F056E24F67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F2548C-38B9-41E1-9603-3B5DF1272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5FA7E-1DE8-47A3-B926-ADE6072E89AD}" type="datetime1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0D9B89-0ABB-4125-9A76-25DAB34EF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40C282-6B56-4A14-BB49-5B0FCB7A3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561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CF53D-4D7E-47DD-BA77-31672181E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87568D-3C8D-4FCA-A25B-643572CA3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0D2E-02A1-4D6A-8B84-F7CBA29886D7}" type="datetime1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C9ACD-4EA6-4C13-80E7-DD149A267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EC0CC3-B729-4251-AB97-BDD105AD2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047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8BF775-C46A-4D4F-841C-E122F9241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0192B-4B12-49CF-B4D1-4EAB55289106}" type="datetime1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9201D3-C51E-43E7-957C-73557FD14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7229B4-7863-4A1B-A287-3C3A69903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1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D206F-46E0-476F-B799-50BDBDB22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4B7BA-4A0F-4859-9E4C-A66CAD9BB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2BD7FE-070F-4C8C-9836-7F1CA4AA2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58BBC9-85AE-4E35-B5A9-6A277DD41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2B5-1A2D-49EC-9882-B1EA80491D02}" type="datetime1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53C1AF-BF95-4EAB-862D-3D3D2087E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15418-2AAB-442C-B582-0B6B24B5F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4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FAC99-1107-4373-9C48-9CB13DD91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BBDBDA-E2DC-47E2-81B5-6FA2F3847E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C5C5A1-0DC4-46E2-B351-5994C24D36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0C1AD-2173-402F-AD02-570F8E742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47B2F-02ED-4E38-9549-B3852C237C7A}" type="datetime1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56463-6381-4269-BA57-77BFE0386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4ECEB-F0EF-49EC-90FB-B6E8B4E1C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419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E5E7-6B59-47E7-BA56-1398CF5A4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B1DE38-4DEC-463E-9E0B-624F9697CB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F5112-6574-481E-B55E-374A8E6B5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C8867-4028-44C6-9769-7284DD8ECCD8}" type="datetime1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BCD4B-C7AC-45BF-9452-BBF7571C3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30E1E-1E63-4F11-B260-35020C4E3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971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2E5179-910F-4471-BD4F-5CC95FC68E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1EFEED-5F51-448B-9203-9027BC99FB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44324-5D53-4E1D-A28E-3297C84C6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383B0-4CC7-43BA-8A47-A9D359ABDF12}" type="datetime1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CBA20-DDA4-4ABD-857E-703FEC7D3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1914188 Cyrille Tounoudjou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433F1-E099-4876-802B-95634D3D7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354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817270-4786-4CAB-879D-AD5A16B00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B6741-DB87-4812-BA85-3D3D4EB0AC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224A0-6691-4FF7-8C38-A20CAC2EFB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21F9A-177A-4077-95E3-4AD416183F2E}" type="datetime1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8BF00-E73D-420B-8861-9CB5117C22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1914188 Cyrille Tounoudjou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6A6D9-EE97-4A68-B0C7-CE985210DE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B5321-C40F-40C4-A719-B4877B4DF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58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0" name="Rectangle 70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098" name="Picture 2" descr="ASDA logo and symbol, meaning, history, PNG">
            <a:extLst>
              <a:ext uri="{FF2B5EF4-FFF2-40B4-BE49-F238E27FC236}">
                <a16:creationId xmlns:a16="http://schemas.microsoft.com/office/drawing/2014/main" id="{49BF84CE-CE9C-4B2A-9C6E-65E5AE3E76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04"/>
          <a:stretch/>
        </p:blipFill>
        <p:spPr bwMode="auto">
          <a:xfrm>
            <a:off x="1524" y="1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1" name="Freeform: Shape 72">
            <a:extLst>
              <a:ext uri="{FF2B5EF4-FFF2-40B4-BE49-F238E27FC236}">
                <a16:creationId xmlns:a16="http://schemas.microsoft.com/office/drawing/2014/main" id="{F6DD4703-FD80-4610-ACE9-01DCD86D8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7853" y="0"/>
            <a:ext cx="10256294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CEFCBC2-6F82-4011-8D8D-90F43DCB1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08571" y="0"/>
            <a:ext cx="9958950" cy="6858000"/>
          </a:xfrm>
          <a:custGeom>
            <a:avLst/>
            <a:gdLst>
              <a:gd name="connsiteX0" fmla="*/ 7551973 w 9174595"/>
              <a:gd name="connsiteY0" fmla="*/ 0 h 6858000"/>
              <a:gd name="connsiteX1" fmla="*/ 5634635 w 9174595"/>
              <a:gd name="connsiteY1" fmla="*/ 0 h 6858000"/>
              <a:gd name="connsiteX2" fmla="*/ 5550590 w 9174595"/>
              <a:gd name="connsiteY2" fmla="*/ 0 h 6858000"/>
              <a:gd name="connsiteX3" fmla="*/ 5480986 w 9174595"/>
              <a:gd name="connsiteY3" fmla="*/ 0 h 6858000"/>
              <a:gd name="connsiteX4" fmla="*/ 4886240 w 9174595"/>
              <a:gd name="connsiteY4" fmla="*/ 0 h 6858000"/>
              <a:gd name="connsiteX5" fmla="*/ 4816638 w 9174595"/>
              <a:gd name="connsiteY5" fmla="*/ 0 h 6858000"/>
              <a:gd name="connsiteX6" fmla="*/ 4357958 w 9174595"/>
              <a:gd name="connsiteY6" fmla="*/ 0 h 6858000"/>
              <a:gd name="connsiteX7" fmla="*/ 4288354 w 9174595"/>
              <a:gd name="connsiteY7" fmla="*/ 0 h 6858000"/>
              <a:gd name="connsiteX8" fmla="*/ 3693608 w 9174595"/>
              <a:gd name="connsiteY8" fmla="*/ 0 h 6858000"/>
              <a:gd name="connsiteX9" fmla="*/ 3624006 w 9174595"/>
              <a:gd name="connsiteY9" fmla="*/ 0 h 6858000"/>
              <a:gd name="connsiteX10" fmla="*/ 3276448 w 9174595"/>
              <a:gd name="connsiteY10" fmla="*/ 0 h 6858000"/>
              <a:gd name="connsiteX11" fmla="*/ 1622622 w 9174595"/>
              <a:gd name="connsiteY11" fmla="*/ 0 h 6858000"/>
              <a:gd name="connsiteX12" fmla="*/ 1600504 w 9174595"/>
              <a:gd name="connsiteY12" fmla="*/ 14997 h 6858000"/>
              <a:gd name="connsiteX13" fmla="*/ 0 w 9174595"/>
              <a:gd name="connsiteY13" fmla="*/ 3621656 h 6858000"/>
              <a:gd name="connsiteX14" fmla="*/ 1873886 w 9174595"/>
              <a:gd name="connsiteY14" fmla="*/ 6374814 h 6858000"/>
              <a:gd name="connsiteX15" fmla="*/ 2390406 w 9174595"/>
              <a:gd name="connsiteY15" fmla="*/ 6780599 h 6858000"/>
              <a:gd name="connsiteX16" fmla="*/ 2502136 w 9174595"/>
              <a:gd name="connsiteY16" fmla="*/ 6858000 h 6858000"/>
              <a:gd name="connsiteX17" fmla="*/ 3276448 w 9174595"/>
              <a:gd name="connsiteY17" fmla="*/ 6858000 h 6858000"/>
              <a:gd name="connsiteX18" fmla="*/ 3624006 w 9174595"/>
              <a:gd name="connsiteY18" fmla="*/ 6858000 h 6858000"/>
              <a:gd name="connsiteX19" fmla="*/ 3693608 w 9174595"/>
              <a:gd name="connsiteY19" fmla="*/ 6858000 h 6858000"/>
              <a:gd name="connsiteX20" fmla="*/ 4288354 w 9174595"/>
              <a:gd name="connsiteY20" fmla="*/ 6858000 h 6858000"/>
              <a:gd name="connsiteX21" fmla="*/ 4357958 w 9174595"/>
              <a:gd name="connsiteY21" fmla="*/ 6858000 h 6858000"/>
              <a:gd name="connsiteX22" fmla="*/ 4816638 w 9174595"/>
              <a:gd name="connsiteY22" fmla="*/ 6858000 h 6858000"/>
              <a:gd name="connsiteX23" fmla="*/ 4886240 w 9174595"/>
              <a:gd name="connsiteY23" fmla="*/ 6858000 h 6858000"/>
              <a:gd name="connsiteX24" fmla="*/ 5480986 w 9174595"/>
              <a:gd name="connsiteY24" fmla="*/ 6858000 h 6858000"/>
              <a:gd name="connsiteX25" fmla="*/ 5550590 w 9174595"/>
              <a:gd name="connsiteY25" fmla="*/ 6858000 h 6858000"/>
              <a:gd name="connsiteX26" fmla="*/ 5634635 w 9174595"/>
              <a:gd name="connsiteY26" fmla="*/ 6858000 h 6858000"/>
              <a:gd name="connsiteX27" fmla="*/ 6672460 w 9174595"/>
              <a:gd name="connsiteY27" fmla="*/ 6858000 h 6858000"/>
              <a:gd name="connsiteX28" fmla="*/ 6784188 w 9174595"/>
              <a:gd name="connsiteY28" fmla="*/ 6780599 h 6858000"/>
              <a:gd name="connsiteX29" fmla="*/ 7300708 w 9174595"/>
              <a:gd name="connsiteY29" fmla="*/ 6374814 h 6858000"/>
              <a:gd name="connsiteX30" fmla="*/ 9174595 w 9174595"/>
              <a:gd name="connsiteY30" fmla="*/ 3621656 h 6858000"/>
              <a:gd name="connsiteX31" fmla="*/ 7574092 w 9174595"/>
              <a:gd name="connsiteY3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174595" h="6858000">
                <a:moveTo>
                  <a:pt x="7551973" y="0"/>
                </a:moveTo>
                <a:lnTo>
                  <a:pt x="5634635" y="0"/>
                </a:lnTo>
                <a:lnTo>
                  <a:pt x="5550590" y="0"/>
                </a:lnTo>
                <a:lnTo>
                  <a:pt x="5480986" y="0"/>
                </a:lnTo>
                <a:lnTo>
                  <a:pt x="4886240" y="0"/>
                </a:lnTo>
                <a:lnTo>
                  <a:pt x="4816638" y="0"/>
                </a:lnTo>
                <a:lnTo>
                  <a:pt x="4357958" y="0"/>
                </a:lnTo>
                <a:lnTo>
                  <a:pt x="4288354" y="0"/>
                </a:lnTo>
                <a:lnTo>
                  <a:pt x="3693608" y="0"/>
                </a:lnTo>
                <a:lnTo>
                  <a:pt x="3624006" y="0"/>
                </a:lnTo>
                <a:lnTo>
                  <a:pt x="3276448" y="0"/>
                </a:lnTo>
                <a:lnTo>
                  <a:pt x="1622622" y="0"/>
                </a:lnTo>
                <a:lnTo>
                  <a:pt x="1600504" y="14997"/>
                </a:lnTo>
                <a:cubicBezTo>
                  <a:pt x="573594" y="754641"/>
                  <a:pt x="0" y="2093192"/>
                  <a:pt x="0" y="3621656"/>
                </a:cubicBezTo>
                <a:cubicBezTo>
                  <a:pt x="0" y="4969131"/>
                  <a:pt x="928496" y="5602839"/>
                  <a:pt x="1873886" y="6374814"/>
                </a:cubicBezTo>
                <a:cubicBezTo>
                  <a:pt x="2046046" y="6515397"/>
                  <a:pt x="2216632" y="6653108"/>
                  <a:pt x="2390406" y="6780599"/>
                </a:cubicBezTo>
                <a:lnTo>
                  <a:pt x="2502136" y="6858000"/>
                </a:lnTo>
                <a:lnTo>
                  <a:pt x="3276448" y="6858000"/>
                </a:lnTo>
                <a:lnTo>
                  <a:pt x="3624006" y="6858000"/>
                </a:lnTo>
                <a:lnTo>
                  <a:pt x="3693608" y="6858000"/>
                </a:lnTo>
                <a:lnTo>
                  <a:pt x="4288354" y="6858000"/>
                </a:lnTo>
                <a:lnTo>
                  <a:pt x="4357958" y="6858000"/>
                </a:lnTo>
                <a:lnTo>
                  <a:pt x="4816638" y="6858000"/>
                </a:lnTo>
                <a:lnTo>
                  <a:pt x="4886240" y="6858000"/>
                </a:lnTo>
                <a:lnTo>
                  <a:pt x="5480986" y="6858000"/>
                </a:lnTo>
                <a:lnTo>
                  <a:pt x="5550590" y="6858000"/>
                </a:lnTo>
                <a:lnTo>
                  <a:pt x="5634635" y="6858000"/>
                </a:lnTo>
                <a:lnTo>
                  <a:pt x="6672460" y="6858000"/>
                </a:lnTo>
                <a:lnTo>
                  <a:pt x="6784188" y="6780599"/>
                </a:lnTo>
                <a:cubicBezTo>
                  <a:pt x="6957963" y="6653108"/>
                  <a:pt x="7128548" y="6515397"/>
                  <a:pt x="7300708" y="6374814"/>
                </a:cubicBezTo>
                <a:cubicBezTo>
                  <a:pt x="8246100" y="5602839"/>
                  <a:pt x="9174595" y="4969131"/>
                  <a:pt x="9174595" y="3621656"/>
                </a:cubicBezTo>
                <a:cubicBezTo>
                  <a:pt x="9174595" y="2093192"/>
                  <a:pt x="8601001" y="754641"/>
                  <a:pt x="7574092" y="14997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E9DED9E-DE30-402A-B9D1-AC3C24025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8673" y="-35602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5CCB7C65-BA06-49C5-8D3C-51F97B409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75235" y="-35602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879375-865D-45D9-8B73-A541F5CB76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0750" y="1346268"/>
            <a:ext cx="7810500" cy="2661189"/>
          </a:xfrm>
        </p:spPr>
        <p:txBody>
          <a:bodyPr anchor="b">
            <a:normAutofit/>
          </a:bodyPr>
          <a:lstStyle/>
          <a:p>
            <a:r>
              <a:rPr lang="en-GB" sz="4200" dirty="0"/>
              <a:t>DEVELOPING WORKPLACE CRITICAL THINKING (BMSW5101_SWAN) Lecturer Maria Heffernan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CDB897-5D34-46CB-AEC7-FAB5723BD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9375" y="4214191"/>
            <a:ext cx="6953250" cy="1360919"/>
          </a:xfrm>
        </p:spPr>
        <p:txBody>
          <a:bodyPr anchor="t">
            <a:normAutofit/>
          </a:bodyPr>
          <a:lstStyle/>
          <a:p>
            <a:r>
              <a:rPr lang="en-GB" dirty="0"/>
              <a:t>1914188 Cyrille Rene Tounoudjou</a:t>
            </a:r>
          </a:p>
        </p:txBody>
      </p:sp>
    </p:spTree>
    <p:extLst>
      <p:ext uri="{BB962C8B-B14F-4D97-AF65-F5344CB8AC3E}">
        <p14:creationId xmlns:p14="http://schemas.microsoft.com/office/powerpoint/2010/main" val="1654192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AF0C6B-D639-4B0F-AFC8-43CE32A25A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0714" b="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E394D-1FC9-4F8C-A0FA-100084C79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/>
              <a:t>Why should we be sustainable?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1FF15-1504-46F4-BC14-7C66FCEDA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Because there is a risk of Irreversible damage to the natural world and the collapse of our societies. </a:t>
            </a:r>
          </a:p>
          <a:p>
            <a:pPr marL="0" indent="0">
              <a:buNone/>
            </a:pPr>
            <a:r>
              <a:rPr lang="en-GB" sz="17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Sir David Attenborough</a:t>
            </a:r>
          </a:p>
          <a:p>
            <a:pPr marL="0" indent="0">
              <a:buNone/>
            </a:pPr>
            <a:endParaRPr lang="en-GB" sz="17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A00EA5-34D7-48D6-8D19-48FB51C05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t>1914188 Cyrille Tounoudjou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80E5F9-08AE-4386-B869-7454E9FC0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AB5321-C40F-40C4-A719-B4877B4DFA24}" type="slidenum">
              <a:rPr lang="en-GB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724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7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ADE57-3F23-4779-8983-CE24A12E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Asda Believes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FC911-5682-458A-9710-811416858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ASDAs believes that their work is in line with the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</a:t>
            </a:r>
            <a:r>
              <a:rPr lang="en-GB" sz="1800" b="1" i="0" dirty="0">
                <a:effectLst/>
              </a:rPr>
              <a:t>Intergovernmental Panel on Climate Change</a:t>
            </a:r>
            <a:r>
              <a:rPr lang="en-GB" sz="1800" b="1" i="0" dirty="0">
                <a:effectLst/>
                <a:latin typeface="arial" panose="020B0604020202020204" pitchFamily="34" charset="0"/>
              </a:rPr>
              <a:t> (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IPCC): who emphasizes that the world must unite to limit global warming to 1.5C</a:t>
            </a:r>
            <a:endParaRPr lang="en-GB" sz="1800" dirty="0"/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ASDA has already cut their energy usage in store by over 20%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And they believe that they could be the first </a:t>
            </a:r>
            <a:r>
              <a:rPr lang="en-GB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UK retailer to switch to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hydrogen fuel cells</a:t>
            </a: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sp>
        <p:nvSpPr>
          <p:cNvPr id="3084" name="Rectangle 7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5" name="Rectangle 7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6" name="Rectangle 8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hursday Throwback Spotlight: Plug Power Brings Hydrogen Fuel Cells To  Leading UK Supermarket Retailer Asda - FuelCellsWorks">
            <a:extLst>
              <a:ext uri="{FF2B5EF4-FFF2-40B4-BE49-F238E27FC236}">
                <a16:creationId xmlns:a16="http://schemas.microsoft.com/office/drawing/2014/main" id="{26A62D8D-0E09-4893-AD85-E672047B06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05" r="3" b="3"/>
          <a:stretch/>
        </p:blipFill>
        <p:spPr bwMode="auto">
          <a:xfrm>
            <a:off x="5987738" y="1660947"/>
            <a:ext cx="5628018" cy="330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9DCD0E-E5F1-4B2D-A04A-D7F661E00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1914188 Cyrille Tounoudjou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3D7301-A892-4AAD-8B7D-5E865CE6A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AB5321-C40F-40C4-A719-B4877B4DFA24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409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2AC05-7620-402E-9D75-70857A721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487272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rgbClr val="FFFFFF"/>
                </a:solidFill>
              </a:rPr>
              <a:t>ASDAs Poor Management of Food Waste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103FAE-F534-4380-93A6-D732A7CF2B0E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4038600" y="6036941"/>
            <a:ext cx="6251294" cy="365126"/>
          </a:xfrm>
        </p:spPr>
        <p:txBody>
          <a:bodyPr>
            <a:noAutofit/>
          </a:bodyPr>
          <a:lstStyle/>
          <a:p>
            <a:pPr marL="138430" indent="0">
              <a:spcAft>
                <a:spcPts val="1000"/>
              </a:spcAft>
              <a:buNone/>
            </a:pPr>
            <a:r>
              <a:rPr lang="en-GB" sz="1000" i="1" dirty="0">
                <a:solidFill>
                  <a:srgbClr val="44546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Table 1  investigation report about food waste by large retailers </a:t>
            </a:r>
            <a:r>
              <a:rPr lang="en-GB" sz="10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(Cohen, 2021)</a:t>
            </a:r>
            <a:endParaRPr lang="en-GB" sz="1000" i="1" dirty="0">
              <a:solidFill>
                <a:srgbClr val="44546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D1DA30-E11A-4E35-9CDA-B2682AB72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356350"/>
            <a:ext cx="4847897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1914188 Cyrille Tounoudjou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3C31B0-5D40-41C7-9597-6548C9CC9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84978" y="6356350"/>
            <a:ext cx="146882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AB5321-C40F-40C4-A719-B4877B4DFA2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C2CEAE5-2E64-401F-919E-6D965ED487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3108702"/>
              </p:ext>
            </p:extLst>
          </p:nvPr>
        </p:nvGraphicFramePr>
        <p:xfrm>
          <a:off x="3700464" y="1239865"/>
          <a:ext cx="7902098" cy="4732311"/>
        </p:xfrm>
        <a:graphic>
          <a:graphicData uri="http://schemas.openxmlformats.org/drawingml/2006/table">
            <a:tbl>
              <a:tblPr firstRow="1" firstCol="1" bandRow="1">
                <a:tableStyleId>{10A1B5D5-9B99-4C35-A422-299274C87663}</a:tableStyleId>
              </a:tblPr>
              <a:tblGrid>
                <a:gridCol w="1958663">
                  <a:extLst>
                    <a:ext uri="{9D8B030D-6E8A-4147-A177-3AD203B41FA5}">
                      <a16:colId xmlns:a16="http://schemas.microsoft.com/office/drawing/2014/main" val="709702580"/>
                    </a:ext>
                  </a:extLst>
                </a:gridCol>
                <a:gridCol w="1284808">
                  <a:extLst>
                    <a:ext uri="{9D8B030D-6E8A-4147-A177-3AD203B41FA5}">
                      <a16:colId xmlns:a16="http://schemas.microsoft.com/office/drawing/2014/main" val="2465586181"/>
                    </a:ext>
                  </a:extLst>
                </a:gridCol>
                <a:gridCol w="1284808">
                  <a:extLst>
                    <a:ext uri="{9D8B030D-6E8A-4147-A177-3AD203B41FA5}">
                      <a16:colId xmlns:a16="http://schemas.microsoft.com/office/drawing/2014/main" val="1978583149"/>
                    </a:ext>
                  </a:extLst>
                </a:gridCol>
                <a:gridCol w="2089011">
                  <a:extLst>
                    <a:ext uri="{9D8B030D-6E8A-4147-A177-3AD203B41FA5}">
                      <a16:colId xmlns:a16="http://schemas.microsoft.com/office/drawing/2014/main" val="4192875655"/>
                    </a:ext>
                  </a:extLst>
                </a:gridCol>
                <a:gridCol w="1284808">
                  <a:extLst>
                    <a:ext uri="{9D8B030D-6E8A-4147-A177-3AD203B41FA5}">
                      <a16:colId xmlns:a16="http://schemas.microsoft.com/office/drawing/2014/main" val="4085965216"/>
                    </a:ext>
                  </a:extLst>
                </a:gridCol>
              </a:tblGrid>
              <a:tr h="805179">
                <a:tc gridSpan="2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2100" b="1" cap="none" spc="0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r>
                        <a:rPr lang="en-GB" sz="2100" b="1" cap="none" spc="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2100" b="1" cap="none" spc="0" dirty="0">
                          <a:solidFill>
                            <a:schemeClr val="tx1"/>
                          </a:solidFill>
                          <a:effectLst/>
                        </a:rPr>
                        <a:t> Asda – 5.4% donated</a:t>
                      </a:r>
                      <a:endParaRPr lang="en-GB" sz="21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 anchor="b"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5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endParaRPr lang="en-GB" sz="21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 anchor="b"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2100" b="1" cap="none" spc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r>
                        <a:rPr lang="en-GB" sz="2100" b="1" cap="none" spc="0" baseline="30000" dirty="0">
                          <a:solidFill>
                            <a:schemeClr val="tx1"/>
                          </a:solidFill>
                          <a:effectLst/>
                        </a:rPr>
                        <a:t>st</a:t>
                      </a:r>
                      <a:r>
                        <a:rPr lang="en-GB" sz="2100" b="1" cap="none" spc="0" dirty="0">
                          <a:solidFill>
                            <a:schemeClr val="tx1"/>
                          </a:solidFill>
                          <a:effectLst/>
                        </a:rPr>
                        <a:t> Tesco – 13.7% donated</a:t>
                      </a:r>
                      <a:endParaRPr lang="en-GB" sz="21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719065"/>
                  </a:ext>
                </a:extLst>
              </a:tr>
              <a:tr h="1194860"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effectLst/>
                        </a:rPr>
                        <a:t>Food donated in 2019</a:t>
                      </a:r>
                      <a:endParaRPr lang="en-GB" sz="15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1,723 tons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 vMerge="1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730"/>
                        </a:lnSpc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effectLst/>
                        </a:rPr>
                        <a:t>Food donated in 2019-20</a:t>
                      </a:r>
                      <a:endParaRPr lang="en-GB" sz="15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10,686 tons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extLst>
                  <a:ext uri="{0D108BD9-81ED-4DB2-BD59-A6C34878D82A}">
                    <a16:rowId xmlns:a16="http://schemas.microsoft.com/office/drawing/2014/main" val="2973984557"/>
                  </a:ext>
                </a:extLst>
              </a:tr>
              <a:tr h="1194860"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  <a:effectLst/>
                        </a:rPr>
                        <a:t>Food surplus in 2019</a:t>
                      </a:r>
                      <a:endParaRPr lang="en-GB" sz="15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31,881 tons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 vMerge="1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730"/>
                        </a:lnSpc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effectLst/>
                        </a:rPr>
                        <a:t>Food surplus in 2019-20</a:t>
                      </a:r>
                      <a:endParaRPr lang="en-GB" sz="15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77,807 tons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extLst>
                  <a:ext uri="{0D108BD9-81ED-4DB2-BD59-A6C34878D82A}">
                    <a16:rowId xmlns:a16="http://schemas.microsoft.com/office/drawing/2014/main" val="3776026463"/>
                  </a:ext>
                </a:extLst>
              </a:tr>
              <a:tr h="768706"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  <a:effectLst/>
                        </a:rPr>
                        <a:t>2015-16 donation</a:t>
                      </a:r>
                      <a:endParaRPr lang="en-GB" sz="15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3.3%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 vMerge="1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730"/>
                        </a:lnSpc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effectLst/>
                        </a:rPr>
                        <a:t>2015-16 donation</a:t>
                      </a:r>
                      <a:endParaRPr lang="en-GB" sz="15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4.5%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extLst>
                  <a:ext uri="{0D108BD9-81ED-4DB2-BD59-A6C34878D82A}">
                    <a16:rowId xmlns:a16="http://schemas.microsoft.com/office/drawing/2014/main" val="2909299894"/>
                  </a:ext>
                </a:extLst>
              </a:tr>
              <a:tr h="768706"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  <a:effectLst/>
                        </a:rPr>
                        <a:t>2015-16 ranking</a:t>
                      </a:r>
                      <a:endParaRPr lang="en-GB" sz="15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4th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 vMerge="1"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730"/>
                        </a:lnSpc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effectLst/>
                        </a:rPr>
                        <a:t>2015-16 ranking</a:t>
                      </a:r>
                      <a:endParaRPr lang="en-GB" sz="15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tc>
                  <a:txBody>
                    <a:bodyPr/>
                    <a:lstStyle/>
                    <a:p>
                      <a:pPr>
                        <a:lnSpc>
                          <a:spcPts val="1730"/>
                        </a:lnSpc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  <a:effectLst/>
                        </a:rPr>
                        <a:t>2nd</a:t>
                      </a:r>
                      <a:endParaRPr lang="en-GB" sz="15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2273" marR="112804" marT="23506" marB="176299"/>
                </a:tc>
                <a:extLst>
                  <a:ext uri="{0D108BD9-81ED-4DB2-BD59-A6C34878D82A}">
                    <a16:rowId xmlns:a16="http://schemas.microsoft.com/office/drawing/2014/main" val="83354827"/>
                  </a:ext>
                </a:extLst>
              </a:tr>
            </a:tbl>
          </a:graphicData>
        </a:graphic>
      </p:graphicFrame>
      <p:sp>
        <p:nvSpPr>
          <p:cNvPr id="11" name="Arrow: Right 10">
            <a:extLst>
              <a:ext uri="{FF2B5EF4-FFF2-40B4-BE49-F238E27FC236}">
                <a16:creationId xmlns:a16="http://schemas.microsoft.com/office/drawing/2014/main" id="{EAF5FBD3-71A3-44D4-9945-1BFD6782CD10}"/>
              </a:ext>
            </a:extLst>
          </p:cNvPr>
          <p:cNvSpPr/>
          <p:nvPr/>
        </p:nvSpPr>
        <p:spPr>
          <a:xfrm>
            <a:off x="7072132" y="1487272"/>
            <a:ext cx="983848" cy="11003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91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bsorbent booms were used to contain the pollution">
            <a:extLst>
              <a:ext uri="{FF2B5EF4-FFF2-40B4-BE49-F238E27FC236}">
                <a16:creationId xmlns:a16="http://schemas.microsoft.com/office/drawing/2014/main" id="{618F8EE8-2EAE-48C7-8317-97E6E6BFD9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 bwMode="auto">
          <a:xfrm>
            <a:off x="615832" y="549714"/>
            <a:ext cx="6481734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4A56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DDA2A-9D21-4896-82AC-C0F60BA23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ASDAs poor management of Fuel Spillage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396AF8-3073-4706-A956-41F5C42FC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4256" y="6535157"/>
            <a:ext cx="6594189" cy="274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sz="105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1914188 Cyrille Tounoudjou</a:t>
            </a: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42A3C3-8793-4BD5-8FCF-52A78CA74108}"/>
              </a:ext>
            </a:extLst>
          </p:cNvPr>
          <p:cNvSpPr txBox="1"/>
          <p:nvPr/>
        </p:nvSpPr>
        <p:spPr>
          <a:xfrm>
            <a:off x="7990091" y="321732"/>
            <a:ext cx="3424739" cy="3364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 2019, ASDA was fined £7500 because of a diesel spillage at its Ballyclare store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This led to the pollution of the source of 40% of Northern Ireland's drinking water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(Conor Macauley 2019)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2BB9F-2F70-4084-9B51-D1E5959F0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9AB5321-C40F-40C4-A719-B4877B4DFA24}" type="slidenum">
              <a:rPr lang="en-US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5</a:t>
            </a:fld>
            <a:endParaRPr lang="en-US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70355F0-66CB-4719-8BF8-DDF4234D374A}"/>
              </a:ext>
            </a:extLst>
          </p:cNvPr>
          <p:cNvSpPr txBox="1"/>
          <p:nvPr/>
        </p:nvSpPr>
        <p:spPr>
          <a:xfrm>
            <a:off x="1290144" y="549714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dirty="0">
                <a:solidFill>
                  <a:srgbClr val="FFFFFF"/>
                </a:solidFill>
                <a:effectLst/>
              </a:rPr>
              <a:t>Absorbent booms were used to contain the pollution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58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F1F02-BAAC-4757-BD74-33E6C8FE1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577AE-764A-4F2A-BE06-3122C511B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Innovative initiative in hydrogen fuel cell trail.</a:t>
            </a:r>
          </a:p>
          <a:p>
            <a:r>
              <a:rPr lang="en-GB" sz="2000"/>
              <a:t>Need to improve fuel spillage management </a:t>
            </a:r>
          </a:p>
          <a:p>
            <a:r>
              <a:rPr lang="en-GB" sz="2000"/>
              <a:t>Improve and copy better food waste management</a:t>
            </a:r>
          </a:p>
        </p:txBody>
      </p:sp>
      <p:pic>
        <p:nvPicPr>
          <p:cNvPr id="7" name="Picture 6" descr="Oil refinery against blue sky">
            <a:extLst>
              <a:ext uri="{FF2B5EF4-FFF2-40B4-BE49-F238E27FC236}">
                <a16:creationId xmlns:a16="http://schemas.microsoft.com/office/drawing/2014/main" id="{C0794166-16E8-4D28-83B7-B07AED5ED4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85" r="21408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176E79-7BE5-4A48-B18C-A4019DFC0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05200" y="6356350"/>
            <a:ext cx="34290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1914188 Cyrille Tounoudjou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88787-FD34-42E7-8766-44D9863CF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AB5321-C40F-40C4-A719-B4877B4DFA2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227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272</Words>
  <Application>Microsoft Office PowerPoint</Application>
  <PresentationFormat>Widescreen</PresentationFormat>
  <Paragraphs>53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Meiryo</vt:lpstr>
      <vt:lpstr>Arial</vt:lpstr>
      <vt:lpstr>Arial</vt:lpstr>
      <vt:lpstr>Calibri</vt:lpstr>
      <vt:lpstr>Calibri Light</vt:lpstr>
      <vt:lpstr>Times New Roman</vt:lpstr>
      <vt:lpstr>Office Theme</vt:lpstr>
      <vt:lpstr>DEVELOPING WORKPLACE CRITICAL THINKING (BMSW5101_SWAN) Lecturer Maria Heffernan</vt:lpstr>
      <vt:lpstr>Why should we be sustainable?</vt:lpstr>
      <vt:lpstr>Asda Believes</vt:lpstr>
      <vt:lpstr>ASDAs Poor Management of Food Waste</vt:lpstr>
      <vt:lpstr>ASDAs poor management of Fuel Spillage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WORKPLACE CRITICAL THINKING (BMSW5101_SWAN) Lecturor Maria Heffernan</dc:title>
  <dc:creator>Cyrille Rene Tounoudjou (1914188)</dc:creator>
  <cp:lastModifiedBy>Cyrille Rene Tounoudjou (1914188)</cp:lastModifiedBy>
  <cp:revision>20</cp:revision>
  <dcterms:created xsi:type="dcterms:W3CDTF">2021-10-28T11:27:37Z</dcterms:created>
  <dcterms:modified xsi:type="dcterms:W3CDTF">2021-11-08T11:26:08Z</dcterms:modified>
</cp:coreProperties>
</file>