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7"/>
  </p:notesMasterIdLst>
  <p:sldIdLst>
    <p:sldId id="256" r:id="rId2"/>
    <p:sldId id="302" r:id="rId3"/>
    <p:sldId id="303" r:id="rId4"/>
    <p:sldId id="304" r:id="rId5"/>
    <p:sldId id="305" r:id="rId6"/>
    <p:sldId id="319" r:id="rId7"/>
    <p:sldId id="306" r:id="rId8"/>
    <p:sldId id="307" r:id="rId9"/>
    <p:sldId id="309" r:id="rId10"/>
    <p:sldId id="310" r:id="rId11"/>
    <p:sldId id="308" r:id="rId12"/>
    <p:sldId id="311" r:id="rId13"/>
    <p:sldId id="313" r:id="rId14"/>
    <p:sldId id="312" r:id="rId15"/>
    <p:sldId id="314" r:id="rId16"/>
    <p:sldId id="315" r:id="rId17"/>
    <p:sldId id="316" r:id="rId18"/>
    <p:sldId id="317" r:id="rId19"/>
    <p:sldId id="318" r:id="rId20"/>
    <p:sldId id="320" r:id="rId21"/>
    <p:sldId id="321" r:id="rId22"/>
    <p:sldId id="322" r:id="rId23"/>
    <p:sldId id="323" r:id="rId24"/>
    <p:sldId id="324" r:id="rId25"/>
    <p:sldId id="30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84" y="3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7FDEAA-0279-472B-83E5-A7F50220D35C}" type="datetimeFigureOut">
              <a:rPr lang="en-GB" smtClean="0"/>
              <a:t>17/11/2016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5BB4A-8CDF-4A88-90FA-F8FE6AA5FB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696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Adapted from material</a:t>
            </a:r>
            <a:r>
              <a:rPr lang="en-GB" baseline="0" dirty="0" smtClean="0"/>
              <a:t> in </a:t>
            </a:r>
            <a:r>
              <a:rPr lang="en-GB" baseline="0" dirty="0" err="1" smtClean="0"/>
              <a:t>Oetiker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Partl</a:t>
            </a:r>
            <a:r>
              <a:rPr lang="en-GB" baseline="0" dirty="0" smtClean="0"/>
              <a:t>, </a:t>
            </a:r>
            <a:r>
              <a:rPr lang="en-GB" baseline="0" dirty="0" err="1" smtClean="0"/>
              <a:t>Hyna</a:t>
            </a:r>
            <a:r>
              <a:rPr lang="en-GB" baseline="0" dirty="0" smtClean="0"/>
              <a:t> &amp; </a:t>
            </a:r>
            <a:r>
              <a:rPr lang="en-GB" baseline="0" dirty="0" err="1" smtClean="0"/>
              <a:t>Schlegl</a:t>
            </a:r>
            <a:r>
              <a:rPr lang="en-GB" baseline="0" dirty="0" smtClean="0"/>
              <a:t> “The Not So Short Introduction To </a:t>
            </a:r>
            <a:r>
              <a:rPr lang="en-GB" baseline="0" dirty="0" err="1" smtClean="0"/>
              <a:t>LaTeX</a:t>
            </a:r>
            <a:r>
              <a:rPr lang="en-GB" baseline="0" dirty="0" smtClean="0"/>
              <a:t> 2E”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3857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5BB4A-8CDF-4A88-90FA-F8FE6AA5FB5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409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25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2469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052736"/>
            <a:ext cx="4038600" cy="5722651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64807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52736"/>
            <a:ext cx="8229600" cy="55218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B24B414-6921-4BB2-8263-E4E8CCBAA13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 smtClean="0"/>
              <a:t>Introduction to </a:t>
            </a:r>
            <a:r>
              <a:rPr lang="en-GB" dirty="0" err="1" smtClean="0"/>
              <a:t>LaTeX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811767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TeX</a:t>
            </a:r>
            <a:r>
              <a:rPr lang="en-GB" dirty="0" smtClean="0"/>
              <a:t> and </a:t>
            </a:r>
            <a:r>
              <a:rPr lang="en-GB" dirty="0" err="1" smtClean="0"/>
              <a:t>LaTeX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TeX</a:t>
            </a:r>
            <a:r>
              <a:rPr lang="en-GB" dirty="0" smtClean="0"/>
              <a:t> is a </a:t>
            </a:r>
            <a:r>
              <a:rPr lang="en-GB" dirty="0" err="1" smtClean="0"/>
              <a:t>markup</a:t>
            </a:r>
            <a:r>
              <a:rPr lang="en-GB" dirty="0" smtClean="0"/>
              <a:t> language written by Donald Knuth in the 1970s</a:t>
            </a:r>
          </a:p>
          <a:p>
            <a:pPr lvl="1"/>
            <a:r>
              <a:rPr lang="en-GB" dirty="0" smtClean="0"/>
              <a:t>It allows the author to disconnect the content of a document from its presentation </a:t>
            </a:r>
          </a:p>
          <a:p>
            <a:endParaRPr lang="en-GB" dirty="0" smtClean="0"/>
          </a:p>
          <a:p>
            <a:r>
              <a:rPr lang="en-GB" dirty="0" err="1" smtClean="0"/>
              <a:t>LaTeX</a:t>
            </a:r>
            <a:r>
              <a:rPr lang="en-GB" dirty="0" smtClean="0"/>
              <a:t> is a set of macro extensions to </a:t>
            </a:r>
            <a:r>
              <a:rPr lang="en-GB" dirty="0" err="1" smtClean="0"/>
              <a:t>TeX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These are designed to make </a:t>
            </a:r>
            <a:r>
              <a:rPr lang="en-GB" dirty="0" err="1" smtClean="0"/>
              <a:t>TeX</a:t>
            </a:r>
            <a:r>
              <a:rPr lang="en-GB" dirty="0" smtClean="0"/>
              <a:t> easier to use</a:t>
            </a:r>
          </a:p>
          <a:p>
            <a:endParaRPr lang="en-GB" dirty="0"/>
          </a:p>
          <a:p>
            <a:r>
              <a:rPr lang="en-GB" dirty="0" smtClean="0"/>
              <a:t>When installing </a:t>
            </a:r>
            <a:r>
              <a:rPr lang="en-GB" dirty="0" err="1" smtClean="0"/>
              <a:t>LaTeX</a:t>
            </a:r>
            <a:r>
              <a:rPr lang="en-GB" dirty="0" smtClean="0"/>
              <a:t> you need to install a </a:t>
            </a:r>
            <a:r>
              <a:rPr lang="en-GB" dirty="0" err="1" smtClean="0"/>
              <a:t>TeX</a:t>
            </a:r>
            <a:r>
              <a:rPr lang="en-GB" dirty="0" smtClean="0"/>
              <a:t> distribution (e.g. </a:t>
            </a:r>
            <a:r>
              <a:rPr lang="en-GB" dirty="0" err="1" smtClean="0"/>
              <a:t>MikTex</a:t>
            </a:r>
            <a:r>
              <a:rPr lang="en-GB" dirty="0" smtClean="0"/>
              <a:t>) as well as an editor (</a:t>
            </a:r>
            <a:r>
              <a:rPr lang="en-GB" dirty="0" err="1" smtClean="0"/>
              <a:t>TeXstudio</a:t>
            </a:r>
            <a:r>
              <a:rPr lang="en-GB" dirty="0" smtClean="0"/>
              <a:t> or </a:t>
            </a:r>
            <a:r>
              <a:rPr lang="en-GB" dirty="0" err="1" smtClean="0"/>
              <a:t>TeXWorks</a:t>
            </a:r>
            <a:r>
              <a:rPr lang="en-GB" dirty="0" smtClean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14115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TeX</a:t>
            </a:r>
            <a:r>
              <a:rPr lang="en-GB" dirty="0" smtClean="0"/>
              <a:t> and </a:t>
            </a:r>
            <a:r>
              <a:rPr lang="en-GB" dirty="0" err="1" smtClean="0"/>
              <a:t>LaTeX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TeX</a:t>
            </a:r>
            <a:r>
              <a:rPr lang="en-GB" dirty="0" smtClean="0"/>
              <a:t>/</a:t>
            </a:r>
            <a:r>
              <a:rPr lang="en-GB" dirty="0" err="1" smtClean="0"/>
              <a:t>LaTeX</a:t>
            </a:r>
            <a:r>
              <a:rPr lang="en-GB" dirty="0" smtClean="0"/>
              <a:t> is available for all platforms and has a platform-agnostic source file format</a:t>
            </a:r>
          </a:p>
          <a:p>
            <a:r>
              <a:rPr lang="en-GB" dirty="0" smtClean="0"/>
              <a:t>FREE!!!</a:t>
            </a:r>
          </a:p>
          <a:p>
            <a:r>
              <a:rPr lang="en-GB" i="1" dirty="0" smtClean="0"/>
              <a:t>De facto</a:t>
            </a:r>
            <a:r>
              <a:rPr lang="en-GB" dirty="0" smtClean="0"/>
              <a:t> standard for scientific publishing</a:t>
            </a:r>
          </a:p>
          <a:p>
            <a:r>
              <a:rPr lang="en-GB" dirty="0" smtClean="0"/>
              <a:t>Good for large documents</a:t>
            </a:r>
          </a:p>
          <a:p>
            <a:r>
              <a:rPr lang="en-GB" dirty="0" smtClean="0"/>
              <a:t>Easy inclusion of mathematical formulae and graphics</a:t>
            </a:r>
          </a:p>
          <a:p>
            <a:r>
              <a:rPr lang="en-GB" dirty="0" smtClean="0"/>
              <a:t>Ideal for very large documents</a:t>
            </a:r>
          </a:p>
          <a:p>
            <a:r>
              <a:rPr lang="en-GB" dirty="0" smtClean="0"/>
              <a:t>Footnotes, references, tables of contents and bibliographies can all be generated automatically</a:t>
            </a:r>
          </a:p>
          <a:p>
            <a:r>
              <a:rPr lang="en-GB" b="1" dirty="0"/>
              <a:t>Not</a:t>
            </a:r>
            <a:r>
              <a:rPr lang="en-GB" dirty="0"/>
              <a:t> WYSIWYG and therefore has a steep learning curve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38826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TeX</a:t>
            </a:r>
            <a:r>
              <a:rPr lang="en-GB" dirty="0" smtClean="0"/>
              <a:t> and </a:t>
            </a:r>
            <a:r>
              <a:rPr lang="en-GB" dirty="0" err="1" smtClean="0"/>
              <a:t>LaTeX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LaTeX</a:t>
            </a:r>
            <a:r>
              <a:rPr lang="en-GB" dirty="0" smtClean="0"/>
              <a:t> requires the author to define a logical structure for the document</a:t>
            </a:r>
          </a:p>
          <a:p>
            <a:pPr lvl="1"/>
            <a:r>
              <a:rPr lang="en-GB" dirty="0" smtClean="0"/>
              <a:t>Rather than write it first then apply formatting</a:t>
            </a:r>
          </a:p>
          <a:p>
            <a:r>
              <a:rPr lang="en-GB" dirty="0" smtClean="0"/>
              <a:t>Once the structure has been defined, </a:t>
            </a:r>
            <a:r>
              <a:rPr lang="en-GB" dirty="0" err="1" smtClean="0"/>
              <a:t>LaTeX</a:t>
            </a:r>
            <a:r>
              <a:rPr lang="en-GB" dirty="0" smtClean="0"/>
              <a:t> then automatically chooses a suitable layout that is both readable and aesthetically pleasing</a:t>
            </a:r>
          </a:p>
          <a:p>
            <a:r>
              <a:rPr lang="en-GB" dirty="0" smtClean="0"/>
              <a:t>Users only need to learn a small number of commands to define the logical structure</a:t>
            </a:r>
          </a:p>
          <a:p>
            <a:pPr lvl="1"/>
            <a:r>
              <a:rPr lang="en-GB" dirty="0" smtClean="0"/>
              <a:t>It is rare to have to change the layout of a document</a:t>
            </a:r>
          </a:p>
          <a:p>
            <a:r>
              <a:rPr lang="en-GB" dirty="0" smtClean="0"/>
              <a:t>Many templates exist for different types of document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047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</a:t>
            </a:r>
            <a:r>
              <a:rPr lang="en-GB" dirty="0" err="1" smtClean="0"/>
              <a:t>LaTeX</a:t>
            </a:r>
            <a:r>
              <a:rPr lang="en-GB" dirty="0" smtClean="0"/>
              <a:t> document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endParaRPr lang="en-GB" dirty="0" smtClean="0">
              <a:latin typeface="Courier New" pitchFamily="49" charset="0"/>
              <a:cs typeface="Courier New" pitchFamily="49" charset="0"/>
            </a:endParaRPr>
          </a:p>
          <a:p>
            <a:pPr marL="109728" indent="0">
              <a:buNone/>
            </a:pPr>
            <a:r>
              <a:rPr lang="en-GB" dirty="0" smtClean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dirty="0" err="1" smtClean="0">
                <a:latin typeface="Courier New" pitchFamily="49" charset="0"/>
                <a:cs typeface="Courier New" pitchFamily="49" charset="0"/>
              </a:rPr>
              <a:t>documentclass</a:t>
            </a:r>
            <a:r>
              <a:rPr lang="en-GB" dirty="0" smtClean="0">
                <a:latin typeface="Courier New" pitchFamily="49" charset="0"/>
                <a:cs typeface="Courier New" pitchFamily="49" charset="0"/>
              </a:rPr>
              <a:t>{article}</a:t>
            </a:r>
          </a:p>
          <a:p>
            <a:pPr marL="109728" indent="0">
              <a:buNone/>
            </a:pPr>
            <a:r>
              <a:rPr lang="en-GB" dirty="0" smtClean="0">
                <a:latin typeface="Courier New" pitchFamily="49" charset="0"/>
                <a:cs typeface="Courier New" pitchFamily="49" charset="0"/>
              </a:rPr>
              <a:t>\title{Example Document}</a:t>
            </a:r>
          </a:p>
          <a:p>
            <a:pPr marL="109728" indent="0">
              <a:buNone/>
            </a:pPr>
            <a:r>
              <a:rPr lang="en-GB" dirty="0" smtClean="0">
                <a:latin typeface="Courier New" pitchFamily="49" charset="0"/>
                <a:cs typeface="Courier New" pitchFamily="49" charset="0"/>
              </a:rPr>
              <a:t>\author{</a:t>
            </a:r>
            <a:r>
              <a:rPr lang="en-GB" dirty="0" err="1" smtClean="0">
                <a:latin typeface="Courier New" pitchFamily="49" charset="0"/>
                <a:cs typeface="Courier New" pitchFamily="49" charset="0"/>
              </a:rPr>
              <a:t>Nik</a:t>
            </a:r>
            <a:r>
              <a:rPr lang="en-GB" dirty="0" smtClean="0">
                <a:latin typeface="Courier New" pitchFamily="49" charset="0"/>
                <a:cs typeface="Courier New" pitchFamily="49" charset="0"/>
              </a:rPr>
              <a:t> Whitehead}</a:t>
            </a:r>
          </a:p>
          <a:p>
            <a:pPr marL="109728" indent="0">
              <a:buNone/>
            </a:pPr>
            <a:r>
              <a:rPr lang="en-GB" dirty="0" smtClean="0">
                <a:latin typeface="Courier New" pitchFamily="49" charset="0"/>
                <a:cs typeface="Courier New" pitchFamily="49" charset="0"/>
              </a:rPr>
              <a:t>\date{January 2014}</a:t>
            </a:r>
          </a:p>
          <a:p>
            <a:pPr marL="109728" indent="0">
              <a:buNone/>
            </a:pPr>
            <a:r>
              <a:rPr lang="en-GB" dirty="0" smtClean="0">
                <a:latin typeface="Courier New" pitchFamily="49" charset="0"/>
                <a:cs typeface="Courier New" pitchFamily="49" charset="0"/>
              </a:rPr>
              <a:t>\begin{document}</a:t>
            </a:r>
          </a:p>
          <a:p>
            <a:pPr marL="109728" indent="0">
              <a:buNone/>
            </a:pPr>
            <a:r>
              <a:rPr lang="en-GB" dirty="0" smtClean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dirty="0" err="1" smtClean="0">
                <a:latin typeface="Courier New" pitchFamily="49" charset="0"/>
                <a:cs typeface="Courier New" pitchFamily="49" charset="0"/>
              </a:rPr>
              <a:t>maketitle</a:t>
            </a:r>
            <a:endParaRPr lang="en-GB" dirty="0" smtClean="0">
              <a:latin typeface="Courier New" pitchFamily="49" charset="0"/>
              <a:cs typeface="Courier New" pitchFamily="49" charset="0"/>
            </a:endParaRPr>
          </a:p>
          <a:p>
            <a:pPr marL="109728" indent="0">
              <a:buNone/>
            </a:pPr>
            <a:r>
              <a:rPr lang="en-GB" dirty="0" smtClean="0">
                <a:latin typeface="Courier New" pitchFamily="49" charset="0"/>
                <a:cs typeface="Courier New" pitchFamily="49" charset="0"/>
              </a:rPr>
              <a:t>Hello world!</a:t>
            </a:r>
          </a:p>
          <a:p>
            <a:pPr marL="109728" indent="0">
              <a:buNone/>
            </a:pPr>
            <a:r>
              <a:rPr lang="en-GB" dirty="0" smtClean="0">
                <a:latin typeface="Courier New" pitchFamily="49" charset="0"/>
                <a:cs typeface="Courier New" pitchFamily="49" charset="0"/>
              </a:rPr>
              <a:t>\end{document}</a:t>
            </a:r>
            <a:endParaRPr lang="en-GB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940152" y="1556792"/>
            <a:ext cx="266429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 anchorCtr="0"/>
          <a:lstStyle/>
          <a:p>
            <a:pPr algn="ctr"/>
            <a:r>
              <a:rPr lang="en-GB" sz="2400" dirty="0" smtClean="0"/>
              <a:t>Preamble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6084168" y="2060848"/>
            <a:ext cx="2376264" cy="122413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t" anchorCtr="0"/>
          <a:lstStyle/>
          <a:p>
            <a:pPr algn="ctr"/>
            <a:r>
              <a:rPr lang="en-GB" sz="2400" dirty="0" smtClean="0"/>
              <a:t>Header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5940152" y="3429000"/>
            <a:ext cx="2664296" cy="187220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 anchorCtr="0"/>
          <a:lstStyle/>
          <a:p>
            <a:pPr algn="ctr"/>
            <a:r>
              <a:rPr lang="en-GB" sz="2400" dirty="0" smtClean="0"/>
              <a:t>Body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79555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</a:t>
            </a:r>
            <a:r>
              <a:rPr lang="en-GB" dirty="0" err="1" smtClean="0"/>
              <a:t>LaTeX</a:t>
            </a:r>
            <a:r>
              <a:rPr lang="en-GB" dirty="0" smtClean="0"/>
              <a:t> document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0163" y="2143125"/>
            <a:ext cx="6543675" cy="257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0304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File structure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LaTeX</a:t>
            </a:r>
            <a:r>
              <a:rPr lang="en-GB" dirty="0" smtClean="0"/>
              <a:t> files are plain text files</a:t>
            </a:r>
          </a:p>
          <a:p>
            <a:r>
              <a:rPr lang="en-GB" dirty="0" smtClean="0"/>
              <a:t>Document Class</a:t>
            </a:r>
          </a:p>
          <a:p>
            <a:pPr lvl="1"/>
            <a:r>
              <a:rPr lang="en-GB" dirty="0" smtClean="0"/>
              <a:t>Many predefined formats</a:t>
            </a:r>
          </a:p>
          <a:p>
            <a:pPr lvl="2"/>
            <a:r>
              <a:rPr lang="en-GB" dirty="0" smtClean="0"/>
              <a:t>Article, report (1-sided)</a:t>
            </a:r>
          </a:p>
          <a:p>
            <a:pPr lvl="2"/>
            <a:r>
              <a:rPr lang="en-GB" dirty="0" smtClean="0"/>
              <a:t>Book (2-sided)</a:t>
            </a:r>
          </a:p>
          <a:p>
            <a:r>
              <a:rPr lang="en-GB" dirty="0" smtClean="0"/>
              <a:t>Packages Used</a:t>
            </a:r>
          </a:p>
          <a:p>
            <a:pPr lvl="1"/>
            <a:r>
              <a:rPr lang="en-GB" dirty="0" smtClean="0"/>
              <a:t>Provides added functionality</a:t>
            </a:r>
          </a:p>
          <a:p>
            <a:pPr lvl="2"/>
            <a:r>
              <a:rPr lang="en-GB" dirty="0" smtClean="0"/>
              <a:t>Graphs</a:t>
            </a:r>
          </a:p>
          <a:p>
            <a:pPr lvl="2"/>
            <a:r>
              <a:rPr lang="en-GB" dirty="0" smtClean="0"/>
              <a:t>Reference styles</a:t>
            </a:r>
          </a:p>
          <a:p>
            <a:r>
              <a:rPr lang="en-GB" dirty="0" smtClean="0"/>
              <a:t>Main Body</a:t>
            </a:r>
          </a:p>
          <a:p>
            <a:pPr lvl="1"/>
            <a:r>
              <a:rPr lang="en-GB" dirty="0" smtClean="0"/>
              <a:t>Text</a:t>
            </a:r>
          </a:p>
          <a:p>
            <a:pPr lvl="1"/>
            <a:r>
              <a:rPr lang="en-GB" dirty="0" smtClean="0"/>
              <a:t>Bibliography and 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42591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Preamble 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dirty="0"/>
              <a:t>Document Class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US" sz="2400" dirty="0">
                <a:latin typeface="Courier New" pitchFamily="49" charset="0"/>
              </a:rPr>
              <a:t>\</a:t>
            </a:r>
            <a:r>
              <a:rPr lang="en-US" sz="2400" dirty="0" err="1">
                <a:latin typeface="Courier New" pitchFamily="49" charset="0"/>
              </a:rPr>
              <a:t>documentclass</a:t>
            </a:r>
            <a:r>
              <a:rPr lang="en-US" sz="2400" dirty="0">
                <a:latin typeface="Courier New" pitchFamily="49" charset="0"/>
              </a:rPr>
              <a:t>[</a:t>
            </a:r>
            <a:r>
              <a:rPr lang="en-US" sz="2400" i="1" dirty="0">
                <a:latin typeface="Courier New" pitchFamily="49" charset="0"/>
              </a:rPr>
              <a:t>options</a:t>
            </a:r>
            <a:r>
              <a:rPr lang="en-US" sz="2400" dirty="0">
                <a:latin typeface="Courier New" pitchFamily="49" charset="0"/>
              </a:rPr>
              <a:t>]{class}</a:t>
            </a:r>
            <a:endParaRPr lang="en-US" sz="2400" dirty="0"/>
          </a:p>
          <a:p>
            <a:pPr lvl="1">
              <a:lnSpc>
                <a:spcPct val="90000"/>
              </a:lnSpc>
              <a:buFontTx/>
              <a:buNone/>
            </a:pPr>
            <a:r>
              <a:rPr lang="en-US" sz="2400" dirty="0"/>
              <a:t>options = a4paper, 11pt, 12pt, 10pt, </a:t>
            </a:r>
            <a:r>
              <a:rPr lang="en-US" sz="2400" dirty="0" err="1"/>
              <a:t>twocolumn</a:t>
            </a:r>
            <a:r>
              <a:rPr lang="en-US" sz="2400" dirty="0"/>
              <a:t>, landscape,...</a:t>
            </a:r>
            <a:endParaRPr lang="en-US" sz="2800" dirty="0"/>
          </a:p>
          <a:p>
            <a:pPr lvl="1">
              <a:lnSpc>
                <a:spcPct val="90000"/>
              </a:lnSpc>
              <a:buFontTx/>
              <a:buNone/>
            </a:pPr>
            <a:r>
              <a:rPr lang="en-US" sz="2400" dirty="0"/>
              <a:t>class = article, report, book,...</a:t>
            </a:r>
            <a:endParaRPr lang="en-US" sz="2800" dirty="0"/>
          </a:p>
          <a:p>
            <a:pPr>
              <a:lnSpc>
                <a:spcPct val="90000"/>
              </a:lnSpc>
            </a:pPr>
            <a:r>
              <a:rPr lang="en-US" dirty="0"/>
              <a:t>Packages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US" sz="2400" dirty="0">
                <a:latin typeface="Courier New" pitchFamily="49" charset="0"/>
              </a:rPr>
              <a:t>\</a:t>
            </a:r>
            <a:r>
              <a:rPr lang="en-US" sz="2400" dirty="0" err="1">
                <a:latin typeface="Courier New" pitchFamily="49" charset="0"/>
              </a:rPr>
              <a:t>usepackage</a:t>
            </a:r>
            <a:r>
              <a:rPr lang="en-US" sz="2400" dirty="0">
                <a:latin typeface="Courier New" pitchFamily="49" charset="0"/>
              </a:rPr>
              <a:t>{package name}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US" sz="2400" dirty="0" err="1"/>
              <a:t>epsfig</a:t>
            </a:r>
            <a:r>
              <a:rPr lang="en-US" sz="2400" dirty="0"/>
              <a:t> = insert PS pictures into the document</a:t>
            </a:r>
          </a:p>
          <a:p>
            <a:pPr lvl="1">
              <a:lnSpc>
                <a:spcPct val="90000"/>
              </a:lnSpc>
              <a:buFontTx/>
              <a:buNone/>
            </a:pPr>
            <a:r>
              <a:rPr lang="en-US" sz="2400" dirty="0" err="1"/>
              <a:t>fancyhdr</a:t>
            </a:r>
            <a:r>
              <a:rPr lang="en-US" sz="2400" dirty="0"/>
              <a:t> = easy definition of footer and header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045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Body 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dirty="0"/>
              <a:t>Sections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latin typeface="Courier New" pitchFamily="49" charset="0"/>
              </a:rPr>
              <a:t>\section{…}</a:t>
            </a:r>
            <a:r>
              <a:rPr lang="en-US" sz="2400" dirty="0"/>
              <a:t>            = 1. </a:t>
            </a:r>
            <a:r>
              <a:rPr lang="en-US" sz="2400" dirty="0" smtClean="0"/>
              <a:t>My Amazing Theory</a:t>
            </a:r>
            <a:endParaRPr lang="en-US" sz="2400" dirty="0"/>
          </a:p>
          <a:p>
            <a:pPr lvl="1">
              <a:lnSpc>
                <a:spcPct val="90000"/>
              </a:lnSpc>
            </a:pPr>
            <a:r>
              <a:rPr lang="en-US" sz="2400" dirty="0">
                <a:latin typeface="Courier New" pitchFamily="49" charset="0"/>
              </a:rPr>
              <a:t>\subsection{…}</a:t>
            </a:r>
            <a:r>
              <a:rPr lang="en-US" sz="2400" dirty="0"/>
              <a:t>     = 1.1 </a:t>
            </a:r>
            <a:r>
              <a:rPr lang="en-US" sz="2400" dirty="0" smtClean="0"/>
              <a:t>Background To My Theory</a:t>
            </a:r>
            <a:endParaRPr lang="en-US" sz="2400" dirty="0"/>
          </a:p>
          <a:p>
            <a:pPr lvl="1">
              <a:lnSpc>
                <a:spcPct val="90000"/>
              </a:lnSpc>
            </a:pPr>
            <a:r>
              <a:rPr lang="en-US" sz="2400" dirty="0">
                <a:latin typeface="Courier New" pitchFamily="49" charset="0"/>
              </a:rPr>
              <a:t>\</a:t>
            </a:r>
            <a:r>
              <a:rPr lang="en-US" sz="2400" dirty="0" err="1">
                <a:latin typeface="Courier New" pitchFamily="49" charset="0"/>
              </a:rPr>
              <a:t>subsubsection</a:t>
            </a:r>
            <a:r>
              <a:rPr lang="en-US" sz="2400" dirty="0">
                <a:latin typeface="Courier New" pitchFamily="49" charset="0"/>
              </a:rPr>
              <a:t>{…}</a:t>
            </a:r>
            <a:r>
              <a:rPr lang="en-US" sz="2400" dirty="0"/>
              <a:t>  = 1.1.1 </a:t>
            </a:r>
            <a:r>
              <a:rPr lang="en-US" sz="2400" dirty="0" smtClean="0"/>
              <a:t>Back Before Me</a:t>
            </a:r>
            <a:endParaRPr lang="en-US" sz="2400" dirty="0"/>
          </a:p>
          <a:p>
            <a:pPr lvl="1">
              <a:lnSpc>
                <a:spcPct val="90000"/>
              </a:lnSpc>
            </a:pPr>
            <a:r>
              <a:rPr lang="en-US" sz="2400" dirty="0">
                <a:latin typeface="Courier New" pitchFamily="49" charset="0"/>
              </a:rPr>
              <a:t>\appendix</a:t>
            </a:r>
            <a:r>
              <a:rPr lang="en-US" sz="2400" dirty="0"/>
              <a:t> - changes numbering scheme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latin typeface="Courier New" pitchFamily="49" charset="0"/>
              </a:rPr>
              <a:t>\chapter{…}</a:t>
            </a:r>
            <a:r>
              <a:rPr lang="en-US" sz="2400" dirty="0"/>
              <a:t> - To be used with book and report document </a:t>
            </a:r>
            <a:r>
              <a:rPr lang="en-US" sz="2400" dirty="0" smtClean="0"/>
              <a:t>classes</a:t>
            </a:r>
            <a:endParaRPr lang="en-GB" dirty="0" smtClean="0"/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r>
              <a:rPr lang="en-GB" dirty="0" smtClean="0"/>
              <a:t>This clearly requires the structure to be thought through before the document is written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4816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Body 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dirty="0" smtClean="0"/>
              <a:t>A lot of things can be defined and generated automatically</a:t>
            </a:r>
          </a:p>
          <a:p>
            <a:pPr>
              <a:lnSpc>
                <a:spcPct val="90000"/>
              </a:lnSpc>
            </a:pPr>
            <a:endParaRPr lang="en-US" dirty="0"/>
          </a:p>
          <a:p>
            <a:pPr>
              <a:lnSpc>
                <a:spcPct val="90000"/>
              </a:lnSpc>
            </a:pPr>
            <a:r>
              <a:rPr lang="en-US" dirty="0" smtClean="0"/>
              <a:t>Defining titles, authors etc.</a:t>
            </a:r>
            <a:endParaRPr lang="en-US" dirty="0"/>
          </a:p>
          <a:p>
            <a:pPr lvl="1">
              <a:lnSpc>
                <a:spcPct val="90000"/>
              </a:lnSpc>
            </a:pPr>
            <a:r>
              <a:rPr lang="en-US" sz="2400" dirty="0">
                <a:latin typeface="Courier New" pitchFamily="49" charset="0"/>
              </a:rPr>
              <a:t>\title</a:t>
            </a:r>
            <a:r>
              <a:rPr lang="en-US" sz="2400" dirty="0" smtClean="0">
                <a:latin typeface="Courier New" pitchFamily="49" charset="0"/>
              </a:rPr>
              <a:t>{…}</a:t>
            </a:r>
          </a:p>
          <a:p>
            <a:pPr lvl="1">
              <a:lnSpc>
                <a:spcPct val="90000"/>
              </a:lnSpc>
            </a:pPr>
            <a:r>
              <a:rPr lang="en-US" sz="2400" dirty="0" smtClean="0">
                <a:latin typeface="Courier New" pitchFamily="49" charset="0"/>
              </a:rPr>
              <a:t>\</a:t>
            </a:r>
            <a:r>
              <a:rPr lang="en-US" sz="2400" dirty="0">
                <a:latin typeface="Courier New" pitchFamily="49" charset="0"/>
              </a:rPr>
              <a:t>author{…}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latin typeface="Courier New" pitchFamily="49" charset="0"/>
              </a:rPr>
              <a:t>\footnote</a:t>
            </a:r>
            <a:r>
              <a:rPr lang="en-US" sz="2400" dirty="0" smtClean="0">
                <a:latin typeface="Courier New" pitchFamily="49" charset="0"/>
              </a:rPr>
              <a:t>{…}</a:t>
            </a:r>
          </a:p>
          <a:p>
            <a:pPr>
              <a:lnSpc>
                <a:spcPct val="90000"/>
              </a:lnSpc>
            </a:pPr>
            <a:endParaRPr lang="en-US" dirty="0">
              <a:latin typeface="Courier New" pitchFamily="49" charset="0"/>
            </a:endParaRPr>
          </a:p>
          <a:p>
            <a:pPr>
              <a:lnSpc>
                <a:spcPct val="90000"/>
              </a:lnSpc>
            </a:pPr>
            <a:r>
              <a:rPr lang="en-US" dirty="0" smtClean="0"/>
              <a:t>Displaying titles, authors etc.</a:t>
            </a:r>
            <a:endParaRPr lang="en-US" dirty="0"/>
          </a:p>
          <a:p>
            <a:pPr lvl="1">
              <a:lnSpc>
                <a:spcPct val="90000"/>
              </a:lnSpc>
            </a:pPr>
            <a:r>
              <a:rPr lang="en-US" dirty="0">
                <a:latin typeface="Courier New" pitchFamily="49" charset="0"/>
              </a:rPr>
              <a:t>\</a:t>
            </a:r>
            <a:r>
              <a:rPr lang="en-US" dirty="0" err="1">
                <a:latin typeface="Courier New" pitchFamily="49" charset="0"/>
              </a:rPr>
              <a:t>maketitle</a:t>
            </a:r>
            <a:r>
              <a:rPr lang="en-US" dirty="0"/>
              <a:t>  - Display Title and Author</a:t>
            </a:r>
          </a:p>
          <a:p>
            <a:pPr lvl="1">
              <a:lnSpc>
                <a:spcPct val="90000"/>
              </a:lnSpc>
            </a:pPr>
            <a:r>
              <a:rPr lang="en-US" dirty="0">
                <a:latin typeface="Courier New" pitchFamily="49" charset="0"/>
              </a:rPr>
              <a:t>\</a:t>
            </a:r>
            <a:r>
              <a:rPr lang="en-US" dirty="0" err="1">
                <a:latin typeface="Courier New" pitchFamily="49" charset="0"/>
              </a:rPr>
              <a:t>tableofcontents</a:t>
            </a:r>
            <a:r>
              <a:rPr lang="en-US" dirty="0"/>
              <a:t> - generates TOC</a:t>
            </a:r>
          </a:p>
          <a:p>
            <a:pPr lvl="1">
              <a:lnSpc>
                <a:spcPct val="90000"/>
              </a:lnSpc>
            </a:pPr>
            <a:r>
              <a:rPr lang="en-US" dirty="0">
                <a:latin typeface="Courier New" pitchFamily="49" charset="0"/>
              </a:rPr>
              <a:t>\</a:t>
            </a:r>
            <a:r>
              <a:rPr lang="en-US" dirty="0" err="1">
                <a:latin typeface="Courier New" pitchFamily="49" charset="0"/>
              </a:rPr>
              <a:t>listoftables</a:t>
            </a:r>
            <a:r>
              <a:rPr lang="en-US" dirty="0"/>
              <a:t> - generates LOT</a:t>
            </a:r>
          </a:p>
          <a:p>
            <a:pPr lvl="1">
              <a:lnSpc>
                <a:spcPct val="90000"/>
              </a:lnSpc>
            </a:pPr>
            <a:r>
              <a:rPr lang="en-US" dirty="0">
                <a:latin typeface="Courier New" pitchFamily="49" charset="0"/>
              </a:rPr>
              <a:t>\</a:t>
            </a:r>
            <a:r>
              <a:rPr lang="en-US" dirty="0" err="1">
                <a:latin typeface="Courier New" pitchFamily="49" charset="0"/>
              </a:rPr>
              <a:t>listoffigures</a:t>
            </a:r>
            <a:r>
              <a:rPr lang="en-US" dirty="0"/>
              <a:t> - generates LOF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13792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Body 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Start </a:t>
            </a:r>
          </a:p>
          <a:p>
            <a:pPr lvl="1"/>
            <a:r>
              <a:rPr lang="en-US" sz="2400" dirty="0" smtClean="0">
                <a:latin typeface="Courier New" pitchFamily="49" charset="0"/>
              </a:rPr>
              <a:t>\begin{document</a:t>
            </a:r>
            <a:r>
              <a:rPr lang="en-US" sz="2400" dirty="0">
                <a:latin typeface="Courier New" pitchFamily="49" charset="0"/>
              </a:rPr>
              <a:t>}</a:t>
            </a:r>
          </a:p>
          <a:p>
            <a:r>
              <a:rPr lang="en-US" dirty="0"/>
              <a:t>End </a:t>
            </a:r>
          </a:p>
          <a:p>
            <a:pPr lvl="1"/>
            <a:r>
              <a:rPr lang="en-US" sz="2400" dirty="0" smtClean="0">
                <a:latin typeface="Courier New" pitchFamily="49" charset="0"/>
              </a:rPr>
              <a:t>\end{document</a:t>
            </a:r>
            <a:r>
              <a:rPr lang="en-US" sz="2400" dirty="0">
                <a:latin typeface="Courier New" pitchFamily="49" charset="0"/>
              </a:rPr>
              <a:t>}</a:t>
            </a:r>
            <a:endParaRPr lang="en-US" sz="2400" dirty="0"/>
          </a:p>
          <a:p>
            <a:r>
              <a:rPr lang="en-US" dirty="0" smtClean="0"/>
              <a:t>Text formatting</a:t>
            </a:r>
            <a:endParaRPr lang="en-US" dirty="0"/>
          </a:p>
          <a:p>
            <a:pPr lvl="1"/>
            <a:r>
              <a:rPr lang="en-US" sz="2400" dirty="0">
                <a:latin typeface="Courier New" pitchFamily="49" charset="0"/>
              </a:rPr>
              <a:t>\\</a:t>
            </a:r>
            <a:r>
              <a:rPr lang="en-US" sz="2400" dirty="0"/>
              <a:t> or </a:t>
            </a:r>
            <a:r>
              <a:rPr lang="en-US" sz="2400" dirty="0">
                <a:latin typeface="Courier New" pitchFamily="49" charset="0"/>
              </a:rPr>
              <a:t>\newline</a:t>
            </a:r>
            <a:r>
              <a:rPr lang="en-US" sz="2400" dirty="0"/>
              <a:t> and </a:t>
            </a:r>
            <a:r>
              <a:rPr lang="en-US" sz="2400" dirty="0">
                <a:latin typeface="Courier New" pitchFamily="49" charset="0"/>
              </a:rPr>
              <a:t>\</a:t>
            </a:r>
            <a:r>
              <a:rPr lang="en-US" sz="2400" dirty="0" err="1">
                <a:latin typeface="Courier New" pitchFamily="49" charset="0"/>
              </a:rPr>
              <a:t>newpage</a:t>
            </a:r>
            <a:endParaRPr lang="en-US" sz="2400" dirty="0"/>
          </a:p>
          <a:p>
            <a:pPr lvl="1"/>
            <a:r>
              <a:rPr lang="en-US" sz="2400" dirty="0"/>
              <a:t>Quotations</a:t>
            </a:r>
          </a:p>
          <a:p>
            <a:pPr lvl="1"/>
            <a:r>
              <a:rPr lang="en-US" sz="2400" dirty="0"/>
              <a:t>Bold  </a:t>
            </a:r>
            <a:r>
              <a:rPr lang="en-US" sz="2400" dirty="0">
                <a:latin typeface="Courier New" pitchFamily="49" charset="0"/>
              </a:rPr>
              <a:t>\</a:t>
            </a:r>
            <a:r>
              <a:rPr lang="en-US" sz="2400" dirty="0" err="1">
                <a:latin typeface="Courier New" pitchFamily="49" charset="0"/>
              </a:rPr>
              <a:t>textbf</a:t>
            </a:r>
            <a:r>
              <a:rPr lang="en-US" sz="2400" dirty="0">
                <a:latin typeface="Courier New" pitchFamily="49" charset="0"/>
              </a:rPr>
              <a:t>{……………} </a:t>
            </a:r>
            <a:r>
              <a:rPr lang="en-US" sz="2400" dirty="0"/>
              <a:t>or</a:t>
            </a:r>
            <a:r>
              <a:rPr lang="en-US" sz="2400" dirty="0">
                <a:latin typeface="Courier New" pitchFamily="49" charset="0"/>
              </a:rPr>
              <a:t> \bf </a:t>
            </a:r>
          </a:p>
          <a:p>
            <a:pPr lvl="1"/>
            <a:r>
              <a:rPr lang="en-US" sz="2400" dirty="0"/>
              <a:t>Italics </a:t>
            </a:r>
            <a:r>
              <a:rPr lang="en-US" sz="2400" dirty="0">
                <a:latin typeface="Courier New" pitchFamily="49" charset="0"/>
              </a:rPr>
              <a:t>\</a:t>
            </a:r>
            <a:r>
              <a:rPr lang="en-US" sz="2400" dirty="0" err="1">
                <a:latin typeface="Courier New" pitchFamily="49" charset="0"/>
              </a:rPr>
              <a:t>emph</a:t>
            </a:r>
            <a:r>
              <a:rPr lang="en-US" sz="2400" dirty="0">
                <a:latin typeface="Courier New" pitchFamily="49" charset="0"/>
              </a:rPr>
              <a:t>{…………}</a:t>
            </a:r>
            <a:r>
              <a:rPr lang="en-US" sz="2400" dirty="0"/>
              <a:t> or </a:t>
            </a:r>
            <a:r>
              <a:rPr lang="en-US" sz="2400" dirty="0">
                <a:latin typeface="Courier New" pitchFamily="49" charset="0"/>
              </a:rPr>
              <a:t>\</a:t>
            </a:r>
            <a:r>
              <a:rPr lang="en-US" sz="2400" dirty="0" err="1">
                <a:latin typeface="Courier New" pitchFamily="49" charset="0"/>
              </a:rPr>
              <a:t>textit</a:t>
            </a:r>
            <a:r>
              <a:rPr lang="en-US" sz="2400" dirty="0">
                <a:latin typeface="Courier New" pitchFamily="49" charset="0"/>
              </a:rPr>
              <a:t>{………} </a:t>
            </a:r>
            <a:r>
              <a:rPr lang="en-US" sz="2400" dirty="0"/>
              <a:t>or </a:t>
            </a:r>
            <a:r>
              <a:rPr lang="en-US" sz="2400" dirty="0">
                <a:latin typeface="Courier New" pitchFamily="49" charset="0"/>
                <a:cs typeface="Courier New" pitchFamily="49" charset="0"/>
              </a:rPr>
              <a:t>\it</a:t>
            </a:r>
          </a:p>
          <a:p>
            <a:pPr lvl="1"/>
            <a:r>
              <a:rPr lang="en-US" sz="2400" dirty="0"/>
              <a:t>Underline </a:t>
            </a:r>
            <a:r>
              <a:rPr lang="en-US" sz="2400" dirty="0">
                <a:latin typeface="Courier New" pitchFamily="49" charset="0"/>
              </a:rPr>
              <a:t>\underline{…………} </a:t>
            </a:r>
            <a:r>
              <a:rPr lang="en-US" sz="2400" dirty="0" smtClean="0"/>
              <a:t>or</a:t>
            </a:r>
            <a:r>
              <a:rPr lang="en-US" sz="2400" dirty="0" smtClean="0">
                <a:latin typeface="Courier New" pitchFamily="49" charset="0"/>
              </a:rPr>
              <a:t> </a:t>
            </a:r>
            <a:r>
              <a:rPr lang="en-US" sz="2400" dirty="0">
                <a:latin typeface="Courier New" pitchFamily="49" charset="0"/>
              </a:rPr>
              <a:t>\</a:t>
            </a:r>
            <a:r>
              <a:rPr lang="en-US" sz="2400" dirty="0" err="1" smtClean="0">
                <a:latin typeface="Courier New" pitchFamily="49" charset="0"/>
              </a:rPr>
              <a:t>ul</a:t>
            </a:r>
            <a:endParaRPr lang="en-US" sz="2400" dirty="0" smtClean="0">
              <a:latin typeface="Courier New" pitchFamily="49" charset="0"/>
            </a:endParaRPr>
          </a:p>
          <a:p>
            <a:r>
              <a:rPr lang="en-US" dirty="0" smtClean="0"/>
              <a:t>Inserting multiple files</a:t>
            </a:r>
          </a:p>
          <a:p>
            <a:pPr lvl="1"/>
            <a:r>
              <a:rPr lang="en-US" sz="2400" dirty="0" smtClean="0">
                <a:latin typeface="Courier New" pitchFamily="49" charset="0"/>
                <a:cs typeface="Courier New" pitchFamily="49" charset="0"/>
              </a:rPr>
              <a:t>\input{</a:t>
            </a:r>
            <a:r>
              <a:rPr lang="en-US" sz="2400" dirty="0" err="1" smtClean="0">
                <a:latin typeface="Courier New" pitchFamily="49" charset="0"/>
                <a:cs typeface="Courier New" pitchFamily="49" charset="0"/>
              </a:rPr>
              <a:t>filename.tex</a:t>
            </a:r>
            <a:r>
              <a:rPr lang="en-US" sz="2400" dirty="0" smtClean="0">
                <a:latin typeface="Courier New" pitchFamily="49" charset="0"/>
                <a:cs typeface="Courier New" pitchFamily="49" charset="0"/>
              </a:rPr>
              <a:t>}</a:t>
            </a:r>
            <a:endParaRPr lang="en-US" sz="2400" dirty="0">
              <a:latin typeface="Courier New" pitchFamily="49" charset="0"/>
              <a:cs typeface="Courier New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9225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Body contents - 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Source</a:t>
            </a:r>
          </a:p>
          <a:p>
            <a:pPr marL="411480" lvl="1" indent="0">
              <a:lnSpc>
                <a:spcPct val="90000"/>
              </a:lnSpc>
              <a:buNone/>
            </a:pPr>
            <a:r>
              <a:rPr lang="en-US" sz="2400" dirty="0">
                <a:latin typeface="Courier New" pitchFamily="49" charset="0"/>
              </a:rPr>
              <a:t>\begin{itemize}</a:t>
            </a:r>
          </a:p>
          <a:p>
            <a:pPr marL="411480" lvl="1" indent="0">
              <a:lnSpc>
                <a:spcPct val="90000"/>
              </a:lnSpc>
              <a:buNone/>
            </a:pPr>
            <a:r>
              <a:rPr lang="en-US" sz="2400" dirty="0">
                <a:latin typeface="Courier New" pitchFamily="49" charset="0"/>
              </a:rPr>
              <a:t>\item </a:t>
            </a:r>
            <a:r>
              <a:rPr lang="en-US" sz="2400" dirty="0" smtClean="0">
                <a:latin typeface="Courier New" pitchFamily="49" charset="0"/>
              </a:rPr>
              <a:t>Research Methods</a:t>
            </a:r>
            <a:endParaRPr lang="en-US" sz="2400" dirty="0">
              <a:latin typeface="Courier New" pitchFamily="49" charset="0"/>
            </a:endParaRPr>
          </a:p>
          <a:p>
            <a:pPr marL="411480" lvl="1" indent="0">
              <a:lnSpc>
                <a:spcPct val="90000"/>
              </a:lnSpc>
              <a:buNone/>
            </a:pPr>
            <a:r>
              <a:rPr lang="en-US" sz="2400" dirty="0">
                <a:latin typeface="Courier New" pitchFamily="49" charset="0"/>
              </a:rPr>
              <a:t>\item </a:t>
            </a:r>
            <a:r>
              <a:rPr lang="en-US" sz="2400" dirty="0" smtClean="0">
                <a:latin typeface="Courier New" pitchFamily="49" charset="0"/>
              </a:rPr>
              <a:t>Data Mining</a:t>
            </a:r>
          </a:p>
          <a:p>
            <a:pPr marL="411480" lvl="1" indent="0">
              <a:lnSpc>
                <a:spcPct val="90000"/>
              </a:lnSpc>
              <a:buNone/>
            </a:pPr>
            <a:r>
              <a:rPr lang="en-US" sz="2400" dirty="0" smtClean="0">
                <a:latin typeface="Courier New" pitchFamily="49" charset="0"/>
              </a:rPr>
              <a:t>\item Data Warehousing</a:t>
            </a:r>
            <a:endParaRPr lang="en-US" sz="2400" dirty="0">
              <a:latin typeface="Courier New" pitchFamily="49" charset="0"/>
            </a:endParaRPr>
          </a:p>
          <a:p>
            <a:pPr marL="411480" lvl="1" indent="0">
              <a:lnSpc>
                <a:spcPct val="90000"/>
              </a:lnSpc>
              <a:buNone/>
            </a:pPr>
            <a:r>
              <a:rPr lang="en-US" sz="2400" dirty="0">
                <a:latin typeface="Courier New" pitchFamily="49" charset="0"/>
              </a:rPr>
              <a:t>\end{itemize}</a:t>
            </a:r>
          </a:p>
          <a:p>
            <a:pPr>
              <a:lnSpc>
                <a:spcPct val="90000"/>
              </a:lnSpc>
            </a:pPr>
            <a:r>
              <a:rPr lang="en-US" dirty="0"/>
              <a:t>Result</a:t>
            </a:r>
          </a:p>
          <a:p>
            <a:pPr>
              <a:lnSpc>
                <a:spcPct val="90000"/>
              </a:lnSpc>
            </a:pPr>
            <a:endParaRPr lang="en-US" dirty="0" smtClean="0">
              <a:latin typeface="Courier New" pitchFamily="49" charset="0"/>
            </a:endParaRPr>
          </a:p>
          <a:p>
            <a:pPr>
              <a:lnSpc>
                <a:spcPct val="90000"/>
              </a:lnSpc>
            </a:pPr>
            <a:endParaRPr lang="en-US" dirty="0">
              <a:latin typeface="Courier New" pitchFamily="49" charset="0"/>
            </a:endParaRPr>
          </a:p>
          <a:p>
            <a:pPr marL="109728" indent="0">
              <a:lnSpc>
                <a:spcPct val="90000"/>
              </a:lnSpc>
              <a:buNone/>
            </a:pPr>
            <a:endParaRPr lang="en-US" dirty="0">
              <a:latin typeface="Courier New" pitchFamily="49" charset="0"/>
            </a:endParaRPr>
          </a:p>
          <a:p>
            <a:pPr>
              <a:lnSpc>
                <a:spcPct val="90000"/>
              </a:lnSpc>
            </a:pPr>
            <a:r>
              <a:rPr lang="en-US" dirty="0" smtClean="0">
                <a:latin typeface="Courier New" pitchFamily="49" charset="0"/>
                <a:cs typeface="Courier New" pitchFamily="49" charset="0"/>
              </a:rPr>
              <a:t>Itemize</a:t>
            </a:r>
            <a:r>
              <a:rPr lang="en-US" dirty="0" smtClean="0"/>
              <a:t> produces an </a:t>
            </a:r>
            <a:r>
              <a:rPr lang="en-US" dirty="0" err="1" smtClean="0"/>
              <a:t>itemised</a:t>
            </a:r>
            <a:r>
              <a:rPr lang="en-US" dirty="0" smtClean="0"/>
              <a:t> list</a:t>
            </a:r>
          </a:p>
          <a:p>
            <a:pPr>
              <a:lnSpc>
                <a:spcPct val="90000"/>
              </a:lnSpc>
            </a:pPr>
            <a:r>
              <a:rPr lang="en-US" dirty="0" smtClean="0">
                <a:latin typeface="Courier New" pitchFamily="49" charset="0"/>
                <a:cs typeface="Courier New" pitchFamily="49" charset="0"/>
              </a:rPr>
              <a:t>Enumerate</a:t>
            </a:r>
            <a:r>
              <a:rPr lang="en-US" dirty="0" smtClean="0"/>
              <a:t> produces a numbered list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Lists can be embedded within each other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645024"/>
            <a:ext cx="3686175" cy="139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134" y="3602335"/>
            <a:ext cx="3143250" cy="126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2096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Groups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group is a piece of text between { and }</a:t>
            </a:r>
          </a:p>
          <a:p>
            <a:r>
              <a:rPr lang="en-GB" dirty="0" smtClean="0"/>
              <a:t>Many commands, e.g. 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\bf </a:t>
            </a:r>
            <a:r>
              <a:rPr lang="en-GB" dirty="0" smtClean="0"/>
              <a:t>apply until the end of the group</a:t>
            </a:r>
          </a:p>
          <a:p>
            <a:r>
              <a:rPr lang="en-US" dirty="0"/>
              <a:t>Code</a:t>
            </a:r>
          </a:p>
          <a:p>
            <a:pPr lvl="1"/>
            <a:r>
              <a:rPr lang="en-US" dirty="0">
                <a:latin typeface="Courier New" pitchFamily="49" charset="0"/>
                <a:cs typeface="Courier New" pitchFamily="49" charset="0"/>
              </a:rPr>
              <a:t>put {one word \bf in bold} here</a:t>
            </a:r>
          </a:p>
          <a:p>
            <a:r>
              <a:rPr lang="en-US" dirty="0"/>
              <a:t>Result</a:t>
            </a:r>
          </a:p>
          <a:p>
            <a:pPr lvl="1"/>
            <a:r>
              <a:rPr lang="en-US" dirty="0"/>
              <a:t>put one word </a:t>
            </a:r>
            <a:r>
              <a:rPr lang="en-US" b="1" dirty="0"/>
              <a:t>in bold</a:t>
            </a:r>
            <a:r>
              <a:rPr lang="en-US" dirty="0"/>
              <a:t> here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7014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Environments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 </a:t>
            </a:r>
            <a:r>
              <a:rPr lang="en-GB" dirty="0" err="1" smtClean="0"/>
              <a:t>LaTeX</a:t>
            </a:r>
            <a:r>
              <a:rPr lang="en-GB" dirty="0" smtClean="0"/>
              <a:t> command can be given scope through the definition of an environment</a:t>
            </a:r>
          </a:p>
          <a:p>
            <a:pPr>
              <a:lnSpc>
                <a:spcPct val="90000"/>
              </a:lnSpc>
            </a:pPr>
            <a:r>
              <a:rPr lang="en-US" dirty="0"/>
              <a:t>Something between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latin typeface="Courier New" pitchFamily="49" charset="0"/>
              </a:rPr>
              <a:t>\</a:t>
            </a:r>
            <a:r>
              <a:rPr lang="en-US" sz="2400" dirty="0" smtClean="0">
                <a:latin typeface="Courier New" pitchFamily="49" charset="0"/>
              </a:rPr>
              <a:t>begin{</a:t>
            </a:r>
            <a:r>
              <a:rPr lang="en-US" sz="2400" dirty="0" err="1" smtClean="0">
                <a:latin typeface="Courier New" pitchFamily="49" charset="0"/>
              </a:rPr>
              <a:t>environmentname</a:t>
            </a:r>
            <a:r>
              <a:rPr lang="en-US" sz="2400" dirty="0">
                <a:latin typeface="Courier New" pitchFamily="49" charset="0"/>
              </a:rPr>
              <a:t>}</a:t>
            </a:r>
          </a:p>
          <a:p>
            <a:pPr lvl="1">
              <a:lnSpc>
                <a:spcPct val="90000"/>
              </a:lnSpc>
            </a:pPr>
            <a:r>
              <a:rPr lang="en-US" sz="2400" dirty="0">
                <a:latin typeface="Courier New" pitchFamily="49" charset="0"/>
              </a:rPr>
              <a:t>\</a:t>
            </a:r>
            <a:r>
              <a:rPr lang="en-US" sz="2400" dirty="0" smtClean="0">
                <a:latin typeface="Courier New" pitchFamily="49" charset="0"/>
              </a:rPr>
              <a:t>end{</a:t>
            </a:r>
            <a:r>
              <a:rPr lang="en-US" sz="2400" dirty="0" err="1" smtClean="0">
                <a:latin typeface="Courier New" pitchFamily="49" charset="0"/>
              </a:rPr>
              <a:t>environmentname</a:t>
            </a:r>
            <a:r>
              <a:rPr lang="en-US" sz="2400" dirty="0">
                <a:latin typeface="Courier New" pitchFamily="49" charset="0"/>
              </a:rPr>
              <a:t>}</a:t>
            </a:r>
          </a:p>
          <a:p>
            <a:pPr lvl="1">
              <a:lnSpc>
                <a:spcPct val="90000"/>
              </a:lnSpc>
            </a:pPr>
            <a:r>
              <a:rPr lang="en-US" dirty="0"/>
              <a:t>Many </a:t>
            </a:r>
            <a:r>
              <a:rPr lang="en-US" dirty="0" smtClean="0"/>
              <a:t>commands, </a:t>
            </a:r>
            <a:r>
              <a:rPr lang="en-US" dirty="0"/>
              <a:t>for example </a:t>
            </a:r>
            <a:r>
              <a:rPr lang="en-US" dirty="0">
                <a:latin typeface="Courier New" pitchFamily="49" charset="0"/>
              </a:rPr>
              <a:t>\bf</a:t>
            </a:r>
            <a:r>
              <a:rPr lang="en-US" dirty="0"/>
              <a:t> affect the text until the end of environment</a:t>
            </a:r>
          </a:p>
          <a:p>
            <a:pPr>
              <a:lnSpc>
                <a:spcPct val="90000"/>
              </a:lnSpc>
            </a:pPr>
            <a:r>
              <a:rPr lang="fi-FI" dirty="0"/>
              <a:t>Environments c</a:t>
            </a:r>
            <a:r>
              <a:rPr lang="en-US" dirty="0"/>
              <a:t>an be </a:t>
            </a:r>
            <a:r>
              <a:rPr lang="en-US" dirty="0" smtClean="0"/>
              <a:t>nested within each other</a:t>
            </a:r>
          </a:p>
          <a:p>
            <a:pPr>
              <a:lnSpc>
                <a:spcPct val="90000"/>
              </a:lnSpc>
            </a:pPr>
            <a:r>
              <a:rPr lang="en-US" dirty="0" smtClean="0"/>
              <a:t>Text positioning can be performed using the environments</a:t>
            </a:r>
            <a:r>
              <a:rPr lang="en-US" sz="2600" dirty="0" smtClean="0"/>
              <a:t> </a:t>
            </a:r>
            <a:r>
              <a:rPr lang="en-US" sz="2600" dirty="0">
                <a:latin typeface="Courier New" pitchFamily="49" charset="0"/>
              </a:rPr>
              <a:t>center, </a:t>
            </a:r>
            <a:r>
              <a:rPr lang="en-US" sz="2600" dirty="0" err="1">
                <a:latin typeface="Courier New" pitchFamily="49" charset="0"/>
              </a:rPr>
              <a:t>flushleft</a:t>
            </a:r>
            <a:r>
              <a:rPr lang="en-US" sz="2600" dirty="0">
                <a:latin typeface="Courier New" pitchFamily="49" charset="0"/>
              </a:rPr>
              <a:t>, </a:t>
            </a:r>
            <a:r>
              <a:rPr lang="en-US" sz="2600" dirty="0" err="1">
                <a:latin typeface="Courier New" pitchFamily="49" charset="0"/>
              </a:rPr>
              <a:t>flushright</a:t>
            </a:r>
            <a:endParaRPr lang="en-US" sz="2600" dirty="0">
              <a:latin typeface="Courier New" pitchFamily="49" charset="0"/>
            </a:endParaRPr>
          </a:p>
          <a:p>
            <a:pPr>
              <a:lnSpc>
                <a:spcPct val="90000"/>
              </a:lnSpc>
            </a:pPr>
            <a:r>
              <a:rPr lang="en-US" dirty="0"/>
              <a:t>Example</a:t>
            </a:r>
          </a:p>
          <a:p>
            <a:pPr lvl="1">
              <a:lnSpc>
                <a:spcPct val="90000"/>
              </a:lnSpc>
            </a:pPr>
            <a:r>
              <a:rPr lang="en-US" dirty="0">
                <a:latin typeface="Courier New" pitchFamily="49" charset="0"/>
              </a:rPr>
              <a:t>\begin{</a:t>
            </a:r>
            <a:r>
              <a:rPr lang="en-US" dirty="0" err="1">
                <a:latin typeface="Courier New" pitchFamily="49" charset="0"/>
              </a:rPr>
              <a:t>flushright</a:t>
            </a:r>
            <a:r>
              <a:rPr lang="en-US" dirty="0">
                <a:latin typeface="Courier New" pitchFamily="49" charset="0"/>
              </a:rPr>
              <a:t>}</a:t>
            </a:r>
          </a:p>
          <a:p>
            <a:pPr lvl="1">
              <a:lnSpc>
                <a:spcPct val="90000"/>
              </a:lnSpc>
            </a:pPr>
            <a:r>
              <a:rPr lang="en-US" dirty="0" smtClean="0">
                <a:latin typeface="Courier New" pitchFamily="49" charset="0"/>
              </a:rPr>
              <a:t>This is right aligned text</a:t>
            </a:r>
            <a:endParaRPr lang="en-US" dirty="0">
              <a:latin typeface="Courier New" pitchFamily="49" charset="0"/>
            </a:endParaRPr>
          </a:p>
          <a:p>
            <a:pPr lvl="1">
              <a:lnSpc>
                <a:spcPct val="90000"/>
              </a:lnSpc>
            </a:pPr>
            <a:r>
              <a:rPr lang="en-US" dirty="0">
                <a:latin typeface="Courier New" pitchFamily="49" charset="0"/>
              </a:rPr>
              <a:t>\end{</a:t>
            </a:r>
            <a:r>
              <a:rPr lang="en-US" dirty="0" err="1">
                <a:latin typeface="Courier New" pitchFamily="49" charset="0"/>
              </a:rPr>
              <a:t>flushright</a:t>
            </a:r>
            <a:r>
              <a:rPr lang="en-US" dirty="0">
                <a:latin typeface="Courier New" pitchFamily="49" charset="0"/>
              </a:rPr>
              <a:t>}</a:t>
            </a:r>
          </a:p>
          <a:p>
            <a:pPr>
              <a:lnSpc>
                <a:spcPct val="90000"/>
              </a:lnSpc>
            </a:pPr>
            <a:r>
              <a:rPr lang="en-US" dirty="0"/>
              <a:t>Result</a:t>
            </a:r>
          </a:p>
          <a:p>
            <a:pPr algn="r">
              <a:lnSpc>
                <a:spcPct val="90000"/>
              </a:lnSpc>
              <a:buFontTx/>
              <a:buNone/>
            </a:pPr>
            <a:r>
              <a:rPr lang="en-US" dirty="0" smtClean="0">
                <a:latin typeface="Courier New" pitchFamily="49" charset="0"/>
              </a:rPr>
              <a:t>This is right aligned text</a:t>
            </a:r>
            <a:endParaRPr lang="en-US" dirty="0">
              <a:latin typeface="Courier New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65882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Tabular structures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Tablular</a:t>
            </a:r>
            <a:r>
              <a:rPr lang="en-GB" dirty="0" smtClean="0"/>
              <a:t> structures can contain text or images</a:t>
            </a:r>
          </a:p>
          <a:p>
            <a:r>
              <a:rPr lang="en-GB" dirty="0" smtClean="0"/>
              <a:t>Columns</a:t>
            </a:r>
          </a:p>
          <a:p>
            <a:pPr lvl="1"/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|…|</a:t>
            </a:r>
            <a:r>
              <a:rPr lang="en-GB" sz="2400" dirty="0" smtClean="0">
                <a:cs typeface="Courier New" pitchFamily="49" charset="0"/>
              </a:rPr>
              <a:t> 	Defines a column</a:t>
            </a:r>
          </a:p>
          <a:p>
            <a:pPr lvl="1"/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l</a:t>
            </a:r>
            <a:r>
              <a:rPr lang="en-GB" sz="2400" dirty="0" smtClean="0">
                <a:cs typeface="Courier New" pitchFamily="49" charset="0"/>
              </a:rPr>
              <a:t> 		Left justify, auto size</a:t>
            </a:r>
          </a:p>
          <a:p>
            <a:pPr lvl="1"/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r </a:t>
            </a:r>
            <a:r>
              <a:rPr lang="en-GB" sz="2400" dirty="0" smtClean="0">
                <a:cs typeface="Courier New" pitchFamily="49" charset="0"/>
              </a:rPr>
              <a:t>	Right justify, auto size</a:t>
            </a:r>
          </a:p>
          <a:p>
            <a:pPr lvl="1"/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c</a:t>
            </a:r>
            <a:r>
              <a:rPr lang="en-GB" sz="2400" dirty="0" smtClean="0">
                <a:cs typeface="Courier New" pitchFamily="49" charset="0"/>
              </a:rPr>
              <a:t> 		Centre text</a:t>
            </a:r>
          </a:p>
          <a:p>
            <a:pPr lvl="1"/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p{…} </a:t>
            </a:r>
            <a:r>
              <a:rPr lang="en-GB" sz="2400" dirty="0" smtClean="0">
                <a:cs typeface="Courier New" pitchFamily="49" charset="0"/>
              </a:rPr>
              <a:t>	Fixed size</a:t>
            </a:r>
            <a:endParaRPr lang="en-GB" sz="2800" dirty="0">
              <a:cs typeface="Courier New" pitchFamily="49" charset="0"/>
            </a:endParaRPr>
          </a:p>
          <a:p>
            <a:pPr lvl="1"/>
            <a:r>
              <a:rPr lang="en-GB" sz="2800" dirty="0" smtClean="0">
                <a:cs typeface="Courier New" pitchFamily="49" charset="0"/>
              </a:rPr>
              <a:t> 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\begin{tabular}{|</a:t>
            </a:r>
            <a:r>
              <a:rPr lang="en-GB" sz="2400" dirty="0" err="1" smtClean="0">
                <a:latin typeface="Courier New" pitchFamily="49" charset="0"/>
                <a:cs typeface="Courier New" pitchFamily="49" charset="0"/>
              </a:rPr>
              <a:t>l|r|p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{1.4cm}|c|}</a:t>
            </a:r>
          </a:p>
          <a:p>
            <a:pPr lvl="1"/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\end{tabular}</a:t>
            </a:r>
            <a:endParaRPr lang="en-GB" dirty="0"/>
          </a:p>
          <a:p>
            <a:r>
              <a:rPr lang="en-GB" dirty="0" smtClean="0"/>
              <a:t>Rows</a:t>
            </a:r>
          </a:p>
          <a:p>
            <a:pPr lvl="1"/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&amp; </a:t>
            </a:r>
            <a:r>
              <a:rPr lang="en-GB" dirty="0" smtClean="0"/>
              <a:t>	Used to split text into columns</a:t>
            </a:r>
          </a:p>
          <a:p>
            <a:pPr lvl="1"/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\\ </a:t>
            </a:r>
            <a:r>
              <a:rPr lang="en-GB" dirty="0" smtClean="0"/>
              <a:t>	End a row</a:t>
            </a:r>
          </a:p>
          <a:p>
            <a:pPr lvl="1"/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 smtClean="0">
                <a:latin typeface="Courier New" pitchFamily="49" charset="0"/>
                <a:cs typeface="Courier New" pitchFamily="49" charset="0"/>
              </a:rPr>
              <a:t>hline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	</a:t>
            </a:r>
            <a:r>
              <a:rPr lang="en-GB" dirty="0" smtClean="0"/>
              <a:t>Draw a heavy line under that row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6164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Tabular structures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\begin{tabular}{|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l|r|p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{1.4cm}|c|} 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hline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 Module &amp; Credits &amp; Room &amp; Tutor \\ 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hline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 RM &amp; 20 &amp; MH503 &amp; NJW \\ 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Data Mining &amp; 20 &amp; MH306 &amp; NJW \\ 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hline</a:t>
            </a:r>
            <a:endParaRPr lang="en-GB" sz="2400" dirty="0">
              <a:latin typeface="Courier New" pitchFamily="49" charset="0"/>
              <a:cs typeface="Courier New" pitchFamily="49" charset="0"/>
            </a:endParaRP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\end{tabular}</a:t>
            </a:r>
            <a:endParaRPr lang="en-GB" dirty="0" smtClean="0">
              <a:latin typeface="Courier New" pitchFamily="49" charset="0"/>
              <a:cs typeface="Courier New" pitchFamily="49" charset="0"/>
            </a:endParaRPr>
          </a:p>
          <a:p>
            <a:pPr marL="109728" indent="0">
              <a:buNone/>
            </a:pP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1" y="3858070"/>
            <a:ext cx="6408712" cy="17071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78627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 table is a tabular environment</a:t>
            </a:r>
          </a:p>
          <a:p>
            <a:pPr lvl="1"/>
            <a:r>
              <a:rPr lang="en-GB" dirty="0" smtClean="0"/>
              <a:t>i.e. it has a reference in the List of Tables (LOT)</a:t>
            </a:r>
          </a:p>
          <a:p>
            <a:r>
              <a:rPr lang="en-GB" dirty="0" smtClean="0"/>
              <a:t>Defining a table as an object with a tabular structures allows you to ensure that it doesn’t get split between pages (i.e. it floats)</a:t>
            </a:r>
          </a:p>
          <a:p>
            <a:pPr marL="402336" lvl="1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dirty="0" smtClean="0">
                <a:latin typeface="Courier New" pitchFamily="49" charset="0"/>
                <a:cs typeface="Courier New" pitchFamily="49" charset="0"/>
              </a:rPr>
              <a:t>begin{table}[options]</a:t>
            </a:r>
            <a:endParaRPr lang="en-GB" dirty="0">
              <a:latin typeface="Courier New" pitchFamily="49" charset="0"/>
              <a:cs typeface="Courier New" pitchFamily="49" charset="0"/>
            </a:endParaRPr>
          </a:p>
          <a:p>
            <a:pPr marL="402336" lvl="1" indent="0">
              <a:buNone/>
            </a:pPr>
            <a:r>
              <a:rPr lang="en-GB" dirty="0" smtClean="0">
                <a:latin typeface="Courier New" pitchFamily="49" charset="0"/>
                <a:cs typeface="Courier New" pitchFamily="49" charset="0"/>
              </a:rPr>
              <a:t>\end{table}</a:t>
            </a:r>
            <a:endParaRPr lang="en-GB" dirty="0">
              <a:latin typeface="Courier New" pitchFamily="49" charset="0"/>
              <a:cs typeface="Courier New" pitchFamily="49" charset="0"/>
            </a:endParaRPr>
          </a:p>
          <a:p>
            <a:r>
              <a:rPr lang="en-GB" dirty="0" smtClean="0"/>
              <a:t>You can ‘suggest’ to </a:t>
            </a:r>
            <a:r>
              <a:rPr lang="en-GB" dirty="0" err="1" smtClean="0"/>
              <a:t>LaTeX</a:t>
            </a:r>
            <a:r>
              <a:rPr lang="en-GB" dirty="0" smtClean="0"/>
              <a:t> where the table should be using the options</a:t>
            </a:r>
          </a:p>
          <a:p>
            <a:pPr lvl="1"/>
            <a:r>
              <a:rPr lang="en-GB" dirty="0">
                <a:latin typeface="Courier New" pitchFamily="49" charset="0"/>
                <a:cs typeface="Courier New" pitchFamily="49" charset="0"/>
              </a:rPr>
              <a:t>T</a:t>
            </a:r>
            <a:r>
              <a:rPr lang="en-GB" dirty="0" smtClean="0"/>
              <a:t>		At the top of the page</a:t>
            </a:r>
          </a:p>
          <a:p>
            <a:pPr lvl="1"/>
            <a:r>
              <a:rPr lang="en-GB" dirty="0" smtClean="0">
                <a:latin typeface="Courier New" pitchFamily="49" charset="0"/>
                <a:cs typeface="Courier New" pitchFamily="49" charset="0"/>
              </a:rPr>
              <a:t>B 	</a:t>
            </a:r>
            <a:r>
              <a:rPr lang="en-GB" dirty="0" smtClean="0"/>
              <a:t>At the bottom of the page</a:t>
            </a:r>
          </a:p>
          <a:p>
            <a:pPr lvl="1"/>
            <a:r>
              <a:rPr lang="en-GB" dirty="0" smtClean="0">
                <a:latin typeface="Courier New" pitchFamily="49" charset="0"/>
                <a:cs typeface="Courier New" pitchFamily="49" charset="0"/>
              </a:rPr>
              <a:t>H		</a:t>
            </a:r>
            <a:r>
              <a:rPr lang="en-GB" dirty="0" smtClean="0"/>
              <a:t>Here</a:t>
            </a:r>
          </a:p>
          <a:p>
            <a:r>
              <a:rPr lang="en-GB" dirty="0" smtClean="0"/>
              <a:t>To centre a table or figure within the page, use the 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 smtClean="0">
                <a:latin typeface="Courier New" pitchFamily="49" charset="0"/>
                <a:cs typeface="Courier New" pitchFamily="49" charset="0"/>
              </a:rPr>
              <a:t>centering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 </a:t>
            </a:r>
            <a:r>
              <a:rPr lang="en-GB" dirty="0" smtClean="0"/>
              <a:t>command within the table environment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348191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\begin{table}[h]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centering</a:t>
            </a:r>
            <a:endParaRPr lang="en-GB" sz="2400" dirty="0">
              <a:latin typeface="Courier New" pitchFamily="49" charset="0"/>
              <a:cs typeface="Courier New" pitchFamily="49" charset="0"/>
            </a:endParaRP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\begin{tabular}{|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l|r|p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{1.4cm}|c|} 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hline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 Module &amp; Credits &amp; Room &amp; Tutor \\ 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hline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 RM &amp; 20 &amp; MH503 &amp; NJW \\ 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Data Mining &amp; 20 &amp; MH306 &amp; NJW \\ 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hline</a:t>
            </a:r>
            <a:endParaRPr lang="en-GB" sz="2400" dirty="0">
              <a:latin typeface="Courier New" pitchFamily="49" charset="0"/>
              <a:cs typeface="Courier New" pitchFamily="49" charset="0"/>
            </a:endParaRP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\end{tabular}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\caption{M.Sc. Applied Computing/Computer Networks}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\end{table}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813582"/>
            <a:ext cx="565785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023673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order to add graphics to </a:t>
            </a:r>
            <a:r>
              <a:rPr lang="en-GB" dirty="0" err="1" smtClean="0"/>
              <a:t>TeX</a:t>
            </a:r>
            <a:r>
              <a:rPr lang="en-GB" dirty="0" smtClean="0"/>
              <a:t> documents the package </a:t>
            </a:r>
            <a:r>
              <a:rPr lang="en-GB" dirty="0" err="1" smtClean="0"/>
              <a:t>graphicsx</a:t>
            </a:r>
            <a:r>
              <a:rPr lang="en-GB" dirty="0" smtClean="0"/>
              <a:t> must be included in the preamble</a:t>
            </a:r>
          </a:p>
          <a:p>
            <a:r>
              <a:rPr lang="en-GB" dirty="0" smtClean="0"/>
              <a:t>The graphic file is then included in the main body of the document</a:t>
            </a:r>
          </a:p>
          <a:p>
            <a:pPr marL="411480" lvl="1" indent="0">
              <a:buNone/>
            </a:pP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 smtClean="0">
                <a:latin typeface="Courier New" pitchFamily="49" charset="0"/>
                <a:cs typeface="Courier New" pitchFamily="49" charset="0"/>
              </a:rPr>
              <a:t>includegraphics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[options]{examplepic.png}</a:t>
            </a:r>
          </a:p>
          <a:p>
            <a:pPr lvl="1"/>
            <a:r>
              <a:rPr lang="en-GB" dirty="0" smtClean="0"/>
              <a:t>Options allow the image to be scaled to specific height and width, and to be rotated</a:t>
            </a:r>
          </a:p>
          <a:p>
            <a:r>
              <a:rPr lang="en-GB" dirty="0" smtClean="0"/>
              <a:t>Only EPS files can be used with </a:t>
            </a:r>
            <a:r>
              <a:rPr lang="en-GB" dirty="0" err="1" smtClean="0"/>
              <a:t>LaTeX</a:t>
            </a:r>
            <a:r>
              <a:rPr lang="en-GB" dirty="0" smtClean="0"/>
              <a:t>, but if you compile your files using </a:t>
            </a:r>
            <a:r>
              <a:rPr lang="en-GB" dirty="0" err="1" smtClean="0"/>
              <a:t>PDFLaTeX</a:t>
            </a:r>
            <a:r>
              <a:rPr lang="en-GB" dirty="0" smtClean="0"/>
              <a:t> then you can also use JPG, PNG, PDF and EPS files</a:t>
            </a:r>
          </a:p>
          <a:p>
            <a:pPr lvl="1"/>
            <a:r>
              <a:rPr lang="en-GB" dirty="0" smtClean="0"/>
              <a:t>Your editor should manage this for you</a:t>
            </a:r>
          </a:p>
        </p:txBody>
      </p:sp>
    </p:spTree>
    <p:extLst>
      <p:ext uri="{BB962C8B-B14F-4D97-AF65-F5344CB8AC3E}">
        <p14:creationId xmlns:p14="http://schemas.microsoft.com/office/powerpoint/2010/main" val="36289377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Images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\begin{figure}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centering</a:t>
            </a:r>
            <a:endParaRPr lang="en-GB" sz="2400" dirty="0">
              <a:latin typeface="Courier New" pitchFamily="49" charset="0"/>
              <a:cs typeface="Courier New" pitchFamily="49" charset="0"/>
            </a:endParaRP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includegraphics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[height=3cm]{./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RavenLogo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}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\caption{RAVEN Logo}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\label{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fig:RavenLogo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}</a:t>
            </a:r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\end{figure}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08920"/>
            <a:ext cx="3810000" cy="367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83542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LaTeX</a:t>
            </a:r>
            <a:r>
              <a:rPr lang="en-GB" dirty="0" smtClean="0"/>
              <a:t> uses the </a:t>
            </a:r>
            <a:r>
              <a:rPr lang="en-GB" dirty="0" err="1" smtClean="0"/>
              <a:t>BibTeX</a:t>
            </a:r>
            <a:r>
              <a:rPr lang="en-GB" dirty="0" smtClean="0"/>
              <a:t> tool for handling bibliographies</a:t>
            </a:r>
          </a:p>
          <a:p>
            <a:pPr lvl="1"/>
            <a:r>
              <a:rPr lang="en-GB" dirty="0" smtClean="0"/>
              <a:t>Most repositories of papers offer </a:t>
            </a:r>
            <a:r>
              <a:rPr lang="en-GB" dirty="0" err="1" smtClean="0"/>
              <a:t>BibTeX</a:t>
            </a:r>
            <a:r>
              <a:rPr lang="en-GB" dirty="0" smtClean="0"/>
              <a:t> as a citation format for this reason</a:t>
            </a:r>
          </a:p>
          <a:p>
            <a:pPr lvl="1"/>
            <a:r>
              <a:rPr lang="en-GB" dirty="0" smtClean="0"/>
              <a:t>Most </a:t>
            </a:r>
            <a:r>
              <a:rPr lang="en-GB" dirty="0" err="1" smtClean="0"/>
              <a:t>LaTeX</a:t>
            </a:r>
            <a:r>
              <a:rPr lang="en-GB" dirty="0" smtClean="0"/>
              <a:t> editing environments include tools to manage bibliographies in </a:t>
            </a:r>
            <a:r>
              <a:rPr lang="en-GB" dirty="0" err="1" smtClean="0"/>
              <a:t>BibTeX</a:t>
            </a:r>
            <a:endParaRPr lang="en-GB" dirty="0" smtClean="0"/>
          </a:p>
          <a:p>
            <a:r>
              <a:rPr lang="en-GB" dirty="0" smtClean="0"/>
              <a:t>This requires a separate bibliography file that is compiled into the document when it is compiled</a:t>
            </a:r>
          </a:p>
          <a:p>
            <a:pPr lvl="1"/>
            <a:r>
              <a:rPr lang="en-GB" dirty="0" err="1" smtClean="0"/>
              <a:t>BibTeX</a:t>
            </a:r>
            <a:r>
              <a:rPr lang="en-GB" dirty="0" smtClean="0"/>
              <a:t> contains ready-defined templates for many different types of documents…</a:t>
            </a:r>
          </a:p>
          <a:p>
            <a:pPr lvl="1"/>
            <a:r>
              <a:rPr lang="en-GB" dirty="0" smtClean="0"/>
              <a:t>… but not websites. Use @</a:t>
            </a:r>
            <a:r>
              <a:rPr lang="en-GB" dirty="0" err="1" smtClean="0"/>
              <a:t>misc</a:t>
            </a:r>
            <a:r>
              <a:rPr lang="en-GB" dirty="0" smtClean="0"/>
              <a:t> for these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3028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Bibliography entries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@book{Shneiderman2004,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author = {</a:t>
            </a:r>
            <a:r>
              <a:rPr lang="en-GB" dirty="0" err="1">
                <a:latin typeface="Courier New" pitchFamily="49" charset="0"/>
                <a:cs typeface="Courier New" pitchFamily="49" charset="0"/>
              </a:rPr>
              <a:t>Shneiderman</a:t>
            </a:r>
            <a:r>
              <a:rPr lang="en-GB" dirty="0">
                <a:latin typeface="Courier New" pitchFamily="49" charset="0"/>
                <a:cs typeface="Courier New" pitchFamily="49" charset="0"/>
              </a:rPr>
              <a:t>, B. and </a:t>
            </a:r>
            <a:r>
              <a:rPr lang="en-GB" dirty="0" err="1">
                <a:latin typeface="Courier New" pitchFamily="49" charset="0"/>
                <a:cs typeface="Courier New" pitchFamily="49" charset="0"/>
              </a:rPr>
              <a:t>Plaisant</a:t>
            </a:r>
            <a:r>
              <a:rPr lang="en-GB" dirty="0">
                <a:latin typeface="Courier New" pitchFamily="49" charset="0"/>
                <a:cs typeface="Courier New" pitchFamily="49" charset="0"/>
              </a:rPr>
              <a:t>, C.},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title = {Designing the User Interface},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date = {2004},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year ={2004},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publisher = {Addison Wesley},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location = {New York}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}</a:t>
            </a:r>
          </a:p>
          <a:p>
            <a:pPr marL="109728" indent="0">
              <a:buNone/>
            </a:pPr>
            <a:r>
              <a:rPr lang="en-GB" dirty="0" smtClean="0">
                <a:latin typeface="Courier New" pitchFamily="49" charset="0"/>
                <a:cs typeface="Courier New" pitchFamily="49" charset="0"/>
              </a:rPr>
              <a:t>@</a:t>
            </a:r>
            <a:r>
              <a:rPr lang="en-GB" dirty="0" err="1">
                <a:latin typeface="Courier New" pitchFamily="49" charset="0"/>
                <a:cs typeface="Courier New" pitchFamily="49" charset="0"/>
              </a:rPr>
              <a:t>misc</a:t>
            </a:r>
            <a:r>
              <a:rPr lang="en-GB" dirty="0">
                <a:latin typeface="Courier New" pitchFamily="49" charset="0"/>
                <a:cs typeface="Courier New" pitchFamily="49" charset="0"/>
              </a:rPr>
              <a:t>{</a:t>
            </a:r>
            <a:r>
              <a:rPr lang="en-GB" dirty="0" err="1">
                <a:latin typeface="Courier New" pitchFamily="49" charset="0"/>
                <a:cs typeface="Courier New" pitchFamily="49" charset="0"/>
              </a:rPr>
              <a:t>BBCNews</a:t>
            </a:r>
            <a:r>
              <a:rPr lang="en-GB" dirty="0">
                <a:latin typeface="Courier New" pitchFamily="49" charset="0"/>
                <a:cs typeface="Courier New" pitchFamily="49" charset="0"/>
              </a:rPr>
              <a:t>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title = {Universe Measured To 1\% Accuracy},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author = {Morgan, J.},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year = {Accessed 17/1/2014},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date = {2014},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publisher = {{BBC News}},</a:t>
            </a:r>
          </a:p>
          <a:p>
            <a:pPr marL="109728" indent="0">
              <a:buNone/>
            </a:pPr>
            <a:r>
              <a:rPr lang="en-GB" dirty="0" err="1">
                <a:latin typeface="Courier New" pitchFamily="49" charset="0"/>
                <a:cs typeface="Courier New" pitchFamily="49" charset="0"/>
              </a:rPr>
              <a:t>howpublished</a:t>
            </a:r>
            <a:r>
              <a:rPr lang="en-GB" dirty="0">
                <a:latin typeface="Courier New" pitchFamily="49" charset="0"/>
                <a:cs typeface="Courier New" pitchFamily="49" charset="0"/>
              </a:rPr>
              <a:t> = {"http://www.bbc.co.uk/news/science-environment-25663810"},</a:t>
            </a:r>
          </a:p>
          <a:p>
            <a:pPr marL="109728" indent="0">
              <a:buNone/>
            </a:pPr>
            <a:r>
              <a:rPr lang="en-GB" dirty="0">
                <a:latin typeface="Courier New" pitchFamily="49" charset="0"/>
                <a:cs typeface="Courier New" pitchFamily="49" charset="0"/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13255350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Bibliography - citations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Add citations to the text using 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\cite</a:t>
            </a:r>
          </a:p>
          <a:p>
            <a:pPr marL="109728" indent="0">
              <a:buNone/>
            </a:pP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~\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cite{Shneiderman2004}</a:t>
            </a:r>
          </a:p>
          <a:p>
            <a:endParaRPr lang="en-GB" dirty="0" smtClean="0"/>
          </a:p>
          <a:p>
            <a:r>
              <a:rPr lang="en-GB" dirty="0" smtClean="0"/>
              <a:t>To create the bibliography in the text you first define a bibliography style, the supply the </a:t>
            </a:r>
            <a:r>
              <a:rPr lang="en-GB" dirty="0" err="1" smtClean="0"/>
              <a:t>BibTeX</a:t>
            </a:r>
            <a:r>
              <a:rPr lang="en-GB" dirty="0" smtClean="0"/>
              <a:t> file name</a:t>
            </a:r>
            <a:endParaRPr lang="en-GB" dirty="0"/>
          </a:p>
          <a:p>
            <a:pPr marL="109728" indent="0">
              <a:buNone/>
            </a:pPr>
            <a:r>
              <a:rPr lang="en-GB" sz="2400" dirty="0">
                <a:latin typeface="Courier New" pitchFamily="49" charset="0"/>
                <a:cs typeface="Courier New" pitchFamily="49" charset="0"/>
              </a:rPr>
              <a:t>\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bibliographystyle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{</a:t>
            </a:r>
            <a:r>
              <a:rPr lang="en-GB" sz="2400" dirty="0" err="1">
                <a:latin typeface="Courier New" pitchFamily="49" charset="0"/>
                <a:cs typeface="Courier New" pitchFamily="49" charset="0"/>
              </a:rPr>
              <a:t>unsrt</a:t>
            </a: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}</a:t>
            </a:r>
          </a:p>
          <a:p>
            <a:pPr marL="109728" indent="0">
              <a:buNone/>
            </a:pPr>
            <a:r>
              <a:rPr lang="en-GB" sz="2400" dirty="0" smtClean="0">
                <a:latin typeface="Courier New" pitchFamily="49" charset="0"/>
                <a:cs typeface="Courier New" pitchFamily="49" charset="0"/>
              </a:rPr>
              <a:t>\bibliography{</a:t>
            </a:r>
            <a:r>
              <a:rPr lang="en-GB" sz="2400" dirty="0" err="1" smtClean="0">
                <a:latin typeface="Courier New" pitchFamily="49" charset="0"/>
                <a:cs typeface="Courier New" pitchFamily="49" charset="0"/>
              </a:rPr>
              <a:t>ExampleBibliography</a:t>
            </a:r>
            <a:r>
              <a:rPr lang="en-GB" sz="2400" dirty="0">
                <a:latin typeface="Courier New" pitchFamily="49" charset="0"/>
                <a:cs typeface="Courier New" pitchFamily="49" charset="0"/>
              </a:rPr>
              <a:t>}</a:t>
            </a:r>
            <a:r>
              <a:rPr lang="en-GB" sz="2000" dirty="0">
                <a:latin typeface="Courier New" pitchFamily="49" charset="0"/>
                <a:cs typeface="Courier New" pitchFamily="49" charset="0"/>
              </a:rPr>
              <a:t>	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725144"/>
            <a:ext cx="4391291" cy="1818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39770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Tutorial problem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the Overleaf online </a:t>
            </a:r>
            <a:r>
              <a:rPr lang="en-GB" dirty="0" err="1" smtClean="0"/>
              <a:t>LaTeX</a:t>
            </a:r>
            <a:r>
              <a:rPr lang="en-GB" dirty="0" smtClean="0"/>
              <a:t> editor, convert the RWMS Outline document (on Moodle) into a PDF based upon the IEEE Journal Paper template.</a:t>
            </a:r>
            <a:endParaRPr lang="en-GB" dirty="0" smtClean="0"/>
          </a:p>
          <a:p>
            <a:pPr lvl="1"/>
            <a:r>
              <a:rPr lang="en-GB" dirty="0" smtClean="0"/>
              <a:t>You may submit your project proposal as a </a:t>
            </a:r>
            <a:r>
              <a:rPr lang="en-GB" dirty="0" err="1" smtClean="0"/>
              <a:t>LaTeX</a:t>
            </a:r>
            <a:r>
              <a:rPr lang="en-GB" dirty="0" smtClean="0"/>
              <a:t>-generated </a:t>
            </a:r>
            <a:r>
              <a:rPr lang="en-GB" dirty="0" err="1" smtClean="0"/>
              <a:t>pdf</a:t>
            </a:r>
            <a:r>
              <a:rPr lang="en-GB" dirty="0" smtClean="0"/>
              <a:t> if you wish, but it is not required</a:t>
            </a:r>
          </a:p>
          <a:p>
            <a:pPr lvl="2"/>
            <a:r>
              <a:rPr lang="en-GB" dirty="0" smtClean="0"/>
              <a:t>If you do, though, it’ll look very nice! </a:t>
            </a:r>
            <a:r>
              <a:rPr lang="en-GB" dirty="0" smtClean="0">
                <a:sym typeface="Wingdings" pitchFamily="2" charset="2"/>
              </a:rPr>
              <a:t>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96554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</a:t>
            </a:r>
            <a:r>
              <a:rPr lang="en-GB" dirty="0" smtClean="0"/>
              <a:t>: </a:t>
            </a:r>
            <a:r>
              <a:rPr lang="en-GB" dirty="0" smtClean="0"/>
              <a:t>Research Ethics</a:t>
            </a:r>
            <a:endParaRPr lang="en-GB" dirty="0"/>
          </a:p>
          <a:p>
            <a:endParaRPr lang="en-GB" dirty="0"/>
          </a:p>
          <a:p>
            <a:r>
              <a:rPr lang="en-GB" dirty="0" smtClean="0"/>
              <a:t>Homework: See previous slide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300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RM Lecture 7 - Research Ethics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RM Lecture 7 - Research Ethics</Template>
  <TotalTime>3243</TotalTime>
  <Words>1269</Words>
  <Application>Microsoft Office PowerPoint</Application>
  <PresentationFormat>On-screen Show (4:3)</PresentationFormat>
  <Paragraphs>234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Calibri</vt:lpstr>
      <vt:lpstr>Courier New</vt:lpstr>
      <vt:lpstr>Georgia</vt:lpstr>
      <vt:lpstr>Trebuchet MS</vt:lpstr>
      <vt:lpstr>Wingdings</vt:lpstr>
      <vt:lpstr>Wingdings 2</vt:lpstr>
      <vt:lpstr>RM Lecture 7 - Research Ethics</vt:lpstr>
      <vt:lpstr>Research Methods</vt:lpstr>
      <vt:lpstr>TeX and LaTeX</vt:lpstr>
      <vt:lpstr>TeX and LaTeX</vt:lpstr>
      <vt:lpstr>TeX and LaTeX</vt:lpstr>
      <vt:lpstr>Example LaTeX document</vt:lpstr>
      <vt:lpstr>Example LaTeX document</vt:lpstr>
      <vt:lpstr>File structure</vt:lpstr>
      <vt:lpstr>Preamble contents</vt:lpstr>
      <vt:lpstr>Body contents</vt:lpstr>
      <vt:lpstr>Body contents</vt:lpstr>
      <vt:lpstr>Body contents</vt:lpstr>
      <vt:lpstr>Body contents - Lists</vt:lpstr>
      <vt:lpstr>Groups</vt:lpstr>
      <vt:lpstr>Environments</vt:lpstr>
      <vt:lpstr>Tabular structures</vt:lpstr>
      <vt:lpstr>Tabular structures</vt:lpstr>
      <vt:lpstr>Tables</vt:lpstr>
      <vt:lpstr>Tables</vt:lpstr>
      <vt:lpstr>Images</vt:lpstr>
      <vt:lpstr>Images</vt:lpstr>
      <vt:lpstr>Bibliography</vt:lpstr>
      <vt:lpstr>Bibliography entries</vt:lpstr>
      <vt:lpstr>Bibliography - citations</vt:lpstr>
      <vt:lpstr>Tutorial problem</vt:lpstr>
      <vt:lpstr>Coming Soon…</vt:lpstr>
    </vt:vector>
  </TitlesOfParts>
  <Company>SMU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</dc:title>
  <dc:creator>Dr Nik Whitehead</dc:creator>
  <cp:lastModifiedBy>Whitehead, Nicola</cp:lastModifiedBy>
  <cp:revision>27</cp:revision>
  <dcterms:created xsi:type="dcterms:W3CDTF">2014-01-13T10:58:32Z</dcterms:created>
  <dcterms:modified xsi:type="dcterms:W3CDTF">2016-11-17T12:31:56Z</dcterms:modified>
</cp:coreProperties>
</file>