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0"/>
  </p:notesMasterIdLst>
  <p:sldIdLst>
    <p:sldId id="256" r:id="rId2"/>
    <p:sldId id="257" r:id="rId3"/>
    <p:sldId id="263" r:id="rId4"/>
    <p:sldId id="259" r:id="rId5"/>
    <p:sldId id="260" r:id="rId6"/>
    <p:sldId id="261" r:id="rId7"/>
    <p:sldId id="264" r:id="rId8"/>
    <p:sldId id="262"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04" autoAdjust="0"/>
    <p:restoredTop sz="80891" autoAdjust="0"/>
  </p:normalViewPr>
  <p:slideViewPr>
    <p:cSldViewPr snapToGrid="0">
      <p:cViewPr>
        <p:scale>
          <a:sx n="100" d="100"/>
          <a:sy n="100" d="100"/>
        </p:scale>
        <p:origin x="9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3001DC-8A4B-4040-91A5-D174180C6D04}" type="datetimeFigureOut">
              <a:rPr lang="en-GB" smtClean="0"/>
              <a:t>30/04/2018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A4C5BA-6584-4B21-A526-7B0A54533024}" type="slidenum">
              <a:rPr lang="en-GB" smtClean="0"/>
              <a:t>‹#›</a:t>
            </a:fld>
            <a:endParaRPr lang="en-GB"/>
          </a:p>
        </p:txBody>
      </p:sp>
    </p:spTree>
    <p:extLst>
      <p:ext uri="{BB962C8B-B14F-4D97-AF65-F5344CB8AC3E}">
        <p14:creationId xmlns:p14="http://schemas.microsoft.com/office/powerpoint/2010/main" val="38433979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Project final Viva by Jacob Sims.</a:t>
            </a:r>
          </a:p>
        </p:txBody>
      </p:sp>
      <p:sp>
        <p:nvSpPr>
          <p:cNvPr id="4" name="Slide Number Placeholder 3"/>
          <p:cNvSpPr>
            <a:spLocks noGrp="1"/>
          </p:cNvSpPr>
          <p:nvPr>
            <p:ph type="sldNum" sz="quarter" idx="10"/>
          </p:nvPr>
        </p:nvSpPr>
        <p:spPr/>
        <p:txBody>
          <a:bodyPr/>
          <a:lstStyle/>
          <a:p>
            <a:fld id="{FFA4C5BA-6584-4B21-A526-7B0A54533024}" type="slidenum">
              <a:rPr lang="en-GB" smtClean="0"/>
              <a:t>1</a:t>
            </a:fld>
            <a:endParaRPr lang="en-GB"/>
          </a:p>
        </p:txBody>
      </p:sp>
    </p:spTree>
    <p:extLst>
      <p:ext uri="{BB962C8B-B14F-4D97-AF65-F5344CB8AC3E}">
        <p14:creationId xmlns:p14="http://schemas.microsoft.com/office/powerpoint/2010/main" val="23418573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Aims and Objectives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Aim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 facilitate and improve both the monitoring and management of Ecolab’s machine failure data by introducing a new and reliable method of interpreting and subsequently, reducing, potential downtimes caused by machine faults and failures, at Ecolab.</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Objectives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objectives of the project comprise of conducting a literature review which would expand existing knowledge on the surrounding areas related to fault monitoring in the manufacturing industry, such as: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UK manufacturing industry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Current machine fault management methods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Current machine fault management software types and tools</a:t>
            </a:r>
          </a:p>
          <a:p>
            <a:pPr marL="914400" marR="0" lvl="2" indent="0" algn="l" defTabSz="914400" rtl="0" eaLnBrk="1" fontAlgn="auto" latinLnBrk="0" hangingPunct="1">
              <a:lnSpc>
                <a:spcPct val="100000"/>
              </a:lnSpc>
              <a:spcBef>
                <a:spcPts val="0"/>
              </a:spcBef>
              <a:spcAft>
                <a:spcPts val="0"/>
              </a:spcAft>
              <a:buClrTx/>
              <a:buSzTx/>
              <a:buFontTx/>
              <a:buNone/>
              <a:tabLst/>
              <a:defRPr/>
            </a:pPr>
            <a:r>
              <a:rPr lang="en-GB" dirty="0"/>
              <a:t>Potential machine fault management tools, methods and technologies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would be followed by the design and development of a system that incorporates knowledge obtained from the research conducted in the literature review.</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Second to this, the system should allow users to:</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Report a failure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Visualise the machine failure data of the current week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Interpret the data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FFA4C5BA-6584-4B21-A526-7B0A54533024}" type="slidenum">
              <a:rPr lang="en-GB" smtClean="0"/>
              <a:t>2</a:t>
            </a:fld>
            <a:endParaRPr lang="en-GB"/>
          </a:p>
        </p:txBody>
      </p:sp>
    </p:spTree>
    <p:extLst>
      <p:ext uri="{BB962C8B-B14F-4D97-AF65-F5344CB8AC3E}">
        <p14:creationId xmlns:p14="http://schemas.microsoft.com/office/powerpoint/2010/main" val="17141061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Below are some fault management methods and tools that revolve around collecting data.</a:t>
            </a: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Fault Tree Analysis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nSpc>
                <a:spcPct val="107000"/>
              </a:lnSpc>
              <a:spcAft>
                <a:spcPts val="800"/>
              </a:spcAft>
              <a:buFont typeface="Arial" panose="020B0604020202020204" pitchFamily="34" charset="0"/>
              <a:buChar char="•"/>
              <a:tabLst>
                <a:tab pos="9144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Links incidents to failures</a:t>
            </a:r>
          </a:p>
          <a:p>
            <a:pPr marL="742950" lvl="1" indent="-285750">
              <a:lnSpc>
                <a:spcPct val="107000"/>
              </a:lnSpc>
              <a:spcAft>
                <a:spcPts val="800"/>
              </a:spcAft>
              <a:buFont typeface="Arial" panose="020B0604020202020204" pitchFamily="34" charset="0"/>
              <a:buChar char="•"/>
              <a:tabLst>
                <a:tab pos="9144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Details all the understood faults that will transpire into failures/incidents</a:t>
            </a:r>
          </a:p>
          <a:p>
            <a:pPr marL="742950" lvl="1" indent="-285750">
              <a:lnSpc>
                <a:spcPct val="107000"/>
              </a:lnSpc>
              <a:spcAft>
                <a:spcPts val="800"/>
              </a:spcAft>
              <a:buFont typeface="Arial" panose="020B0604020202020204" pitchFamily="34" charset="0"/>
              <a:buChar char="•"/>
              <a:tabLst>
                <a:tab pos="9144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Categorises faults in to types</a:t>
            </a:r>
          </a:p>
          <a:p>
            <a:pPr marL="742950" lvl="1" indent="-285750">
              <a:lnSpc>
                <a:spcPct val="107000"/>
              </a:lnSpc>
              <a:spcAft>
                <a:spcPts val="800"/>
              </a:spcAft>
              <a:buFont typeface="Arial" panose="020B0604020202020204" pitchFamily="34" charset="0"/>
              <a:buChar char="•"/>
              <a:tabLst>
                <a:tab pos="9144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Aids in the identification of the early stages associated with big incidents that can occur with the system</a:t>
            </a: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Process Failure Mode Effect Analysis (PFMEA)</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nSpc>
                <a:spcPct val="107000"/>
              </a:lnSpc>
              <a:spcAft>
                <a:spcPts val="800"/>
              </a:spcAft>
              <a:buFont typeface="Arial" panose="020B0604020202020204" pitchFamily="34" charset="0"/>
              <a:buChar char="•"/>
              <a:tabLst>
                <a:tab pos="9144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Rates failures with a risk priority number (RPN) (Severity, Occurrence and Detection)</a:t>
            </a:r>
          </a:p>
          <a:p>
            <a:pPr marL="742950" lvl="1" indent="-285750">
              <a:lnSpc>
                <a:spcPct val="107000"/>
              </a:lnSpc>
              <a:spcAft>
                <a:spcPts val="800"/>
              </a:spcAft>
              <a:buFont typeface="Arial" panose="020B0604020202020204" pitchFamily="34" charset="0"/>
              <a:buChar char="•"/>
              <a:tabLst>
                <a:tab pos="9144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Allows companies to set an RPN cap, so if a failure exceeds that, they can investigate to learn how to reduce a failure’s RPN </a:t>
            </a:r>
          </a:p>
          <a:p>
            <a:pPr marL="742950" lvl="1" indent="-285750">
              <a:lnSpc>
                <a:spcPct val="107000"/>
              </a:lnSpc>
              <a:spcAft>
                <a:spcPts val="800"/>
              </a:spcAft>
              <a:buFont typeface="Arial" panose="020B0604020202020204" pitchFamily="34" charset="0"/>
              <a:buChar char="•"/>
              <a:tabLst>
                <a:tab pos="9144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Logs failure severity, which can help identify the failures that need to be prioritised with regards to prevention</a:t>
            </a:r>
          </a:p>
          <a:p>
            <a:pPr marL="742950" lvl="1" indent="-285750">
              <a:lnSpc>
                <a:spcPct val="107000"/>
              </a:lnSpc>
              <a:spcAft>
                <a:spcPts val="800"/>
              </a:spcAft>
              <a:buFont typeface="Arial" panose="020B0604020202020204" pitchFamily="34" charset="0"/>
              <a:buChar char="•"/>
              <a:tabLst>
                <a:tab pos="9144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Defines what area of a failure is most problematic</a:t>
            </a: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Root Cause Analysis (RCA)</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nSpc>
                <a:spcPct val="107000"/>
              </a:lnSpc>
              <a:spcAft>
                <a:spcPts val="800"/>
              </a:spcAft>
              <a:buFont typeface="Arial" panose="020B0604020202020204" pitchFamily="34" charset="0"/>
              <a:buChar char="•"/>
              <a:tabLst>
                <a:tab pos="9144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Identifies the initial incident that caused the failure</a:t>
            </a:r>
          </a:p>
          <a:p>
            <a:pPr marL="742950" lvl="1" indent="-285750">
              <a:lnSpc>
                <a:spcPct val="107000"/>
              </a:lnSpc>
              <a:spcAft>
                <a:spcPts val="800"/>
              </a:spcAft>
              <a:buFont typeface="Arial" panose="020B0604020202020204" pitchFamily="34" charset="0"/>
              <a:buChar char="•"/>
              <a:tabLst>
                <a:tab pos="9144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4 steps – (1) Data collection, (2) Casual factor charting, (3) Root cause identification, (4) Recommend solutions, generate, implement</a:t>
            </a:r>
          </a:p>
          <a:p>
            <a:pPr marL="742950" lvl="1" indent="-285750">
              <a:lnSpc>
                <a:spcPct val="107000"/>
              </a:lnSpc>
              <a:spcAft>
                <a:spcPts val="800"/>
              </a:spcAft>
              <a:buFont typeface="Arial" panose="020B0604020202020204" pitchFamily="34" charset="0"/>
              <a:buChar char="•"/>
              <a:tabLst>
                <a:tab pos="9144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Used to devise solutions for initial incidents to prevent them causing failures</a:t>
            </a: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Total Productive Maintenance (TPM)</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nSpc>
                <a:spcPct val="107000"/>
              </a:lnSpc>
              <a:spcAft>
                <a:spcPts val="800"/>
              </a:spcAft>
              <a:buFont typeface="Arial" panose="020B0604020202020204" pitchFamily="34" charset="0"/>
              <a:buChar char="•"/>
              <a:tabLst>
                <a:tab pos="9144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Enforces employees to maintain standards</a:t>
            </a:r>
          </a:p>
          <a:p>
            <a:pPr marL="742950" lvl="1" indent="-285750">
              <a:lnSpc>
                <a:spcPct val="107000"/>
              </a:lnSpc>
              <a:spcAft>
                <a:spcPts val="800"/>
              </a:spcAft>
              <a:buFont typeface="Arial" panose="020B0604020202020204" pitchFamily="34" charset="0"/>
              <a:buChar char="•"/>
              <a:tabLst>
                <a:tab pos="9144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Relies on discipline</a:t>
            </a:r>
          </a:p>
          <a:p>
            <a:pPr marL="742950" lvl="1" indent="-285750">
              <a:lnSpc>
                <a:spcPct val="107000"/>
              </a:lnSpc>
              <a:spcAft>
                <a:spcPts val="800"/>
              </a:spcAft>
              <a:buFont typeface="Arial" panose="020B0604020202020204" pitchFamily="34" charset="0"/>
              <a:buChar char="•"/>
              <a:tabLst>
                <a:tab pos="9144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Follows 5 steps – (1)Sort, (2)Systemise, (3)Sweep, (4)Standardise, (5)Self-discipline</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Regarding the existing methods employed for collecting data on machine faults and failures that have been researched, it is a certainty that each method will be sufficient in collecting the data. It is known to the researcher that the methods that have been explored, are in-fact utilised by Ecolab for monitoring machine faults and failures and since the data collection methods are not the area the project is trying to improve, the methods favoured by Ecolab will be utilised.</a:t>
            </a:r>
          </a:p>
          <a:p>
            <a:endParaRPr lang="en-GB" dirty="0"/>
          </a:p>
          <a:p>
            <a:endParaRPr lang="en-GB" dirty="0"/>
          </a:p>
        </p:txBody>
      </p:sp>
      <p:sp>
        <p:nvSpPr>
          <p:cNvPr id="4" name="Slide Number Placeholder 3"/>
          <p:cNvSpPr>
            <a:spLocks noGrp="1"/>
          </p:cNvSpPr>
          <p:nvPr>
            <p:ph type="sldNum" sz="quarter" idx="10"/>
          </p:nvPr>
        </p:nvSpPr>
        <p:spPr/>
        <p:txBody>
          <a:bodyPr/>
          <a:lstStyle/>
          <a:p>
            <a:fld id="{FFA4C5BA-6584-4B21-A526-7B0A54533024}" type="slidenum">
              <a:rPr lang="en-GB" smtClean="0"/>
              <a:t>3</a:t>
            </a:fld>
            <a:endParaRPr lang="en-GB"/>
          </a:p>
        </p:txBody>
      </p:sp>
    </p:spTree>
    <p:extLst>
      <p:ext uri="{BB962C8B-B14F-4D97-AF65-F5344CB8AC3E}">
        <p14:creationId xmlns:p14="http://schemas.microsoft.com/office/powerpoint/2010/main" val="24756435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a:lnSpc>
                <a:spcPct val="107000"/>
              </a:lnSpc>
              <a:spcBef>
                <a:spcPts val="1200"/>
              </a:spcBef>
              <a:spcAft>
                <a:spcPts val="0"/>
              </a:spcAft>
            </a:pPr>
            <a:r>
              <a:rPr lang="en-GB"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Current machine fault management software types and tools</a:t>
            </a:r>
          </a:p>
          <a:p>
            <a:pPr>
              <a:lnSpc>
                <a:spcPct val="107000"/>
              </a:lnSpc>
              <a:spcBef>
                <a:spcPts val="200"/>
              </a:spcBef>
              <a:spcAft>
                <a:spcPts val="0"/>
              </a:spcAft>
            </a:pPr>
            <a:r>
              <a:rPr lang="en-GB" sz="16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Types</a:t>
            </a: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Proprietary</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Proprietary software is software that is copyrighted and owned by one company. This type of software is generally leased/licensed by the business/person using it, leaving the ownership to the company providing the service. An example of proprietary software is that offered by Microsoft which is Office 365, where a user will pay a fee to be able to use any of the software that is part of the package.</a:t>
            </a: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Bespoke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Bespoke software is software that is designed and developed specifically for a company/business, with the aim of providing optimal service in facilitating the purpose it was built to fulfil, which is typically the automation of one of the business’ processes. The design and development of the software is outsourced to a company that specialises in producing software to ensure the system will be handled by experts. An example of a company that makes bespoke software, especially for monitoring/managing data, is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Everun</a:t>
            </a:r>
            <a:r>
              <a:rPr lang="en-GB" sz="12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Open Source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Open source software is software that is available to the public for free. This type of software is an alternative to purchasing software, where the consumer can save money while being provided with a product that provides the same service as paid software. An example of open source software is Apache’s OpenOffice package, which is hailed as the preferred alternative to Microsoft’s Office package.</a:t>
            </a:r>
          </a:p>
          <a:p>
            <a:pPr>
              <a:lnSpc>
                <a:spcPct val="107000"/>
              </a:lnSpc>
              <a:spcBef>
                <a:spcPts val="200"/>
              </a:spcBef>
              <a:spcAft>
                <a:spcPts val="0"/>
              </a:spcAft>
            </a:pPr>
            <a:r>
              <a:rPr lang="en-GB" sz="16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Tools</a:t>
            </a: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Spreadsheet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Spreadsheets essentially bridge the gap between paper-based systems and computerised systems, basically functioning as a paper-based system on a computer screen. Spreadsheets are a simplistic, yet ideal, method for storing vast amounts of data and can be automated to an extent, by using functions to calculate data from cells. Spreadsheets in paper form are extremely accessible, requiring only a pen/pencil and paper. </a:t>
            </a: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Database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Databases are the next logical step from the digital spreadsheet, revolving around the storage and retrievability of data, accompanied with a tool set far more useful and tailored for the process of data analysis. Database software is generally used for more analytical purposes, serving a more specific role than just storing data while relying on manual human interpretation for the analysis. Database instead uses query languages such as SQL, against the data to retrieve information, which is a very helpful tool when building reports. It is also worth mentioning that databases are commonly found at the centre of most companies that deal with huge amounts of data quite simply because, they are extremely good at storing data as well as providing the necessary tools to query the data to deduct useful information. </a:t>
            </a:r>
          </a:p>
          <a:p>
            <a:pPr>
              <a:lnSpc>
                <a:spcPct val="107000"/>
              </a:lnSpc>
              <a:spcAft>
                <a:spcPts val="800"/>
              </a:spcAft>
            </a:pPr>
            <a:r>
              <a:rPr lang="en-GB" sz="1600" dirty="0">
                <a:solidFill>
                  <a:srgbClr val="2F5496"/>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solidFill>
                  <a:srgbClr val="2F5496"/>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Software Package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Software packages are in-house/bespoke systems that generally consist of two parts, the first part is the front-end application which is what the end-user interacts with, allowing them to navigate through the system by using a GUI designed specifically for the end-users. The second part is the back-end database that sits behind the application, eliminating the possibility for the end-users to interact with it directly but instead, through using the application. This is done by using data manipulation in the front-end where a user interacts with buttons and text boxes.</a:t>
            </a:r>
          </a:p>
          <a:p>
            <a:endParaRPr lang="en-GB" dirty="0"/>
          </a:p>
        </p:txBody>
      </p:sp>
      <p:sp>
        <p:nvSpPr>
          <p:cNvPr id="4" name="Slide Number Placeholder 3"/>
          <p:cNvSpPr>
            <a:spLocks noGrp="1"/>
          </p:cNvSpPr>
          <p:nvPr>
            <p:ph type="sldNum" sz="quarter" idx="10"/>
          </p:nvPr>
        </p:nvSpPr>
        <p:spPr/>
        <p:txBody>
          <a:bodyPr/>
          <a:lstStyle/>
          <a:p>
            <a:fld id="{FFA4C5BA-6584-4B21-A526-7B0A54533024}" type="slidenum">
              <a:rPr lang="en-GB" smtClean="0"/>
              <a:t>4</a:t>
            </a:fld>
            <a:endParaRPr lang="en-GB"/>
          </a:p>
        </p:txBody>
      </p:sp>
    </p:spTree>
    <p:extLst>
      <p:ext uri="{BB962C8B-B14F-4D97-AF65-F5344CB8AC3E}">
        <p14:creationId xmlns:p14="http://schemas.microsoft.com/office/powerpoint/2010/main" val="32460185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1200"/>
              </a:spcBef>
              <a:spcAft>
                <a:spcPts val="0"/>
              </a:spcAft>
            </a:pPr>
            <a:r>
              <a:rPr lang="en-GB"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Potential machine fault management software tools, methods and technologies</a:t>
            </a:r>
          </a:p>
          <a:p>
            <a:pPr>
              <a:lnSpc>
                <a:spcPct val="107000"/>
              </a:lnSpc>
              <a:spcBef>
                <a:spcPts val="200"/>
              </a:spcBef>
              <a:spcAft>
                <a:spcPts val="0"/>
              </a:spcAft>
            </a:pPr>
            <a:r>
              <a:rPr lang="en-GB" sz="16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DBMS</a:t>
            </a: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Access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Single User</a:t>
            </a:r>
          </a:p>
          <a:p>
            <a:pPr marL="342900" lvl="0" indent="-342900">
              <a:lnSpc>
                <a:spcPct val="107000"/>
              </a:lnSpc>
              <a:spcAft>
                <a:spcPts val="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Stand-alone Relational DBMS (allows front-end &amp; back-end development in one place)</a:t>
            </a:r>
          </a:p>
          <a:p>
            <a:pPr marL="342900" lvl="0" indent="-342900">
              <a:lnSpc>
                <a:spcPct val="107000"/>
              </a:lnSpc>
              <a:spcAft>
                <a:spcPts val="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Local</a:t>
            </a:r>
          </a:p>
          <a:p>
            <a:pPr marL="342900" lvl="0" indent="-342900">
              <a:lnSpc>
                <a:spcPct val="107000"/>
              </a:lnSpc>
              <a:spcAft>
                <a:spcPts val="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Proprietary package</a:t>
            </a:r>
          </a:p>
          <a:p>
            <a:pPr marL="342900" lvl="0" indent="-342900">
              <a:lnSpc>
                <a:spcPct val="107000"/>
              </a:lnSpc>
              <a:spcAft>
                <a:spcPts val="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Very accessible (platforms)</a:t>
            </a:r>
          </a:p>
          <a:p>
            <a:pPr marL="342900" lvl="0" indent="-342900">
              <a:lnSpc>
                <a:spcPct val="107000"/>
              </a:lnSpc>
              <a:spcAft>
                <a:spcPts val="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Very portable (all you need is the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db</a:t>
            </a:r>
            <a:r>
              <a:rPr lang="en-GB" sz="1200" dirty="0">
                <a:effectLst/>
                <a:latin typeface="Calibri" panose="020F0502020204030204" pitchFamily="34" charset="0"/>
                <a:ea typeface="Calibri" panose="020F0502020204030204" pitchFamily="34" charset="0"/>
                <a:cs typeface="Times New Roman" panose="02020603050405020304" pitchFamily="18" charset="0"/>
              </a:rPr>
              <a:t> file and Access)</a:t>
            </a:r>
          </a:p>
          <a:p>
            <a:pPr marL="342900" lvl="0" indent="-342900">
              <a:lnSpc>
                <a:spcPct val="107000"/>
              </a:lnSpc>
              <a:spcAft>
                <a:spcPts val="80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Strong GUI</a:t>
            </a: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Oracle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Multi-User</a:t>
            </a:r>
          </a:p>
          <a:p>
            <a:pPr marL="342900" lvl="0" indent="-342900">
              <a:lnSpc>
                <a:spcPct val="107000"/>
              </a:lnSpc>
              <a:spcAft>
                <a:spcPts val="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Relational DBM engine/ intelligent cloud application</a:t>
            </a:r>
          </a:p>
          <a:p>
            <a:pPr marL="342900" lvl="0" indent="-342900">
              <a:lnSpc>
                <a:spcPct val="107000"/>
              </a:lnSpc>
              <a:spcAft>
                <a:spcPts val="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Popular for large organisations (no physical server room and large memory capacity)</a:t>
            </a:r>
          </a:p>
          <a:p>
            <a:pPr marL="342900" lvl="0" indent="-342900">
              <a:lnSpc>
                <a:spcPct val="107000"/>
              </a:lnSpc>
              <a:spcAft>
                <a:spcPts val="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Proprietary (lease server space)</a:t>
            </a:r>
          </a:p>
          <a:p>
            <a:pPr marL="342900" lvl="0" indent="-342900">
              <a:lnSpc>
                <a:spcPct val="107000"/>
              </a:lnSpc>
              <a:spcAft>
                <a:spcPts val="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Very accessible (only requires internet connection)</a:t>
            </a:r>
          </a:p>
          <a:p>
            <a:pPr marL="342900" lvl="0" indent="-342900">
              <a:lnSpc>
                <a:spcPct val="107000"/>
              </a:lnSpc>
              <a:spcAft>
                <a:spcPts val="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Portable providing internet connection</a:t>
            </a:r>
          </a:p>
          <a:p>
            <a:pPr marL="342900" lvl="0" indent="-342900">
              <a:lnSpc>
                <a:spcPct val="107000"/>
              </a:lnSpc>
              <a:spcAft>
                <a:spcPts val="80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Minimal GUI</a:t>
            </a: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MySQL</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Multi-User</a:t>
            </a:r>
          </a:p>
          <a:p>
            <a:pPr marL="342900" lvl="0" indent="-342900">
              <a:lnSpc>
                <a:spcPct val="107000"/>
              </a:lnSpc>
              <a:spcAft>
                <a:spcPts val="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Relational DBMS</a:t>
            </a:r>
          </a:p>
          <a:p>
            <a:pPr marL="342900" lvl="0" indent="-342900">
              <a:lnSpc>
                <a:spcPct val="107000"/>
              </a:lnSpc>
              <a:spcAft>
                <a:spcPts val="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Popular for back-end web development (LAMP package)</a:t>
            </a:r>
          </a:p>
          <a:p>
            <a:pPr marL="342900" lvl="0" indent="-342900">
              <a:lnSpc>
                <a:spcPct val="107000"/>
              </a:lnSpc>
              <a:spcAft>
                <a:spcPts val="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Open source</a:t>
            </a:r>
          </a:p>
          <a:p>
            <a:pPr marL="342900" lvl="0" indent="-342900">
              <a:lnSpc>
                <a:spcPct val="107000"/>
              </a:lnSpc>
              <a:spcAft>
                <a:spcPts val="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Accessible on Windows, MAC OS and Linux platforms</a:t>
            </a:r>
          </a:p>
          <a:p>
            <a:pPr marL="342900" lvl="0" indent="-342900">
              <a:lnSpc>
                <a:spcPct val="107000"/>
              </a:lnSpc>
              <a:spcAft>
                <a:spcPts val="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Poor portability (user must change connection string in configuration file)</a:t>
            </a:r>
          </a:p>
          <a:p>
            <a:pPr marL="342900" lvl="0" indent="-342900">
              <a:lnSpc>
                <a:spcPct val="107000"/>
              </a:lnSpc>
              <a:spcAft>
                <a:spcPts val="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Strong GUI</a:t>
            </a:r>
          </a:p>
          <a:p>
            <a:pPr marL="457200">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Bef>
                <a:spcPts val="200"/>
              </a:spcBef>
              <a:spcAft>
                <a:spcPts val="0"/>
              </a:spcAft>
            </a:pPr>
            <a:r>
              <a:rPr lang="en-GB" sz="16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 </a:t>
            </a:r>
          </a:p>
          <a:p>
            <a:pPr>
              <a:lnSpc>
                <a:spcPct val="107000"/>
              </a:lnSpc>
              <a:spcBef>
                <a:spcPts val="200"/>
              </a:spcBef>
              <a:spcAft>
                <a:spcPts val="0"/>
              </a:spcAft>
            </a:pPr>
            <a:r>
              <a:rPr lang="en-GB" sz="16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Bef>
                <a:spcPts val="200"/>
              </a:spcBef>
              <a:spcAft>
                <a:spcPts val="0"/>
              </a:spcAft>
            </a:pPr>
            <a:r>
              <a:rPr lang="en-GB" sz="16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Programming Language</a:t>
            </a: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C#</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High-level</a:t>
            </a:r>
          </a:p>
          <a:p>
            <a:pPr marL="342900" lvl="0" indent="-342900">
              <a:lnSpc>
                <a:spcPct val="107000"/>
              </a:lnSpc>
              <a:spcAft>
                <a:spcPts val="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Object orientated</a:t>
            </a:r>
          </a:p>
          <a:p>
            <a:pPr marL="342900" lvl="0" indent="-342900">
              <a:lnSpc>
                <a:spcPct val="107000"/>
              </a:lnSpc>
              <a:spcAft>
                <a:spcPts val="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.NET platform</a:t>
            </a:r>
          </a:p>
          <a:p>
            <a:pPr marL="342900" lvl="0" indent="-342900">
              <a:lnSpc>
                <a:spcPct val="107000"/>
              </a:lnSpc>
              <a:spcAft>
                <a:spcPts val="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Multi-purpose, mostly windows applications</a:t>
            </a:r>
          </a:p>
          <a:p>
            <a:pPr marL="342900" lvl="0" indent="-342900">
              <a:lnSpc>
                <a:spcPct val="107000"/>
              </a:lnSpc>
              <a:spcAft>
                <a:spcPts val="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If .NET is installed, the program will work (virtual compiler converting program to machine code)</a:t>
            </a:r>
          </a:p>
          <a:p>
            <a:pPr marL="342900" lvl="0" indent="-342900">
              <a:lnSpc>
                <a:spcPct val="107000"/>
              </a:lnSpc>
              <a:spcAft>
                <a:spcPts val="80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Visual studio </a:t>
            </a: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JAVA</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High-level</a:t>
            </a:r>
          </a:p>
          <a:p>
            <a:pPr marL="342900" lvl="0" indent="-342900">
              <a:lnSpc>
                <a:spcPct val="107000"/>
              </a:lnSpc>
              <a:spcAft>
                <a:spcPts val="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Object orientated</a:t>
            </a:r>
          </a:p>
          <a:p>
            <a:pPr marL="342900" lvl="0" indent="-342900">
              <a:lnSpc>
                <a:spcPct val="107000"/>
              </a:lnSpc>
              <a:spcAft>
                <a:spcPts val="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Open source</a:t>
            </a:r>
          </a:p>
          <a:p>
            <a:pPr marL="342900" lvl="0" indent="-342900">
              <a:lnSpc>
                <a:spcPct val="107000"/>
              </a:lnSpc>
              <a:spcAft>
                <a:spcPts val="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Multi-purpose</a:t>
            </a:r>
          </a:p>
          <a:p>
            <a:pPr marL="342900" lvl="0" indent="-342900">
              <a:lnSpc>
                <a:spcPct val="107000"/>
              </a:lnSpc>
              <a:spcAft>
                <a:spcPts val="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If JAVA is installed, the program will work (JAVA VIRTUAL MACHINE)</a:t>
            </a:r>
          </a:p>
          <a:p>
            <a:pPr marL="342900" lvl="0" indent="-342900">
              <a:lnSpc>
                <a:spcPct val="107000"/>
              </a:lnSpc>
              <a:spcAft>
                <a:spcPts val="80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NetBeans</a:t>
            </a: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Python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High-level</a:t>
            </a:r>
          </a:p>
          <a:p>
            <a:pPr marL="342900" lvl="0" indent="-342900">
              <a:lnSpc>
                <a:spcPct val="107000"/>
              </a:lnSpc>
              <a:spcAft>
                <a:spcPts val="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Object orientated</a:t>
            </a:r>
          </a:p>
          <a:p>
            <a:pPr marL="342900" lvl="0" indent="-342900">
              <a:lnSpc>
                <a:spcPct val="107000"/>
              </a:lnSpc>
              <a:spcAft>
                <a:spcPts val="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Open source</a:t>
            </a:r>
          </a:p>
          <a:p>
            <a:pPr marL="342900" lvl="0" indent="-342900">
              <a:lnSpc>
                <a:spcPct val="107000"/>
              </a:lnSpc>
              <a:spcAft>
                <a:spcPts val="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Multi-purpose</a:t>
            </a:r>
          </a:p>
          <a:p>
            <a:pPr marL="342900" lvl="0" indent="-342900">
              <a:lnSpc>
                <a:spcPct val="107000"/>
              </a:lnSpc>
              <a:spcAft>
                <a:spcPts val="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Multiple IDEs which makes it Accessible </a:t>
            </a:r>
          </a:p>
          <a:p>
            <a:pPr marL="457200">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Bef>
                <a:spcPts val="200"/>
              </a:spcBef>
              <a:spcAft>
                <a:spcPts val="0"/>
              </a:spcAft>
            </a:pPr>
            <a:r>
              <a:rPr lang="en-GB" sz="16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IDE</a:t>
            </a: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Visual Studio</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Proprietary (Microsoft)</a:t>
            </a:r>
          </a:p>
          <a:p>
            <a:pPr marL="342900" lvl="0" indent="-342900">
              <a:lnSpc>
                <a:spcPct val="107000"/>
              </a:lnSpc>
              <a:spcAft>
                <a:spcPts val="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Environment for all .NET languages</a:t>
            </a:r>
          </a:p>
          <a:p>
            <a:pPr marL="342900" lvl="0" indent="-342900">
              <a:lnSpc>
                <a:spcPct val="107000"/>
              </a:lnSpc>
              <a:spcAft>
                <a:spcPts val="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Strong GUI capabilities </a:t>
            </a:r>
          </a:p>
          <a:p>
            <a:pPr marL="342900" lvl="0" indent="-342900">
              <a:lnSpc>
                <a:spcPct val="107000"/>
              </a:lnSpc>
              <a:spcAft>
                <a:spcPts val="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Built-in debugger</a:t>
            </a:r>
          </a:p>
          <a:p>
            <a:pPr marL="342900" lvl="0" indent="-342900">
              <a:lnSpc>
                <a:spcPct val="107000"/>
              </a:lnSpc>
              <a:spcAft>
                <a:spcPts val="80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All-in-one, users can develop front-end and back-end in one place</a:t>
            </a: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NetBeans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Open Source</a:t>
            </a:r>
          </a:p>
          <a:p>
            <a:pPr marL="342900" lvl="0" indent="-342900">
              <a:lnSpc>
                <a:spcPct val="107000"/>
              </a:lnSpc>
              <a:spcAft>
                <a:spcPts val="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Official environment for Java 8</a:t>
            </a:r>
          </a:p>
          <a:p>
            <a:pPr marL="342900" lvl="0" indent="-342900">
              <a:lnSpc>
                <a:spcPct val="107000"/>
              </a:lnSpc>
              <a:spcAft>
                <a:spcPts val="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Decent GUI capabilities</a:t>
            </a:r>
          </a:p>
          <a:p>
            <a:pPr marL="342900" lvl="0" indent="-342900">
              <a:lnSpc>
                <a:spcPct val="107000"/>
              </a:lnSpc>
              <a:spcAft>
                <a:spcPts val="80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“find bugs” tool that will fix common errors</a:t>
            </a:r>
          </a:p>
          <a:p>
            <a:endParaRPr lang="en-GB" dirty="0"/>
          </a:p>
        </p:txBody>
      </p:sp>
      <p:sp>
        <p:nvSpPr>
          <p:cNvPr id="4" name="Slide Number Placeholder 3"/>
          <p:cNvSpPr>
            <a:spLocks noGrp="1"/>
          </p:cNvSpPr>
          <p:nvPr>
            <p:ph type="sldNum" sz="quarter" idx="10"/>
          </p:nvPr>
        </p:nvSpPr>
        <p:spPr/>
        <p:txBody>
          <a:bodyPr/>
          <a:lstStyle/>
          <a:p>
            <a:fld id="{FFA4C5BA-6584-4B21-A526-7B0A54533024}" type="slidenum">
              <a:rPr lang="en-GB" smtClean="0"/>
              <a:t>5</a:t>
            </a:fld>
            <a:endParaRPr lang="en-GB"/>
          </a:p>
        </p:txBody>
      </p:sp>
    </p:spTree>
    <p:extLst>
      <p:ext uri="{BB962C8B-B14F-4D97-AF65-F5344CB8AC3E}">
        <p14:creationId xmlns:p14="http://schemas.microsoft.com/office/powerpoint/2010/main" val="34713069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1200"/>
              </a:spcBef>
              <a:spcAft>
                <a:spcPts val="0"/>
              </a:spcAft>
            </a:pPr>
            <a:r>
              <a:rPr lang="en-GB"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Results/Conclusions</a:t>
            </a:r>
          </a:p>
          <a:p>
            <a:pPr>
              <a:lnSpc>
                <a:spcPct val="107000"/>
              </a:lnSpc>
              <a:spcBef>
                <a:spcPts val="200"/>
              </a:spcBef>
              <a:spcAft>
                <a:spcPts val="0"/>
              </a:spcAft>
            </a:pPr>
            <a:r>
              <a:rPr lang="en-GB" sz="16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Type – Bespoke</a:t>
            </a:r>
          </a:p>
          <a:p>
            <a:pPr marL="342900" lvl="0" indent="-342900">
              <a:lnSpc>
                <a:spcPct val="107000"/>
              </a:lnSpc>
              <a:spcAft>
                <a:spcPts val="80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This will ensure Ecolab are provided with a system that is built and tailored to facilitate the process of monitoring and managing machine faults and failures specifically for their company</a:t>
            </a:r>
          </a:p>
          <a:p>
            <a:pPr>
              <a:lnSpc>
                <a:spcPct val="107000"/>
              </a:lnSpc>
              <a:spcBef>
                <a:spcPts val="200"/>
              </a:spcBef>
              <a:spcAft>
                <a:spcPts val="0"/>
              </a:spcAft>
            </a:pPr>
            <a:r>
              <a:rPr lang="en-GB" sz="16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Tool – Software Application</a:t>
            </a:r>
          </a:p>
          <a:p>
            <a:pPr marL="342900" lvl="0" indent="-342900">
              <a:lnSpc>
                <a:spcPct val="107000"/>
              </a:lnSpc>
              <a:spcAft>
                <a:spcPts val="80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A software application is the most suitable tool for this instance as a simplistic application will be easy-to-use which will lower the risk of human error substantially</a:t>
            </a:r>
          </a:p>
          <a:p>
            <a:pPr>
              <a:lnSpc>
                <a:spcPct val="107000"/>
              </a:lnSpc>
              <a:spcBef>
                <a:spcPts val="200"/>
              </a:spcBef>
              <a:spcAft>
                <a:spcPts val="0"/>
              </a:spcAft>
            </a:pPr>
            <a:r>
              <a:rPr lang="en-GB" sz="16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DBMS – Access</a:t>
            </a:r>
          </a:p>
          <a:p>
            <a:pPr marL="342900" lvl="0" indent="-342900">
              <a:lnSpc>
                <a:spcPct val="107000"/>
              </a:lnSpc>
              <a:spcAft>
                <a:spcPts val="800"/>
              </a:spcAft>
              <a:buFont typeface="Times New Roman" panose="02020603050405020304" pitchFamily="18" charset="0"/>
              <a:buChar char="-"/>
              <a:tabLst>
                <a:tab pos="457200" algn="l"/>
              </a:tabLst>
            </a:pP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Access is a viable technology for the Ecolab fault monitoring system because, the system will not require a huge scale database, but instead, a controlled database, which negates the disadvantage of having less storage capabilities, and neither does the system have an abundance of end-users, but instead, a very limited set of end-users. This also helps negate the storage issue posed with Access because a handful of end-users, that will only use the system at the end of the work shift, are not going to be inputting large quantities of data, meaning that the storage will reach its limit over a longer period of time, compared to if there were hundreds of users inputting data simultaneously every day</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200"/>
              </a:spcBef>
              <a:spcAft>
                <a:spcPts val="0"/>
              </a:spcAft>
            </a:pPr>
            <a:r>
              <a:rPr lang="en-GB" sz="16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Programming Language – C#</a:t>
            </a:r>
          </a:p>
          <a:p>
            <a:pPr marL="342900" lvl="0" indent="-342900">
              <a:lnSpc>
                <a:spcPct val="107000"/>
              </a:lnSpc>
              <a:spcAft>
                <a:spcPts val="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C# has been selected based on the research gathered in the literature review. C# is a high-level object-oriented language that is more than capable of developing a fault monitoring system that would be used by one user at a time. The Ecolab system will also be a Windows application</a:t>
            </a:r>
          </a:p>
          <a:p>
            <a:pPr marL="457200">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Bef>
                <a:spcPts val="200"/>
              </a:spcBef>
              <a:spcAft>
                <a:spcPts val="0"/>
              </a:spcAft>
            </a:pPr>
            <a:r>
              <a:rPr lang="en-GB" sz="16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IDE – Visual Studio</a:t>
            </a:r>
          </a:p>
          <a:p>
            <a:pPr marL="342900" lvl="0" indent="-342900">
              <a:lnSpc>
                <a:spcPct val="107000"/>
              </a:lnSpc>
              <a:spcAft>
                <a:spcPts val="800"/>
              </a:spcAft>
              <a:buFont typeface="Times New Roman" panose="02020603050405020304" pitchFamily="18" charset="0"/>
              <a:buChar char="-"/>
              <a:tabLst>
                <a:tab pos="4572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Visual Studio, based on the research, was the clear choice for the following reasons. Firstly, as C# is the choice of language, Visual Studio features full support for the language and incorporates GUI features that help improve the rate of development. This also means that the language is already installed and ready for use once Visual Studio is installed. Secondly, Visual Studio is a familiar environment that is simple to navigate and use where NetBeans, is more complicated to learn and understand, which steepens the learning curve that already exists within the confines of this development project</a:t>
            </a:r>
          </a:p>
          <a:p>
            <a:pPr marL="228600">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a:p>
            <a:endParaRPr lang="en-GB" dirty="0"/>
          </a:p>
        </p:txBody>
      </p:sp>
      <p:sp>
        <p:nvSpPr>
          <p:cNvPr id="4" name="Slide Number Placeholder 3"/>
          <p:cNvSpPr>
            <a:spLocks noGrp="1"/>
          </p:cNvSpPr>
          <p:nvPr>
            <p:ph type="sldNum" sz="quarter" idx="10"/>
          </p:nvPr>
        </p:nvSpPr>
        <p:spPr/>
        <p:txBody>
          <a:bodyPr/>
          <a:lstStyle/>
          <a:p>
            <a:fld id="{FFA4C5BA-6584-4B21-A526-7B0A54533024}" type="slidenum">
              <a:rPr lang="en-GB" smtClean="0"/>
              <a:t>6</a:t>
            </a:fld>
            <a:endParaRPr lang="en-GB"/>
          </a:p>
        </p:txBody>
      </p:sp>
    </p:spTree>
    <p:extLst>
      <p:ext uri="{BB962C8B-B14F-4D97-AF65-F5344CB8AC3E}">
        <p14:creationId xmlns:p14="http://schemas.microsoft.com/office/powerpoint/2010/main" val="32943909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FFA4C5BA-6584-4B21-A526-7B0A54533024}" type="slidenum">
              <a:rPr lang="en-GB" smtClean="0"/>
              <a:t>7</a:t>
            </a:fld>
            <a:endParaRPr lang="en-GB"/>
          </a:p>
        </p:txBody>
      </p:sp>
    </p:spTree>
    <p:extLst>
      <p:ext uri="{BB962C8B-B14F-4D97-AF65-F5344CB8AC3E}">
        <p14:creationId xmlns:p14="http://schemas.microsoft.com/office/powerpoint/2010/main" val="4581019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Future Recommendations</a:t>
            </a:r>
          </a:p>
          <a:p>
            <a:r>
              <a:rPr lang="en-GB" sz="1200" b="1" kern="1200" dirty="0">
                <a:solidFill>
                  <a:schemeClr val="tx1"/>
                </a:solidFill>
                <a:effectLst/>
                <a:latin typeface="+mn-lt"/>
                <a:ea typeface="+mn-ea"/>
                <a:cs typeface="+mn-cs"/>
              </a:rPr>
              <a:t>Allow day/month/year overview </a:t>
            </a:r>
          </a:p>
          <a:p>
            <a:r>
              <a:rPr lang="en-GB" sz="1200" kern="1200" dirty="0">
                <a:solidFill>
                  <a:schemeClr val="tx1"/>
                </a:solidFill>
                <a:effectLst/>
                <a:latin typeface="+mn-lt"/>
                <a:ea typeface="+mn-ea"/>
                <a:cs typeface="+mn-cs"/>
              </a:rPr>
              <a:t>This would help Ecolab better understand the scale of how much downtime they are accumulating as well as being able to identify which failures are the most problematic.</a:t>
            </a:r>
          </a:p>
          <a:p>
            <a:r>
              <a:rPr lang="en-GB" sz="1200" b="1" kern="1200" dirty="0">
                <a:solidFill>
                  <a:schemeClr val="tx1"/>
                </a:solidFill>
                <a:effectLst/>
                <a:latin typeface="+mn-lt"/>
                <a:ea typeface="+mn-ea"/>
                <a:cs typeface="+mn-cs"/>
              </a:rPr>
              <a:t>Expert system integration (Incorporates machine fault management methods)</a:t>
            </a:r>
          </a:p>
          <a:p>
            <a:r>
              <a:rPr lang="en-GB" sz="1200" kern="1200" dirty="0">
                <a:solidFill>
                  <a:schemeClr val="tx1"/>
                </a:solidFill>
                <a:effectLst/>
                <a:latin typeface="+mn-lt"/>
                <a:ea typeface="+mn-ea"/>
                <a:cs typeface="+mn-cs"/>
              </a:rPr>
              <a:t>This would add to the current system by being able to conduct processes such as root cause analysis to identify key incidents/faults that lead to failures. PFMEA could also be integrated to add a risk priority number (RPN) to each of the failures to help build the users knowledge about what failures are priority by their (severity). </a:t>
            </a:r>
          </a:p>
          <a:p>
            <a:r>
              <a:rPr lang="en-GB" sz="1200" b="1" kern="1200" dirty="0">
                <a:solidFill>
                  <a:schemeClr val="tx1"/>
                </a:solidFill>
                <a:effectLst/>
                <a:latin typeface="+mn-lt"/>
                <a:ea typeface="+mn-ea"/>
                <a:cs typeface="+mn-cs"/>
              </a:rPr>
              <a:t>Mobile/tablet compatibility </a:t>
            </a:r>
          </a:p>
          <a:p>
            <a:r>
              <a:rPr lang="en-GB" sz="1200" kern="1200" dirty="0">
                <a:solidFill>
                  <a:schemeClr val="tx1"/>
                </a:solidFill>
                <a:effectLst/>
                <a:latin typeface="+mn-lt"/>
                <a:ea typeface="+mn-ea"/>
                <a:cs typeface="+mn-cs"/>
              </a:rPr>
              <a:t>This would allow the system to be updated and checked in real-time as opposed to having to wait until the end of the shift to log and check all the data.</a:t>
            </a:r>
          </a:p>
          <a:p>
            <a:endParaRPr lang="en-GB" dirty="0"/>
          </a:p>
          <a:p>
            <a:endParaRPr lang="en-GB" dirty="0"/>
          </a:p>
        </p:txBody>
      </p:sp>
      <p:sp>
        <p:nvSpPr>
          <p:cNvPr id="4" name="Slide Number Placeholder 3"/>
          <p:cNvSpPr>
            <a:spLocks noGrp="1"/>
          </p:cNvSpPr>
          <p:nvPr>
            <p:ph type="sldNum" sz="quarter" idx="10"/>
          </p:nvPr>
        </p:nvSpPr>
        <p:spPr/>
        <p:txBody>
          <a:bodyPr/>
          <a:lstStyle/>
          <a:p>
            <a:fld id="{FFA4C5BA-6584-4B21-A526-7B0A54533024}" type="slidenum">
              <a:rPr lang="en-GB" smtClean="0"/>
              <a:t>8</a:t>
            </a:fld>
            <a:endParaRPr lang="en-GB"/>
          </a:p>
        </p:txBody>
      </p:sp>
    </p:spTree>
    <p:extLst>
      <p:ext uri="{BB962C8B-B14F-4D97-AF65-F5344CB8AC3E}">
        <p14:creationId xmlns:p14="http://schemas.microsoft.com/office/powerpoint/2010/main" val="27423807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4/30/2018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4/30/2018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4/30/2018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4/30/2018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4/30/2018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4/30/2018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4/30/2018</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4/30/2018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4/30/2018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hyperlink" Target="Jacob%20Sims%20-%20Project%20Demonstration.mp4" TargetMode="External"/><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57753-58B6-4ED3-A54A-52FDD9407E60}"/>
              </a:ext>
            </a:extLst>
          </p:cNvPr>
          <p:cNvSpPr>
            <a:spLocks noGrp="1"/>
          </p:cNvSpPr>
          <p:nvPr>
            <p:ph type="ctrTitle"/>
          </p:nvPr>
        </p:nvSpPr>
        <p:spPr/>
        <p:txBody>
          <a:bodyPr/>
          <a:lstStyle/>
          <a:p>
            <a:pPr algn="ctr"/>
            <a:r>
              <a:rPr lang="en-GB" dirty="0">
                <a:latin typeface="Calibri Light" panose="020F0302020204030204" pitchFamily="34" charset="0"/>
                <a:cs typeface="Calibri Light" panose="020F0302020204030204" pitchFamily="34" charset="0"/>
              </a:rPr>
              <a:t>Final Viva</a:t>
            </a:r>
          </a:p>
        </p:txBody>
      </p:sp>
      <p:sp>
        <p:nvSpPr>
          <p:cNvPr id="3" name="Subtitle 2">
            <a:extLst>
              <a:ext uri="{FF2B5EF4-FFF2-40B4-BE49-F238E27FC236}">
                <a16:creationId xmlns:a16="http://schemas.microsoft.com/office/drawing/2014/main" id="{88D6FB76-3F30-4713-A273-D0405A78A587}"/>
              </a:ext>
            </a:extLst>
          </p:cNvPr>
          <p:cNvSpPr>
            <a:spLocks noGrp="1"/>
          </p:cNvSpPr>
          <p:nvPr>
            <p:ph type="subTitle" idx="1"/>
          </p:nvPr>
        </p:nvSpPr>
        <p:spPr/>
        <p:txBody>
          <a:bodyPr/>
          <a:lstStyle/>
          <a:p>
            <a:pPr algn="ctr"/>
            <a:r>
              <a:rPr lang="en-GB" dirty="0">
                <a:latin typeface="Calibri Light" panose="020F0302020204030204" pitchFamily="34" charset="0"/>
                <a:cs typeface="Calibri Light" panose="020F0302020204030204" pitchFamily="34" charset="0"/>
              </a:rPr>
              <a:t>By Jacob Sims</a:t>
            </a:r>
          </a:p>
        </p:txBody>
      </p:sp>
    </p:spTree>
    <p:extLst>
      <p:ext uri="{BB962C8B-B14F-4D97-AF65-F5344CB8AC3E}">
        <p14:creationId xmlns:p14="http://schemas.microsoft.com/office/powerpoint/2010/main" val="2538153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57753-58B6-4ED3-A54A-52FDD9407E60}"/>
              </a:ext>
            </a:extLst>
          </p:cNvPr>
          <p:cNvSpPr>
            <a:spLocks noGrp="1"/>
          </p:cNvSpPr>
          <p:nvPr>
            <p:ph type="ctrTitle"/>
          </p:nvPr>
        </p:nvSpPr>
        <p:spPr>
          <a:xfrm>
            <a:off x="704962" y="-402835"/>
            <a:ext cx="7766936" cy="1646302"/>
          </a:xfrm>
        </p:spPr>
        <p:txBody>
          <a:bodyPr/>
          <a:lstStyle/>
          <a:p>
            <a:pPr algn="ctr"/>
            <a:r>
              <a:rPr lang="en-GB" dirty="0">
                <a:latin typeface="Calibri Light" panose="020F0302020204030204" pitchFamily="34" charset="0"/>
                <a:cs typeface="Calibri Light" panose="020F0302020204030204" pitchFamily="34" charset="0"/>
              </a:rPr>
              <a:t>Aims and Objectives</a:t>
            </a:r>
          </a:p>
        </p:txBody>
      </p:sp>
      <p:sp>
        <p:nvSpPr>
          <p:cNvPr id="3" name="Subtitle 2">
            <a:extLst>
              <a:ext uri="{FF2B5EF4-FFF2-40B4-BE49-F238E27FC236}">
                <a16:creationId xmlns:a16="http://schemas.microsoft.com/office/drawing/2014/main" id="{88D6FB76-3F30-4713-A273-D0405A78A587}"/>
              </a:ext>
            </a:extLst>
          </p:cNvPr>
          <p:cNvSpPr>
            <a:spLocks noGrp="1"/>
          </p:cNvSpPr>
          <p:nvPr>
            <p:ph type="subTitle" idx="1"/>
          </p:nvPr>
        </p:nvSpPr>
        <p:spPr>
          <a:xfrm>
            <a:off x="1218308" y="1443790"/>
            <a:ext cx="8021945" cy="5117432"/>
          </a:xfrm>
        </p:spPr>
        <p:txBody>
          <a:bodyPr>
            <a:normAutofit fontScale="70000" lnSpcReduction="20000"/>
          </a:bodyPr>
          <a:lstStyle/>
          <a:p>
            <a:pPr algn="l"/>
            <a:r>
              <a:rPr lang="en-GB" sz="2200" b="1" u="sng" dirty="0">
                <a:latin typeface="Calibri Light" panose="020F0302020204030204" pitchFamily="34" charset="0"/>
                <a:cs typeface="Calibri Light" panose="020F0302020204030204" pitchFamily="34" charset="0"/>
              </a:rPr>
              <a:t>Aim </a:t>
            </a:r>
          </a:p>
          <a:p>
            <a:pPr algn="l"/>
            <a:r>
              <a:rPr lang="en-GB" sz="1900" dirty="0">
                <a:latin typeface="Calibri Light" panose="020F0302020204030204" pitchFamily="34" charset="0"/>
                <a:cs typeface="Calibri Light" panose="020F0302020204030204" pitchFamily="34" charset="0"/>
              </a:rPr>
              <a:t>To facilitate and improve both the monitoring and management of Ecolab’s machine failure data by introducing a new and reliable method of interpreting and subsequently, reducing, potential downtimes caused by machine faults and failures, at Ecolab.</a:t>
            </a:r>
          </a:p>
          <a:p>
            <a:pPr algn="l"/>
            <a:r>
              <a:rPr lang="en-GB" sz="2200" b="1" u="sng" dirty="0">
                <a:latin typeface="Calibri Light" panose="020F0302020204030204" pitchFamily="34" charset="0"/>
                <a:cs typeface="Calibri Light" panose="020F0302020204030204" pitchFamily="34" charset="0"/>
              </a:rPr>
              <a:t>Objectives</a:t>
            </a:r>
          </a:p>
          <a:p>
            <a:pPr marL="800100" lvl="1" indent="-342900" algn="l">
              <a:buFont typeface="Arial" panose="020B0604020202020204" pitchFamily="34" charset="0"/>
              <a:buChar char="•"/>
            </a:pPr>
            <a:r>
              <a:rPr lang="en-GB" sz="1700" b="1" dirty="0">
                <a:latin typeface="Calibri Light" panose="020F0302020204030204" pitchFamily="34" charset="0"/>
                <a:cs typeface="Calibri Light" panose="020F0302020204030204" pitchFamily="34" charset="0"/>
              </a:rPr>
              <a:t>Conduct a literature review </a:t>
            </a:r>
          </a:p>
          <a:p>
            <a:pPr marL="1257300" lvl="2" indent="-342900" algn="l">
              <a:buFont typeface="Arial" panose="020B0604020202020204" pitchFamily="34" charset="0"/>
              <a:buChar char="•"/>
            </a:pPr>
            <a:r>
              <a:rPr lang="en-GB" sz="1600" dirty="0">
                <a:latin typeface="Calibri Light" panose="020F0302020204030204" pitchFamily="34" charset="0"/>
                <a:cs typeface="Calibri Light" panose="020F0302020204030204" pitchFamily="34" charset="0"/>
              </a:rPr>
              <a:t>UK manufacturing industry</a:t>
            </a:r>
          </a:p>
          <a:p>
            <a:pPr marL="1257300" lvl="2" indent="-342900" algn="l">
              <a:buFont typeface="Arial" panose="020B0604020202020204" pitchFamily="34" charset="0"/>
              <a:buChar char="•"/>
            </a:pPr>
            <a:r>
              <a:rPr lang="en-GB" sz="1600" dirty="0">
                <a:latin typeface="Calibri Light" panose="020F0302020204030204" pitchFamily="34" charset="0"/>
                <a:cs typeface="Calibri Light" panose="020F0302020204030204" pitchFamily="34" charset="0"/>
              </a:rPr>
              <a:t>Current machine fault management methods</a:t>
            </a:r>
          </a:p>
          <a:p>
            <a:pPr marL="1257300" lvl="2" indent="-342900" algn="l">
              <a:buFont typeface="Arial" panose="020B0604020202020204" pitchFamily="34" charset="0"/>
              <a:buChar char="•"/>
            </a:pPr>
            <a:r>
              <a:rPr lang="en-GB" sz="1600" dirty="0">
                <a:latin typeface="Calibri Light" panose="020F0302020204030204" pitchFamily="34" charset="0"/>
                <a:cs typeface="Calibri Light" panose="020F0302020204030204" pitchFamily="34" charset="0"/>
              </a:rPr>
              <a:t>Current machine fault management software types and tools</a:t>
            </a:r>
          </a:p>
          <a:p>
            <a:pPr marL="1257300" lvl="2" indent="-342900" algn="l">
              <a:buFont typeface="Arial" panose="020B0604020202020204" pitchFamily="34" charset="0"/>
              <a:buChar char="•"/>
            </a:pPr>
            <a:r>
              <a:rPr lang="en-GB" sz="1600" dirty="0">
                <a:latin typeface="Calibri Light" panose="020F0302020204030204" pitchFamily="34" charset="0"/>
                <a:cs typeface="Calibri Light" panose="020F0302020204030204" pitchFamily="34" charset="0"/>
              </a:rPr>
              <a:t>Potential machine fault management tools, methods and technologies</a:t>
            </a:r>
          </a:p>
          <a:p>
            <a:pPr lvl="2" algn="l"/>
            <a:endParaRPr lang="en-GB" sz="1500" dirty="0">
              <a:latin typeface="Calibri Light" panose="020F0302020204030204" pitchFamily="34" charset="0"/>
              <a:cs typeface="Calibri Light" panose="020F0302020204030204" pitchFamily="34" charset="0"/>
            </a:endParaRPr>
          </a:p>
          <a:p>
            <a:pPr marL="800100" lvl="1" indent="-342900" algn="l">
              <a:buClr>
                <a:srgbClr val="5FCBEF"/>
              </a:buClr>
              <a:buFont typeface="Arial" panose="020B0604020202020204" pitchFamily="34" charset="0"/>
              <a:buChar char="•"/>
            </a:pPr>
            <a:r>
              <a:rPr lang="en-GB" sz="1700" b="1" dirty="0">
                <a:solidFill>
                  <a:prstClr val="black">
                    <a:lumMod val="50000"/>
                    <a:lumOff val="50000"/>
                  </a:prstClr>
                </a:solidFill>
                <a:latin typeface="Calibri Light" panose="020F0302020204030204" pitchFamily="34" charset="0"/>
                <a:cs typeface="Calibri Light" panose="020F0302020204030204" pitchFamily="34" charset="0"/>
              </a:rPr>
              <a:t>Develop a system that encompasses relevant knowledge obtained from research</a:t>
            </a:r>
            <a:r>
              <a:rPr lang="en-GB" b="1" dirty="0">
                <a:solidFill>
                  <a:prstClr val="black">
                    <a:lumMod val="50000"/>
                    <a:lumOff val="50000"/>
                  </a:prstClr>
                </a:solidFill>
                <a:latin typeface="Calibri Light" panose="020F0302020204030204" pitchFamily="34" charset="0"/>
                <a:cs typeface="Calibri Light" panose="020F0302020204030204" pitchFamily="34" charset="0"/>
              </a:rPr>
              <a:t> in the lit review</a:t>
            </a:r>
          </a:p>
          <a:p>
            <a:pPr marL="1257300" lvl="2" indent="-342900" algn="l">
              <a:buClr>
                <a:srgbClr val="5FCBEF"/>
              </a:buClr>
              <a:buFont typeface="Arial" panose="020B0604020202020204" pitchFamily="34" charset="0"/>
              <a:buChar char="•"/>
            </a:pPr>
            <a:r>
              <a:rPr lang="en-GB" sz="1600" dirty="0">
                <a:solidFill>
                  <a:prstClr val="black">
                    <a:lumMod val="50000"/>
                    <a:lumOff val="50000"/>
                  </a:prstClr>
                </a:solidFill>
                <a:latin typeface="Calibri Light" panose="020F0302020204030204" pitchFamily="34" charset="0"/>
                <a:cs typeface="Calibri Light" panose="020F0302020204030204" pitchFamily="34" charset="0"/>
              </a:rPr>
              <a:t>Front-end application (programming language)</a:t>
            </a:r>
          </a:p>
          <a:p>
            <a:pPr marL="1257300" lvl="2" indent="-342900" algn="l">
              <a:buClr>
                <a:srgbClr val="5FCBEF"/>
              </a:buClr>
              <a:buFont typeface="Arial" panose="020B0604020202020204" pitchFamily="34" charset="0"/>
              <a:buChar char="•"/>
            </a:pPr>
            <a:r>
              <a:rPr lang="en-GB" sz="1600" dirty="0">
                <a:solidFill>
                  <a:prstClr val="black">
                    <a:lumMod val="50000"/>
                    <a:lumOff val="50000"/>
                  </a:prstClr>
                </a:solidFill>
                <a:latin typeface="Calibri Light" panose="020F0302020204030204" pitchFamily="34" charset="0"/>
                <a:cs typeface="Calibri Light" panose="020F0302020204030204" pitchFamily="34" charset="0"/>
              </a:rPr>
              <a:t>Back-end database (DBMS software)</a:t>
            </a:r>
          </a:p>
          <a:p>
            <a:pPr marL="1257300" lvl="2" indent="-342900" algn="l">
              <a:buClr>
                <a:srgbClr val="5FCBEF"/>
              </a:buClr>
              <a:buFont typeface="Arial" panose="020B0604020202020204" pitchFamily="34" charset="0"/>
              <a:buChar char="•"/>
            </a:pPr>
            <a:r>
              <a:rPr lang="en-GB" sz="1600" dirty="0">
                <a:solidFill>
                  <a:prstClr val="black">
                    <a:lumMod val="50000"/>
                    <a:lumOff val="50000"/>
                  </a:prstClr>
                </a:solidFill>
                <a:latin typeface="Calibri Light" panose="020F0302020204030204" pitchFamily="34" charset="0"/>
                <a:cs typeface="Calibri Light" panose="020F0302020204030204" pitchFamily="34" charset="0"/>
              </a:rPr>
              <a:t>Allow users to visualise the machine failure data of the current week</a:t>
            </a:r>
          </a:p>
          <a:p>
            <a:pPr marL="1257300" lvl="2" indent="-342900" algn="l">
              <a:buClr>
                <a:srgbClr val="5FCBEF"/>
              </a:buClr>
              <a:buFont typeface="Arial" panose="020B0604020202020204" pitchFamily="34" charset="0"/>
              <a:buChar char="•"/>
            </a:pPr>
            <a:r>
              <a:rPr lang="en-GB" sz="1600" dirty="0">
                <a:solidFill>
                  <a:prstClr val="black">
                    <a:lumMod val="50000"/>
                    <a:lumOff val="50000"/>
                  </a:prstClr>
                </a:solidFill>
                <a:latin typeface="Calibri Light" panose="020F0302020204030204" pitchFamily="34" charset="0"/>
                <a:cs typeface="Calibri Light" panose="020F0302020204030204" pitchFamily="34" charset="0"/>
              </a:rPr>
              <a:t>Allow users to query the data</a:t>
            </a:r>
          </a:p>
          <a:p>
            <a:pPr marL="1257300" lvl="2" indent="-342900" algn="l">
              <a:buClr>
                <a:srgbClr val="5FCBEF"/>
              </a:buClr>
              <a:buFont typeface="Arial" panose="020B0604020202020204" pitchFamily="34" charset="0"/>
              <a:buChar char="•"/>
            </a:pPr>
            <a:r>
              <a:rPr lang="en-GB" sz="1600" dirty="0">
                <a:latin typeface="Calibri Light" panose="020F0302020204030204" pitchFamily="34" charset="0"/>
                <a:cs typeface="Calibri Light" panose="020F0302020204030204" pitchFamily="34" charset="0"/>
              </a:rPr>
              <a:t>Allow users to report a failure</a:t>
            </a:r>
          </a:p>
          <a:p>
            <a:pPr lvl="2" algn="l">
              <a:buClr>
                <a:srgbClr val="5FCBEF"/>
              </a:buClr>
            </a:pPr>
            <a:endParaRPr lang="en-GB" sz="1500" dirty="0">
              <a:latin typeface="Calibri Light" panose="020F0302020204030204" pitchFamily="34" charset="0"/>
              <a:cs typeface="Calibri Light" panose="020F0302020204030204" pitchFamily="34" charset="0"/>
            </a:endParaRPr>
          </a:p>
          <a:p>
            <a:pPr lvl="1" algn="l"/>
            <a:br>
              <a:rPr lang="en-GB" sz="1800" b="1" dirty="0"/>
            </a:br>
            <a:r>
              <a:rPr lang="en-GB" sz="1800" dirty="0"/>
              <a:t> </a:t>
            </a:r>
          </a:p>
        </p:txBody>
      </p:sp>
    </p:spTree>
    <p:extLst>
      <p:ext uri="{BB962C8B-B14F-4D97-AF65-F5344CB8AC3E}">
        <p14:creationId xmlns:p14="http://schemas.microsoft.com/office/powerpoint/2010/main" val="2158817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57753-58B6-4ED3-A54A-52FDD9407E60}"/>
              </a:ext>
            </a:extLst>
          </p:cNvPr>
          <p:cNvSpPr>
            <a:spLocks noGrp="1"/>
          </p:cNvSpPr>
          <p:nvPr>
            <p:ph type="ctrTitle"/>
          </p:nvPr>
        </p:nvSpPr>
        <p:spPr>
          <a:xfrm>
            <a:off x="-145269" y="-402835"/>
            <a:ext cx="8695712" cy="1646302"/>
          </a:xfrm>
        </p:spPr>
        <p:txBody>
          <a:bodyPr/>
          <a:lstStyle/>
          <a:p>
            <a:pPr algn="ctr"/>
            <a:r>
              <a:rPr lang="en-GB" dirty="0">
                <a:latin typeface="Calibri Light" panose="020F0302020204030204" pitchFamily="34" charset="0"/>
                <a:cs typeface="Calibri Light" panose="020F0302020204030204" pitchFamily="34" charset="0"/>
              </a:rPr>
              <a:t>LR Main Findings</a:t>
            </a:r>
          </a:p>
        </p:txBody>
      </p:sp>
      <p:sp>
        <p:nvSpPr>
          <p:cNvPr id="3" name="Subtitle 2">
            <a:extLst>
              <a:ext uri="{FF2B5EF4-FFF2-40B4-BE49-F238E27FC236}">
                <a16:creationId xmlns:a16="http://schemas.microsoft.com/office/drawing/2014/main" id="{88D6FB76-3F30-4713-A273-D0405A78A587}"/>
              </a:ext>
            </a:extLst>
          </p:cNvPr>
          <p:cNvSpPr>
            <a:spLocks noGrp="1"/>
          </p:cNvSpPr>
          <p:nvPr>
            <p:ph type="subTitle" idx="1"/>
          </p:nvPr>
        </p:nvSpPr>
        <p:spPr>
          <a:xfrm>
            <a:off x="1218309" y="1443789"/>
            <a:ext cx="8963916" cy="5080836"/>
          </a:xfrm>
        </p:spPr>
        <p:txBody>
          <a:bodyPr>
            <a:normAutofit/>
          </a:bodyPr>
          <a:lstStyle/>
          <a:p>
            <a:pPr algn="l"/>
            <a:r>
              <a:rPr lang="en-GB" sz="2400" b="1" u="sng" dirty="0">
                <a:latin typeface="Calibri Light" panose="020F0302020204030204" pitchFamily="34" charset="0"/>
                <a:cs typeface="Calibri Light" panose="020F0302020204030204" pitchFamily="34" charset="0"/>
              </a:rPr>
              <a:t>Current machine fault management methods</a:t>
            </a:r>
          </a:p>
          <a:p>
            <a:pPr marL="285750" indent="-285750" algn="l">
              <a:buFont typeface="Arial" panose="020B0604020202020204" pitchFamily="34" charset="0"/>
              <a:buChar char="•"/>
            </a:pPr>
            <a:r>
              <a:rPr lang="en-GB" sz="1600" b="1" dirty="0">
                <a:latin typeface="Calibri Light" panose="020F0302020204030204" pitchFamily="34" charset="0"/>
                <a:cs typeface="Calibri Light" panose="020F0302020204030204" pitchFamily="34" charset="0"/>
              </a:rPr>
              <a:t> Fault Tree Analysis</a:t>
            </a:r>
          </a:p>
          <a:p>
            <a:pPr marL="342900" indent="-342900" algn="l">
              <a:buFont typeface="Arial" panose="020B0604020202020204" pitchFamily="34" charset="0"/>
              <a:buChar char="•"/>
            </a:pPr>
            <a:r>
              <a:rPr lang="en-GB" sz="1600" b="1" dirty="0">
                <a:latin typeface="Calibri Light" panose="020F0302020204030204" pitchFamily="34" charset="0"/>
                <a:cs typeface="Calibri Light" panose="020F0302020204030204" pitchFamily="34" charset="0"/>
              </a:rPr>
              <a:t>Process Failure Mode Effect Analysis (PFMEA)</a:t>
            </a:r>
          </a:p>
          <a:p>
            <a:pPr marL="342900" indent="-342900" algn="l">
              <a:buFont typeface="Arial" panose="020B0604020202020204" pitchFamily="34" charset="0"/>
              <a:buChar char="•"/>
            </a:pPr>
            <a:r>
              <a:rPr lang="en-GB" sz="1600" b="1" dirty="0">
                <a:latin typeface="Calibri Light" panose="020F0302020204030204" pitchFamily="34" charset="0"/>
                <a:cs typeface="Calibri Light" panose="020F0302020204030204" pitchFamily="34" charset="0"/>
              </a:rPr>
              <a:t>Root Cause Analysis (RCA)</a:t>
            </a:r>
          </a:p>
          <a:p>
            <a:pPr marL="342900" indent="-342900" algn="l">
              <a:buFont typeface="Arial" panose="020B0604020202020204" pitchFamily="34" charset="0"/>
              <a:buChar char="•"/>
            </a:pPr>
            <a:r>
              <a:rPr lang="en-GB" sz="1600" b="1" dirty="0">
                <a:latin typeface="Calibri Light" panose="020F0302020204030204" pitchFamily="34" charset="0"/>
                <a:cs typeface="Calibri Light" panose="020F0302020204030204" pitchFamily="34" charset="0"/>
              </a:rPr>
              <a:t>Total Productive Maintenance (TPM)</a:t>
            </a:r>
          </a:p>
          <a:p>
            <a:pPr algn="l"/>
            <a:endParaRPr lang="en-GB" sz="2800" b="1" u="sng"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8928980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57753-58B6-4ED3-A54A-52FDD9407E60}"/>
              </a:ext>
            </a:extLst>
          </p:cNvPr>
          <p:cNvSpPr>
            <a:spLocks noGrp="1"/>
          </p:cNvSpPr>
          <p:nvPr>
            <p:ph type="ctrTitle"/>
          </p:nvPr>
        </p:nvSpPr>
        <p:spPr>
          <a:xfrm>
            <a:off x="-145269" y="-402835"/>
            <a:ext cx="8695712" cy="1646302"/>
          </a:xfrm>
        </p:spPr>
        <p:txBody>
          <a:bodyPr/>
          <a:lstStyle/>
          <a:p>
            <a:pPr algn="ctr"/>
            <a:r>
              <a:rPr lang="en-GB" dirty="0">
                <a:latin typeface="Calibri Light" panose="020F0302020204030204" pitchFamily="34" charset="0"/>
                <a:cs typeface="Calibri Light" panose="020F0302020204030204" pitchFamily="34" charset="0"/>
              </a:rPr>
              <a:t>LR Main Findings</a:t>
            </a:r>
          </a:p>
        </p:txBody>
      </p:sp>
      <p:sp>
        <p:nvSpPr>
          <p:cNvPr id="3" name="Subtitle 2">
            <a:extLst>
              <a:ext uri="{FF2B5EF4-FFF2-40B4-BE49-F238E27FC236}">
                <a16:creationId xmlns:a16="http://schemas.microsoft.com/office/drawing/2014/main" id="{88D6FB76-3F30-4713-A273-D0405A78A587}"/>
              </a:ext>
            </a:extLst>
          </p:cNvPr>
          <p:cNvSpPr>
            <a:spLocks noGrp="1"/>
          </p:cNvSpPr>
          <p:nvPr>
            <p:ph type="subTitle" idx="1"/>
          </p:nvPr>
        </p:nvSpPr>
        <p:spPr>
          <a:xfrm>
            <a:off x="1218309" y="1443789"/>
            <a:ext cx="7766936" cy="3719985"/>
          </a:xfrm>
        </p:spPr>
        <p:txBody>
          <a:bodyPr>
            <a:normAutofit fontScale="92500" lnSpcReduction="20000"/>
          </a:bodyPr>
          <a:lstStyle/>
          <a:p>
            <a:pPr algn="l"/>
            <a:r>
              <a:rPr lang="en-GB" sz="2600" b="1" u="sng" dirty="0">
                <a:latin typeface="Calibri Light" panose="020F0302020204030204" pitchFamily="34" charset="0"/>
                <a:cs typeface="Calibri Light" panose="020F0302020204030204" pitchFamily="34" charset="0"/>
              </a:rPr>
              <a:t>Current machine fault management software types and tools</a:t>
            </a:r>
          </a:p>
          <a:p>
            <a:pPr algn="l"/>
            <a:r>
              <a:rPr lang="en-GB" sz="2000" b="1" u="sng" dirty="0">
                <a:latin typeface="Calibri Light" panose="020F0302020204030204" pitchFamily="34" charset="0"/>
                <a:cs typeface="Calibri Light" panose="020F0302020204030204" pitchFamily="34" charset="0"/>
              </a:rPr>
              <a:t>Types</a:t>
            </a:r>
          </a:p>
          <a:p>
            <a:pPr marL="285750" indent="-285750" algn="l">
              <a:buFont typeface="Arial" panose="020B0604020202020204" pitchFamily="34" charset="0"/>
              <a:buChar char="•"/>
            </a:pPr>
            <a:r>
              <a:rPr lang="en-GB" sz="1500" b="1" dirty="0">
                <a:latin typeface="Calibri Light" panose="020F0302020204030204" pitchFamily="34" charset="0"/>
                <a:cs typeface="Calibri Light" panose="020F0302020204030204" pitchFamily="34" charset="0"/>
              </a:rPr>
              <a:t>Proprietary – </a:t>
            </a:r>
            <a:r>
              <a:rPr lang="en-GB" sz="1200" dirty="0">
                <a:latin typeface="Calibri Light" panose="020F0302020204030204" pitchFamily="34" charset="0"/>
                <a:cs typeface="Calibri Light" panose="020F0302020204030204" pitchFamily="34" charset="0"/>
              </a:rPr>
              <a:t>Licensed/Leased software, owned by the provider</a:t>
            </a:r>
          </a:p>
          <a:p>
            <a:pPr marL="285750" indent="-285750" algn="l">
              <a:buFont typeface="Arial" panose="020B0604020202020204" pitchFamily="34" charset="0"/>
              <a:buChar char="•"/>
            </a:pPr>
            <a:r>
              <a:rPr lang="en-GB" sz="1500" b="1" dirty="0">
                <a:latin typeface="Calibri Light" panose="020F0302020204030204" pitchFamily="34" charset="0"/>
                <a:cs typeface="Calibri Light" panose="020F0302020204030204" pitchFamily="34" charset="0"/>
              </a:rPr>
              <a:t>Bespoke – </a:t>
            </a:r>
            <a:r>
              <a:rPr lang="en-GB" sz="1200" dirty="0">
                <a:latin typeface="Calibri Light" panose="020F0302020204030204" pitchFamily="34" charset="0"/>
                <a:cs typeface="Calibri Light" panose="020F0302020204030204" pitchFamily="34" charset="0"/>
              </a:rPr>
              <a:t>Software designed and developed specifically for a company</a:t>
            </a:r>
          </a:p>
          <a:p>
            <a:pPr marL="285750" indent="-285750" algn="l">
              <a:buFont typeface="Arial" panose="020B0604020202020204" pitchFamily="34" charset="0"/>
              <a:buChar char="•"/>
            </a:pPr>
            <a:r>
              <a:rPr lang="en-GB" sz="1500" b="1" dirty="0">
                <a:latin typeface="Calibri Light" panose="020F0302020204030204" pitchFamily="34" charset="0"/>
                <a:cs typeface="Calibri Light" panose="020F0302020204030204" pitchFamily="34" charset="0"/>
              </a:rPr>
              <a:t>Open Source – </a:t>
            </a:r>
            <a:r>
              <a:rPr lang="en-GB" sz="1200" dirty="0">
                <a:latin typeface="Calibri Light" panose="020F0302020204030204" pitchFamily="34" charset="0"/>
                <a:cs typeface="Calibri Light" panose="020F0302020204030204" pitchFamily="34" charset="0"/>
              </a:rPr>
              <a:t>Software that can be used for free</a:t>
            </a:r>
          </a:p>
          <a:p>
            <a:pPr algn="l"/>
            <a:endParaRPr lang="en-GB" sz="1500" dirty="0">
              <a:latin typeface="Calibri Light" panose="020F0302020204030204" pitchFamily="34" charset="0"/>
              <a:cs typeface="Calibri Light" panose="020F0302020204030204" pitchFamily="34" charset="0"/>
            </a:endParaRPr>
          </a:p>
          <a:p>
            <a:pPr algn="l"/>
            <a:r>
              <a:rPr lang="en-GB" sz="2000" b="1" u="sng" dirty="0">
                <a:latin typeface="Calibri Light" panose="020F0302020204030204" pitchFamily="34" charset="0"/>
                <a:cs typeface="Calibri Light" panose="020F0302020204030204" pitchFamily="34" charset="0"/>
              </a:rPr>
              <a:t>Tools </a:t>
            </a:r>
          </a:p>
          <a:p>
            <a:pPr marL="285750" indent="-285750" algn="l">
              <a:buFont typeface="Arial" panose="020B0604020202020204" pitchFamily="34" charset="0"/>
              <a:buChar char="•"/>
            </a:pPr>
            <a:r>
              <a:rPr lang="en-GB" sz="1500" b="1" dirty="0">
                <a:latin typeface="Calibri Light" panose="020F0302020204030204" pitchFamily="34" charset="0"/>
                <a:cs typeface="Calibri Light" panose="020F0302020204030204" pitchFamily="34" charset="0"/>
              </a:rPr>
              <a:t>Spreadsheet –  </a:t>
            </a:r>
            <a:r>
              <a:rPr lang="en-GB" sz="1200" dirty="0">
                <a:latin typeface="Calibri Light" panose="020F0302020204030204" pitchFamily="34" charset="0"/>
                <a:cs typeface="Calibri Light" panose="020F0302020204030204" pitchFamily="34" charset="0"/>
              </a:rPr>
              <a:t>A digitally configured paper-based system, manual data interpretation</a:t>
            </a:r>
          </a:p>
          <a:p>
            <a:pPr marL="285750" indent="-285750" algn="l">
              <a:buFont typeface="Arial" panose="020B0604020202020204" pitchFamily="34" charset="0"/>
              <a:buChar char="•"/>
            </a:pPr>
            <a:r>
              <a:rPr lang="en-GB" sz="1500" b="1" dirty="0">
                <a:latin typeface="Calibri Light" panose="020F0302020204030204" pitchFamily="34" charset="0"/>
                <a:cs typeface="Calibri Light" panose="020F0302020204030204" pitchFamily="34" charset="0"/>
              </a:rPr>
              <a:t>Database – </a:t>
            </a:r>
            <a:r>
              <a:rPr lang="en-GB" sz="1200" dirty="0">
                <a:latin typeface="Calibri Light" panose="020F0302020204030204" pitchFamily="34" charset="0"/>
                <a:cs typeface="Calibri Light" panose="020F0302020204030204" pitchFamily="34" charset="0"/>
              </a:rPr>
              <a:t>A tool that revolves around storing and retrieving data, where the data can be queried to create reports, automated data interpretation</a:t>
            </a:r>
          </a:p>
          <a:p>
            <a:pPr marL="285750" indent="-285750" algn="l">
              <a:buFont typeface="Arial" panose="020B0604020202020204" pitchFamily="34" charset="0"/>
              <a:buChar char="•"/>
            </a:pPr>
            <a:r>
              <a:rPr lang="en-GB" sz="1500" b="1" dirty="0">
                <a:latin typeface="Calibri Light" panose="020F0302020204030204" pitchFamily="34" charset="0"/>
                <a:cs typeface="Calibri Light" panose="020F0302020204030204" pitchFamily="34" charset="0"/>
              </a:rPr>
              <a:t>Software Package – </a:t>
            </a:r>
            <a:r>
              <a:rPr lang="en-GB" sz="1200" dirty="0">
                <a:latin typeface="Calibri Light" panose="020F0302020204030204" pitchFamily="34" charset="0"/>
                <a:cs typeface="Calibri Light" panose="020F0302020204030204" pitchFamily="34" charset="0"/>
              </a:rPr>
              <a:t>Culmination of an API (front-end) and a data storage (back-end) that communicate to either query or manipulate the data, automated data interpretation</a:t>
            </a:r>
            <a:endParaRPr lang="en-GB" sz="150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32346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57753-58B6-4ED3-A54A-52FDD9407E60}"/>
              </a:ext>
            </a:extLst>
          </p:cNvPr>
          <p:cNvSpPr>
            <a:spLocks noGrp="1"/>
          </p:cNvSpPr>
          <p:nvPr>
            <p:ph type="ctrTitle"/>
          </p:nvPr>
        </p:nvSpPr>
        <p:spPr>
          <a:xfrm>
            <a:off x="-145269" y="-402835"/>
            <a:ext cx="8695712" cy="1646302"/>
          </a:xfrm>
        </p:spPr>
        <p:txBody>
          <a:bodyPr/>
          <a:lstStyle/>
          <a:p>
            <a:pPr algn="ctr"/>
            <a:r>
              <a:rPr lang="en-GB" dirty="0">
                <a:latin typeface="Calibri Light" panose="020F0302020204030204" pitchFamily="34" charset="0"/>
                <a:cs typeface="Calibri Light" panose="020F0302020204030204" pitchFamily="34" charset="0"/>
              </a:rPr>
              <a:t>LR Main Findings</a:t>
            </a:r>
          </a:p>
        </p:txBody>
      </p:sp>
      <p:sp>
        <p:nvSpPr>
          <p:cNvPr id="3" name="Subtitle 2">
            <a:extLst>
              <a:ext uri="{FF2B5EF4-FFF2-40B4-BE49-F238E27FC236}">
                <a16:creationId xmlns:a16="http://schemas.microsoft.com/office/drawing/2014/main" id="{88D6FB76-3F30-4713-A273-D0405A78A587}"/>
              </a:ext>
            </a:extLst>
          </p:cNvPr>
          <p:cNvSpPr>
            <a:spLocks noGrp="1"/>
          </p:cNvSpPr>
          <p:nvPr>
            <p:ph type="subTitle" idx="1"/>
          </p:nvPr>
        </p:nvSpPr>
        <p:spPr>
          <a:xfrm>
            <a:off x="1218309" y="1443789"/>
            <a:ext cx="8792466" cy="4890336"/>
          </a:xfrm>
        </p:spPr>
        <p:txBody>
          <a:bodyPr>
            <a:normAutofit lnSpcReduction="10000"/>
          </a:bodyPr>
          <a:lstStyle/>
          <a:p>
            <a:pPr algn="l"/>
            <a:r>
              <a:rPr lang="en-GB" sz="2400" b="1" u="sng" dirty="0">
                <a:latin typeface="Calibri Light" panose="020F0302020204030204" pitchFamily="34" charset="0"/>
                <a:cs typeface="Calibri Light" panose="020F0302020204030204" pitchFamily="34" charset="0"/>
              </a:rPr>
              <a:t>Potential machine fault management software tools, methods and technologies </a:t>
            </a:r>
          </a:p>
          <a:p>
            <a:pPr algn="l"/>
            <a:r>
              <a:rPr lang="en-GB" sz="1600" b="1" u="sng" dirty="0">
                <a:latin typeface="Calibri Light" panose="020F0302020204030204" pitchFamily="34" charset="0"/>
                <a:cs typeface="Calibri Light" panose="020F0302020204030204" pitchFamily="34" charset="0"/>
              </a:rPr>
              <a:t>DBMS (Database Management System)</a:t>
            </a:r>
          </a:p>
          <a:p>
            <a:pPr marL="285750" indent="-285750" algn="l">
              <a:buFont typeface="Arial" panose="020B0604020202020204" pitchFamily="34" charset="0"/>
              <a:buChar char="•"/>
            </a:pPr>
            <a:r>
              <a:rPr lang="en-GB" sz="1600" b="1" dirty="0">
                <a:latin typeface="Calibri Light" panose="020F0302020204030204" pitchFamily="34" charset="0"/>
                <a:cs typeface="Calibri Light" panose="020F0302020204030204" pitchFamily="34" charset="0"/>
              </a:rPr>
              <a:t>Access</a:t>
            </a:r>
            <a:r>
              <a:rPr lang="en-GB" sz="1600" dirty="0">
                <a:latin typeface="Calibri Light" panose="020F0302020204030204" pitchFamily="34" charset="0"/>
                <a:cs typeface="Calibri Light" panose="020F0302020204030204" pitchFamily="34" charset="0"/>
              </a:rPr>
              <a:t> – </a:t>
            </a:r>
            <a:r>
              <a:rPr lang="en-GB" sz="1400" dirty="0">
                <a:latin typeface="Calibri Light" panose="020F0302020204030204" pitchFamily="34" charset="0"/>
                <a:cs typeface="Calibri Light" panose="020F0302020204030204" pitchFamily="34" charset="0"/>
              </a:rPr>
              <a:t>Single-user, relational </a:t>
            </a:r>
          </a:p>
          <a:p>
            <a:pPr marL="285750" indent="-285750" algn="l">
              <a:buFont typeface="Arial" panose="020B0604020202020204" pitchFamily="34" charset="0"/>
              <a:buChar char="•"/>
            </a:pPr>
            <a:r>
              <a:rPr lang="en-GB" sz="1600" b="1" dirty="0">
                <a:latin typeface="Calibri Light" panose="020F0302020204030204" pitchFamily="34" charset="0"/>
                <a:cs typeface="Calibri Light" panose="020F0302020204030204" pitchFamily="34" charset="0"/>
              </a:rPr>
              <a:t>Oracle </a:t>
            </a:r>
            <a:r>
              <a:rPr lang="en-GB" sz="1600" dirty="0">
                <a:latin typeface="Calibri Light" panose="020F0302020204030204" pitchFamily="34" charset="0"/>
                <a:cs typeface="Calibri Light" panose="020F0302020204030204" pitchFamily="34" charset="0"/>
              </a:rPr>
              <a:t>– </a:t>
            </a:r>
            <a:r>
              <a:rPr lang="en-GB" sz="1400" dirty="0">
                <a:latin typeface="Calibri Light" panose="020F0302020204030204" pitchFamily="34" charset="0"/>
                <a:cs typeface="Calibri Light" panose="020F0302020204030204" pitchFamily="34" charset="0"/>
              </a:rPr>
              <a:t>Multi-user, relational </a:t>
            </a:r>
          </a:p>
          <a:p>
            <a:pPr marL="285750" indent="-285750" algn="l">
              <a:buFont typeface="Arial" panose="020B0604020202020204" pitchFamily="34" charset="0"/>
              <a:buChar char="•"/>
            </a:pPr>
            <a:r>
              <a:rPr lang="en-GB" sz="1600" b="1" dirty="0">
                <a:latin typeface="Calibri Light" panose="020F0302020204030204" pitchFamily="34" charset="0"/>
                <a:cs typeface="Calibri Light" panose="020F0302020204030204" pitchFamily="34" charset="0"/>
              </a:rPr>
              <a:t>MySQL</a:t>
            </a:r>
            <a:r>
              <a:rPr lang="en-GB" sz="1600" dirty="0">
                <a:latin typeface="Calibri Light" panose="020F0302020204030204" pitchFamily="34" charset="0"/>
                <a:cs typeface="Calibri Light" panose="020F0302020204030204" pitchFamily="34" charset="0"/>
              </a:rPr>
              <a:t> – </a:t>
            </a:r>
            <a:r>
              <a:rPr lang="en-GB" sz="1400" dirty="0">
                <a:latin typeface="Calibri Light" panose="020F0302020204030204" pitchFamily="34" charset="0"/>
                <a:cs typeface="Calibri Light" panose="020F0302020204030204" pitchFamily="34" charset="0"/>
              </a:rPr>
              <a:t>Multi-user, relational </a:t>
            </a:r>
            <a:endParaRPr lang="en-GB" sz="1600" dirty="0">
              <a:latin typeface="Calibri Light" panose="020F0302020204030204" pitchFamily="34" charset="0"/>
              <a:cs typeface="Calibri Light" panose="020F0302020204030204" pitchFamily="34" charset="0"/>
            </a:endParaRPr>
          </a:p>
          <a:p>
            <a:pPr algn="l"/>
            <a:r>
              <a:rPr lang="en-GB" sz="1600" b="1" u="sng" dirty="0">
                <a:latin typeface="Calibri Light" panose="020F0302020204030204" pitchFamily="34" charset="0"/>
                <a:cs typeface="Calibri Light" panose="020F0302020204030204" pitchFamily="34" charset="0"/>
              </a:rPr>
              <a:t>Programming Language</a:t>
            </a:r>
          </a:p>
          <a:p>
            <a:pPr marL="285750" indent="-285750" algn="l">
              <a:buFont typeface="Arial" panose="020B0604020202020204" pitchFamily="34" charset="0"/>
              <a:buChar char="•"/>
            </a:pPr>
            <a:r>
              <a:rPr lang="en-GB" sz="1600" b="1" dirty="0">
                <a:latin typeface="Calibri Light" panose="020F0302020204030204" pitchFamily="34" charset="0"/>
                <a:cs typeface="Calibri Light" panose="020F0302020204030204" pitchFamily="34" charset="0"/>
              </a:rPr>
              <a:t>C#</a:t>
            </a:r>
            <a:r>
              <a:rPr lang="en-GB" sz="1600" dirty="0">
                <a:latin typeface="Calibri Light" panose="020F0302020204030204" pitchFamily="34" charset="0"/>
                <a:cs typeface="Calibri Light" panose="020F0302020204030204" pitchFamily="34" charset="0"/>
              </a:rPr>
              <a:t> - </a:t>
            </a:r>
            <a:r>
              <a:rPr lang="en-GB" sz="1400" dirty="0">
                <a:latin typeface="Calibri Light" panose="020F0302020204030204" pitchFamily="34" charset="0"/>
                <a:cs typeface="Calibri Light" panose="020F0302020204030204" pitchFamily="34" charset="0"/>
              </a:rPr>
              <a:t>High-level, object orientated, .NET, Windows applications</a:t>
            </a:r>
          </a:p>
          <a:p>
            <a:pPr marL="285750" indent="-285750" algn="l">
              <a:buFont typeface="Arial" panose="020B0604020202020204" pitchFamily="34" charset="0"/>
              <a:buChar char="•"/>
            </a:pPr>
            <a:r>
              <a:rPr lang="en-GB" sz="1600" b="1" dirty="0">
                <a:latin typeface="Calibri Light" panose="020F0302020204030204" pitchFamily="34" charset="0"/>
                <a:cs typeface="Calibri Light" panose="020F0302020204030204" pitchFamily="34" charset="0"/>
              </a:rPr>
              <a:t>JAVA</a:t>
            </a:r>
            <a:r>
              <a:rPr lang="en-GB" sz="1600" dirty="0">
                <a:latin typeface="Calibri Light" panose="020F0302020204030204" pitchFamily="34" charset="0"/>
                <a:cs typeface="Calibri Light" panose="020F0302020204030204" pitchFamily="34" charset="0"/>
              </a:rPr>
              <a:t> – </a:t>
            </a:r>
            <a:r>
              <a:rPr lang="en-GB" sz="1400" dirty="0">
                <a:latin typeface="Calibri Light" panose="020F0302020204030204" pitchFamily="34" charset="0"/>
                <a:cs typeface="Calibri Light" panose="020F0302020204030204" pitchFamily="34" charset="0"/>
              </a:rPr>
              <a:t>High-level, object orientated, multi-purpose</a:t>
            </a:r>
          </a:p>
          <a:p>
            <a:pPr marL="285750" indent="-285750" algn="l">
              <a:buFont typeface="Arial" panose="020B0604020202020204" pitchFamily="34" charset="0"/>
              <a:buChar char="•"/>
            </a:pPr>
            <a:r>
              <a:rPr lang="en-GB" sz="1600" b="1" dirty="0">
                <a:latin typeface="Calibri Light" panose="020F0302020204030204" pitchFamily="34" charset="0"/>
                <a:cs typeface="Calibri Light" panose="020F0302020204030204" pitchFamily="34" charset="0"/>
              </a:rPr>
              <a:t>Python – </a:t>
            </a:r>
            <a:r>
              <a:rPr lang="en-GB" sz="1400" dirty="0">
                <a:latin typeface="Calibri Light" panose="020F0302020204030204" pitchFamily="34" charset="0"/>
                <a:cs typeface="Calibri Light" panose="020F0302020204030204" pitchFamily="34" charset="0"/>
              </a:rPr>
              <a:t>High-level, object orientated, multi-purpose</a:t>
            </a:r>
            <a:endParaRPr lang="en-GB" sz="1400" b="1" dirty="0">
              <a:latin typeface="Calibri Light" panose="020F0302020204030204" pitchFamily="34" charset="0"/>
              <a:cs typeface="Calibri Light" panose="020F0302020204030204" pitchFamily="34" charset="0"/>
            </a:endParaRPr>
          </a:p>
          <a:p>
            <a:pPr algn="l"/>
            <a:r>
              <a:rPr lang="en-GB" sz="1600" b="1" u="sng" dirty="0">
                <a:latin typeface="Calibri Light" panose="020F0302020204030204" pitchFamily="34" charset="0"/>
                <a:cs typeface="Calibri Light" panose="020F0302020204030204" pitchFamily="34" charset="0"/>
              </a:rPr>
              <a:t>IDE (Integrated development environment) </a:t>
            </a:r>
          </a:p>
          <a:p>
            <a:pPr marL="285750" indent="-285750" algn="l">
              <a:buFont typeface="Arial" panose="020B0604020202020204" pitchFamily="34" charset="0"/>
              <a:buChar char="•"/>
            </a:pPr>
            <a:r>
              <a:rPr lang="en-GB" sz="1600" b="1" dirty="0">
                <a:latin typeface="Calibri Light" panose="020F0302020204030204" pitchFamily="34" charset="0"/>
                <a:cs typeface="Calibri Light" panose="020F0302020204030204" pitchFamily="34" charset="0"/>
              </a:rPr>
              <a:t>Visual Studio – </a:t>
            </a:r>
            <a:r>
              <a:rPr lang="en-GB" sz="1400" dirty="0">
                <a:latin typeface="Calibri Light" panose="020F0302020204030204" pitchFamily="34" charset="0"/>
                <a:cs typeface="Calibri Light" panose="020F0302020204030204" pitchFamily="34" charset="0"/>
              </a:rPr>
              <a:t>Owned by Microsoft, strong GUI, .NET compatible</a:t>
            </a:r>
            <a:endParaRPr lang="en-GB" sz="1600" b="1" dirty="0">
              <a:latin typeface="Calibri Light" panose="020F0302020204030204" pitchFamily="34" charset="0"/>
              <a:cs typeface="Calibri Light" panose="020F0302020204030204" pitchFamily="34" charset="0"/>
            </a:endParaRPr>
          </a:p>
          <a:p>
            <a:pPr marL="285750" indent="-285750" algn="l">
              <a:buFont typeface="Arial" panose="020B0604020202020204" pitchFamily="34" charset="0"/>
              <a:buChar char="•"/>
            </a:pPr>
            <a:r>
              <a:rPr lang="en-GB" sz="1600" b="1" dirty="0">
                <a:latin typeface="Calibri Light" panose="020F0302020204030204" pitchFamily="34" charset="0"/>
                <a:cs typeface="Calibri Light" panose="020F0302020204030204" pitchFamily="34" charset="0"/>
              </a:rPr>
              <a:t>NetBeans – </a:t>
            </a:r>
            <a:r>
              <a:rPr lang="en-GB" sz="1400" dirty="0">
                <a:latin typeface="Calibri Light" panose="020F0302020204030204" pitchFamily="34" charset="0"/>
                <a:cs typeface="Calibri Light" panose="020F0302020204030204" pitchFamily="34" charset="0"/>
              </a:rPr>
              <a:t>Opensource, offers GUI</a:t>
            </a:r>
            <a:endParaRPr lang="en-GB" sz="1600" b="1"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4335041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57753-58B6-4ED3-A54A-52FDD9407E60}"/>
              </a:ext>
            </a:extLst>
          </p:cNvPr>
          <p:cNvSpPr>
            <a:spLocks noGrp="1"/>
          </p:cNvSpPr>
          <p:nvPr>
            <p:ph type="ctrTitle"/>
          </p:nvPr>
        </p:nvSpPr>
        <p:spPr>
          <a:xfrm>
            <a:off x="-145269" y="-402835"/>
            <a:ext cx="8695712" cy="1646302"/>
          </a:xfrm>
        </p:spPr>
        <p:txBody>
          <a:bodyPr/>
          <a:lstStyle/>
          <a:p>
            <a:pPr algn="ctr"/>
            <a:r>
              <a:rPr lang="en-GB" dirty="0">
                <a:latin typeface="Calibri Light" panose="020F0302020204030204" pitchFamily="34" charset="0"/>
                <a:cs typeface="Calibri Light" panose="020F0302020204030204" pitchFamily="34" charset="0"/>
              </a:rPr>
              <a:t>Results/Conclusions</a:t>
            </a:r>
          </a:p>
        </p:txBody>
      </p:sp>
      <p:sp>
        <p:nvSpPr>
          <p:cNvPr id="3" name="Subtitle 2">
            <a:extLst>
              <a:ext uri="{FF2B5EF4-FFF2-40B4-BE49-F238E27FC236}">
                <a16:creationId xmlns:a16="http://schemas.microsoft.com/office/drawing/2014/main" id="{88D6FB76-3F30-4713-A273-D0405A78A587}"/>
              </a:ext>
            </a:extLst>
          </p:cNvPr>
          <p:cNvSpPr>
            <a:spLocks noGrp="1"/>
          </p:cNvSpPr>
          <p:nvPr>
            <p:ph type="subTitle" idx="1"/>
          </p:nvPr>
        </p:nvSpPr>
        <p:spPr>
          <a:xfrm>
            <a:off x="1218309" y="1443789"/>
            <a:ext cx="8792466" cy="4890336"/>
          </a:xfrm>
        </p:spPr>
        <p:txBody>
          <a:bodyPr>
            <a:normAutofit/>
          </a:bodyPr>
          <a:lstStyle/>
          <a:p>
            <a:pPr algn="l"/>
            <a:r>
              <a:rPr lang="en-GB" sz="2400" dirty="0">
                <a:latin typeface="Calibri Light" panose="020F0302020204030204" pitchFamily="34" charset="0"/>
                <a:cs typeface="Calibri Light" panose="020F0302020204030204" pitchFamily="34" charset="0"/>
              </a:rPr>
              <a:t>The following decisions were based on research from the literature review:-</a:t>
            </a:r>
          </a:p>
          <a:p>
            <a:pPr algn="l"/>
            <a:r>
              <a:rPr lang="en-GB" sz="1600" b="1" dirty="0">
                <a:latin typeface="Calibri Light" panose="020F0302020204030204" pitchFamily="34" charset="0"/>
                <a:cs typeface="Calibri Light" panose="020F0302020204030204" pitchFamily="34" charset="0"/>
              </a:rPr>
              <a:t>Most suitable Type – </a:t>
            </a:r>
            <a:r>
              <a:rPr lang="en-GB" sz="1600" dirty="0">
                <a:latin typeface="Calibri Light" panose="020F0302020204030204" pitchFamily="34" charset="0"/>
                <a:cs typeface="Calibri Light" panose="020F0302020204030204" pitchFamily="34" charset="0"/>
              </a:rPr>
              <a:t>Bespoke </a:t>
            </a:r>
          </a:p>
          <a:p>
            <a:pPr algn="l"/>
            <a:r>
              <a:rPr lang="en-GB" sz="1600" b="1" dirty="0">
                <a:latin typeface="Calibri Light" panose="020F0302020204030204" pitchFamily="34" charset="0"/>
                <a:cs typeface="Calibri Light" panose="020F0302020204030204" pitchFamily="34" charset="0"/>
              </a:rPr>
              <a:t>Most suitable Tool – </a:t>
            </a:r>
            <a:r>
              <a:rPr lang="en-GB" sz="1600" dirty="0">
                <a:latin typeface="Calibri Light" panose="020F0302020204030204" pitchFamily="34" charset="0"/>
                <a:cs typeface="Calibri Light" panose="020F0302020204030204" pitchFamily="34" charset="0"/>
              </a:rPr>
              <a:t>Software Application</a:t>
            </a:r>
            <a:endParaRPr lang="en-GB" sz="1600" b="1" dirty="0">
              <a:latin typeface="Calibri Light" panose="020F0302020204030204" pitchFamily="34" charset="0"/>
              <a:cs typeface="Calibri Light" panose="020F0302020204030204" pitchFamily="34" charset="0"/>
            </a:endParaRPr>
          </a:p>
          <a:p>
            <a:pPr algn="l"/>
            <a:r>
              <a:rPr lang="en-GB" sz="1600" b="1" dirty="0">
                <a:latin typeface="Calibri Light" panose="020F0302020204030204" pitchFamily="34" charset="0"/>
                <a:cs typeface="Calibri Light" panose="020F0302020204030204" pitchFamily="34" charset="0"/>
              </a:rPr>
              <a:t>Most suitable DBMS (Database Management System) </a:t>
            </a:r>
            <a:r>
              <a:rPr lang="en-GB" sz="1600" dirty="0">
                <a:latin typeface="Calibri Light" panose="020F0302020204030204" pitchFamily="34" charset="0"/>
                <a:cs typeface="Calibri Light" panose="020F0302020204030204" pitchFamily="34" charset="0"/>
              </a:rPr>
              <a:t>- Access</a:t>
            </a:r>
            <a:endParaRPr lang="en-GB" sz="1600" b="1" dirty="0">
              <a:latin typeface="Calibri Light" panose="020F0302020204030204" pitchFamily="34" charset="0"/>
              <a:cs typeface="Calibri Light" panose="020F0302020204030204" pitchFamily="34" charset="0"/>
            </a:endParaRPr>
          </a:p>
          <a:p>
            <a:pPr algn="l"/>
            <a:r>
              <a:rPr lang="en-GB" sz="1600" b="1" dirty="0">
                <a:latin typeface="Calibri Light" panose="020F0302020204030204" pitchFamily="34" charset="0"/>
                <a:cs typeface="Calibri Light" panose="020F0302020204030204" pitchFamily="34" charset="0"/>
              </a:rPr>
              <a:t>Most suitable Programming Language – </a:t>
            </a:r>
            <a:r>
              <a:rPr lang="en-GB" sz="1600" dirty="0">
                <a:latin typeface="Calibri Light" panose="020F0302020204030204" pitchFamily="34" charset="0"/>
                <a:cs typeface="Calibri Light" panose="020F0302020204030204" pitchFamily="34" charset="0"/>
              </a:rPr>
              <a:t>C#</a:t>
            </a:r>
            <a:endParaRPr lang="en-GB" sz="1600" b="1" dirty="0">
              <a:latin typeface="Calibri Light" panose="020F0302020204030204" pitchFamily="34" charset="0"/>
              <a:cs typeface="Calibri Light" panose="020F0302020204030204" pitchFamily="34" charset="0"/>
            </a:endParaRPr>
          </a:p>
          <a:p>
            <a:pPr algn="l"/>
            <a:r>
              <a:rPr lang="en-GB" sz="1600" b="1" dirty="0">
                <a:latin typeface="Calibri Light" panose="020F0302020204030204" pitchFamily="34" charset="0"/>
                <a:cs typeface="Calibri Light" panose="020F0302020204030204" pitchFamily="34" charset="0"/>
              </a:rPr>
              <a:t>Most suitable IDE (Integrated development environment) - </a:t>
            </a:r>
            <a:r>
              <a:rPr lang="en-GB" sz="1600" dirty="0">
                <a:latin typeface="Calibri Light" panose="020F0302020204030204" pitchFamily="34" charset="0"/>
                <a:cs typeface="Calibri Light" panose="020F0302020204030204" pitchFamily="34" charset="0"/>
              </a:rPr>
              <a:t>Visual Studio</a:t>
            </a:r>
          </a:p>
        </p:txBody>
      </p:sp>
    </p:spTree>
    <p:extLst>
      <p:ext uri="{BB962C8B-B14F-4D97-AF65-F5344CB8AC3E}">
        <p14:creationId xmlns:p14="http://schemas.microsoft.com/office/powerpoint/2010/main" val="37138473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57753-58B6-4ED3-A54A-52FDD9407E60}"/>
              </a:ext>
            </a:extLst>
          </p:cNvPr>
          <p:cNvSpPr>
            <a:spLocks noGrp="1"/>
          </p:cNvSpPr>
          <p:nvPr>
            <p:ph type="ctrTitle"/>
          </p:nvPr>
        </p:nvSpPr>
        <p:spPr>
          <a:xfrm>
            <a:off x="-145269" y="-402835"/>
            <a:ext cx="8695712" cy="1646302"/>
          </a:xfrm>
        </p:spPr>
        <p:txBody>
          <a:bodyPr/>
          <a:lstStyle/>
          <a:p>
            <a:pPr algn="ctr"/>
            <a:r>
              <a:rPr lang="en-GB" dirty="0">
                <a:latin typeface="Calibri Light" panose="020F0302020204030204" pitchFamily="34" charset="0"/>
                <a:cs typeface="Calibri Light" panose="020F0302020204030204" pitchFamily="34" charset="0"/>
              </a:rPr>
              <a:t>Demonstration</a:t>
            </a:r>
          </a:p>
        </p:txBody>
      </p:sp>
      <p:sp>
        <p:nvSpPr>
          <p:cNvPr id="3" name="Subtitle 2">
            <a:extLst>
              <a:ext uri="{FF2B5EF4-FFF2-40B4-BE49-F238E27FC236}">
                <a16:creationId xmlns:a16="http://schemas.microsoft.com/office/drawing/2014/main" id="{88D6FB76-3F30-4713-A273-D0405A78A587}"/>
              </a:ext>
            </a:extLst>
          </p:cNvPr>
          <p:cNvSpPr>
            <a:spLocks noGrp="1"/>
          </p:cNvSpPr>
          <p:nvPr>
            <p:ph type="subTitle" idx="1"/>
          </p:nvPr>
        </p:nvSpPr>
        <p:spPr>
          <a:xfrm>
            <a:off x="1218309" y="1443789"/>
            <a:ext cx="8792466" cy="4890336"/>
          </a:xfrm>
        </p:spPr>
        <p:txBody>
          <a:bodyPr>
            <a:normAutofit/>
          </a:bodyPr>
          <a:lstStyle/>
          <a:p>
            <a:pPr algn="l"/>
            <a:r>
              <a:rPr lang="en-GB" sz="2400" dirty="0">
                <a:latin typeface="Calibri Light" panose="020F0302020204030204" pitchFamily="34" charset="0"/>
                <a:cs typeface="Calibri Light" panose="020F0302020204030204" pitchFamily="34" charset="0"/>
                <a:hlinkClick r:id="rId3" action="ppaction://hlinkfile"/>
              </a:rPr>
              <a:t>Jacob Sims - Project Demonstration.mp4</a:t>
            </a:r>
            <a:endParaRPr lang="en-GB" sz="240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5026327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57753-58B6-4ED3-A54A-52FDD9407E60}"/>
              </a:ext>
            </a:extLst>
          </p:cNvPr>
          <p:cNvSpPr>
            <a:spLocks noGrp="1"/>
          </p:cNvSpPr>
          <p:nvPr>
            <p:ph type="ctrTitle"/>
          </p:nvPr>
        </p:nvSpPr>
        <p:spPr>
          <a:xfrm>
            <a:off x="559581" y="-402835"/>
            <a:ext cx="8695712" cy="1646302"/>
          </a:xfrm>
        </p:spPr>
        <p:txBody>
          <a:bodyPr/>
          <a:lstStyle/>
          <a:p>
            <a:pPr algn="ctr"/>
            <a:r>
              <a:rPr lang="en-GB" dirty="0">
                <a:latin typeface="Calibri Light" panose="020F0302020204030204" pitchFamily="34" charset="0"/>
                <a:cs typeface="Calibri Light" panose="020F0302020204030204" pitchFamily="34" charset="0"/>
              </a:rPr>
              <a:t> Future recommendations</a:t>
            </a:r>
          </a:p>
        </p:txBody>
      </p:sp>
      <p:sp>
        <p:nvSpPr>
          <p:cNvPr id="3" name="Subtitle 2">
            <a:extLst>
              <a:ext uri="{FF2B5EF4-FFF2-40B4-BE49-F238E27FC236}">
                <a16:creationId xmlns:a16="http://schemas.microsoft.com/office/drawing/2014/main" id="{88D6FB76-3F30-4713-A273-D0405A78A587}"/>
              </a:ext>
            </a:extLst>
          </p:cNvPr>
          <p:cNvSpPr>
            <a:spLocks noGrp="1"/>
          </p:cNvSpPr>
          <p:nvPr>
            <p:ph type="subTitle" idx="1"/>
          </p:nvPr>
        </p:nvSpPr>
        <p:spPr>
          <a:xfrm>
            <a:off x="1218309" y="1443789"/>
            <a:ext cx="8792466" cy="4890336"/>
          </a:xfrm>
        </p:spPr>
        <p:txBody>
          <a:bodyPr>
            <a:normAutofit/>
          </a:bodyPr>
          <a:lstStyle/>
          <a:p>
            <a:pPr algn="l"/>
            <a:r>
              <a:rPr lang="en-GB" sz="2400" b="1" dirty="0">
                <a:latin typeface="Calibri Light" panose="020F0302020204030204" pitchFamily="34" charset="0"/>
                <a:cs typeface="Calibri Light" panose="020F0302020204030204" pitchFamily="34" charset="0"/>
              </a:rPr>
              <a:t>What could be added to the system?</a:t>
            </a:r>
          </a:p>
          <a:p>
            <a:pPr marL="342900" indent="-342900" algn="l">
              <a:buFontTx/>
              <a:buChar char="-"/>
            </a:pPr>
            <a:r>
              <a:rPr lang="en-GB" sz="2000" dirty="0">
                <a:latin typeface="Calibri Light" panose="020F0302020204030204" pitchFamily="34" charset="0"/>
                <a:cs typeface="Calibri Light" panose="020F0302020204030204" pitchFamily="34" charset="0"/>
              </a:rPr>
              <a:t>Year overview</a:t>
            </a:r>
          </a:p>
          <a:p>
            <a:pPr marL="342900" indent="-342900" algn="l">
              <a:buFontTx/>
              <a:buChar char="-"/>
            </a:pPr>
            <a:r>
              <a:rPr lang="en-GB" sz="2000" dirty="0">
                <a:latin typeface="Calibri Light" panose="020F0302020204030204" pitchFamily="34" charset="0"/>
                <a:cs typeface="Calibri Light" panose="020F0302020204030204" pitchFamily="34" charset="0"/>
              </a:rPr>
              <a:t>Expert system integration (Incorporates machine fault management methods)</a:t>
            </a:r>
          </a:p>
          <a:p>
            <a:pPr marL="342900" indent="-342900" algn="l">
              <a:buFontTx/>
              <a:buChar char="-"/>
            </a:pPr>
            <a:r>
              <a:rPr lang="en-GB" sz="2000" dirty="0">
                <a:latin typeface="Calibri Light" panose="020F0302020204030204" pitchFamily="34" charset="0"/>
                <a:cs typeface="Calibri Light" panose="020F0302020204030204" pitchFamily="34" charset="0"/>
              </a:rPr>
              <a:t>Mobile/tablet compatibility</a:t>
            </a:r>
          </a:p>
          <a:p>
            <a:pPr marL="342900" indent="-342900" algn="l">
              <a:buFontTx/>
              <a:buChar char="-"/>
            </a:pPr>
            <a:endParaRPr lang="en-GB" sz="2000" dirty="0">
              <a:latin typeface="Calibri Light" panose="020F0302020204030204" pitchFamily="34" charset="0"/>
              <a:cs typeface="Calibri Light" panose="020F0302020204030204" pitchFamily="34" charset="0"/>
            </a:endParaRPr>
          </a:p>
          <a:p>
            <a:pPr marL="342900" indent="-342900" algn="l">
              <a:buFontTx/>
              <a:buChar char="-"/>
            </a:pPr>
            <a:endParaRPr lang="en-GB" sz="2000" dirty="0">
              <a:latin typeface="Calibri Light" panose="020F0302020204030204" pitchFamily="34" charset="0"/>
              <a:cs typeface="Calibri Light" panose="020F0302020204030204" pitchFamily="34" charset="0"/>
            </a:endParaRPr>
          </a:p>
          <a:p>
            <a:pPr algn="l"/>
            <a:endParaRPr lang="en-GB" sz="240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27551409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1383</TotalTime>
  <Words>1785</Words>
  <Application>Microsoft Office PowerPoint</Application>
  <PresentationFormat>Widescreen</PresentationFormat>
  <Paragraphs>215</Paragraphs>
  <Slides>8</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Calibri</vt:lpstr>
      <vt:lpstr>Calibri Light</vt:lpstr>
      <vt:lpstr>Times New Roman</vt:lpstr>
      <vt:lpstr>Trebuchet MS</vt:lpstr>
      <vt:lpstr>Wingdings 3</vt:lpstr>
      <vt:lpstr>Facet</vt:lpstr>
      <vt:lpstr>Final Viva</vt:lpstr>
      <vt:lpstr>Aims and Objectives</vt:lpstr>
      <vt:lpstr>LR Main Findings</vt:lpstr>
      <vt:lpstr>LR Main Findings</vt:lpstr>
      <vt:lpstr>LR Main Findings</vt:lpstr>
      <vt:lpstr>Results/Conclusions</vt:lpstr>
      <vt:lpstr>Demonstration</vt:lpstr>
      <vt:lpstr> Future recommendations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Final Viva</dc:title>
  <dc:creator>Jacob Sims</dc:creator>
  <cp:lastModifiedBy>Jacob Sims</cp:lastModifiedBy>
  <cp:revision>55</cp:revision>
  <dcterms:created xsi:type="dcterms:W3CDTF">2018-04-26T13:13:28Z</dcterms:created>
  <dcterms:modified xsi:type="dcterms:W3CDTF">2018-04-30T23:51:13Z</dcterms:modified>
</cp:coreProperties>
</file>