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4" r:id="rId4"/>
  </p:sldMasterIdLst>
  <p:notesMasterIdLst>
    <p:notesMasterId r:id="rId24"/>
  </p:notesMasterIdLst>
  <p:sldIdLst>
    <p:sldId id="260" r:id="rId5"/>
    <p:sldId id="275" r:id="rId6"/>
    <p:sldId id="272" r:id="rId7"/>
    <p:sldId id="262" r:id="rId8"/>
    <p:sldId id="270" r:id="rId9"/>
    <p:sldId id="269" r:id="rId10"/>
    <p:sldId id="280" r:id="rId11"/>
    <p:sldId id="267" r:id="rId12"/>
    <p:sldId id="264" r:id="rId13"/>
    <p:sldId id="265" r:id="rId14"/>
    <p:sldId id="259" r:id="rId15"/>
    <p:sldId id="266" r:id="rId16"/>
    <p:sldId id="281" r:id="rId17"/>
    <p:sldId id="268" r:id="rId18"/>
    <p:sldId id="276" r:id="rId19"/>
    <p:sldId id="279" r:id="rId20"/>
    <p:sldId id="271" r:id="rId21"/>
    <p:sldId id="278" r:id="rId22"/>
    <p:sldId id="274"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36F72B3-2D36-464F-90BE-5B162A61F07D}">
          <p14:sldIdLst>
            <p14:sldId id="260"/>
            <p14:sldId id="275"/>
            <p14:sldId id="272"/>
            <p14:sldId id="262"/>
            <p14:sldId id="270"/>
            <p14:sldId id="269"/>
            <p14:sldId id="280"/>
            <p14:sldId id="267"/>
            <p14:sldId id="264"/>
            <p14:sldId id="265"/>
            <p14:sldId id="259"/>
            <p14:sldId id="266"/>
            <p14:sldId id="281"/>
            <p14:sldId id="268"/>
            <p14:sldId id="276"/>
            <p14:sldId id="279"/>
            <p14:sldId id="271"/>
            <p14:sldId id="278"/>
            <p14:sldId id="274"/>
          </p14:sldIdLst>
        </p14:section>
        <p14:section name="Untitled Section" id="{12303877-2C25-485D-B177-C68110A97C10}">
          <p14:sldIdLst/>
        </p14:section>
      </p14:sectionLst>
    </p:ext>
    <p:ext uri="{EFAFB233-063F-42B5-8137-9DF3F51BA10A}">
      <p15:sldGuideLst xmlns:p15="http://schemas.microsoft.com/office/powerpoint/2012/main">
        <p15:guide id="1" orient="horz" pos="2160" userDrawn="1">
          <p15:clr>
            <a:srgbClr val="A4A3A4"/>
          </p15:clr>
        </p15:guide>
        <p15:guide id="2" orient="horz" pos="2260" userDrawn="1">
          <p15:clr>
            <a:srgbClr val="A4A3A4"/>
          </p15:clr>
        </p15:guide>
        <p15:guide id="3"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6B4FC"/>
    <a:srgbClr val="788EF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E36ADA-8763-4D66-887C-7A0D0BC85BA1}" v="358" dt="2023-08-10T20:20:23.4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43" autoAdjust="0"/>
    <p:restoredTop sz="85160" autoAdjust="0"/>
  </p:normalViewPr>
  <p:slideViewPr>
    <p:cSldViewPr snapToGrid="0">
      <p:cViewPr varScale="1">
        <p:scale>
          <a:sx n="69" d="100"/>
          <a:sy n="69" d="100"/>
        </p:scale>
        <p:origin x="780" y="60"/>
      </p:cViewPr>
      <p:guideLst>
        <p:guide orient="horz" pos="2160"/>
        <p:guide orient="horz" pos="22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3DAB74-DDB3-44D0-B031-5015F2303188}" type="datetimeFigureOut">
              <a:rPr lang="en-GB" smtClean="0"/>
              <a:t>10/08/2023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B88A72-E309-411C-AB58-BA3ADBA844B5}" type="slidenum">
              <a:rPr lang="en-GB" smtClean="0"/>
              <a:t>‹#›</a:t>
            </a:fld>
            <a:endParaRPr lang="en-GB"/>
          </a:p>
        </p:txBody>
      </p:sp>
    </p:spTree>
    <p:extLst>
      <p:ext uri="{BB962C8B-B14F-4D97-AF65-F5344CB8AC3E}">
        <p14:creationId xmlns:p14="http://schemas.microsoft.com/office/powerpoint/2010/main" val="23337005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B88A72-E309-411C-AB58-BA3ADBA844B5}" type="slidenum">
              <a:rPr lang="en-GB" smtClean="0"/>
              <a:t>4</a:t>
            </a:fld>
            <a:endParaRPr lang="en-GB"/>
          </a:p>
        </p:txBody>
      </p:sp>
    </p:spTree>
    <p:extLst>
      <p:ext uri="{BB962C8B-B14F-4D97-AF65-F5344CB8AC3E}">
        <p14:creationId xmlns:p14="http://schemas.microsoft.com/office/powerpoint/2010/main" val="10641807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B88A72-E309-411C-AB58-BA3ADBA844B5}" type="slidenum">
              <a:rPr lang="en-GB" smtClean="0"/>
              <a:t>5</a:t>
            </a:fld>
            <a:endParaRPr lang="en-GB"/>
          </a:p>
        </p:txBody>
      </p:sp>
    </p:spTree>
    <p:extLst>
      <p:ext uri="{BB962C8B-B14F-4D97-AF65-F5344CB8AC3E}">
        <p14:creationId xmlns:p14="http://schemas.microsoft.com/office/powerpoint/2010/main" val="39993408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B88A72-E309-411C-AB58-BA3ADBA844B5}" type="slidenum">
              <a:rPr lang="en-GB" smtClean="0"/>
              <a:t>11</a:t>
            </a:fld>
            <a:endParaRPr lang="en-GB"/>
          </a:p>
        </p:txBody>
      </p:sp>
    </p:spTree>
    <p:extLst>
      <p:ext uri="{BB962C8B-B14F-4D97-AF65-F5344CB8AC3E}">
        <p14:creationId xmlns:p14="http://schemas.microsoft.com/office/powerpoint/2010/main" val="2921177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B88A72-E309-411C-AB58-BA3ADBA844B5}" type="slidenum">
              <a:rPr lang="en-GB" smtClean="0"/>
              <a:t>17</a:t>
            </a:fld>
            <a:endParaRPr lang="en-GB"/>
          </a:p>
        </p:txBody>
      </p:sp>
    </p:spTree>
    <p:extLst>
      <p:ext uri="{BB962C8B-B14F-4D97-AF65-F5344CB8AC3E}">
        <p14:creationId xmlns:p14="http://schemas.microsoft.com/office/powerpoint/2010/main" val="35107518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B88A72-E309-411C-AB58-BA3ADBA844B5}" type="slidenum">
              <a:rPr lang="en-GB" smtClean="0"/>
              <a:t>19</a:t>
            </a:fld>
            <a:endParaRPr lang="en-GB"/>
          </a:p>
        </p:txBody>
      </p:sp>
    </p:spTree>
    <p:extLst>
      <p:ext uri="{BB962C8B-B14F-4D97-AF65-F5344CB8AC3E}">
        <p14:creationId xmlns:p14="http://schemas.microsoft.com/office/powerpoint/2010/main" val="20739388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0D92BC-42A9-434B-8530-ADBF4485E407}" type="datetimeFigureOut">
              <a:rPr lang="en-US" smtClean="0"/>
              <a:t>8/10/2023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92677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0D92BC-42A9-434B-8530-ADBF4485E407}" type="datetimeFigureOut">
              <a:rPr lang="en-US" smtClean="0"/>
              <a:t>8/10/2023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198653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0D92BC-42A9-434B-8530-ADBF4485E407}" type="datetimeFigureOut">
              <a:rPr lang="en-US" smtClean="0"/>
              <a:t>8/10/2023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244605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0D92BC-42A9-434B-8530-ADBF4485E407}" type="datetimeFigureOut">
              <a:rPr lang="en-US" smtClean="0"/>
              <a:t>8/10/2023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0566697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0D92BC-42A9-434B-8530-ADBF4485E407}" type="datetimeFigureOut">
              <a:rPr lang="en-US" smtClean="0"/>
              <a:t>8/10/2023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569962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0D92BC-42A9-434B-8530-ADBF4485E407}" type="datetimeFigureOut">
              <a:rPr lang="en-US" smtClean="0"/>
              <a:t>8/10/2023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4104655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0D92BC-42A9-434B-8530-ADBF4485E407}" type="datetimeFigureOut">
              <a:rPr lang="en-US" smtClean="0"/>
              <a:t>8/10/2023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4173887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0D92BC-42A9-434B-8530-ADBF4485E407}" type="datetimeFigureOut">
              <a:rPr lang="en-US" smtClean="0"/>
              <a:t>8/10/2023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88275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0D92BC-42A9-434B-8530-ADBF4485E407}" type="datetimeFigureOut">
              <a:rPr lang="en-US" smtClean="0"/>
              <a:t>8/10/2023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5525339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9D0D92BC-42A9-434B-8530-ADBF4485E407}" type="datetimeFigureOut">
              <a:rPr lang="en-US" smtClean="0"/>
              <a:pPr/>
              <a:t>8/10/2023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223316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0D92BC-42A9-434B-8530-ADBF4485E407}" type="datetimeFigureOut">
              <a:rPr lang="en-US" smtClean="0"/>
              <a:pPr/>
              <a:t>8/10/2023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8792110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0D92BC-42A9-434B-8530-ADBF4485E407}" type="datetimeFigureOut">
              <a:rPr lang="en-US" smtClean="0"/>
              <a:pPr/>
              <a:t>8/10/2023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0289F9E-9962-4B7B-BA18-A15907CCC6BF}" type="slidenum">
              <a:rPr lang="en-US" smtClean="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7911612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0D92BC-42A9-434B-8530-ADBF4485E407}" type="datetimeFigureOut">
              <a:rPr lang="en-US" smtClean="0"/>
              <a:pPr/>
              <a:t>8/10/2023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32320613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0D92BC-42A9-434B-8530-ADBF4485E407}" type="datetimeFigureOut">
              <a:rPr lang="en-US" smtClean="0"/>
              <a:pPr/>
              <a:t>8/10/2023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0289F9E-9962-4B7B-BA18-A15907CCC6BF}" type="slidenum">
              <a:rPr lang="en-US" smtClean="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2380459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0D92BC-42A9-434B-8530-ADBF4485E407}" type="datetimeFigureOut">
              <a:rPr lang="en-US" smtClean="0"/>
              <a:pPr/>
              <a:t>8/10/2023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35751098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0D92BC-42A9-434B-8530-ADBF4485E407}" type="datetimeFigureOut">
              <a:rPr lang="en-US" smtClean="0"/>
              <a:t>8/10/2023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9138488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0D92BC-42A9-434B-8530-ADBF4485E407}" type="datetimeFigureOut">
              <a:rPr lang="en-US" smtClean="0"/>
              <a:t>8/10/2023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427677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9D0D92BC-42A9-434B-8530-ADBF4485E407}" type="datetimeFigureOut">
              <a:rPr lang="en-US" smtClean="0"/>
              <a:pPr/>
              <a:t>8/10/2023</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2472608696"/>
      </p:ext>
    </p:extLst>
  </p:cSld>
  <p:clrMap bg1="dk1" tx1="lt1" bg2="dk2" tx2="lt2" accent1="accent1" accent2="accent2" accent3="accent3" accent4="accent4" accent5="accent5" accent6="accent6" hlink="hlink" folHlink="folHlink"/>
  <p:sldLayoutIdLst>
    <p:sldLayoutId id="2147483895" r:id="rId1"/>
    <p:sldLayoutId id="2147483896" r:id="rId2"/>
    <p:sldLayoutId id="2147483897" r:id="rId3"/>
    <p:sldLayoutId id="2147483898" r:id="rId4"/>
    <p:sldLayoutId id="2147483899" r:id="rId5"/>
    <p:sldLayoutId id="2147483900" r:id="rId6"/>
    <p:sldLayoutId id="2147483901" r:id="rId7"/>
    <p:sldLayoutId id="2147483902" r:id="rId8"/>
    <p:sldLayoutId id="2147483903" r:id="rId9"/>
    <p:sldLayoutId id="2147483904" r:id="rId10"/>
    <p:sldLayoutId id="2147483905" r:id="rId11"/>
    <p:sldLayoutId id="2147483906" r:id="rId12"/>
    <p:sldLayoutId id="2147483907" r:id="rId13"/>
    <p:sldLayoutId id="2147483908" r:id="rId14"/>
    <p:sldLayoutId id="2147483909" r:id="rId15"/>
    <p:sldLayoutId id="2147483910" r:id="rId16"/>
    <p:sldLayoutId id="214748391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3" Type="http://schemas.openxmlformats.org/officeDocument/2006/relationships/image" Target="../media/image13.svg"/><Relationship Id="rId18" Type="http://schemas.openxmlformats.org/officeDocument/2006/relationships/image" Target="../media/image18.png"/><Relationship Id="rId26" Type="http://schemas.openxmlformats.org/officeDocument/2006/relationships/image" Target="../media/image26.png"/><Relationship Id="rId3" Type="http://schemas.openxmlformats.org/officeDocument/2006/relationships/image" Target="../media/image3.svg"/><Relationship Id="rId21" Type="http://schemas.openxmlformats.org/officeDocument/2006/relationships/image" Target="../media/image21.svg"/><Relationship Id="rId7" Type="http://schemas.openxmlformats.org/officeDocument/2006/relationships/image" Target="../media/image7.svg"/><Relationship Id="rId12" Type="http://schemas.openxmlformats.org/officeDocument/2006/relationships/image" Target="../media/image12.png"/><Relationship Id="rId17" Type="http://schemas.openxmlformats.org/officeDocument/2006/relationships/image" Target="../media/image17.svg"/><Relationship Id="rId25" Type="http://schemas.openxmlformats.org/officeDocument/2006/relationships/image" Target="../media/image25.svg"/><Relationship Id="rId33" Type="http://schemas.openxmlformats.org/officeDocument/2006/relationships/image" Target="../media/image33.svg"/><Relationship Id="rId2" Type="http://schemas.openxmlformats.org/officeDocument/2006/relationships/image" Target="../media/image2.png"/><Relationship Id="rId16" Type="http://schemas.openxmlformats.org/officeDocument/2006/relationships/image" Target="../media/image16.png"/><Relationship Id="rId20" Type="http://schemas.openxmlformats.org/officeDocument/2006/relationships/image" Target="../media/image20.png"/><Relationship Id="rId29" Type="http://schemas.openxmlformats.org/officeDocument/2006/relationships/image" Target="../media/image29.sv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11.svg"/><Relationship Id="rId24" Type="http://schemas.openxmlformats.org/officeDocument/2006/relationships/image" Target="../media/image24.png"/><Relationship Id="rId32" Type="http://schemas.openxmlformats.org/officeDocument/2006/relationships/image" Target="../media/image32.png"/><Relationship Id="rId5" Type="http://schemas.openxmlformats.org/officeDocument/2006/relationships/image" Target="../media/image5.svg"/><Relationship Id="rId15" Type="http://schemas.openxmlformats.org/officeDocument/2006/relationships/image" Target="../media/image15.svg"/><Relationship Id="rId23" Type="http://schemas.openxmlformats.org/officeDocument/2006/relationships/image" Target="../media/image23.svg"/><Relationship Id="rId28" Type="http://schemas.openxmlformats.org/officeDocument/2006/relationships/image" Target="../media/image28.png"/><Relationship Id="rId10" Type="http://schemas.openxmlformats.org/officeDocument/2006/relationships/image" Target="../media/image10.png"/><Relationship Id="rId19" Type="http://schemas.openxmlformats.org/officeDocument/2006/relationships/image" Target="../media/image19.svg"/><Relationship Id="rId31" Type="http://schemas.openxmlformats.org/officeDocument/2006/relationships/image" Target="../media/image31.svg"/><Relationship Id="rId4" Type="http://schemas.openxmlformats.org/officeDocument/2006/relationships/image" Target="../media/image4.png"/><Relationship Id="rId9" Type="http://schemas.openxmlformats.org/officeDocument/2006/relationships/image" Target="../media/image9.svg"/><Relationship Id="rId14" Type="http://schemas.openxmlformats.org/officeDocument/2006/relationships/image" Target="../media/image14.png"/><Relationship Id="rId22" Type="http://schemas.openxmlformats.org/officeDocument/2006/relationships/image" Target="../media/image22.png"/><Relationship Id="rId27" Type="http://schemas.openxmlformats.org/officeDocument/2006/relationships/image" Target="../media/image27.svg"/><Relationship Id="rId30" Type="http://schemas.openxmlformats.org/officeDocument/2006/relationships/image" Target="../media/image30.png"/><Relationship Id="rId8"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35.svg"/><Relationship Id="rId7" Type="http://schemas.openxmlformats.org/officeDocument/2006/relationships/image" Target="../media/image39.svg"/><Relationship Id="rId2" Type="http://schemas.openxmlformats.org/officeDocument/2006/relationships/image" Target="../media/image34.png"/><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svg"/><Relationship Id="rId10" Type="http://schemas.openxmlformats.org/officeDocument/2006/relationships/image" Target="../media/image42.jpg"/><Relationship Id="rId4" Type="http://schemas.openxmlformats.org/officeDocument/2006/relationships/image" Target="../media/image36.png"/><Relationship Id="rId9" Type="http://schemas.openxmlformats.org/officeDocument/2006/relationships/image" Target="../media/image41.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48.svg"/><Relationship Id="rId13" Type="http://schemas.openxmlformats.org/officeDocument/2006/relationships/image" Target="../media/image53.png"/><Relationship Id="rId3" Type="http://schemas.openxmlformats.org/officeDocument/2006/relationships/image" Target="../media/image43.png"/><Relationship Id="rId7" Type="http://schemas.openxmlformats.org/officeDocument/2006/relationships/image" Target="../media/image47.png"/><Relationship Id="rId12" Type="http://schemas.openxmlformats.org/officeDocument/2006/relationships/image" Target="../media/image52.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6.svg"/><Relationship Id="rId11" Type="http://schemas.openxmlformats.org/officeDocument/2006/relationships/image" Target="../media/image51.pn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 Id="rId14" Type="http://schemas.openxmlformats.org/officeDocument/2006/relationships/image" Target="../media/image54.svg"/></Relationships>
</file>

<file path=ppt/slides/_rels/slide6.xml.rels><?xml version="1.0" encoding="UTF-8" standalone="yes"?>
<Relationships xmlns="http://schemas.openxmlformats.org/package/2006/relationships"><Relationship Id="rId8" Type="http://schemas.openxmlformats.org/officeDocument/2006/relationships/image" Target="../media/image61.png"/><Relationship Id="rId13" Type="http://schemas.openxmlformats.org/officeDocument/2006/relationships/image" Target="../media/image66.svg"/><Relationship Id="rId18" Type="http://schemas.openxmlformats.org/officeDocument/2006/relationships/image" Target="../media/image71.png"/><Relationship Id="rId3" Type="http://schemas.openxmlformats.org/officeDocument/2006/relationships/image" Target="../media/image56.svg"/><Relationship Id="rId21" Type="http://schemas.openxmlformats.org/officeDocument/2006/relationships/image" Target="../media/image74.svg"/><Relationship Id="rId7" Type="http://schemas.openxmlformats.org/officeDocument/2006/relationships/image" Target="../media/image60.svg"/><Relationship Id="rId12" Type="http://schemas.openxmlformats.org/officeDocument/2006/relationships/image" Target="../media/image65.png"/><Relationship Id="rId17" Type="http://schemas.openxmlformats.org/officeDocument/2006/relationships/image" Target="../media/image70.svg"/><Relationship Id="rId2" Type="http://schemas.openxmlformats.org/officeDocument/2006/relationships/image" Target="../media/image55.png"/><Relationship Id="rId16" Type="http://schemas.openxmlformats.org/officeDocument/2006/relationships/image" Target="../media/image69.png"/><Relationship Id="rId20" Type="http://schemas.openxmlformats.org/officeDocument/2006/relationships/image" Target="../media/image73.png"/><Relationship Id="rId1" Type="http://schemas.openxmlformats.org/officeDocument/2006/relationships/slideLayout" Target="../slideLayouts/slideLayout7.xml"/><Relationship Id="rId6" Type="http://schemas.openxmlformats.org/officeDocument/2006/relationships/image" Target="../media/image59.png"/><Relationship Id="rId11" Type="http://schemas.openxmlformats.org/officeDocument/2006/relationships/image" Target="../media/image64.svg"/><Relationship Id="rId5" Type="http://schemas.openxmlformats.org/officeDocument/2006/relationships/image" Target="../media/image58.svg"/><Relationship Id="rId15" Type="http://schemas.openxmlformats.org/officeDocument/2006/relationships/image" Target="../media/image68.svg"/><Relationship Id="rId23" Type="http://schemas.openxmlformats.org/officeDocument/2006/relationships/image" Target="../media/image76.svg"/><Relationship Id="rId10" Type="http://schemas.openxmlformats.org/officeDocument/2006/relationships/image" Target="../media/image63.png"/><Relationship Id="rId19" Type="http://schemas.openxmlformats.org/officeDocument/2006/relationships/image" Target="../media/image72.svg"/><Relationship Id="rId4" Type="http://schemas.openxmlformats.org/officeDocument/2006/relationships/image" Target="../media/image57.png"/><Relationship Id="rId9" Type="http://schemas.openxmlformats.org/officeDocument/2006/relationships/image" Target="../media/image62.svg"/><Relationship Id="rId14" Type="http://schemas.openxmlformats.org/officeDocument/2006/relationships/image" Target="../media/image67.png"/><Relationship Id="rId22" Type="http://schemas.openxmlformats.org/officeDocument/2006/relationships/image" Target="../media/image7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83.png"/><Relationship Id="rId13" Type="http://schemas.openxmlformats.org/officeDocument/2006/relationships/image" Target="../media/image88.svg"/><Relationship Id="rId3" Type="http://schemas.openxmlformats.org/officeDocument/2006/relationships/image" Target="../media/image78.svg"/><Relationship Id="rId7" Type="http://schemas.openxmlformats.org/officeDocument/2006/relationships/image" Target="../media/image82.svg"/><Relationship Id="rId12" Type="http://schemas.openxmlformats.org/officeDocument/2006/relationships/image" Target="../media/image87.png"/><Relationship Id="rId17" Type="http://schemas.openxmlformats.org/officeDocument/2006/relationships/image" Target="../media/image92.svg"/><Relationship Id="rId2" Type="http://schemas.openxmlformats.org/officeDocument/2006/relationships/image" Target="../media/image77.png"/><Relationship Id="rId16" Type="http://schemas.openxmlformats.org/officeDocument/2006/relationships/image" Target="../media/image91.png"/><Relationship Id="rId1" Type="http://schemas.openxmlformats.org/officeDocument/2006/relationships/slideLayout" Target="../slideLayouts/slideLayout7.xml"/><Relationship Id="rId6" Type="http://schemas.openxmlformats.org/officeDocument/2006/relationships/image" Target="../media/image81.png"/><Relationship Id="rId11" Type="http://schemas.openxmlformats.org/officeDocument/2006/relationships/image" Target="../media/image86.svg"/><Relationship Id="rId5" Type="http://schemas.openxmlformats.org/officeDocument/2006/relationships/image" Target="../media/image80.svg"/><Relationship Id="rId15" Type="http://schemas.openxmlformats.org/officeDocument/2006/relationships/image" Target="../media/image90.svg"/><Relationship Id="rId10" Type="http://schemas.openxmlformats.org/officeDocument/2006/relationships/image" Target="../media/image85.png"/><Relationship Id="rId4" Type="http://schemas.openxmlformats.org/officeDocument/2006/relationships/image" Target="../media/image79.png"/><Relationship Id="rId9" Type="http://schemas.openxmlformats.org/officeDocument/2006/relationships/image" Target="../media/image84.svg"/><Relationship Id="rId14" Type="http://schemas.openxmlformats.org/officeDocument/2006/relationships/image" Target="../media/image89.png"/></Relationships>
</file>

<file path=ppt/slides/_rels/slide9.xml.rels><?xml version="1.0" encoding="UTF-8" standalone="yes"?>
<Relationships xmlns="http://schemas.openxmlformats.org/package/2006/relationships"><Relationship Id="rId8" Type="http://schemas.openxmlformats.org/officeDocument/2006/relationships/image" Target="../media/image99.png"/><Relationship Id="rId3" Type="http://schemas.openxmlformats.org/officeDocument/2006/relationships/image" Target="../media/image94.svg"/><Relationship Id="rId7" Type="http://schemas.openxmlformats.org/officeDocument/2006/relationships/image" Target="../media/image98.svg"/><Relationship Id="rId2" Type="http://schemas.openxmlformats.org/officeDocument/2006/relationships/image" Target="../media/image93.png"/><Relationship Id="rId1" Type="http://schemas.openxmlformats.org/officeDocument/2006/relationships/slideLayout" Target="../slideLayouts/slideLayout6.xml"/><Relationship Id="rId6" Type="http://schemas.openxmlformats.org/officeDocument/2006/relationships/image" Target="../media/image97.png"/><Relationship Id="rId5" Type="http://schemas.openxmlformats.org/officeDocument/2006/relationships/image" Target="../media/image96.svg"/><Relationship Id="rId4" Type="http://schemas.openxmlformats.org/officeDocument/2006/relationships/image" Target="../media/image95.png"/><Relationship Id="rId9" Type="http://schemas.openxmlformats.org/officeDocument/2006/relationships/image" Target="../media/image100.svg"/></Relationships>
</file>

<file path=ppt/slides/_rels/slide10.xml.rels><?xml version="1.0" encoding="UTF-8" standalone="yes"?>
<Relationships xmlns="http://schemas.openxmlformats.org/package/2006/relationships"><Relationship Id="rId8" Type="http://schemas.openxmlformats.org/officeDocument/2006/relationships/image" Target="../media/image107.png"/><Relationship Id="rId13" Type="http://schemas.openxmlformats.org/officeDocument/2006/relationships/image" Target="../media/image112.svg"/><Relationship Id="rId3" Type="http://schemas.openxmlformats.org/officeDocument/2006/relationships/image" Target="../media/image102.svg"/><Relationship Id="rId7" Type="http://schemas.openxmlformats.org/officeDocument/2006/relationships/image" Target="../media/image106.svg"/><Relationship Id="rId12" Type="http://schemas.openxmlformats.org/officeDocument/2006/relationships/image" Target="../media/image111.png"/><Relationship Id="rId17" Type="http://schemas.openxmlformats.org/officeDocument/2006/relationships/image" Target="../media/image114.svg"/><Relationship Id="rId2" Type="http://schemas.openxmlformats.org/officeDocument/2006/relationships/image" Target="../media/image101.png"/><Relationship Id="rId16" Type="http://schemas.openxmlformats.org/officeDocument/2006/relationships/image" Target="../media/image113.png"/><Relationship Id="rId1" Type="http://schemas.openxmlformats.org/officeDocument/2006/relationships/slideLayout" Target="../slideLayouts/slideLayout7.xml"/><Relationship Id="rId6" Type="http://schemas.openxmlformats.org/officeDocument/2006/relationships/image" Target="../media/image105.png"/><Relationship Id="rId11" Type="http://schemas.openxmlformats.org/officeDocument/2006/relationships/image" Target="../media/image110.svg"/><Relationship Id="rId5" Type="http://schemas.openxmlformats.org/officeDocument/2006/relationships/image" Target="../media/image104.svg"/><Relationship Id="rId15" Type="http://schemas.openxmlformats.org/officeDocument/2006/relationships/image" Target="../media/image37.svg"/><Relationship Id="rId10" Type="http://schemas.openxmlformats.org/officeDocument/2006/relationships/image" Target="../media/image109.png"/><Relationship Id="rId4" Type="http://schemas.openxmlformats.org/officeDocument/2006/relationships/image" Target="../media/image103.png"/><Relationship Id="rId9" Type="http://schemas.openxmlformats.org/officeDocument/2006/relationships/image" Target="../media/image108.svg"/><Relationship Id="rId14" Type="http://schemas.openxmlformats.org/officeDocument/2006/relationships/image" Target="../media/image36.png"/></Relationships>
</file>

<file path=ppt/slides/_rels/slide11.xml.rels><?xml version="1.0" encoding="UTF-8" standalone="yes"?>
<Relationships xmlns="http://schemas.openxmlformats.org/package/2006/relationships"><Relationship Id="rId8" Type="http://schemas.openxmlformats.org/officeDocument/2006/relationships/image" Target="../media/image120.svg"/><Relationship Id="rId3" Type="http://schemas.openxmlformats.org/officeDocument/2006/relationships/image" Target="../media/image115.png"/><Relationship Id="rId7" Type="http://schemas.openxmlformats.org/officeDocument/2006/relationships/image" Target="../media/image119.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18.svg"/><Relationship Id="rId5" Type="http://schemas.openxmlformats.org/officeDocument/2006/relationships/image" Target="../media/image117.png"/><Relationship Id="rId4" Type="http://schemas.openxmlformats.org/officeDocument/2006/relationships/image" Target="../media/image116.svg"/></Relationships>
</file>

<file path=ppt/slides/_rels/slide12.xml.rels><?xml version="1.0" encoding="UTF-8" standalone="yes"?>
<Relationships xmlns="http://schemas.openxmlformats.org/package/2006/relationships"><Relationship Id="rId8" Type="http://schemas.openxmlformats.org/officeDocument/2006/relationships/image" Target="../media/image123.png"/><Relationship Id="rId13" Type="http://schemas.openxmlformats.org/officeDocument/2006/relationships/image" Target="../media/image128.svg"/><Relationship Id="rId18" Type="http://schemas.openxmlformats.org/officeDocument/2006/relationships/image" Target="../media/image133.png"/><Relationship Id="rId3" Type="http://schemas.openxmlformats.org/officeDocument/2006/relationships/image" Target="../media/image102.svg"/><Relationship Id="rId7" Type="http://schemas.openxmlformats.org/officeDocument/2006/relationships/image" Target="../media/image122.svg"/><Relationship Id="rId12" Type="http://schemas.openxmlformats.org/officeDocument/2006/relationships/image" Target="../media/image127.png"/><Relationship Id="rId17" Type="http://schemas.openxmlformats.org/officeDocument/2006/relationships/image" Target="../media/image132.svg"/><Relationship Id="rId2" Type="http://schemas.openxmlformats.org/officeDocument/2006/relationships/image" Target="../media/image101.png"/><Relationship Id="rId16" Type="http://schemas.openxmlformats.org/officeDocument/2006/relationships/image" Target="../media/image131.png"/><Relationship Id="rId1" Type="http://schemas.openxmlformats.org/officeDocument/2006/relationships/slideLayout" Target="../slideLayouts/slideLayout7.xml"/><Relationship Id="rId6" Type="http://schemas.openxmlformats.org/officeDocument/2006/relationships/image" Target="../media/image121.png"/><Relationship Id="rId11" Type="http://schemas.openxmlformats.org/officeDocument/2006/relationships/image" Target="../media/image126.svg"/><Relationship Id="rId5" Type="http://schemas.openxmlformats.org/officeDocument/2006/relationships/image" Target="../media/image82.svg"/><Relationship Id="rId15" Type="http://schemas.openxmlformats.org/officeDocument/2006/relationships/image" Target="../media/image130.svg"/><Relationship Id="rId10" Type="http://schemas.openxmlformats.org/officeDocument/2006/relationships/image" Target="../media/image125.png"/><Relationship Id="rId19" Type="http://schemas.openxmlformats.org/officeDocument/2006/relationships/image" Target="../media/image134.svg"/><Relationship Id="rId4" Type="http://schemas.openxmlformats.org/officeDocument/2006/relationships/image" Target="../media/image81.png"/><Relationship Id="rId9" Type="http://schemas.openxmlformats.org/officeDocument/2006/relationships/image" Target="../media/image124.svg"/><Relationship Id="rId14" Type="http://schemas.openxmlformats.org/officeDocument/2006/relationships/image" Target="../media/image129.png"/></Relationships>
</file>

<file path=ppt/slides/_rels/slide13.xml.rels><?xml version="1.0" encoding="UTF-8" standalone="yes"?>
<Relationships xmlns="http://schemas.openxmlformats.org/package/2006/relationships"><Relationship Id="rId8" Type="http://schemas.openxmlformats.org/officeDocument/2006/relationships/image" Target="../media/image141.png"/><Relationship Id="rId3" Type="http://schemas.openxmlformats.org/officeDocument/2006/relationships/image" Target="../media/image136.svg"/><Relationship Id="rId7" Type="http://schemas.openxmlformats.org/officeDocument/2006/relationships/image" Target="../media/image140.svg"/><Relationship Id="rId2" Type="http://schemas.openxmlformats.org/officeDocument/2006/relationships/image" Target="../media/image135.png"/><Relationship Id="rId1" Type="http://schemas.openxmlformats.org/officeDocument/2006/relationships/slideLayout" Target="../slideLayouts/slideLayout7.xml"/><Relationship Id="rId6" Type="http://schemas.openxmlformats.org/officeDocument/2006/relationships/image" Target="../media/image139.png"/><Relationship Id="rId11" Type="http://schemas.openxmlformats.org/officeDocument/2006/relationships/image" Target="../media/image144.svg"/><Relationship Id="rId5" Type="http://schemas.openxmlformats.org/officeDocument/2006/relationships/image" Target="../media/image138.svg"/><Relationship Id="rId10" Type="http://schemas.openxmlformats.org/officeDocument/2006/relationships/image" Target="../media/image143.png"/><Relationship Id="rId4" Type="http://schemas.openxmlformats.org/officeDocument/2006/relationships/image" Target="../media/image137.png"/><Relationship Id="rId9" Type="http://schemas.openxmlformats.org/officeDocument/2006/relationships/image" Target="../media/image142.sv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46.svg"/></Relationships>
</file>

<file path=ppt/slides/_rels/slide18.xml.rels><?xml version="1.0" encoding="UTF-8" standalone="yes"?>
<Relationships xmlns="http://schemas.openxmlformats.org/package/2006/relationships"><Relationship Id="rId8" Type="http://schemas.openxmlformats.org/officeDocument/2006/relationships/image" Target="../media/image108.svg"/><Relationship Id="rId3" Type="http://schemas.openxmlformats.org/officeDocument/2006/relationships/image" Target="../media/image148.png"/><Relationship Id="rId7" Type="http://schemas.openxmlformats.org/officeDocument/2006/relationships/image" Target="../media/image107.png"/><Relationship Id="rId2" Type="http://schemas.openxmlformats.org/officeDocument/2006/relationships/image" Target="../media/image147.png"/><Relationship Id="rId1" Type="http://schemas.openxmlformats.org/officeDocument/2006/relationships/slideLayout" Target="../slideLayouts/slideLayout7.xml"/><Relationship Id="rId6" Type="http://schemas.openxmlformats.org/officeDocument/2006/relationships/image" Target="../media/image151.svg"/><Relationship Id="rId5" Type="http://schemas.openxmlformats.org/officeDocument/2006/relationships/image" Target="../media/image150.png"/><Relationship Id="rId4" Type="http://schemas.openxmlformats.org/officeDocument/2006/relationships/image" Target="../media/image149.sv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FF254D-808E-5D6C-763F-452C9F5AC7F1}"/>
              </a:ext>
            </a:extLst>
          </p:cNvPr>
          <p:cNvSpPr txBox="1"/>
          <p:nvPr/>
        </p:nvSpPr>
        <p:spPr>
          <a:xfrm>
            <a:off x="1044222" y="904553"/>
            <a:ext cx="10103556" cy="646331"/>
          </a:xfrm>
          <a:prstGeom prst="rect">
            <a:avLst/>
          </a:prstGeom>
          <a:noFill/>
        </p:spPr>
        <p:txBody>
          <a:bodyPr wrap="square">
            <a:spAutoFit/>
          </a:bodyPr>
          <a:lstStyle/>
          <a:p>
            <a:r>
              <a:rPr lang="en-GB" sz="3600" dirty="0">
                <a:latin typeface="Arial Black" panose="020B0A04020102020204" pitchFamily="34" charset="0"/>
                <a:cs typeface="Arial" panose="020B0604020202020204" pitchFamily="34" charset="0"/>
              </a:rPr>
              <a:t>Managing Projects In The Organization</a:t>
            </a:r>
          </a:p>
        </p:txBody>
      </p:sp>
      <p:sp>
        <p:nvSpPr>
          <p:cNvPr id="5" name="TextBox 4">
            <a:extLst>
              <a:ext uri="{FF2B5EF4-FFF2-40B4-BE49-F238E27FC236}">
                <a16:creationId xmlns:a16="http://schemas.microsoft.com/office/drawing/2014/main" id="{86438BFD-5C51-9B47-B69F-B78AA05E115B}"/>
              </a:ext>
            </a:extLst>
          </p:cNvPr>
          <p:cNvSpPr txBox="1"/>
          <p:nvPr/>
        </p:nvSpPr>
        <p:spPr>
          <a:xfrm>
            <a:off x="7089416" y="3916515"/>
            <a:ext cx="4357511" cy="830997"/>
          </a:xfrm>
          <a:prstGeom prst="rect">
            <a:avLst/>
          </a:prstGeom>
          <a:noFill/>
        </p:spPr>
        <p:txBody>
          <a:bodyPr wrap="square">
            <a:spAutoFit/>
          </a:bodyPr>
          <a:lstStyle/>
          <a:p>
            <a:r>
              <a:rPr lang="en-GB" sz="2400" dirty="0">
                <a:solidFill>
                  <a:schemeClr val="bg1"/>
                </a:solidFill>
                <a:latin typeface="Arial" panose="020B0604020202020204" pitchFamily="34" charset="0"/>
                <a:cs typeface="Arial" panose="020B0604020202020204" pitchFamily="34" charset="0"/>
              </a:rPr>
              <a:t>Team Member: </a:t>
            </a:r>
            <a:r>
              <a:rPr lang="en-GB" sz="2400" dirty="0">
                <a:latin typeface="Arial" panose="020B0604020202020204" pitchFamily="34" charset="0"/>
                <a:cs typeface="Arial" panose="020B0604020202020204" pitchFamily="34" charset="0"/>
              </a:rPr>
              <a:t>Andrey Nieche</a:t>
            </a:r>
          </a:p>
          <a:p>
            <a:r>
              <a:rPr lang="en-GB" sz="2400" dirty="0">
                <a:solidFill>
                  <a:schemeClr val="bg1"/>
                </a:solidFill>
                <a:latin typeface="Arial" panose="020B0604020202020204" pitchFamily="34" charset="0"/>
                <a:cs typeface="Arial" panose="020B0604020202020204" pitchFamily="34" charset="0"/>
              </a:rPr>
              <a:t>Student ID: </a:t>
            </a:r>
            <a:r>
              <a:rPr lang="en-GB" sz="2400" dirty="0">
                <a:latin typeface="Arial" panose="020B0604020202020204" pitchFamily="34" charset="0"/>
                <a:cs typeface="Arial" panose="020B0604020202020204" pitchFamily="34" charset="0"/>
              </a:rPr>
              <a:t>2029595</a:t>
            </a:r>
          </a:p>
        </p:txBody>
      </p:sp>
      <p:sp>
        <p:nvSpPr>
          <p:cNvPr id="2" name="TextBox 1">
            <a:extLst>
              <a:ext uri="{FF2B5EF4-FFF2-40B4-BE49-F238E27FC236}">
                <a16:creationId xmlns:a16="http://schemas.microsoft.com/office/drawing/2014/main" id="{CC21CC83-5F67-8E09-EF88-1E0F49B8622E}"/>
              </a:ext>
            </a:extLst>
          </p:cNvPr>
          <p:cNvSpPr txBox="1"/>
          <p:nvPr/>
        </p:nvSpPr>
        <p:spPr>
          <a:xfrm>
            <a:off x="4809067" y="1550884"/>
            <a:ext cx="2167466" cy="584775"/>
          </a:xfrm>
          <a:prstGeom prst="rect">
            <a:avLst/>
          </a:prstGeom>
          <a:noFill/>
        </p:spPr>
        <p:txBody>
          <a:bodyPr wrap="square" rtlCol="0">
            <a:spAutoFit/>
          </a:bodyPr>
          <a:lstStyle/>
          <a:p>
            <a:r>
              <a:rPr lang="en-GB" sz="3200" dirty="0">
                <a:latin typeface="Arial Black" panose="020B0A04020102020204" pitchFamily="34" charset="0"/>
                <a:cs typeface="Arial" panose="020B0604020202020204" pitchFamily="34" charset="0"/>
              </a:rPr>
              <a:t>Planning</a:t>
            </a:r>
            <a:endParaRPr lang="en-GB" sz="3200" dirty="0">
              <a:latin typeface="Arial Black" panose="020B0A04020102020204" pitchFamily="34" charset="0"/>
            </a:endParaRPr>
          </a:p>
        </p:txBody>
      </p:sp>
      <p:sp>
        <p:nvSpPr>
          <p:cNvPr id="4" name="TextBox 3">
            <a:extLst>
              <a:ext uri="{FF2B5EF4-FFF2-40B4-BE49-F238E27FC236}">
                <a16:creationId xmlns:a16="http://schemas.microsoft.com/office/drawing/2014/main" id="{9164FEF4-978C-64EA-0A6C-0BFE1FAB9D02}"/>
              </a:ext>
            </a:extLst>
          </p:cNvPr>
          <p:cNvSpPr txBox="1"/>
          <p:nvPr/>
        </p:nvSpPr>
        <p:spPr>
          <a:xfrm>
            <a:off x="417689" y="5718799"/>
            <a:ext cx="4391378" cy="830997"/>
          </a:xfrm>
          <a:prstGeom prst="rect">
            <a:avLst/>
          </a:prstGeom>
          <a:noFill/>
        </p:spPr>
        <p:txBody>
          <a:bodyPr wrap="square" rtlCol="0">
            <a:spAutoFit/>
          </a:bodyPr>
          <a:lstStyle/>
          <a:p>
            <a:r>
              <a:rPr lang="en-GB" sz="2400" dirty="0">
                <a:solidFill>
                  <a:schemeClr val="bg1"/>
                </a:solidFill>
                <a:latin typeface="Arial" panose="020B0604020202020204" pitchFamily="34" charset="0"/>
                <a:cs typeface="Arial" panose="020B0604020202020204" pitchFamily="34" charset="0"/>
              </a:rPr>
              <a:t>Team Member: </a:t>
            </a:r>
            <a:r>
              <a:rPr lang="en-GB" sz="2400" dirty="0">
                <a:latin typeface="Arial" panose="020B0604020202020204" pitchFamily="34" charset="0"/>
                <a:cs typeface="Arial" panose="020B0604020202020204" pitchFamily="34" charset="0"/>
              </a:rPr>
              <a:t>Henry William</a:t>
            </a:r>
          </a:p>
          <a:p>
            <a:r>
              <a:rPr lang="en-GB" sz="2400" dirty="0">
                <a:solidFill>
                  <a:schemeClr val="bg1"/>
                </a:solidFill>
                <a:latin typeface="Arial" panose="020B0604020202020204" pitchFamily="34" charset="0"/>
                <a:cs typeface="Arial" panose="020B0604020202020204" pitchFamily="34" charset="0"/>
              </a:rPr>
              <a:t>Student Number ID: </a:t>
            </a:r>
            <a:r>
              <a:rPr lang="en-GB" sz="2400" dirty="0">
                <a:latin typeface="Arial" panose="020B0604020202020204" pitchFamily="34" charset="0"/>
                <a:cs typeface="Arial" panose="020B0604020202020204" pitchFamily="34" charset="0"/>
              </a:rPr>
              <a:t>2115861</a:t>
            </a:r>
          </a:p>
        </p:txBody>
      </p:sp>
      <p:sp>
        <p:nvSpPr>
          <p:cNvPr id="6" name="TextBox 5">
            <a:extLst>
              <a:ext uri="{FF2B5EF4-FFF2-40B4-BE49-F238E27FC236}">
                <a16:creationId xmlns:a16="http://schemas.microsoft.com/office/drawing/2014/main" id="{D894E3FC-8C7A-0D1B-6B13-55E8A0A02908}"/>
              </a:ext>
            </a:extLst>
          </p:cNvPr>
          <p:cNvSpPr txBox="1"/>
          <p:nvPr/>
        </p:nvSpPr>
        <p:spPr>
          <a:xfrm>
            <a:off x="7089416" y="5718799"/>
            <a:ext cx="4357511" cy="830997"/>
          </a:xfrm>
          <a:prstGeom prst="rect">
            <a:avLst/>
          </a:prstGeom>
          <a:noFill/>
        </p:spPr>
        <p:txBody>
          <a:bodyPr wrap="square" rtlCol="0">
            <a:spAutoFit/>
          </a:bodyPr>
          <a:lstStyle/>
          <a:p>
            <a:r>
              <a:rPr lang="en-GB" sz="2400" dirty="0">
                <a:solidFill>
                  <a:schemeClr val="bg1"/>
                </a:solidFill>
                <a:latin typeface="Arial" panose="020B0604020202020204" pitchFamily="34" charset="0"/>
                <a:cs typeface="Arial" panose="020B0604020202020204" pitchFamily="34" charset="0"/>
              </a:rPr>
              <a:t>Team Member: </a:t>
            </a:r>
            <a:r>
              <a:rPr lang="en-GB" sz="2400" dirty="0">
                <a:latin typeface="Arial" panose="020B0604020202020204" pitchFamily="34" charset="0"/>
                <a:cs typeface="Arial" panose="020B0604020202020204" pitchFamily="34" charset="0"/>
              </a:rPr>
              <a:t>Evette White </a:t>
            </a:r>
          </a:p>
          <a:p>
            <a:r>
              <a:rPr lang="en-GB" sz="2400" dirty="0">
                <a:solidFill>
                  <a:schemeClr val="bg1"/>
                </a:solidFill>
                <a:latin typeface="Arial" panose="020B0604020202020204" pitchFamily="34" charset="0"/>
                <a:cs typeface="Arial" panose="020B0604020202020204" pitchFamily="34" charset="0"/>
              </a:rPr>
              <a:t>Student Number ID: </a:t>
            </a:r>
            <a:r>
              <a:rPr lang="en-GB" sz="2400" dirty="0">
                <a:latin typeface="Arial" panose="020B0604020202020204" pitchFamily="34" charset="0"/>
                <a:cs typeface="Arial" panose="020B0604020202020204" pitchFamily="34" charset="0"/>
              </a:rPr>
              <a:t>2027886</a:t>
            </a:r>
          </a:p>
        </p:txBody>
      </p:sp>
      <p:sp>
        <p:nvSpPr>
          <p:cNvPr id="7" name="TextBox 6">
            <a:extLst>
              <a:ext uri="{FF2B5EF4-FFF2-40B4-BE49-F238E27FC236}">
                <a16:creationId xmlns:a16="http://schemas.microsoft.com/office/drawing/2014/main" id="{52510201-81BA-4142-340E-BDCD3528EB9F}"/>
              </a:ext>
            </a:extLst>
          </p:cNvPr>
          <p:cNvSpPr txBox="1"/>
          <p:nvPr/>
        </p:nvSpPr>
        <p:spPr>
          <a:xfrm flipH="1">
            <a:off x="417689" y="3985344"/>
            <a:ext cx="4504266" cy="830997"/>
          </a:xfrm>
          <a:prstGeom prst="rect">
            <a:avLst/>
          </a:prstGeom>
          <a:noFill/>
        </p:spPr>
        <p:txBody>
          <a:bodyPr wrap="square" rtlCol="0">
            <a:spAutoFit/>
          </a:bodyPr>
          <a:lstStyle/>
          <a:p>
            <a:r>
              <a:rPr lang="en-GB" sz="2400" dirty="0">
                <a:solidFill>
                  <a:schemeClr val="bg1"/>
                </a:solidFill>
                <a:latin typeface="Arial" panose="020B0604020202020204" pitchFamily="34" charset="0"/>
                <a:cs typeface="Arial" panose="020B0604020202020204" pitchFamily="34" charset="0"/>
              </a:rPr>
              <a:t>Team Member: </a:t>
            </a:r>
            <a:r>
              <a:rPr lang="en-GB" sz="2400" dirty="0">
                <a:latin typeface="Arial" panose="020B0604020202020204" pitchFamily="34" charset="0"/>
                <a:cs typeface="Arial" panose="020B0604020202020204" pitchFamily="34" charset="0"/>
              </a:rPr>
              <a:t>Bianca Agripina</a:t>
            </a:r>
          </a:p>
          <a:p>
            <a:r>
              <a:rPr lang="en-GB" sz="2400" dirty="0">
                <a:solidFill>
                  <a:schemeClr val="bg1"/>
                </a:solidFill>
                <a:latin typeface="Arial" panose="020B0604020202020204" pitchFamily="34" charset="0"/>
                <a:cs typeface="Arial" panose="020B0604020202020204" pitchFamily="34" charset="0"/>
              </a:rPr>
              <a:t>Student Number ID: </a:t>
            </a:r>
            <a:r>
              <a:rPr lang="en-GB" sz="2400" dirty="0">
                <a:latin typeface="Arial" panose="020B0604020202020204" pitchFamily="34" charset="0"/>
                <a:cs typeface="Arial" panose="020B0604020202020204" pitchFamily="34" charset="0"/>
              </a:rPr>
              <a:t>2115858</a:t>
            </a:r>
          </a:p>
        </p:txBody>
      </p:sp>
      <p:sp>
        <p:nvSpPr>
          <p:cNvPr id="8" name="TextBox 7">
            <a:extLst>
              <a:ext uri="{FF2B5EF4-FFF2-40B4-BE49-F238E27FC236}">
                <a16:creationId xmlns:a16="http://schemas.microsoft.com/office/drawing/2014/main" id="{D891B99A-55E5-3ECD-686D-D6854E160B02}"/>
              </a:ext>
            </a:extLst>
          </p:cNvPr>
          <p:cNvSpPr txBox="1"/>
          <p:nvPr/>
        </p:nvSpPr>
        <p:spPr>
          <a:xfrm>
            <a:off x="1563546" y="3253758"/>
            <a:ext cx="1780570" cy="584775"/>
          </a:xfrm>
          <a:prstGeom prst="rect">
            <a:avLst/>
          </a:prstGeom>
          <a:noFill/>
        </p:spPr>
        <p:txBody>
          <a:bodyPr wrap="square" rtlCol="0">
            <a:spAutoFit/>
          </a:bodyPr>
          <a:lstStyle/>
          <a:p>
            <a:r>
              <a:rPr lang="en-GB" sz="3200" dirty="0">
                <a:solidFill>
                  <a:schemeClr val="accent4">
                    <a:lumMod val="60000"/>
                    <a:lumOff val="40000"/>
                  </a:schemeClr>
                </a:solidFill>
                <a:latin typeface="Arial" panose="020B0604020202020204" pitchFamily="34" charset="0"/>
                <a:cs typeface="Arial" panose="020B0604020202020204" pitchFamily="34" charset="0"/>
              </a:rPr>
              <a:t>Initiation</a:t>
            </a:r>
          </a:p>
        </p:txBody>
      </p:sp>
      <p:sp>
        <p:nvSpPr>
          <p:cNvPr id="9" name="TextBox 8">
            <a:extLst>
              <a:ext uri="{FF2B5EF4-FFF2-40B4-BE49-F238E27FC236}">
                <a16:creationId xmlns:a16="http://schemas.microsoft.com/office/drawing/2014/main" id="{96AB905E-07FC-D21B-EFED-A521B3D4B47B}"/>
              </a:ext>
            </a:extLst>
          </p:cNvPr>
          <p:cNvSpPr txBox="1"/>
          <p:nvPr/>
        </p:nvSpPr>
        <p:spPr>
          <a:xfrm>
            <a:off x="8337375" y="3219343"/>
            <a:ext cx="1861595" cy="584775"/>
          </a:xfrm>
          <a:prstGeom prst="rect">
            <a:avLst/>
          </a:prstGeom>
          <a:noFill/>
        </p:spPr>
        <p:txBody>
          <a:bodyPr wrap="square" rtlCol="0">
            <a:spAutoFit/>
          </a:bodyPr>
          <a:lstStyle/>
          <a:p>
            <a:r>
              <a:rPr lang="en-GB" sz="3200" dirty="0">
                <a:solidFill>
                  <a:schemeClr val="accent4">
                    <a:lumMod val="60000"/>
                    <a:lumOff val="40000"/>
                  </a:schemeClr>
                </a:solidFill>
                <a:latin typeface="Arial" panose="020B0604020202020204" pitchFamily="34" charset="0"/>
                <a:cs typeface="Arial" panose="020B0604020202020204" pitchFamily="34" charset="0"/>
              </a:rPr>
              <a:t>Planning</a:t>
            </a:r>
          </a:p>
        </p:txBody>
      </p:sp>
      <p:sp>
        <p:nvSpPr>
          <p:cNvPr id="10" name="TextBox 9">
            <a:extLst>
              <a:ext uri="{FF2B5EF4-FFF2-40B4-BE49-F238E27FC236}">
                <a16:creationId xmlns:a16="http://schemas.microsoft.com/office/drawing/2014/main" id="{F9CA647E-36F0-1F28-FA34-C9D23DB66F39}"/>
              </a:ext>
            </a:extLst>
          </p:cNvPr>
          <p:cNvSpPr txBox="1"/>
          <p:nvPr/>
        </p:nvSpPr>
        <p:spPr>
          <a:xfrm>
            <a:off x="1378632" y="5091643"/>
            <a:ext cx="2150398" cy="584775"/>
          </a:xfrm>
          <a:prstGeom prst="rect">
            <a:avLst/>
          </a:prstGeom>
          <a:noFill/>
        </p:spPr>
        <p:txBody>
          <a:bodyPr wrap="square" rtlCol="0">
            <a:spAutoFit/>
          </a:bodyPr>
          <a:lstStyle/>
          <a:p>
            <a:r>
              <a:rPr lang="en-GB" sz="3200" dirty="0">
                <a:solidFill>
                  <a:schemeClr val="accent4">
                    <a:lumMod val="60000"/>
                    <a:lumOff val="40000"/>
                  </a:schemeClr>
                </a:solidFill>
                <a:latin typeface="Arial" panose="020B0604020202020204" pitchFamily="34" charset="0"/>
                <a:cs typeface="Arial" panose="020B0604020202020204" pitchFamily="34" charset="0"/>
              </a:rPr>
              <a:t>Execution</a:t>
            </a:r>
          </a:p>
        </p:txBody>
      </p:sp>
      <p:sp>
        <p:nvSpPr>
          <p:cNvPr id="12" name="TextBox 11">
            <a:extLst>
              <a:ext uri="{FF2B5EF4-FFF2-40B4-BE49-F238E27FC236}">
                <a16:creationId xmlns:a16="http://schemas.microsoft.com/office/drawing/2014/main" id="{2F38ADA5-5428-2262-E47C-44AB935D5189}"/>
              </a:ext>
            </a:extLst>
          </p:cNvPr>
          <p:cNvSpPr txBox="1"/>
          <p:nvPr/>
        </p:nvSpPr>
        <p:spPr>
          <a:xfrm>
            <a:off x="8337375" y="5089837"/>
            <a:ext cx="1613117" cy="584775"/>
          </a:xfrm>
          <a:prstGeom prst="rect">
            <a:avLst/>
          </a:prstGeom>
          <a:noFill/>
        </p:spPr>
        <p:txBody>
          <a:bodyPr wrap="square" rtlCol="0">
            <a:spAutoFit/>
          </a:bodyPr>
          <a:lstStyle/>
          <a:p>
            <a:r>
              <a:rPr lang="en-GB" sz="3200" dirty="0">
                <a:solidFill>
                  <a:schemeClr val="accent4">
                    <a:lumMod val="60000"/>
                    <a:lumOff val="40000"/>
                  </a:schemeClr>
                </a:solidFill>
                <a:latin typeface="Arial" panose="020B0604020202020204" pitchFamily="34" charset="0"/>
                <a:cs typeface="Arial" panose="020B0604020202020204" pitchFamily="34" charset="0"/>
              </a:rPr>
              <a:t>Closure</a:t>
            </a:r>
          </a:p>
        </p:txBody>
      </p:sp>
      <p:sp>
        <p:nvSpPr>
          <p:cNvPr id="13" name="TextBox 12">
            <a:extLst>
              <a:ext uri="{FF2B5EF4-FFF2-40B4-BE49-F238E27FC236}">
                <a16:creationId xmlns:a16="http://schemas.microsoft.com/office/drawing/2014/main" id="{C47963DC-D8F2-9A8C-93C3-C1C5FC8808A5}"/>
              </a:ext>
            </a:extLst>
          </p:cNvPr>
          <p:cNvSpPr txBox="1"/>
          <p:nvPr/>
        </p:nvSpPr>
        <p:spPr>
          <a:xfrm>
            <a:off x="3529030" y="2460615"/>
            <a:ext cx="5499440" cy="646331"/>
          </a:xfrm>
          <a:prstGeom prst="rect">
            <a:avLst/>
          </a:prstGeom>
          <a:noFill/>
        </p:spPr>
        <p:txBody>
          <a:bodyPr wrap="square" rtlCol="0">
            <a:spAutoFit/>
          </a:bodyPr>
          <a:lstStyle/>
          <a:p>
            <a:r>
              <a:rPr lang="en-GB" sz="3600" dirty="0">
                <a:solidFill>
                  <a:schemeClr val="bg1"/>
                </a:solidFill>
                <a:latin typeface="Arial" panose="020B0604020202020204" pitchFamily="34" charset="0"/>
                <a:cs typeface="Arial" panose="020B0604020202020204" pitchFamily="34" charset="0"/>
              </a:rPr>
              <a:t>Andrey’s Healthy Food</a:t>
            </a:r>
          </a:p>
        </p:txBody>
      </p:sp>
      <p:pic>
        <p:nvPicPr>
          <p:cNvPr id="17" name="Picture 16" descr="A white background with black text and yellow numbers&#10;&#10;Description automatically generated">
            <a:extLst>
              <a:ext uri="{FF2B5EF4-FFF2-40B4-BE49-F238E27FC236}">
                <a16:creationId xmlns:a16="http://schemas.microsoft.com/office/drawing/2014/main" id="{E16AEF6B-FE45-6D20-DB78-ACD124A990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48725" y="139890"/>
            <a:ext cx="3343275" cy="764663"/>
          </a:xfrm>
          <a:prstGeom prst="rect">
            <a:avLst/>
          </a:prstGeom>
          <a:ln>
            <a:noFill/>
          </a:ln>
          <a:effectLst>
            <a:softEdge rad="112500"/>
          </a:effectLst>
        </p:spPr>
      </p:pic>
    </p:spTree>
    <p:extLst>
      <p:ext uri="{BB962C8B-B14F-4D97-AF65-F5344CB8AC3E}">
        <p14:creationId xmlns:p14="http://schemas.microsoft.com/office/powerpoint/2010/main" val="29413271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FE2193C-EEED-CA2A-5CA7-40A3A5518EAE}"/>
              </a:ext>
            </a:extLst>
          </p:cNvPr>
          <p:cNvSpPr txBox="1"/>
          <p:nvPr/>
        </p:nvSpPr>
        <p:spPr>
          <a:xfrm>
            <a:off x="4628081" y="159675"/>
            <a:ext cx="2333158" cy="646331"/>
          </a:xfrm>
          <a:prstGeom prst="rect">
            <a:avLst/>
          </a:prstGeom>
          <a:noFill/>
        </p:spPr>
        <p:txBody>
          <a:bodyPr wrap="square" rtlCol="0">
            <a:spAutoFit/>
          </a:bodyPr>
          <a:lstStyle/>
          <a:p>
            <a:r>
              <a:rPr lang="en-GB" sz="3600" dirty="0">
                <a:solidFill>
                  <a:schemeClr val="tx2">
                    <a:lumMod val="20000"/>
                    <a:lumOff val="80000"/>
                  </a:schemeClr>
                </a:solidFill>
                <a:latin typeface="Aptos Black" panose="020B0004020202020204" pitchFamily="34" charset="0"/>
              </a:rPr>
              <a:t>Overview</a:t>
            </a:r>
          </a:p>
        </p:txBody>
      </p:sp>
      <p:sp>
        <p:nvSpPr>
          <p:cNvPr id="4" name="Title 34">
            <a:extLst>
              <a:ext uri="{FF2B5EF4-FFF2-40B4-BE49-F238E27FC236}">
                <a16:creationId xmlns:a16="http://schemas.microsoft.com/office/drawing/2014/main" id="{694EFC0D-AB67-AA50-71CE-B4B77C8D20AE}"/>
              </a:ext>
            </a:extLst>
          </p:cNvPr>
          <p:cNvSpPr txBox="1">
            <a:spLocks/>
          </p:cNvSpPr>
          <p:nvPr/>
        </p:nvSpPr>
        <p:spPr>
          <a:xfrm>
            <a:off x="1314500" y="2041884"/>
            <a:ext cx="3553924" cy="755506"/>
          </a:xfrm>
          <a:prstGeom prst="rect">
            <a:avLst/>
          </a:prstGeom>
        </p:spPr>
        <p:txBody>
          <a:bodyP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800" dirty="0">
                <a:solidFill>
                  <a:schemeClr val="bg1"/>
                </a:solidFill>
                <a:latin typeface="Arial Black" panose="020B0A04020102020204" pitchFamily="34" charset="0"/>
              </a:rPr>
              <a:t>. </a:t>
            </a:r>
            <a:r>
              <a:rPr lang="en-GB" sz="1800" dirty="0">
                <a:solidFill>
                  <a:schemeClr val="tx2">
                    <a:lumMod val="20000"/>
                    <a:lumOff val="80000"/>
                  </a:schemeClr>
                </a:solidFill>
                <a:latin typeface="Arial Black" panose="020B0A04020102020204" pitchFamily="34" charset="0"/>
                <a:cs typeface="Arial" panose="020B0604020202020204" pitchFamily="34" charset="0"/>
              </a:rPr>
              <a:t>Goals and Objectives</a:t>
            </a:r>
          </a:p>
        </p:txBody>
      </p:sp>
      <p:sp>
        <p:nvSpPr>
          <p:cNvPr id="6" name="TextBox 5">
            <a:extLst>
              <a:ext uri="{FF2B5EF4-FFF2-40B4-BE49-F238E27FC236}">
                <a16:creationId xmlns:a16="http://schemas.microsoft.com/office/drawing/2014/main" id="{8D2D275B-85CA-B87B-552C-C901484836FD}"/>
              </a:ext>
            </a:extLst>
          </p:cNvPr>
          <p:cNvSpPr txBox="1"/>
          <p:nvPr/>
        </p:nvSpPr>
        <p:spPr>
          <a:xfrm>
            <a:off x="1355891" y="1374762"/>
            <a:ext cx="2242085" cy="400110"/>
          </a:xfrm>
          <a:prstGeom prst="rect">
            <a:avLst/>
          </a:prstGeom>
          <a:noFill/>
        </p:spPr>
        <p:txBody>
          <a:bodyPr wrap="square" rtlCol="0">
            <a:spAutoFit/>
          </a:bodyPr>
          <a:lstStyle/>
          <a:p>
            <a:r>
              <a:rPr lang="en-US" sz="2000" b="1" i="1" dirty="0">
                <a:solidFill>
                  <a:schemeClr val="bg1"/>
                </a:solidFill>
                <a:latin typeface="Arial Black" panose="020B0A04020102020204" pitchFamily="34" charset="0"/>
                <a:cs typeface="Arial" panose="020B0604020202020204" pitchFamily="34" charset="0"/>
              </a:rPr>
              <a:t>. </a:t>
            </a:r>
            <a:r>
              <a:rPr lang="en-US" sz="2000" b="1" i="1" dirty="0">
                <a:solidFill>
                  <a:schemeClr val="tx2">
                    <a:lumMod val="20000"/>
                    <a:lumOff val="80000"/>
                  </a:schemeClr>
                </a:solidFill>
                <a:latin typeface="Arial Black" panose="020B0A04020102020204" pitchFamily="34" charset="0"/>
                <a:cs typeface="Arial" panose="020B0604020202020204" pitchFamily="34" charset="0"/>
              </a:rPr>
              <a:t>Introduction</a:t>
            </a:r>
            <a:endParaRPr lang="en-GB" sz="2000" dirty="0">
              <a:solidFill>
                <a:schemeClr val="tx2">
                  <a:lumMod val="20000"/>
                  <a:lumOff val="80000"/>
                </a:schemeClr>
              </a:solidFill>
              <a:latin typeface="Arial Black" panose="020B0A040201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9B4BA30-AD4D-B595-2E63-F5D7A3482185}"/>
              </a:ext>
            </a:extLst>
          </p:cNvPr>
          <p:cNvSpPr txBox="1"/>
          <p:nvPr/>
        </p:nvSpPr>
        <p:spPr>
          <a:xfrm flipH="1">
            <a:off x="1370189" y="2601720"/>
            <a:ext cx="3278587" cy="523220"/>
          </a:xfrm>
          <a:prstGeom prst="rect">
            <a:avLst/>
          </a:prstGeom>
          <a:noFill/>
        </p:spPr>
        <p:txBody>
          <a:bodyPr wrap="square" rtlCol="0">
            <a:spAutoFit/>
          </a:bodyPr>
          <a:lstStyle/>
          <a:p>
            <a:r>
              <a:rPr lang="en-GB" sz="2000" dirty="0">
                <a:solidFill>
                  <a:schemeClr val="bg1"/>
                </a:solidFill>
                <a:latin typeface="Arial Black" panose="020B0A04020102020204" pitchFamily="34" charset="0"/>
              </a:rPr>
              <a:t>.</a:t>
            </a:r>
            <a:r>
              <a:rPr lang="en-GB" sz="2800" dirty="0">
                <a:solidFill>
                  <a:schemeClr val="bg1"/>
                </a:solidFill>
                <a:latin typeface="Aptos Black" panose="020B0004020202020204" pitchFamily="34" charset="0"/>
              </a:rPr>
              <a:t> </a:t>
            </a:r>
            <a:r>
              <a:rPr lang="en-GB" sz="2400" dirty="0">
                <a:solidFill>
                  <a:schemeClr val="tx2">
                    <a:lumMod val="20000"/>
                    <a:lumOff val="80000"/>
                  </a:schemeClr>
                </a:solidFill>
                <a:latin typeface="Arial Black" panose="020B0A04020102020204" pitchFamily="34" charset="0"/>
                <a:cs typeface="Arial" panose="020B0604020202020204" pitchFamily="34" charset="0"/>
              </a:rPr>
              <a:t>Project Initiation</a:t>
            </a:r>
          </a:p>
        </p:txBody>
      </p:sp>
      <p:sp>
        <p:nvSpPr>
          <p:cNvPr id="8" name="TextBox 7">
            <a:extLst>
              <a:ext uri="{FF2B5EF4-FFF2-40B4-BE49-F238E27FC236}">
                <a16:creationId xmlns:a16="http://schemas.microsoft.com/office/drawing/2014/main" id="{F0ACEA72-CDC0-639C-5EA6-1202589A0975}"/>
              </a:ext>
            </a:extLst>
          </p:cNvPr>
          <p:cNvSpPr txBox="1"/>
          <p:nvPr/>
        </p:nvSpPr>
        <p:spPr>
          <a:xfrm>
            <a:off x="1403866" y="3332951"/>
            <a:ext cx="2776616" cy="400110"/>
          </a:xfrm>
          <a:prstGeom prst="rect">
            <a:avLst/>
          </a:prstGeom>
          <a:noFill/>
        </p:spPr>
        <p:txBody>
          <a:bodyPr wrap="square" rtlCol="0">
            <a:spAutoFit/>
          </a:bodyPr>
          <a:lstStyle/>
          <a:p>
            <a:r>
              <a:rPr lang="en-GB" sz="2000" dirty="0">
                <a:solidFill>
                  <a:schemeClr val="bg1"/>
                </a:solidFill>
                <a:latin typeface="Arial Black" panose="020B0A04020102020204" pitchFamily="34" charset="0"/>
              </a:rPr>
              <a:t>. </a:t>
            </a:r>
            <a:r>
              <a:rPr lang="en-GB" sz="2000" dirty="0">
                <a:solidFill>
                  <a:schemeClr val="tx2">
                    <a:lumMod val="20000"/>
                    <a:lumOff val="80000"/>
                  </a:schemeClr>
                </a:solidFill>
                <a:latin typeface="Arial Black" panose="020B0A04020102020204" pitchFamily="34" charset="0"/>
                <a:cs typeface="Arial" panose="020B0604020202020204" pitchFamily="34" charset="0"/>
              </a:rPr>
              <a:t>Project Charter</a:t>
            </a:r>
          </a:p>
        </p:txBody>
      </p:sp>
      <p:sp>
        <p:nvSpPr>
          <p:cNvPr id="10" name="TextBox 9">
            <a:extLst>
              <a:ext uri="{FF2B5EF4-FFF2-40B4-BE49-F238E27FC236}">
                <a16:creationId xmlns:a16="http://schemas.microsoft.com/office/drawing/2014/main" id="{A2201751-EE79-3AC4-930A-926F565E4431}"/>
              </a:ext>
            </a:extLst>
          </p:cNvPr>
          <p:cNvSpPr txBox="1"/>
          <p:nvPr/>
        </p:nvSpPr>
        <p:spPr>
          <a:xfrm>
            <a:off x="1370189" y="3994287"/>
            <a:ext cx="3677076" cy="400110"/>
          </a:xfrm>
          <a:prstGeom prst="rect">
            <a:avLst/>
          </a:prstGeom>
          <a:noFill/>
        </p:spPr>
        <p:txBody>
          <a:bodyPr wrap="square">
            <a:spAutoFit/>
          </a:bodyPr>
          <a:lstStyle/>
          <a:p>
            <a:r>
              <a:rPr lang="en-GB" sz="2000" dirty="0">
                <a:solidFill>
                  <a:schemeClr val="bg1"/>
                </a:solidFill>
                <a:latin typeface="Arial Black" panose="020B0A04020102020204" pitchFamily="34" charset="0"/>
              </a:rPr>
              <a:t>. </a:t>
            </a:r>
            <a:r>
              <a:rPr lang="en-GB" sz="2000" dirty="0">
                <a:solidFill>
                  <a:schemeClr val="tx2">
                    <a:lumMod val="20000"/>
                    <a:lumOff val="80000"/>
                  </a:schemeClr>
                </a:solidFill>
                <a:latin typeface="Arial Black" panose="020B0A04020102020204" pitchFamily="34" charset="0"/>
                <a:cs typeface="Arial" panose="020B0604020202020204" pitchFamily="34" charset="0"/>
              </a:rPr>
              <a:t>Management </a:t>
            </a:r>
          </a:p>
        </p:txBody>
      </p:sp>
      <p:sp>
        <p:nvSpPr>
          <p:cNvPr id="11" name="TextBox 10">
            <a:extLst>
              <a:ext uri="{FF2B5EF4-FFF2-40B4-BE49-F238E27FC236}">
                <a16:creationId xmlns:a16="http://schemas.microsoft.com/office/drawing/2014/main" id="{820E07D2-E816-A2AC-0044-7FEB3D7C4593}"/>
              </a:ext>
            </a:extLst>
          </p:cNvPr>
          <p:cNvSpPr txBox="1"/>
          <p:nvPr/>
        </p:nvSpPr>
        <p:spPr>
          <a:xfrm>
            <a:off x="6905992" y="1328875"/>
            <a:ext cx="4728643" cy="523220"/>
          </a:xfrm>
          <a:prstGeom prst="rect">
            <a:avLst/>
          </a:prstGeom>
          <a:noFill/>
        </p:spPr>
        <p:txBody>
          <a:bodyPr wrap="square" rtlCol="0">
            <a:spAutoFit/>
          </a:bodyPr>
          <a:lstStyle/>
          <a:p>
            <a:r>
              <a:rPr lang="en-GB" sz="2000" dirty="0">
                <a:solidFill>
                  <a:schemeClr val="bg1"/>
                </a:solidFill>
                <a:latin typeface="Arial Black" panose="020B0A04020102020204" pitchFamily="34" charset="0"/>
              </a:rPr>
              <a:t>.</a:t>
            </a:r>
            <a:r>
              <a:rPr lang="en-GB" sz="2800" dirty="0">
                <a:solidFill>
                  <a:schemeClr val="bg1"/>
                </a:solidFill>
                <a:latin typeface="Aptos Black" panose="020B0004020202020204" pitchFamily="34" charset="0"/>
              </a:rPr>
              <a:t> </a:t>
            </a:r>
            <a:r>
              <a:rPr lang="en-GB" sz="2000" dirty="0">
                <a:solidFill>
                  <a:schemeClr val="tx2">
                    <a:lumMod val="20000"/>
                    <a:lumOff val="80000"/>
                  </a:schemeClr>
                </a:solidFill>
                <a:latin typeface="Arial Black" panose="020B0A04020102020204" pitchFamily="34" charset="0"/>
                <a:cs typeface="Arial" panose="020B0604020202020204" pitchFamily="34" charset="0"/>
              </a:rPr>
              <a:t>Work Breakdown Structure</a:t>
            </a:r>
          </a:p>
        </p:txBody>
      </p:sp>
      <p:sp>
        <p:nvSpPr>
          <p:cNvPr id="12" name="TextBox 11">
            <a:extLst>
              <a:ext uri="{FF2B5EF4-FFF2-40B4-BE49-F238E27FC236}">
                <a16:creationId xmlns:a16="http://schemas.microsoft.com/office/drawing/2014/main" id="{2DAFFE95-89CC-E229-C156-AE308F2C8C2B}"/>
              </a:ext>
            </a:extLst>
          </p:cNvPr>
          <p:cNvSpPr txBox="1"/>
          <p:nvPr/>
        </p:nvSpPr>
        <p:spPr>
          <a:xfrm flipH="1">
            <a:off x="1421259" y="6241707"/>
            <a:ext cx="3955564" cy="523220"/>
          </a:xfrm>
          <a:prstGeom prst="rect">
            <a:avLst/>
          </a:prstGeom>
          <a:noFill/>
        </p:spPr>
        <p:txBody>
          <a:bodyPr wrap="square" rtlCol="0">
            <a:spAutoFit/>
          </a:bodyPr>
          <a:lstStyle/>
          <a:p>
            <a:r>
              <a:rPr lang="en-GB" sz="2000" dirty="0">
                <a:solidFill>
                  <a:schemeClr val="bg1"/>
                </a:solidFill>
                <a:latin typeface="Aptos Black" panose="020B0004020202020204" pitchFamily="34" charset="0"/>
              </a:rPr>
              <a:t>.</a:t>
            </a:r>
            <a:r>
              <a:rPr lang="en-GB" sz="2800" dirty="0">
                <a:solidFill>
                  <a:schemeClr val="bg1"/>
                </a:solidFill>
                <a:latin typeface="Aptos Black" panose="020B0004020202020204" pitchFamily="34" charset="0"/>
              </a:rPr>
              <a:t> </a:t>
            </a:r>
            <a:r>
              <a:rPr lang="en-GB" sz="2000" dirty="0">
                <a:solidFill>
                  <a:schemeClr val="tx2">
                    <a:lumMod val="20000"/>
                    <a:lumOff val="80000"/>
                  </a:schemeClr>
                </a:solidFill>
                <a:latin typeface="Arial Black" panose="020B0A04020102020204" pitchFamily="34" charset="0"/>
                <a:cs typeface="Arial" panose="020B0604020202020204" pitchFamily="34" charset="0"/>
              </a:rPr>
              <a:t>Stakeholders Analysis</a:t>
            </a:r>
          </a:p>
        </p:txBody>
      </p:sp>
      <p:sp>
        <p:nvSpPr>
          <p:cNvPr id="13" name="TextBox 12">
            <a:extLst>
              <a:ext uri="{FF2B5EF4-FFF2-40B4-BE49-F238E27FC236}">
                <a16:creationId xmlns:a16="http://schemas.microsoft.com/office/drawing/2014/main" id="{951008AF-B3EB-3917-006D-27935B1E2310}"/>
              </a:ext>
            </a:extLst>
          </p:cNvPr>
          <p:cNvSpPr txBox="1"/>
          <p:nvPr/>
        </p:nvSpPr>
        <p:spPr>
          <a:xfrm>
            <a:off x="6930220" y="2690373"/>
            <a:ext cx="1996710" cy="400110"/>
          </a:xfrm>
          <a:prstGeom prst="rect">
            <a:avLst/>
          </a:prstGeom>
          <a:noFill/>
        </p:spPr>
        <p:txBody>
          <a:bodyPr wrap="square" rtlCol="0">
            <a:spAutoFit/>
          </a:bodyPr>
          <a:lstStyle/>
          <a:p>
            <a:r>
              <a:rPr lang="en-GB" sz="2000" dirty="0">
                <a:solidFill>
                  <a:schemeClr val="bg1"/>
                </a:solidFill>
                <a:latin typeface="Arial Black" panose="020B0A04020102020204" pitchFamily="34" charset="0"/>
              </a:rPr>
              <a:t>. </a:t>
            </a:r>
            <a:r>
              <a:rPr lang="en-GB" sz="2000" dirty="0">
                <a:solidFill>
                  <a:schemeClr val="tx2">
                    <a:lumMod val="20000"/>
                    <a:lumOff val="80000"/>
                  </a:schemeClr>
                </a:solidFill>
                <a:latin typeface="Arial Black" panose="020B0A04020102020204" pitchFamily="34" charset="0"/>
                <a:cs typeface="Arial" panose="020B0604020202020204" pitchFamily="34" charset="0"/>
              </a:rPr>
              <a:t>Execution</a:t>
            </a:r>
          </a:p>
        </p:txBody>
      </p:sp>
      <p:sp>
        <p:nvSpPr>
          <p:cNvPr id="14" name="TextBox 13">
            <a:extLst>
              <a:ext uri="{FF2B5EF4-FFF2-40B4-BE49-F238E27FC236}">
                <a16:creationId xmlns:a16="http://schemas.microsoft.com/office/drawing/2014/main" id="{55685797-2C6F-FC0F-1124-0D916910E965}"/>
              </a:ext>
            </a:extLst>
          </p:cNvPr>
          <p:cNvSpPr txBox="1"/>
          <p:nvPr/>
        </p:nvSpPr>
        <p:spPr>
          <a:xfrm>
            <a:off x="1370189" y="5118990"/>
            <a:ext cx="3092180" cy="400110"/>
          </a:xfrm>
          <a:prstGeom prst="rect">
            <a:avLst/>
          </a:prstGeom>
          <a:noFill/>
        </p:spPr>
        <p:txBody>
          <a:bodyPr wrap="square" rtlCol="0">
            <a:spAutoFit/>
          </a:bodyPr>
          <a:lstStyle/>
          <a:p>
            <a:r>
              <a:rPr lang="en-GB" sz="2000" dirty="0">
                <a:solidFill>
                  <a:schemeClr val="bg1"/>
                </a:solidFill>
                <a:latin typeface="Arial Black" panose="020B0A04020102020204" pitchFamily="34" charset="0"/>
              </a:rPr>
              <a:t>. </a:t>
            </a:r>
            <a:r>
              <a:rPr lang="en-GB" sz="2000" dirty="0">
                <a:solidFill>
                  <a:schemeClr val="tx2">
                    <a:lumMod val="20000"/>
                    <a:lumOff val="80000"/>
                  </a:schemeClr>
                </a:solidFill>
                <a:latin typeface="Arial Black" panose="020B0A04020102020204" pitchFamily="34" charset="0"/>
                <a:cs typeface="Arial" panose="020B0604020202020204" pitchFamily="34" charset="0"/>
              </a:rPr>
              <a:t>Team Building </a:t>
            </a:r>
          </a:p>
        </p:txBody>
      </p:sp>
      <p:sp>
        <p:nvSpPr>
          <p:cNvPr id="15" name="TextBox 14">
            <a:extLst>
              <a:ext uri="{FF2B5EF4-FFF2-40B4-BE49-F238E27FC236}">
                <a16:creationId xmlns:a16="http://schemas.microsoft.com/office/drawing/2014/main" id="{FC549F8F-7C5B-044F-829A-925E0A953148}"/>
              </a:ext>
            </a:extLst>
          </p:cNvPr>
          <p:cNvSpPr txBox="1"/>
          <p:nvPr/>
        </p:nvSpPr>
        <p:spPr>
          <a:xfrm>
            <a:off x="6435837" y="3321965"/>
            <a:ext cx="3839954" cy="400110"/>
          </a:xfrm>
          <a:prstGeom prst="rect">
            <a:avLst/>
          </a:prstGeom>
          <a:noFill/>
        </p:spPr>
        <p:txBody>
          <a:bodyPr wrap="square">
            <a:spAutoFit/>
          </a:bodyPr>
          <a:lstStyle/>
          <a:p>
            <a:pPr marL="0" lvl="0" indent="0" algn="l" rtl="0">
              <a:spcBef>
                <a:spcPts val="0"/>
              </a:spcBef>
              <a:spcAft>
                <a:spcPts val="0"/>
              </a:spcAft>
              <a:buNone/>
            </a:pPr>
            <a:r>
              <a:rPr lang="en-GB" sz="2000" b="1" dirty="0">
                <a:solidFill>
                  <a:schemeClr val="bg1"/>
                </a:solidFill>
                <a:latin typeface="Arial Black" panose="020B0A04020102020204" pitchFamily="34" charset="0"/>
              </a:rPr>
              <a:t>     . </a:t>
            </a:r>
            <a:r>
              <a:rPr lang="en-GB" sz="2000" b="1" dirty="0">
                <a:solidFill>
                  <a:schemeClr val="tx2">
                    <a:lumMod val="20000"/>
                    <a:lumOff val="80000"/>
                  </a:schemeClr>
                </a:solidFill>
                <a:latin typeface="Arial Black" panose="020B0A04020102020204" pitchFamily="34" charset="0"/>
                <a:cs typeface="Arial" panose="020B0604020202020204" pitchFamily="34" charset="0"/>
              </a:rPr>
              <a:t>Analysis Milestone</a:t>
            </a:r>
          </a:p>
        </p:txBody>
      </p:sp>
      <p:sp>
        <p:nvSpPr>
          <p:cNvPr id="16" name="TextBox 15">
            <a:extLst>
              <a:ext uri="{FF2B5EF4-FFF2-40B4-BE49-F238E27FC236}">
                <a16:creationId xmlns:a16="http://schemas.microsoft.com/office/drawing/2014/main" id="{380B40C0-F334-A8DF-BE36-AD2F6AB86AC2}"/>
              </a:ext>
            </a:extLst>
          </p:cNvPr>
          <p:cNvSpPr txBox="1"/>
          <p:nvPr/>
        </p:nvSpPr>
        <p:spPr>
          <a:xfrm>
            <a:off x="6435837" y="5460718"/>
            <a:ext cx="3132504" cy="400110"/>
          </a:xfrm>
          <a:prstGeom prst="rect">
            <a:avLst/>
          </a:prstGeom>
          <a:noFill/>
        </p:spPr>
        <p:txBody>
          <a:bodyPr wrap="square" rtlCol="0">
            <a:spAutoFit/>
          </a:bodyPr>
          <a:lstStyle/>
          <a:p>
            <a:r>
              <a:rPr lang="en-US" sz="2000" b="1" i="1" dirty="0">
                <a:solidFill>
                  <a:schemeClr val="bg1"/>
                </a:solidFill>
                <a:latin typeface="Arial Black" panose="020B0A04020102020204" pitchFamily="34" charset="0"/>
              </a:rPr>
              <a:t>      . </a:t>
            </a:r>
            <a:r>
              <a:rPr lang="en-US" sz="2000" b="1" i="1" dirty="0">
                <a:solidFill>
                  <a:schemeClr val="tx2">
                    <a:lumMod val="20000"/>
                    <a:lumOff val="80000"/>
                  </a:schemeClr>
                </a:solidFill>
                <a:latin typeface="Arial Black" panose="020B0A04020102020204" pitchFamily="34" charset="0"/>
                <a:cs typeface="Arial" panose="020B0604020202020204" pitchFamily="34" charset="0"/>
              </a:rPr>
              <a:t>Closure</a:t>
            </a:r>
            <a:endParaRPr lang="en-GB" sz="2000" dirty="0">
              <a:solidFill>
                <a:schemeClr val="tx2">
                  <a:lumMod val="20000"/>
                  <a:lumOff val="80000"/>
                </a:schemeClr>
              </a:solidFill>
              <a:latin typeface="Arial Black" panose="020B0A040201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515BC1FA-7051-0CA0-024F-A6821EA85015}"/>
              </a:ext>
            </a:extLst>
          </p:cNvPr>
          <p:cNvSpPr txBox="1"/>
          <p:nvPr/>
        </p:nvSpPr>
        <p:spPr>
          <a:xfrm>
            <a:off x="6961239" y="6234075"/>
            <a:ext cx="3388412" cy="400110"/>
          </a:xfrm>
          <a:prstGeom prst="rect">
            <a:avLst/>
          </a:prstGeom>
          <a:noFill/>
        </p:spPr>
        <p:txBody>
          <a:bodyPr wrap="square" rtlCol="0">
            <a:spAutoFit/>
          </a:bodyPr>
          <a:lstStyle/>
          <a:p>
            <a:r>
              <a:rPr lang="en-GB" sz="2000" dirty="0">
                <a:solidFill>
                  <a:schemeClr val="bg1"/>
                </a:solidFill>
                <a:latin typeface="Arial Black" panose="020B0A04020102020204" pitchFamily="34" charset="0"/>
              </a:rPr>
              <a:t>. </a:t>
            </a:r>
            <a:r>
              <a:rPr lang="en-GB" sz="2000" dirty="0">
                <a:solidFill>
                  <a:schemeClr val="tx2">
                    <a:lumMod val="20000"/>
                    <a:lumOff val="80000"/>
                  </a:schemeClr>
                </a:solidFill>
                <a:latin typeface="Arial Black" panose="020B0A04020102020204" pitchFamily="34" charset="0"/>
                <a:cs typeface="Arial" panose="020B0604020202020204" pitchFamily="34" charset="0"/>
              </a:rPr>
              <a:t>Conclusion</a:t>
            </a:r>
          </a:p>
        </p:txBody>
      </p:sp>
      <p:sp>
        <p:nvSpPr>
          <p:cNvPr id="18" name="Minus Sign 17">
            <a:extLst>
              <a:ext uri="{FF2B5EF4-FFF2-40B4-BE49-F238E27FC236}">
                <a16:creationId xmlns:a16="http://schemas.microsoft.com/office/drawing/2014/main" id="{C6BAF824-8FB9-24AB-B044-9C0CAB6345E6}"/>
              </a:ext>
            </a:extLst>
          </p:cNvPr>
          <p:cNvSpPr/>
          <p:nvPr/>
        </p:nvSpPr>
        <p:spPr>
          <a:xfrm>
            <a:off x="1245331" y="775580"/>
            <a:ext cx="8885905" cy="130799"/>
          </a:xfrm>
          <a:prstGeom prst="mathMinus">
            <a:avLst/>
          </a:prstGeom>
          <a:solidFill>
            <a:schemeClr val="accent1">
              <a:lumMod val="75000"/>
            </a:schemeClr>
          </a:solid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24" name="Pentagon 23">
            <a:extLst>
              <a:ext uri="{FF2B5EF4-FFF2-40B4-BE49-F238E27FC236}">
                <a16:creationId xmlns:a16="http://schemas.microsoft.com/office/drawing/2014/main" id="{FBE74F4E-A9D3-254B-DEEA-CF5F278437E2}"/>
              </a:ext>
            </a:extLst>
          </p:cNvPr>
          <p:cNvSpPr/>
          <p:nvPr/>
        </p:nvSpPr>
        <p:spPr>
          <a:xfrm>
            <a:off x="688524" y="1320526"/>
            <a:ext cx="688062" cy="587972"/>
          </a:xfrm>
          <a:prstGeom prst="pentagon">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a:extLst>
              <a:ext uri="{FF2B5EF4-FFF2-40B4-BE49-F238E27FC236}">
                <a16:creationId xmlns:a16="http://schemas.microsoft.com/office/drawing/2014/main" id="{920547B0-26BA-865E-D83B-B82441E783AD}"/>
              </a:ext>
            </a:extLst>
          </p:cNvPr>
          <p:cNvSpPr txBox="1"/>
          <p:nvPr/>
        </p:nvSpPr>
        <p:spPr>
          <a:xfrm>
            <a:off x="755592" y="4502716"/>
            <a:ext cx="3658034" cy="400110"/>
          </a:xfrm>
          <a:prstGeom prst="rect">
            <a:avLst/>
          </a:prstGeom>
          <a:noFill/>
        </p:spPr>
        <p:txBody>
          <a:bodyPr wrap="square" rtlCol="0">
            <a:spAutoFit/>
          </a:bodyPr>
          <a:lstStyle/>
          <a:p>
            <a:pPr algn="ctr"/>
            <a:r>
              <a:rPr lang="en-US" sz="2000" dirty="0">
                <a:solidFill>
                  <a:schemeClr val="accent1"/>
                </a:solidFill>
                <a:effectLst/>
                <a:latin typeface="Arial Black" panose="020B0A04020102020204" pitchFamily="34" charset="0"/>
                <a:ea typeface="Calibri" panose="020F0502020204030204" pitchFamily="34" charset="0"/>
              </a:rPr>
              <a:t>. </a:t>
            </a:r>
            <a:r>
              <a:rPr lang="en-US" sz="2000" dirty="0">
                <a:solidFill>
                  <a:schemeClr val="tx2">
                    <a:lumMod val="20000"/>
                    <a:lumOff val="80000"/>
                  </a:schemeClr>
                </a:solidFill>
                <a:effectLst/>
                <a:latin typeface="Arial Black" panose="020B0A04020102020204" pitchFamily="34" charset="0"/>
                <a:ea typeface="Calibri" panose="020F0502020204030204" pitchFamily="34" charset="0"/>
              </a:rPr>
              <a:t>Methodologies</a:t>
            </a:r>
            <a:endParaRPr lang="en-GB" sz="2000" dirty="0">
              <a:solidFill>
                <a:schemeClr val="tx2">
                  <a:lumMod val="20000"/>
                  <a:lumOff val="80000"/>
                </a:schemeClr>
              </a:solidFill>
              <a:latin typeface="Arial Black" panose="020B0A04020102020204" pitchFamily="34" charset="0"/>
            </a:endParaRPr>
          </a:p>
        </p:txBody>
      </p:sp>
      <p:sp>
        <p:nvSpPr>
          <p:cNvPr id="32" name="TextBox 31">
            <a:extLst>
              <a:ext uri="{FF2B5EF4-FFF2-40B4-BE49-F238E27FC236}">
                <a16:creationId xmlns:a16="http://schemas.microsoft.com/office/drawing/2014/main" id="{275720E6-3584-81AE-AD26-435EF570A00D}"/>
              </a:ext>
            </a:extLst>
          </p:cNvPr>
          <p:cNvSpPr txBox="1"/>
          <p:nvPr/>
        </p:nvSpPr>
        <p:spPr>
          <a:xfrm>
            <a:off x="1421259" y="5676930"/>
            <a:ext cx="1832141" cy="400110"/>
          </a:xfrm>
          <a:prstGeom prst="rect">
            <a:avLst/>
          </a:prstGeom>
          <a:noFill/>
        </p:spPr>
        <p:txBody>
          <a:bodyPr wrap="square" rtlCol="0">
            <a:spAutoFit/>
          </a:bodyPr>
          <a:lstStyle/>
          <a:p>
            <a:r>
              <a:rPr lang="en-GB" sz="2000" dirty="0">
                <a:solidFill>
                  <a:schemeClr val="accent1"/>
                </a:solidFill>
                <a:latin typeface="Arial Black" panose="020B0A04020102020204" pitchFamily="34" charset="0"/>
              </a:rPr>
              <a:t>.</a:t>
            </a:r>
            <a:r>
              <a:rPr lang="en-GB" sz="2000" dirty="0">
                <a:solidFill>
                  <a:schemeClr val="tx2">
                    <a:lumMod val="20000"/>
                    <a:lumOff val="80000"/>
                  </a:schemeClr>
                </a:solidFill>
                <a:latin typeface="Arial Black" panose="020B0A04020102020204" pitchFamily="34" charset="0"/>
              </a:rPr>
              <a:t> Scope</a:t>
            </a:r>
          </a:p>
        </p:txBody>
      </p:sp>
      <p:sp>
        <p:nvSpPr>
          <p:cNvPr id="34" name="TextBox 33">
            <a:extLst>
              <a:ext uri="{FF2B5EF4-FFF2-40B4-BE49-F238E27FC236}">
                <a16:creationId xmlns:a16="http://schemas.microsoft.com/office/drawing/2014/main" id="{0FEF91C7-9676-D8C4-5866-FC493063D9D8}"/>
              </a:ext>
            </a:extLst>
          </p:cNvPr>
          <p:cNvSpPr txBox="1"/>
          <p:nvPr/>
        </p:nvSpPr>
        <p:spPr>
          <a:xfrm>
            <a:off x="6905992" y="2017706"/>
            <a:ext cx="4231360" cy="400110"/>
          </a:xfrm>
          <a:prstGeom prst="rect">
            <a:avLst/>
          </a:prstGeom>
          <a:noFill/>
        </p:spPr>
        <p:txBody>
          <a:bodyPr wrap="square" rtlCol="0">
            <a:spAutoFit/>
          </a:bodyPr>
          <a:lstStyle/>
          <a:p>
            <a:r>
              <a:rPr lang="en-GB" sz="2000" dirty="0">
                <a:solidFill>
                  <a:srgbClr val="002060"/>
                </a:solidFill>
                <a:latin typeface="Arial Black" panose="020B0A04020102020204" pitchFamily="34" charset="0"/>
              </a:rPr>
              <a:t>.</a:t>
            </a:r>
            <a:r>
              <a:rPr lang="en-GB" sz="2000" dirty="0">
                <a:solidFill>
                  <a:schemeClr val="accent1"/>
                </a:solidFill>
                <a:latin typeface="Aptos Black" panose="020B0004020202020204" pitchFamily="34" charset="0"/>
              </a:rPr>
              <a:t> </a:t>
            </a:r>
            <a:r>
              <a:rPr lang="en-GB" sz="2000" dirty="0">
                <a:solidFill>
                  <a:schemeClr val="tx2">
                    <a:lumMod val="20000"/>
                    <a:lumOff val="80000"/>
                  </a:schemeClr>
                </a:solidFill>
                <a:latin typeface="Arial Black" panose="020B0A04020102020204" pitchFamily="34" charset="0"/>
              </a:rPr>
              <a:t>Communication Strategies</a:t>
            </a:r>
          </a:p>
        </p:txBody>
      </p:sp>
      <p:sp>
        <p:nvSpPr>
          <p:cNvPr id="35" name="TextBox 34">
            <a:extLst>
              <a:ext uri="{FF2B5EF4-FFF2-40B4-BE49-F238E27FC236}">
                <a16:creationId xmlns:a16="http://schemas.microsoft.com/office/drawing/2014/main" id="{EE62851D-F787-754A-C27B-8ACE58BB3231}"/>
              </a:ext>
            </a:extLst>
          </p:cNvPr>
          <p:cNvSpPr txBox="1"/>
          <p:nvPr/>
        </p:nvSpPr>
        <p:spPr>
          <a:xfrm>
            <a:off x="6832462" y="4057636"/>
            <a:ext cx="5237019" cy="400110"/>
          </a:xfrm>
          <a:prstGeom prst="rect">
            <a:avLst/>
          </a:prstGeom>
          <a:noFill/>
        </p:spPr>
        <p:txBody>
          <a:bodyPr wrap="square" rtlCol="0">
            <a:spAutoFit/>
          </a:bodyPr>
          <a:lstStyle/>
          <a:p>
            <a:r>
              <a:rPr lang="en-US" sz="2000" dirty="0">
                <a:solidFill>
                  <a:schemeClr val="accent1"/>
                </a:solidFill>
                <a:effectLst/>
                <a:latin typeface="Arial Black" panose="020B0A04020102020204" pitchFamily="34" charset="0"/>
                <a:ea typeface="Calibri" panose="020F0502020204030204" pitchFamily="34" charset="0"/>
              </a:rPr>
              <a:t>. </a:t>
            </a:r>
            <a:r>
              <a:rPr lang="en-US" sz="2000" dirty="0">
                <a:solidFill>
                  <a:schemeClr val="tx2">
                    <a:lumMod val="20000"/>
                    <a:lumOff val="80000"/>
                  </a:schemeClr>
                </a:solidFill>
                <a:effectLst/>
                <a:latin typeface="Arial Black" panose="020B0A04020102020204" pitchFamily="34" charset="0"/>
                <a:ea typeface="Calibri" panose="020F0502020204030204" pitchFamily="34" charset="0"/>
              </a:rPr>
              <a:t>Project Schedule and Gantt Chart</a:t>
            </a:r>
            <a:endParaRPr lang="en-GB" sz="2000" dirty="0">
              <a:solidFill>
                <a:schemeClr val="tx2">
                  <a:lumMod val="20000"/>
                  <a:lumOff val="80000"/>
                </a:schemeClr>
              </a:solidFill>
              <a:latin typeface="Arial Black" panose="020B0A04020102020204" pitchFamily="34" charset="0"/>
            </a:endParaRPr>
          </a:p>
        </p:txBody>
      </p:sp>
      <p:sp>
        <p:nvSpPr>
          <p:cNvPr id="36" name="TextBox 35">
            <a:extLst>
              <a:ext uri="{FF2B5EF4-FFF2-40B4-BE49-F238E27FC236}">
                <a16:creationId xmlns:a16="http://schemas.microsoft.com/office/drawing/2014/main" id="{BFE21F84-000E-12B0-FD53-05B1D1733EEC}"/>
              </a:ext>
            </a:extLst>
          </p:cNvPr>
          <p:cNvSpPr txBox="1"/>
          <p:nvPr/>
        </p:nvSpPr>
        <p:spPr>
          <a:xfrm>
            <a:off x="6879522" y="4736966"/>
            <a:ext cx="5127187" cy="400110"/>
          </a:xfrm>
          <a:prstGeom prst="rect">
            <a:avLst/>
          </a:prstGeom>
          <a:noFill/>
        </p:spPr>
        <p:txBody>
          <a:bodyPr wrap="square" rtlCol="0">
            <a:spAutoFit/>
          </a:bodyPr>
          <a:lstStyle/>
          <a:p>
            <a:r>
              <a:rPr lang="en-US" sz="2000" dirty="0">
                <a:solidFill>
                  <a:schemeClr val="accent1"/>
                </a:solidFill>
                <a:effectLst/>
                <a:latin typeface="Arial Black" panose="020B0A04020102020204" pitchFamily="34" charset="0"/>
                <a:ea typeface="Calibri" panose="020F0502020204030204" pitchFamily="34" charset="0"/>
              </a:rPr>
              <a:t>. </a:t>
            </a:r>
            <a:r>
              <a:rPr lang="en-US" sz="2000" dirty="0">
                <a:solidFill>
                  <a:schemeClr val="tx2">
                    <a:lumMod val="20000"/>
                    <a:lumOff val="80000"/>
                  </a:schemeClr>
                </a:solidFill>
                <a:effectLst/>
                <a:latin typeface="Arial Black" panose="020B0A04020102020204" pitchFamily="34" charset="0"/>
                <a:ea typeface="Calibri" panose="020F0502020204030204" pitchFamily="34" charset="0"/>
              </a:rPr>
              <a:t>Resource Utilization and Costs</a:t>
            </a:r>
            <a:endParaRPr lang="en-GB" sz="2000" dirty="0">
              <a:solidFill>
                <a:schemeClr val="tx2">
                  <a:lumMod val="20000"/>
                  <a:lumOff val="80000"/>
                </a:schemeClr>
              </a:solidFill>
              <a:latin typeface="Arial Black" panose="020B0A04020102020204" pitchFamily="34" charset="0"/>
            </a:endParaRPr>
          </a:p>
        </p:txBody>
      </p:sp>
      <p:sp>
        <p:nvSpPr>
          <p:cNvPr id="39" name="Pentagon 38">
            <a:extLst>
              <a:ext uri="{FF2B5EF4-FFF2-40B4-BE49-F238E27FC236}">
                <a16:creationId xmlns:a16="http://schemas.microsoft.com/office/drawing/2014/main" id="{1EAC58B4-B12F-35F5-62DB-A74046D2EB0B}"/>
              </a:ext>
            </a:extLst>
          </p:cNvPr>
          <p:cNvSpPr/>
          <p:nvPr/>
        </p:nvSpPr>
        <p:spPr>
          <a:xfrm>
            <a:off x="667829" y="1943380"/>
            <a:ext cx="688062" cy="587972"/>
          </a:xfrm>
          <a:prstGeom prst="pentagon">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Pentagon 39">
            <a:extLst>
              <a:ext uri="{FF2B5EF4-FFF2-40B4-BE49-F238E27FC236}">
                <a16:creationId xmlns:a16="http://schemas.microsoft.com/office/drawing/2014/main" id="{2DBF5904-6740-6154-F2FB-813FDAF82220}"/>
              </a:ext>
            </a:extLst>
          </p:cNvPr>
          <p:cNvSpPr/>
          <p:nvPr/>
        </p:nvSpPr>
        <p:spPr>
          <a:xfrm>
            <a:off x="667829" y="2596442"/>
            <a:ext cx="688062" cy="587972"/>
          </a:xfrm>
          <a:prstGeom prst="pentagon">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Pentagon 40">
            <a:extLst>
              <a:ext uri="{FF2B5EF4-FFF2-40B4-BE49-F238E27FC236}">
                <a16:creationId xmlns:a16="http://schemas.microsoft.com/office/drawing/2014/main" id="{DFE3FEA5-AFCB-0B3B-100B-613210CAFCDC}"/>
              </a:ext>
            </a:extLst>
          </p:cNvPr>
          <p:cNvSpPr/>
          <p:nvPr/>
        </p:nvSpPr>
        <p:spPr>
          <a:xfrm>
            <a:off x="682127" y="3196870"/>
            <a:ext cx="688062" cy="587972"/>
          </a:xfrm>
          <a:prstGeom prst="pentagon">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Pentagon 41">
            <a:extLst>
              <a:ext uri="{FF2B5EF4-FFF2-40B4-BE49-F238E27FC236}">
                <a16:creationId xmlns:a16="http://schemas.microsoft.com/office/drawing/2014/main" id="{FD4AB6F6-DF0E-7B09-384E-72C645E8B3F9}"/>
              </a:ext>
            </a:extLst>
          </p:cNvPr>
          <p:cNvSpPr/>
          <p:nvPr/>
        </p:nvSpPr>
        <p:spPr>
          <a:xfrm>
            <a:off x="688524" y="3809755"/>
            <a:ext cx="688062" cy="587972"/>
          </a:xfrm>
          <a:prstGeom prst="pentagon">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Pentagon 42">
            <a:extLst>
              <a:ext uri="{FF2B5EF4-FFF2-40B4-BE49-F238E27FC236}">
                <a16:creationId xmlns:a16="http://schemas.microsoft.com/office/drawing/2014/main" id="{1189842C-5E30-E3E0-3AF8-FAB5399D9D9C}"/>
              </a:ext>
            </a:extLst>
          </p:cNvPr>
          <p:cNvSpPr/>
          <p:nvPr/>
        </p:nvSpPr>
        <p:spPr>
          <a:xfrm>
            <a:off x="682127" y="4421030"/>
            <a:ext cx="688062" cy="587972"/>
          </a:xfrm>
          <a:prstGeom prst="pentagon">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Pentagon 43">
            <a:extLst>
              <a:ext uri="{FF2B5EF4-FFF2-40B4-BE49-F238E27FC236}">
                <a16:creationId xmlns:a16="http://schemas.microsoft.com/office/drawing/2014/main" id="{D668E237-7BB1-4B03-88AA-D1F47967650C}"/>
              </a:ext>
            </a:extLst>
          </p:cNvPr>
          <p:cNvSpPr/>
          <p:nvPr/>
        </p:nvSpPr>
        <p:spPr>
          <a:xfrm>
            <a:off x="706893" y="5025059"/>
            <a:ext cx="688062" cy="587972"/>
          </a:xfrm>
          <a:prstGeom prst="pentagon">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Pentagon 44">
            <a:extLst>
              <a:ext uri="{FF2B5EF4-FFF2-40B4-BE49-F238E27FC236}">
                <a16:creationId xmlns:a16="http://schemas.microsoft.com/office/drawing/2014/main" id="{5E29E27D-5319-2DC3-7E6F-AD0FF5357D89}"/>
              </a:ext>
            </a:extLst>
          </p:cNvPr>
          <p:cNvSpPr/>
          <p:nvPr/>
        </p:nvSpPr>
        <p:spPr>
          <a:xfrm>
            <a:off x="725262" y="5634977"/>
            <a:ext cx="688062" cy="587972"/>
          </a:xfrm>
          <a:prstGeom prst="pentagon">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Pentagon 45">
            <a:extLst>
              <a:ext uri="{FF2B5EF4-FFF2-40B4-BE49-F238E27FC236}">
                <a16:creationId xmlns:a16="http://schemas.microsoft.com/office/drawing/2014/main" id="{4028EE2E-217F-F15C-C13B-9C30723A5060}"/>
              </a:ext>
            </a:extLst>
          </p:cNvPr>
          <p:cNvSpPr/>
          <p:nvPr/>
        </p:nvSpPr>
        <p:spPr>
          <a:xfrm>
            <a:off x="733197" y="6234075"/>
            <a:ext cx="688062" cy="587972"/>
          </a:xfrm>
          <a:prstGeom prst="pentagon">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Pentagon 46">
            <a:extLst>
              <a:ext uri="{FF2B5EF4-FFF2-40B4-BE49-F238E27FC236}">
                <a16:creationId xmlns:a16="http://schemas.microsoft.com/office/drawing/2014/main" id="{DE381EB1-42B1-B8E7-0BB0-6448064333A9}"/>
              </a:ext>
            </a:extLst>
          </p:cNvPr>
          <p:cNvSpPr/>
          <p:nvPr/>
        </p:nvSpPr>
        <p:spPr>
          <a:xfrm>
            <a:off x="6217930" y="1328875"/>
            <a:ext cx="688062" cy="587972"/>
          </a:xfrm>
          <a:prstGeom prst="pentagon">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Pentagon 47">
            <a:extLst>
              <a:ext uri="{FF2B5EF4-FFF2-40B4-BE49-F238E27FC236}">
                <a16:creationId xmlns:a16="http://schemas.microsoft.com/office/drawing/2014/main" id="{67FE94DA-A0F6-5239-A433-F0513FA0A849}"/>
              </a:ext>
            </a:extLst>
          </p:cNvPr>
          <p:cNvSpPr/>
          <p:nvPr/>
        </p:nvSpPr>
        <p:spPr>
          <a:xfrm>
            <a:off x="6213650" y="2012234"/>
            <a:ext cx="688062" cy="587972"/>
          </a:xfrm>
          <a:prstGeom prst="pentagon">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Pentagon 48">
            <a:extLst>
              <a:ext uri="{FF2B5EF4-FFF2-40B4-BE49-F238E27FC236}">
                <a16:creationId xmlns:a16="http://schemas.microsoft.com/office/drawing/2014/main" id="{E783790F-8304-3D68-3C0E-AD3684A3876C}"/>
              </a:ext>
            </a:extLst>
          </p:cNvPr>
          <p:cNvSpPr/>
          <p:nvPr/>
        </p:nvSpPr>
        <p:spPr>
          <a:xfrm>
            <a:off x="6252282" y="2675532"/>
            <a:ext cx="688062" cy="587972"/>
          </a:xfrm>
          <a:prstGeom prst="pentagon">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Pentagon 49">
            <a:extLst>
              <a:ext uri="{FF2B5EF4-FFF2-40B4-BE49-F238E27FC236}">
                <a16:creationId xmlns:a16="http://schemas.microsoft.com/office/drawing/2014/main" id="{64EA8BBE-1478-58EF-61F9-A78B82D2EDD4}"/>
              </a:ext>
            </a:extLst>
          </p:cNvPr>
          <p:cNvSpPr/>
          <p:nvPr/>
        </p:nvSpPr>
        <p:spPr>
          <a:xfrm>
            <a:off x="6218064" y="3332554"/>
            <a:ext cx="688062" cy="587972"/>
          </a:xfrm>
          <a:prstGeom prst="pentagon">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Pentagon 50">
            <a:extLst>
              <a:ext uri="{FF2B5EF4-FFF2-40B4-BE49-F238E27FC236}">
                <a16:creationId xmlns:a16="http://schemas.microsoft.com/office/drawing/2014/main" id="{8520261D-8BA0-EAC0-7383-A92B0817123D}"/>
              </a:ext>
            </a:extLst>
          </p:cNvPr>
          <p:cNvSpPr/>
          <p:nvPr/>
        </p:nvSpPr>
        <p:spPr>
          <a:xfrm>
            <a:off x="6217930" y="4009384"/>
            <a:ext cx="688062" cy="587972"/>
          </a:xfrm>
          <a:prstGeom prst="pentagon">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Pentagon 51">
            <a:extLst>
              <a:ext uri="{FF2B5EF4-FFF2-40B4-BE49-F238E27FC236}">
                <a16:creationId xmlns:a16="http://schemas.microsoft.com/office/drawing/2014/main" id="{015C93DB-E426-E47F-F05E-CE469CB7A32D}"/>
              </a:ext>
            </a:extLst>
          </p:cNvPr>
          <p:cNvSpPr/>
          <p:nvPr/>
        </p:nvSpPr>
        <p:spPr>
          <a:xfrm>
            <a:off x="6211281" y="4688024"/>
            <a:ext cx="688062" cy="587972"/>
          </a:xfrm>
          <a:prstGeom prst="pentagon">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Pentagon 52">
            <a:extLst>
              <a:ext uri="{FF2B5EF4-FFF2-40B4-BE49-F238E27FC236}">
                <a16:creationId xmlns:a16="http://schemas.microsoft.com/office/drawing/2014/main" id="{CB026F48-3837-5381-BAEF-63504F1A17A1}"/>
              </a:ext>
            </a:extLst>
          </p:cNvPr>
          <p:cNvSpPr/>
          <p:nvPr/>
        </p:nvSpPr>
        <p:spPr>
          <a:xfrm>
            <a:off x="6191460" y="5376839"/>
            <a:ext cx="688062" cy="587972"/>
          </a:xfrm>
          <a:prstGeom prst="pentagon">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Pentagon 53">
            <a:extLst>
              <a:ext uri="{FF2B5EF4-FFF2-40B4-BE49-F238E27FC236}">
                <a16:creationId xmlns:a16="http://schemas.microsoft.com/office/drawing/2014/main" id="{43AED0F7-FBFB-B5B7-19BD-2336ABC77EC2}"/>
              </a:ext>
            </a:extLst>
          </p:cNvPr>
          <p:cNvSpPr/>
          <p:nvPr/>
        </p:nvSpPr>
        <p:spPr>
          <a:xfrm>
            <a:off x="6219622" y="6103731"/>
            <a:ext cx="688062" cy="587972"/>
          </a:xfrm>
          <a:prstGeom prst="pentagon">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6" name="Graphic 55" descr="Advertising with solid fill">
            <a:extLst>
              <a:ext uri="{FF2B5EF4-FFF2-40B4-BE49-F238E27FC236}">
                <a16:creationId xmlns:a16="http://schemas.microsoft.com/office/drawing/2014/main" id="{1FDADCAC-DF11-80E1-89BF-EA91B17CBF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548" y="1401335"/>
            <a:ext cx="523220" cy="523220"/>
          </a:xfrm>
          <a:prstGeom prst="rect">
            <a:avLst/>
          </a:prstGeom>
        </p:spPr>
      </p:pic>
      <p:pic>
        <p:nvPicPr>
          <p:cNvPr id="58" name="Graphic 57" descr="Board Of Directors with solid fill">
            <a:extLst>
              <a:ext uri="{FF2B5EF4-FFF2-40B4-BE49-F238E27FC236}">
                <a16:creationId xmlns:a16="http://schemas.microsoft.com/office/drawing/2014/main" id="{CD0251DB-2EE3-DE87-7121-2ED64061971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70227" y="3848407"/>
            <a:ext cx="533377" cy="533377"/>
          </a:xfrm>
          <a:prstGeom prst="rect">
            <a:avLst/>
          </a:prstGeom>
        </p:spPr>
      </p:pic>
      <p:pic>
        <p:nvPicPr>
          <p:cNvPr id="60" name="Graphic 59" descr="Clipboard with solid fill">
            <a:extLst>
              <a:ext uri="{FF2B5EF4-FFF2-40B4-BE49-F238E27FC236}">
                <a16:creationId xmlns:a16="http://schemas.microsoft.com/office/drawing/2014/main" id="{DB4A020F-59E1-7FE4-3B79-AEE32636A392}"/>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279017" y="3384622"/>
            <a:ext cx="552590" cy="552590"/>
          </a:xfrm>
          <a:prstGeom prst="rect">
            <a:avLst/>
          </a:prstGeom>
        </p:spPr>
      </p:pic>
      <p:pic>
        <p:nvPicPr>
          <p:cNvPr id="62" name="Graphic 61" descr="Employee badge with solid fill">
            <a:extLst>
              <a:ext uri="{FF2B5EF4-FFF2-40B4-BE49-F238E27FC236}">
                <a16:creationId xmlns:a16="http://schemas.microsoft.com/office/drawing/2014/main" id="{F58D3864-4F17-75A2-0F50-6FF59D91D6C7}"/>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57638" y="4443926"/>
            <a:ext cx="523220" cy="523220"/>
          </a:xfrm>
          <a:prstGeom prst="rect">
            <a:avLst/>
          </a:prstGeom>
        </p:spPr>
      </p:pic>
      <p:pic>
        <p:nvPicPr>
          <p:cNvPr id="64" name="Graphic 63" descr="Hierarchy with solid fill">
            <a:extLst>
              <a:ext uri="{FF2B5EF4-FFF2-40B4-BE49-F238E27FC236}">
                <a16:creationId xmlns:a16="http://schemas.microsoft.com/office/drawing/2014/main" id="{FE8B7164-3589-F5F4-DE8C-B0BCAFA1DA66}"/>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6315243" y="1434838"/>
            <a:ext cx="493437" cy="400110"/>
          </a:xfrm>
          <a:prstGeom prst="rect">
            <a:avLst/>
          </a:prstGeom>
        </p:spPr>
      </p:pic>
      <p:pic>
        <p:nvPicPr>
          <p:cNvPr id="66" name="Graphic 65" descr="Database with solid fill">
            <a:extLst>
              <a:ext uri="{FF2B5EF4-FFF2-40B4-BE49-F238E27FC236}">
                <a16:creationId xmlns:a16="http://schemas.microsoft.com/office/drawing/2014/main" id="{E83CC176-0F09-9F12-4512-F649B08E1A07}"/>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745277" y="2018105"/>
            <a:ext cx="547942" cy="547942"/>
          </a:xfrm>
          <a:prstGeom prst="rect">
            <a:avLst/>
          </a:prstGeom>
        </p:spPr>
      </p:pic>
      <p:pic>
        <p:nvPicPr>
          <p:cNvPr id="68" name="Graphic 67" descr="Gears with solid fill">
            <a:extLst>
              <a:ext uri="{FF2B5EF4-FFF2-40B4-BE49-F238E27FC236}">
                <a16:creationId xmlns:a16="http://schemas.microsoft.com/office/drawing/2014/main" id="{34A851CC-6DFD-2D76-6CC2-889DB1DB3EB9}"/>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6333232" y="2777057"/>
            <a:ext cx="475448" cy="475448"/>
          </a:xfrm>
          <a:prstGeom prst="rect">
            <a:avLst/>
          </a:prstGeom>
        </p:spPr>
      </p:pic>
      <p:pic>
        <p:nvPicPr>
          <p:cNvPr id="70" name="Graphic 69" descr="Single gear with solid fill">
            <a:extLst>
              <a:ext uri="{FF2B5EF4-FFF2-40B4-BE49-F238E27FC236}">
                <a16:creationId xmlns:a16="http://schemas.microsoft.com/office/drawing/2014/main" id="{2B061137-D201-0FBB-9817-439989BCFC0A}"/>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725262" y="2634639"/>
            <a:ext cx="583873" cy="583873"/>
          </a:xfrm>
          <a:prstGeom prst="rect">
            <a:avLst/>
          </a:prstGeom>
        </p:spPr>
      </p:pic>
      <p:pic>
        <p:nvPicPr>
          <p:cNvPr id="72" name="Graphic 71" descr="Boardroom with solid fill">
            <a:extLst>
              <a:ext uri="{FF2B5EF4-FFF2-40B4-BE49-F238E27FC236}">
                <a16:creationId xmlns:a16="http://schemas.microsoft.com/office/drawing/2014/main" id="{EA602B7D-2AFE-B66E-37A0-0E84073FB694}"/>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6338873" y="1996339"/>
            <a:ext cx="464165" cy="747422"/>
          </a:xfrm>
          <a:prstGeom prst="rect">
            <a:avLst/>
          </a:prstGeom>
        </p:spPr>
      </p:pic>
      <p:pic>
        <p:nvPicPr>
          <p:cNvPr id="74" name="Graphic 73" descr="Calligraphy Pen with solid fill">
            <a:extLst>
              <a:ext uri="{FF2B5EF4-FFF2-40B4-BE49-F238E27FC236}">
                <a16:creationId xmlns:a16="http://schemas.microsoft.com/office/drawing/2014/main" id="{E5EBEFC2-A4EA-C8E7-6F6E-0C3EC2A970C8}"/>
              </a:ext>
            </a:extLst>
          </p:cNvPr>
          <p:cNvPicPr>
            <a:picLocks noChangeAspect="1"/>
          </p:cNvPicPr>
          <p:nvPr/>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blipFill>
        <p:spPr>
          <a:xfrm>
            <a:off x="6333796" y="4156986"/>
            <a:ext cx="399767" cy="399767"/>
          </a:xfrm>
          <a:prstGeom prst="rect">
            <a:avLst/>
          </a:prstGeom>
        </p:spPr>
      </p:pic>
      <p:pic>
        <p:nvPicPr>
          <p:cNvPr id="76" name="Graphic 75" descr="Clipboard with solid fill">
            <a:extLst>
              <a:ext uri="{FF2B5EF4-FFF2-40B4-BE49-F238E27FC236}">
                <a16:creationId xmlns:a16="http://schemas.microsoft.com/office/drawing/2014/main" id="{CF9DA32B-8D42-158D-C2EA-079FD1F0212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315243" y="6207714"/>
            <a:ext cx="492339" cy="492339"/>
          </a:xfrm>
          <a:prstGeom prst="rect">
            <a:avLst/>
          </a:prstGeom>
        </p:spPr>
      </p:pic>
      <p:pic>
        <p:nvPicPr>
          <p:cNvPr id="78" name="Graphic 77" descr="Clipboard Checked with solid fill">
            <a:extLst>
              <a:ext uri="{FF2B5EF4-FFF2-40B4-BE49-F238E27FC236}">
                <a16:creationId xmlns:a16="http://schemas.microsoft.com/office/drawing/2014/main" id="{378E0776-D82F-36D6-8350-8A830FEAADAF}"/>
              </a:ext>
            </a:extLst>
          </p:cNvPr>
          <p:cNvPicPr>
            <a:picLocks noChangeAspect="1"/>
          </p:cNvPicPr>
          <p:nvPr/>
        </p:nvPicPr>
        <p: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blipFill>
        <p:spPr>
          <a:xfrm>
            <a:off x="6258681" y="5432280"/>
            <a:ext cx="549999" cy="549999"/>
          </a:xfrm>
          <a:prstGeom prst="rect">
            <a:avLst/>
          </a:prstGeom>
        </p:spPr>
      </p:pic>
      <p:pic>
        <p:nvPicPr>
          <p:cNvPr id="80" name="Graphic 79" descr="Target Audience with solid fill">
            <a:extLst>
              <a:ext uri="{FF2B5EF4-FFF2-40B4-BE49-F238E27FC236}">
                <a16:creationId xmlns:a16="http://schemas.microsoft.com/office/drawing/2014/main" id="{83E1172C-24CE-7385-A243-4B172400FF24}"/>
              </a:ext>
            </a:extLst>
          </p:cNvPr>
          <p:cNvPicPr>
            <a:picLocks noChangeAspect="1"/>
          </p:cNvPicPr>
          <p:nvPr/>
        </p:nvPicPr>
        <p: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blipFill>
        <p:spPr>
          <a:xfrm>
            <a:off x="733197" y="3256344"/>
            <a:ext cx="576315" cy="576315"/>
          </a:xfrm>
          <a:prstGeom prst="rect">
            <a:avLst/>
          </a:prstGeom>
        </p:spPr>
      </p:pic>
      <p:pic>
        <p:nvPicPr>
          <p:cNvPr id="82" name="Graphic 81" descr="Bar chart with solid fill">
            <a:extLst>
              <a:ext uri="{FF2B5EF4-FFF2-40B4-BE49-F238E27FC236}">
                <a16:creationId xmlns:a16="http://schemas.microsoft.com/office/drawing/2014/main" id="{9DD649D2-49C8-818E-A981-D6019DA2B4FA}"/>
              </a:ext>
            </a:extLst>
          </p:cNvPr>
          <p:cNvPicPr>
            <a:picLocks noChangeAspect="1"/>
          </p:cNvPicPr>
          <p:nvPr/>
        </p:nvPicPr>
        <p: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blipFill>
        <p:spPr>
          <a:xfrm>
            <a:off x="822751" y="5697202"/>
            <a:ext cx="456344" cy="456344"/>
          </a:xfrm>
          <a:prstGeom prst="rect">
            <a:avLst/>
          </a:prstGeom>
        </p:spPr>
      </p:pic>
      <p:pic>
        <p:nvPicPr>
          <p:cNvPr id="84" name="Graphic 83" descr="Bullseye with solid fill">
            <a:extLst>
              <a:ext uri="{FF2B5EF4-FFF2-40B4-BE49-F238E27FC236}">
                <a16:creationId xmlns:a16="http://schemas.microsoft.com/office/drawing/2014/main" id="{23273C65-09BD-6516-F406-9E1EAB5373F1}"/>
              </a:ext>
            </a:extLst>
          </p:cNvPr>
          <p:cNvPicPr>
            <a:picLocks noChangeAspect="1"/>
          </p:cNvPicPr>
          <p:nvPr/>
        </p:nvPicPr>
        <p:blipFill>
          <a:blip r:embed="rId28">
            <a:extLst>
              <a:ext uri="{28A0092B-C50C-407E-A947-70E740481C1C}">
                <a14:useLocalDpi xmlns:a14="http://schemas.microsoft.com/office/drawing/2010/main" val="0"/>
              </a:ext>
              <a:ext uri="{96DAC541-7B7A-43D3-8B79-37D633B846F1}">
                <asvg:svgBlip xmlns:asvg="http://schemas.microsoft.com/office/drawing/2016/SVG/main" r:embed="rId29"/>
              </a:ext>
            </a:extLst>
          </a:blip>
          <a:stretch>
            <a:fillRect/>
          </a:stretch>
        </p:blipFill>
        <p:spPr>
          <a:xfrm>
            <a:off x="755592" y="6351105"/>
            <a:ext cx="641018" cy="478936"/>
          </a:xfrm>
          <a:prstGeom prst="rect">
            <a:avLst/>
          </a:prstGeom>
        </p:spPr>
      </p:pic>
      <p:pic>
        <p:nvPicPr>
          <p:cNvPr id="88" name="Graphic 87" descr="Users with solid fill">
            <a:extLst>
              <a:ext uri="{FF2B5EF4-FFF2-40B4-BE49-F238E27FC236}">
                <a16:creationId xmlns:a16="http://schemas.microsoft.com/office/drawing/2014/main" id="{3DF38E83-6340-5E64-55E1-19109889F073}"/>
              </a:ext>
            </a:extLst>
          </p:cNvPr>
          <p:cNvPicPr>
            <a:picLocks noChangeAspect="1"/>
          </p:cNvPicPr>
          <p:nvPr/>
        </p:nvPicPr>
        <p:blipFill>
          <a:blip r:embed="rId30">
            <a:extLst>
              <a:ext uri="{28A0092B-C50C-407E-A947-70E740481C1C}">
                <a14:useLocalDpi xmlns:a14="http://schemas.microsoft.com/office/drawing/2010/main" val="0"/>
              </a:ext>
              <a:ext uri="{96DAC541-7B7A-43D3-8B79-37D633B846F1}">
                <asvg:svgBlip xmlns:asvg="http://schemas.microsoft.com/office/drawing/2016/SVG/main" r:embed="rId31"/>
              </a:ext>
            </a:extLst>
          </a:blip>
          <a:stretch>
            <a:fillRect/>
          </a:stretch>
        </p:blipFill>
        <p:spPr>
          <a:xfrm>
            <a:off x="775924" y="5086131"/>
            <a:ext cx="549999" cy="549999"/>
          </a:xfrm>
          <a:prstGeom prst="rect">
            <a:avLst/>
          </a:prstGeom>
        </p:spPr>
      </p:pic>
      <p:pic>
        <p:nvPicPr>
          <p:cNvPr id="90" name="Graphic 89" descr="Coins with solid fill">
            <a:extLst>
              <a:ext uri="{FF2B5EF4-FFF2-40B4-BE49-F238E27FC236}">
                <a16:creationId xmlns:a16="http://schemas.microsoft.com/office/drawing/2014/main" id="{F35B779B-AA05-9F1F-F870-7AE6D9B713C7}"/>
              </a:ext>
            </a:extLst>
          </p:cNvPr>
          <p:cNvPicPr>
            <a:picLocks noChangeAspect="1"/>
          </p:cNvPicPr>
          <p:nvPr/>
        </p:nvPicPr>
        <p:blipFill>
          <a:blip r:embed="rId32">
            <a:extLst>
              <a:ext uri="{28A0092B-C50C-407E-A947-70E740481C1C}">
                <a14:useLocalDpi xmlns:a14="http://schemas.microsoft.com/office/drawing/2010/main" val="0"/>
              </a:ext>
              <a:ext uri="{96DAC541-7B7A-43D3-8B79-37D633B846F1}">
                <asvg:svgBlip xmlns:asvg="http://schemas.microsoft.com/office/drawing/2016/SVG/main" r:embed="rId33"/>
              </a:ext>
            </a:extLst>
          </a:blip>
          <a:stretch>
            <a:fillRect/>
          </a:stretch>
        </p:blipFill>
        <p:spPr>
          <a:xfrm>
            <a:off x="6333232" y="4766469"/>
            <a:ext cx="485066" cy="485066"/>
          </a:xfrm>
          <a:prstGeom prst="rect">
            <a:avLst/>
          </a:prstGeom>
        </p:spPr>
      </p:pic>
    </p:spTree>
    <p:extLst>
      <p:ext uri="{BB962C8B-B14F-4D97-AF65-F5344CB8AC3E}">
        <p14:creationId xmlns:p14="http://schemas.microsoft.com/office/powerpoint/2010/main" val="37797726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C5FD74-FB15-D661-D0F8-DBED9C55EA76}"/>
              </a:ext>
            </a:extLst>
          </p:cNvPr>
          <p:cNvSpPr txBox="1"/>
          <p:nvPr/>
        </p:nvSpPr>
        <p:spPr>
          <a:xfrm>
            <a:off x="439573" y="1817763"/>
            <a:ext cx="7067666" cy="3785652"/>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a:spAutoFit/>
          </a:bodyPr>
          <a:lstStyle/>
          <a:p>
            <a:r>
              <a:rPr lang="en-US"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goal of project is to provide Tesco with a detailed project management strategy for the implementation of onsite healthy food. The initiative's stated goal is to minimize staff absenteeism by encouraging a healthy lifestyle among workers and easing congestion during lunch periods. Here, we set the stage for the planned initiative and underline its relevance for Tesco's operations and staff. It states the report's intent, which is to analyze and suggest a workable project management strategy by drawing on relevant academic models, methodologies, and theories. This strategy aims to benefit both the company's workers and the community at large by harmonizing project goals with the company's overall business objectives</a:t>
            </a:r>
            <a:endParaRPr lang="en-GB" sz="2000" dirty="0">
              <a:solidFill>
                <a:schemeClr val="tx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1F5F6A4B-CEEE-49DF-5A34-715A827E8E78}"/>
              </a:ext>
            </a:extLst>
          </p:cNvPr>
          <p:cNvSpPr txBox="1"/>
          <p:nvPr/>
        </p:nvSpPr>
        <p:spPr>
          <a:xfrm>
            <a:off x="3959393" y="273192"/>
            <a:ext cx="2963052" cy="646331"/>
          </a:xfrm>
          <a:prstGeom prst="rect">
            <a:avLst/>
          </a:prstGeom>
          <a:noFill/>
        </p:spPr>
        <p:txBody>
          <a:bodyPr wrap="square" rtlCol="0">
            <a:spAutoFit/>
          </a:bodyPr>
          <a:lstStyle/>
          <a:p>
            <a:r>
              <a:rPr lang="en-US" sz="3600" b="1" i="1" dirty="0">
                <a:latin typeface="Aptos Black" panose="020B0004020202020204" pitchFamily="34" charset="0"/>
              </a:rPr>
              <a:t>Introduction</a:t>
            </a:r>
            <a:endParaRPr lang="en-GB" sz="3600" dirty="0">
              <a:latin typeface="Aptos Black" panose="020B0004020202020204" pitchFamily="34" charset="0"/>
            </a:endParaRPr>
          </a:p>
        </p:txBody>
      </p:sp>
      <p:pic>
        <p:nvPicPr>
          <p:cNvPr id="10" name="Graphic 9" descr="Man with thick hair">
            <a:extLst>
              <a:ext uri="{FF2B5EF4-FFF2-40B4-BE49-F238E27FC236}">
                <a16:creationId xmlns:a16="http://schemas.microsoft.com/office/drawing/2014/main" id="{4D04193F-DFAE-CF9E-0A8E-A7FA4620B81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304763" y="663108"/>
            <a:ext cx="1042688" cy="1142672"/>
          </a:xfrm>
          <a:prstGeom prst="rect">
            <a:avLst/>
          </a:prstGeom>
          <a:effectLst>
            <a:reflection blurRad="6350" stA="50000" endA="300" endPos="55500" dist="50800" dir="5400000" sy="-100000" algn="bl" rotWithShape="0"/>
          </a:effectLst>
        </p:spPr>
      </p:pic>
      <p:pic>
        <p:nvPicPr>
          <p:cNvPr id="12" name="Graphic 11" descr="A happy face">
            <a:extLst>
              <a:ext uri="{FF2B5EF4-FFF2-40B4-BE49-F238E27FC236}">
                <a16:creationId xmlns:a16="http://schemas.microsoft.com/office/drawing/2014/main" id="{8EA2C7AF-6E15-7BAA-0955-3A8203F3ABA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574996" y="1159679"/>
            <a:ext cx="502223" cy="517918"/>
          </a:xfrm>
          <a:prstGeom prst="rect">
            <a:avLst/>
          </a:prstGeom>
        </p:spPr>
      </p:pic>
      <p:pic>
        <p:nvPicPr>
          <p:cNvPr id="14" name="Graphic 13" descr="Thick round eyeglasses">
            <a:extLst>
              <a:ext uri="{FF2B5EF4-FFF2-40B4-BE49-F238E27FC236}">
                <a16:creationId xmlns:a16="http://schemas.microsoft.com/office/drawing/2014/main" id="{2FACE076-F686-082E-129A-CB43DD8CCCE4}"/>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294441" y="1106977"/>
            <a:ext cx="824150" cy="557247"/>
          </a:xfrm>
          <a:prstGeom prst="rect">
            <a:avLst/>
          </a:prstGeom>
        </p:spPr>
      </p:pic>
      <p:sp>
        <p:nvSpPr>
          <p:cNvPr id="51" name="Minus Sign 50">
            <a:extLst>
              <a:ext uri="{FF2B5EF4-FFF2-40B4-BE49-F238E27FC236}">
                <a16:creationId xmlns:a16="http://schemas.microsoft.com/office/drawing/2014/main" id="{A977955F-3D1A-DEFF-BE37-4E63ACDD6F43}"/>
              </a:ext>
            </a:extLst>
          </p:cNvPr>
          <p:cNvSpPr/>
          <p:nvPr/>
        </p:nvSpPr>
        <p:spPr>
          <a:xfrm>
            <a:off x="913580" y="875311"/>
            <a:ext cx="8796759" cy="247821"/>
          </a:xfrm>
          <a:prstGeom prst="mathMinus">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5" name="Graphic 54" descr="Girl holding a sign">
            <a:extLst>
              <a:ext uri="{FF2B5EF4-FFF2-40B4-BE49-F238E27FC236}">
                <a16:creationId xmlns:a16="http://schemas.microsoft.com/office/drawing/2014/main" id="{5CA99327-8AC1-381B-2593-A6DE517969B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000832" y="1474145"/>
            <a:ext cx="3574438" cy="5439362"/>
          </a:xfrm>
          <a:prstGeom prst="rect">
            <a:avLst/>
          </a:prstGeom>
          <a:effectLst>
            <a:outerShdw blurRad="76200" dir="18900000" sy="23000" kx="-1200000" algn="bl" rotWithShape="0">
              <a:prstClr val="black">
                <a:alpha val="20000"/>
              </a:prstClr>
            </a:outerShdw>
          </a:effectLst>
          <a:scene3d>
            <a:camera prst="isometricOffAxis1Right"/>
            <a:lightRig rig="threePt" dir="t"/>
          </a:scene3d>
        </p:spPr>
      </p:pic>
      <p:pic>
        <p:nvPicPr>
          <p:cNvPr id="59" name="Picture 58" descr="A person's hand reaching for food">
            <a:extLst>
              <a:ext uri="{FF2B5EF4-FFF2-40B4-BE49-F238E27FC236}">
                <a16:creationId xmlns:a16="http://schemas.microsoft.com/office/drawing/2014/main" id="{ED3921DA-29E7-B62C-948B-BCFF8DE4086B}"/>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054610" y="2120246"/>
            <a:ext cx="3542994" cy="1660778"/>
          </a:xfrm>
          <a:prstGeom prst="rect">
            <a:avLst/>
          </a:prstGeom>
          <a:scene3d>
            <a:camera prst="isometricOffAxis1Right"/>
            <a:lightRig rig="threePt" dir="t"/>
          </a:scene3d>
        </p:spPr>
      </p:pic>
    </p:spTree>
    <p:extLst>
      <p:ext uri="{BB962C8B-B14F-4D97-AF65-F5344CB8AC3E}">
        <p14:creationId xmlns:p14="http://schemas.microsoft.com/office/powerpoint/2010/main" val="41610065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68;p16">
            <a:extLst>
              <a:ext uri="{FF2B5EF4-FFF2-40B4-BE49-F238E27FC236}">
                <a16:creationId xmlns:a16="http://schemas.microsoft.com/office/drawing/2014/main" id="{6CA0C758-57BF-37CA-7E8A-B6B73AAA9EFB}"/>
              </a:ext>
            </a:extLst>
          </p:cNvPr>
          <p:cNvSpPr/>
          <p:nvPr/>
        </p:nvSpPr>
        <p:spPr>
          <a:xfrm>
            <a:off x="1713711" y="263520"/>
            <a:ext cx="2536739" cy="685000"/>
          </a:xfrm>
          <a:custGeom>
            <a:avLst/>
            <a:gdLst/>
            <a:ahLst/>
            <a:cxnLst/>
            <a:rect l="l" t="t" r="r" b="b"/>
            <a:pathLst>
              <a:path w="23147" h="11887" extrusionOk="0">
                <a:moveTo>
                  <a:pt x="1" y="1"/>
                </a:moveTo>
                <a:lnTo>
                  <a:pt x="1" y="7704"/>
                </a:lnTo>
                <a:lnTo>
                  <a:pt x="11552" y="11886"/>
                </a:lnTo>
                <a:lnTo>
                  <a:pt x="23146" y="7704"/>
                </a:lnTo>
                <a:lnTo>
                  <a:pt x="23146" y="1"/>
                </a:lnTo>
                <a:close/>
              </a:path>
            </a:pathLst>
          </a:custGeom>
          <a:solidFill>
            <a:srgbClr val="1C3B6A"/>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latin typeface="Arial"/>
              <a:cs typeface="Arial"/>
              <a:sym typeface="Arial"/>
            </a:endParaRPr>
          </a:p>
        </p:txBody>
      </p:sp>
      <p:sp>
        <p:nvSpPr>
          <p:cNvPr id="4" name="Google Shape;70;p16">
            <a:extLst>
              <a:ext uri="{FF2B5EF4-FFF2-40B4-BE49-F238E27FC236}">
                <a16:creationId xmlns:a16="http://schemas.microsoft.com/office/drawing/2014/main" id="{CBB72FD7-E45A-EEB6-B0D1-B74FF90F73B0}"/>
              </a:ext>
            </a:extLst>
          </p:cNvPr>
          <p:cNvSpPr/>
          <p:nvPr/>
        </p:nvSpPr>
        <p:spPr>
          <a:xfrm>
            <a:off x="224097" y="1279350"/>
            <a:ext cx="5624703" cy="1670678"/>
          </a:xfrm>
          <a:custGeom>
            <a:avLst/>
            <a:gdLst/>
            <a:ahLst/>
            <a:cxnLst/>
            <a:rect l="l" t="t" r="r" b="b"/>
            <a:pathLst>
              <a:path w="33597" h="9650" extrusionOk="0">
                <a:moveTo>
                  <a:pt x="33306" y="291"/>
                </a:moveTo>
                <a:lnTo>
                  <a:pt x="33306" y="9350"/>
                </a:lnTo>
                <a:lnTo>
                  <a:pt x="291" y="9350"/>
                </a:lnTo>
                <a:lnTo>
                  <a:pt x="291" y="291"/>
                </a:lnTo>
                <a:close/>
                <a:moveTo>
                  <a:pt x="0" y="1"/>
                </a:moveTo>
                <a:lnTo>
                  <a:pt x="0" y="9650"/>
                </a:lnTo>
                <a:lnTo>
                  <a:pt x="33596" y="9650"/>
                </a:lnTo>
                <a:lnTo>
                  <a:pt x="33596" y="1"/>
                </a:lnTo>
                <a:close/>
              </a:path>
            </a:pathLst>
          </a:custGeom>
          <a:solidFill>
            <a:srgbClr val="1C3B6A"/>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latin typeface="Arial"/>
              <a:cs typeface="Arial"/>
              <a:sym typeface="Arial"/>
            </a:endParaRPr>
          </a:p>
        </p:txBody>
      </p:sp>
      <p:sp>
        <p:nvSpPr>
          <p:cNvPr id="5" name="Google Shape;71;p16">
            <a:extLst>
              <a:ext uri="{FF2B5EF4-FFF2-40B4-BE49-F238E27FC236}">
                <a16:creationId xmlns:a16="http://schemas.microsoft.com/office/drawing/2014/main" id="{E6045E54-74AF-D5B3-CC1F-3F351F44E0E6}"/>
              </a:ext>
            </a:extLst>
          </p:cNvPr>
          <p:cNvSpPr/>
          <p:nvPr/>
        </p:nvSpPr>
        <p:spPr>
          <a:xfrm flipH="1" flipV="1">
            <a:off x="1630873" y="4851764"/>
            <a:ext cx="2730551" cy="212755"/>
          </a:xfrm>
          <a:custGeom>
            <a:avLst/>
            <a:gdLst/>
            <a:ahLst/>
            <a:cxnLst/>
            <a:rect l="l" t="t" r="r" b="b"/>
            <a:pathLst>
              <a:path w="17424" h="3778" extrusionOk="0">
                <a:moveTo>
                  <a:pt x="0" y="1"/>
                </a:moveTo>
                <a:lnTo>
                  <a:pt x="0" y="3777"/>
                </a:lnTo>
                <a:lnTo>
                  <a:pt x="17423" y="3777"/>
                </a:lnTo>
                <a:lnTo>
                  <a:pt x="17423" y="1"/>
                </a:lnTo>
                <a:close/>
              </a:path>
            </a:pathLst>
          </a:custGeom>
          <a:solidFill>
            <a:srgbClr val="1C3B6A"/>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latin typeface="Arial"/>
              <a:cs typeface="Arial"/>
              <a:sym typeface="Arial"/>
            </a:endParaRPr>
          </a:p>
        </p:txBody>
      </p:sp>
      <p:sp>
        <p:nvSpPr>
          <p:cNvPr id="7" name="Google Shape;73;p16">
            <a:extLst>
              <a:ext uri="{FF2B5EF4-FFF2-40B4-BE49-F238E27FC236}">
                <a16:creationId xmlns:a16="http://schemas.microsoft.com/office/drawing/2014/main" id="{05FB5996-E151-7049-F79C-660300352E6F}"/>
              </a:ext>
            </a:extLst>
          </p:cNvPr>
          <p:cNvSpPr/>
          <p:nvPr/>
        </p:nvSpPr>
        <p:spPr>
          <a:xfrm>
            <a:off x="224097" y="3114265"/>
            <a:ext cx="5657895" cy="1619661"/>
          </a:xfrm>
          <a:custGeom>
            <a:avLst/>
            <a:gdLst/>
            <a:ahLst/>
            <a:cxnLst/>
            <a:rect l="l" t="t" r="r" b="b"/>
            <a:pathLst>
              <a:path w="33597" h="9650" extrusionOk="0">
                <a:moveTo>
                  <a:pt x="33306" y="291"/>
                </a:moveTo>
                <a:lnTo>
                  <a:pt x="33306" y="9350"/>
                </a:lnTo>
                <a:lnTo>
                  <a:pt x="291" y="9350"/>
                </a:lnTo>
                <a:lnTo>
                  <a:pt x="291" y="291"/>
                </a:lnTo>
                <a:close/>
                <a:moveTo>
                  <a:pt x="0" y="0"/>
                </a:moveTo>
                <a:lnTo>
                  <a:pt x="0" y="9649"/>
                </a:lnTo>
                <a:lnTo>
                  <a:pt x="33596" y="9649"/>
                </a:lnTo>
                <a:lnTo>
                  <a:pt x="33596" y="0"/>
                </a:lnTo>
                <a:close/>
              </a:path>
            </a:pathLst>
          </a:custGeom>
          <a:solidFill>
            <a:srgbClr val="1C3B6A"/>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latin typeface="Arial"/>
              <a:cs typeface="Arial"/>
              <a:sym typeface="Arial"/>
            </a:endParaRPr>
          </a:p>
        </p:txBody>
      </p:sp>
      <p:sp>
        <p:nvSpPr>
          <p:cNvPr id="8" name="Google Shape;74;p16">
            <a:extLst>
              <a:ext uri="{FF2B5EF4-FFF2-40B4-BE49-F238E27FC236}">
                <a16:creationId xmlns:a16="http://schemas.microsoft.com/office/drawing/2014/main" id="{E3185E37-5EE5-8D06-2384-ED461199BC21}"/>
              </a:ext>
            </a:extLst>
          </p:cNvPr>
          <p:cNvSpPr/>
          <p:nvPr/>
        </p:nvSpPr>
        <p:spPr>
          <a:xfrm>
            <a:off x="1616807" y="3054852"/>
            <a:ext cx="2730551" cy="212755"/>
          </a:xfrm>
          <a:custGeom>
            <a:avLst/>
            <a:gdLst/>
            <a:ahLst/>
            <a:cxnLst/>
            <a:rect l="l" t="t" r="r" b="b"/>
            <a:pathLst>
              <a:path w="17424" h="3778" extrusionOk="0">
                <a:moveTo>
                  <a:pt x="0" y="1"/>
                </a:moveTo>
                <a:lnTo>
                  <a:pt x="0" y="3778"/>
                </a:lnTo>
                <a:lnTo>
                  <a:pt x="17423" y="3778"/>
                </a:lnTo>
                <a:lnTo>
                  <a:pt x="17423" y="1"/>
                </a:lnTo>
                <a:close/>
              </a:path>
            </a:pathLst>
          </a:custGeom>
          <a:solidFill>
            <a:srgbClr val="1C3B6A"/>
          </a:solidFill>
          <a:ln>
            <a:noFill/>
          </a:ln>
        </p:spPr>
        <p:txBody>
          <a:bodyPr spcFirstLastPara="1" wrap="square" lIns="91425" tIns="91425" rIns="91425" bIns="91425" anchor="ctr" anchorCtr="0">
            <a:noAutofit/>
          </a:bodyPr>
          <a:lstStyle/>
          <a:p>
            <a:pPr>
              <a:buClr>
                <a:srgbClr val="000000"/>
              </a:buClr>
              <a:buFont typeface="Arial"/>
              <a:buNone/>
            </a:pPr>
            <a:endParaRPr sz="1400" kern="0" dirty="0">
              <a:solidFill>
                <a:srgbClr val="000000"/>
              </a:solidFill>
              <a:latin typeface="Arial"/>
              <a:cs typeface="Arial"/>
              <a:sym typeface="Arial"/>
            </a:endParaRPr>
          </a:p>
        </p:txBody>
      </p:sp>
      <p:sp>
        <p:nvSpPr>
          <p:cNvPr id="10" name="Google Shape;76;p16">
            <a:extLst>
              <a:ext uri="{FF2B5EF4-FFF2-40B4-BE49-F238E27FC236}">
                <a16:creationId xmlns:a16="http://schemas.microsoft.com/office/drawing/2014/main" id="{2C3CF46E-9170-A753-A0B4-3BD434377367}"/>
              </a:ext>
            </a:extLst>
          </p:cNvPr>
          <p:cNvSpPr/>
          <p:nvPr/>
        </p:nvSpPr>
        <p:spPr>
          <a:xfrm>
            <a:off x="206640" y="4924942"/>
            <a:ext cx="5657895" cy="1521206"/>
          </a:xfrm>
          <a:custGeom>
            <a:avLst/>
            <a:gdLst/>
            <a:ahLst/>
            <a:cxnLst/>
            <a:rect l="l" t="t" r="r" b="b"/>
            <a:pathLst>
              <a:path w="33597" h="9650" extrusionOk="0">
                <a:moveTo>
                  <a:pt x="33306" y="291"/>
                </a:moveTo>
                <a:lnTo>
                  <a:pt x="33306" y="9350"/>
                </a:lnTo>
                <a:lnTo>
                  <a:pt x="291" y="9350"/>
                </a:lnTo>
                <a:lnTo>
                  <a:pt x="291" y="291"/>
                </a:lnTo>
                <a:close/>
                <a:moveTo>
                  <a:pt x="0" y="1"/>
                </a:moveTo>
                <a:lnTo>
                  <a:pt x="0" y="9650"/>
                </a:lnTo>
                <a:lnTo>
                  <a:pt x="33596" y="9650"/>
                </a:lnTo>
                <a:lnTo>
                  <a:pt x="33596" y="1"/>
                </a:lnTo>
                <a:close/>
              </a:path>
            </a:pathLst>
          </a:custGeom>
          <a:solidFill>
            <a:srgbClr val="1C3B6A"/>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latin typeface="Arial"/>
              <a:cs typeface="Arial"/>
              <a:sym typeface="Arial"/>
            </a:endParaRPr>
          </a:p>
        </p:txBody>
      </p:sp>
      <p:sp>
        <p:nvSpPr>
          <p:cNvPr id="11" name="Google Shape;77;p16">
            <a:extLst>
              <a:ext uri="{FF2B5EF4-FFF2-40B4-BE49-F238E27FC236}">
                <a16:creationId xmlns:a16="http://schemas.microsoft.com/office/drawing/2014/main" id="{72D4D4E9-165E-7D8D-D41B-34D52D502971}"/>
              </a:ext>
            </a:extLst>
          </p:cNvPr>
          <p:cNvSpPr/>
          <p:nvPr/>
        </p:nvSpPr>
        <p:spPr>
          <a:xfrm flipV="1">
            <a:off x="1616807" y="1212032"/>
            <a:ext cx="2744617" cy="227921"/>
          </a:xfrm>
          <a:custGeom>
            <a:avLst/>
            <a:gdLst/>
            <a:ahLst/>
            <a:cxnLst/>
            <a:rect l="l" t="t" r="r" b="b"/>
            <a:pathLst>
              <a:path w="17424" h="3778" extrusionOk="0">
                <a:moveTo>
                  <a:pt x="0" y="0"/>
                </a:moveTo>
                <a:lnTo>
                  <a:pt x="0" y="3777"/>
                </a:lnTo>
                <a:lnTo>
                  <a:pt x="17423" y="3777"/>
                </a:lnTo>
                <a:lnTo>
                  <a:pt x="17423" y="0"/>
                </a:lnTo>
                <a:close/>
              </a:path>
            </a:pathLst>
          </a:custGeom>
          <a:solidFill>
            <a:srgbClr val="1C3B6A"/>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latin typeface="Arial"/>
              <a:cs typeface="Arial"/>
              <a:sym typeface="Arial"/>
            </a:endParaRPr>
          </a:p>
        </p:txBody>
      </p:sp>
      <p:sp>
        <p:nvSpPr>
          <p:cNvPr id="13" name="Google Shape;79;p16">
            <a:extLst>
              <a:ext uri="{FF2B5EF4-FFF2-40B4-BE49-F238E27FC236}">
                <a16:creationId xmlns:a16="http://schemas.microsoft.com/office/drawing/2014/main" id="{6A81BE42-9AD4-03E0-47CF-9C0EDD35E6ED}"/>
              </a:ext>
            </a:extLst>
          </p:cNvPr>
          <p:cNvSpPr/>
          <p:nvPr/>
        </p:nvSpPr>
        <p:spPr>
          <a:xfrm>
            <a:off x="34838" y="1943063"/>
            <a:ext cx="491740" cy="527431"/>
          </a:xfrm>
          <a:custGeom>
            <a:avLst/>
            <a:gdLst/>
            <a:ahLst/>
            <a:cxnLst/>
            <a:rect l="l" t="t" r="r" b="b"/>
            <a:pathLst>
              <a:path w="4808" h="4808" extrusionOk="0">
                <a:moveTo>
                  <a:pt x="2386" y="1"/>
                </a:moveTo>
                <a:cubicBezTo>
                  <a:pt x="1066" y="1"/>
                  <a:pt x="0" y="1066"/>
                  <a:pt x="0" y="2422"/>
                </a:cubicBezTo>
                <a:cubicBezTo>
                  <a:pt x="0" y="3742"/>
                  <a:pt x="1066" y="4808"/>
                  <a:pt x="2386" y="4808"/>
                </a:cubicBezTo>
                <a:cubicBezTo>
                  <a:pt x="3707" y="4808"/>
                  <a:pt x="4807" y="3742"/>
                  <a:pt x="4807" y="2422"/>
                </a:cubicBezTo>
                <a:cubicBezTo>
                  <a:pt x="4807" y="1066"/>
                  <a:pt x="3707" y="1"/>
                  <a:pt x="2386" y="1"/>
                </a:cubicBezTo>
                <a:close/>
              </a:path>
            </a:pathLst>
          </a:custGeom>
          <a:solidFill>
            <a:srgbClr val="1C3B6A"/>
          </a:solidFill>
          <a:ln>
            <a:noFill/>
          </a:ln>
        </p:spPr>
        <p:txBody>
          <a:bodyPr spcFirstLastPara="1" wrap="square" lIns="91425" tIns="91425" rIns="91425" bIns="91425" anchor="ctr" anchorCtr="0">
            <a:noAutofit/>
          </a:bodyPr>
          <a:lstStyle/>
          <a:p>
            <a:pPr algn="ctr">
              <a:buClr>
                <a:srgbClr val="000000"/>
              </a:buClr>
              <a:buFont typeface="Arial"/>
              <a:buNone/>
            </a:pPr>
            <a:r>
              <a:rPr lang="es" sz="1400" kern="0" dirty="0">
                <a:solidFill>
                  <a:srgbClr val="C8DDA4"/>
                </a:solidFill>
                <a:latin typeface="Fira Sans Extra Condensed"/>
                <a:ea typeface="Fira Sans Extra Condensed"/>
                <a:cs typeface="Fira Sans Extra Condensed"/>
                <a:sym typeface="Fira Sans Extra Condensed"/>
              </a:rPr>
              <a:t>1</a:t>
            </a:r>
            <a:endParaRPr sz="1400" kern="0" dirty="0">
              <a:solidFill>
                <a:srgbClr val="C8DDA4"/>
              </a:solidFill>
              <a:latin typeface="Fira Sans Extra Condensed"/>
              <a:ea typeface="Fira Sans Extra Condensed"/>
              <a:cs typeface="Fira Sans Extra Condensed"/>
              <a:sym typeface="Fira Sans Extra Condensed"/>
            </a:endParaRPr>
          </a:p>
        </p:txBody>
      </p:sp>
      <p:sp>
        <p:nvSpPr>
          <p:cNvPr id="14" name="Google Shape;80;p16">
            <a:extLst>
              <a:ext uri="{FF2B5EF4-FFF2-40B4-BE49-F238E27FC236}">
                <a16:creationId xmlns:a16="http://schemas.microsoft.com/office/drawing/2014/main" id="{B9102469-AA54-B113-0DF4-3622E8C5FCA2}"/>
              </a:ext>
            </a:extLst>
          </p:cNvPr>
          <p:cNvSpPr/>
          <p:nvPr/>
        </p:nvSpPr>
        <p:spPr>
          <a:xfrm>
            <a:off x="0" y="3644258"/>
            <a:ext cx="491740" cy="527430"/>
          </a:xfrm>
          <a:custGeom>
            <a:avLst/>
            <a:gdLst/>
            <a:ahLst/>
            <a:cxnLst/>
            <a:rect l="l" t="t" r="r" b="b"/>
            <a:pathLst>
              <a:path w="4808" h="4808" extrusionOk="0">
                <a:moveTo>
                  <a:pt x="2386" y="0"/>
                </a:moveTo>
                <a:cubicBezTo>
                  <a:pt x="1066" y="0"/>
                  <a:pt x="0" y="1065"/>
                  <a:pt x="0" y="2421"/>
                </a:cubicBezTo>
                <a:cubicBezTo>
                  <a:pt x="0" y="3742"/>
                  <a:pt x="1066" y="4807"/>
                  <a:pt x="2386" y="4807"/>
                </a:cubicBezTo>
                <a:cubicBezTo>
                  <a:pt x="3707" y="4807"/>
                  <a:pt x="4807" y="3742"/>
                  <a:pt x="4807" y="2421"/>
                </a:cubicBezTo>
                <a:cubicBezTo>
                  <a:pt x="4807" y="1065"/>
                  <a:pt x="3707" y="0"/>
                  <a:pt x="2386" y="0"/>
                </a:cubicBezTo>
                <a:close/>
              </a:path>
            </a:pathLst>
          </a:custGeom>
          <a:solidFill>
            <a:srgbClr val="1C3B6A"/>
          </a:solidFill>
          <a:ln>
            <a:noFill/>
          </a:ln>
        </p:spPr>
        <p:txBody>
          <a:bodyPr spcFirstLastPara="1" wrap="square" lIns="91425" tIns="91425" rIns="91425" bIns="91425" anchor="ctr" anchorCtr="0">
            <a:noAutofit/>
          </a:bodyPr>
          <a:lstStyle/>
          <a:p>
            <a:pPr algn="ctr">
              <a:buClr>
                <a:srgbClr val="000000"/>
              </a:buClr>
              <a:buSzPts val="1100"/>
              <a:buFont typeface="Arial"/>
              <a:buNone/>
            </a:pPr>
            <a:r>
              <a:rPr lang="es" sz="1400" kern="0" dirty="0">
                <a:solidFill>
                  <a:srgbClr val="C8DDA4"/>
                </a:solidFill>
                <a:latin typeface="Fira Sans Extra Condensed"/>
                <a:ea typeface="Fira Sans Extra Condensed"/>
                <a:cs typeface="Fira Sans Extra Condensed"/>
                <a:sym typeface="Fira Sans Extra Condensed"/>
              </a:rPr>
              <a:t>2</a:t>
            </a:r>
            <a:endParaRPr sz="1400" kern="0" dirty="0">
              <a:solidFill>
                <a:srgbClr val="000000"/>
              </a:solidFill>
              <a:latin typeface="Fira Sans Extra Condensed"/>
              <a:ea typeface="Fira Sans Extra Condensed"/>
              <a:cs typeface="Fira Sans Extra Condensed"/>
              <a:sym typeface="Fira Sans Extra Condensed"/>
            </a:endParaRPr>
          </a:p>
        </p:txBody>
      </p:sp>
      <p:sp>
        <p:nvSpPr>
          <p:cNvPr id="15" name="Google Shape;81;p16">
            <a:extLst>
              <a:ext uri="{FF2B5EF4-FFF2-40B4-BE49-F238E27FC236}">
                <a16:creationId xmlns:a16="http://schemas.microsoft.com/office/drawing/2014/main" id="{3CBB45F8-F4AA-EBAA-5538-E6D4E920F47F}"/>
              </a:ext>
            </a:extLst>
          </p:cNvPr>
          <p:cNvSpPr/>
          <p:nvPr/>
        </p:nvSpPr>
        <p:spPr>
          <a:xfrm>
            <a:off x="34838" y="5408893"/>
            <a:ext cx="491740" cy="527431"/>
          </a:xfrm>
          <a:custGeom>
            <a:avLst/>
            <a:gdLst/>
            <a:ahLst/>
            <a:cxnLst/>
            <a:rect l="l" t="t" r="r" b="b"/>
            <a:pathLst>
              <a:path w="4808" h="4808" extrusionOk="0">
                <a:moveTo>
                  <a:pt x="2386" y="0"/>
                </a:moveTo>
                <a:cubicBezTo>
                  <a:pt x="1066" y="0"/>
                  <a:pt x="0" y="1101"/>
                  <a:pt x="0" y="2421"/>
                </a:cubicBezTo>
                <a:cubicBezTo>
                  <a:pt x="0" y="3742"/>
                  <a:pt x="1066" y="4807"/>
                  <a:pt x="2386" y="4807"/>
                </a:cubicBezTo>
                <a:cubicBezTo>
                  <a:pt x="3707" y="4807"/>
                  <a:pt x="4807" y="3742"/>
                  <a:pt x="4807" y="2421"/>
                </a:cubicBezTo>
                <a:cubicBezTo>
                  <a:pt x="4807" y="1101"/>
                  <a:pt x="3707" y="0"/>
                  <a:pt x="2386" y="0"/>
                </a:cubicBezTo>
                <a:close/>
              </a:path>
            </a:pathLst>
          </a:custGeom>
          <a:solidFill>
            <a:srgbClr val="1C3B6A"/>
          </a:solidFill>
          <a:ln>
            <a:noFill/>
          </a:ln>
        </p:spPr>
        <p:txBody>
          <a:bodyPr spcFirstLastPara="1" wrap="square" lIns="91425" tIns="91425" rIns="91425" bIns="91425" anchor="ctr" anchorCtr="0">
            <a:noAutofit/>
          </a:bodyPr>
          <a:lstStyle/>
          <a:p>
            <a:pPr algn="ctr">
              <a:buClr>
                <a:srgbClr val="000000"/>
              </a:buClr>
              <a:buSzPts val="1100"/>
              <a:buFont typeface="Arial"/>
              <a:buNone/>
            </a:pPr>
            <a:r>
              <a:rPr lang="es" sz="1400" kern="0" dirty="0">
                <a:solidFill>
                  <a:srgbClr val="C8DDA4"/>
                </a:solidFill>
                <a:latin typeface="Fira Sans Extra Condensed"/>
                <a:ea typeface="Fira Sans Extra Condensed"/>
                <a:cs typeface="Fira Sans Extra Condensed"/>
                <a:sym typeface="Fira Sans Extra Condensed"/>
              </a:rPr>
              <a:t>3</a:t>
            </a:r>
            <a:endParaRPr sz="1400" kern="0" dirty="0">
              <a:solidFill>
                <a:srgbClr val="000000"/>
              </a:solidFill>
              <a:latin typeface="Fira Sans Extra Condensed"/>
              <a:ea typeface="Fira Sans Extra Condensed"/>
              <a:cs typeface="Fira Sans Extra Condensed"/>
              <a:sym typeface="Fira Sans Extra Condensed"/>
            </a:endParaRPr>
          </a:p>
        </p:txBody>
      </p:sp>
      <p:sp>
        <p:nvSpPr>
          <p:cNvPr id="16" name="Google Shape;82;p16">
            <a:extLst>
              <a:ext uri="{FF2B5EF4-FFF2-40B4-BE49-F238E27FC236}">
                <a16:creationId xmlns:a16="http://schemas.microsoft.com/office/drawing/2014/main" id="{59D04678-F3F2-82A5-D141-24F5751F34A9}"/>
              </a:ext>
            </a:extLst>
          </p:cNvPr>
          <p:cNvSpPr/>
          <p:nvPr/>
        </p:nvSpPr>
        <p:spPr>
          <a:xfrm>
            <a:off x="8050322" y="210838"/>
            <a:ext cx="2782417" cy="710838"/>
          </a:xfrm>
          <a:custGeom>
            <a:avLst/>
            <a:gdLst/>
            <a:ahLst/>
            <a:cxnLst/>
            <a:rect l="l" t="t" r="r" b="b"/>
            <a:pathLst>
              <a:path w="23147" h="11887" extrusionOk="0">
                <a:moveTo>
                  <a:pt x="1" y="1"/>
                </a:moveTo>
                <a:lnTo>
                  <a:pt x="1" y="7704"/>
                </a:lnTo>
                <a:lnTo>
                  <a:pt x="11560" y="11886"/>
                </a:lnTo>
                <a:lnTo>
                  <a:pt x="23146" y="7704"/>
                </a:lnTo>
                <a:lnTo>
                  <a:pt x="23146" y="1"/>
                </a:lnTo>
                <a:close/>
              </a:path>
            </a:pathLst>
          </a:custGeom>
          <a:ln/>
        </p:spPr>
        <p:style>
          <a:lnRef idx="1">
            <a:schemeClr val="accent3"/>
          </a:lnRef>
          <a:fillRef idx="2">
            <a:schemeClr val="accent3"/>
          </a:fillRef>
          <a:effectRef idx="1">
            <a:schemeClr val="accent3"/>
          </a:effectRef>
          <a:fontRef idx="minor">
            <a:schemeClr val="dk1"/>
          </a:fontRef>
        </p:style>
        <p:txBody>
          <a:bodyPr spcFirstLastPara="1" wrap="square" lIns="91425" tIns="91425" rIns="91425" bIns="91425" anchor="ctr" anchorCtr="0">
            <a:noAutofit/>
          </a:bodyPr>
          <a:lstStyle/>
          <a:p>
            <a:pPr>
              <a:buClr>
                <a:srgbClr val="000000"/>
              </a:buClr>
              <a:buFont typeface="Arial"/>
              <a:buNone/>
            </a:pPr>
            <a:endParaRPr sz="1400" kern="0" dirty="0">
              <a:solidFill>
                <a:srgbClr val="000000"/>
              </a:solidFill>
              <a:latin typeface="Arial"/>
              <a:cs typeface="Arial"/>
              <a:sym typeface="Arial"/>
            </a:endParaRPr>
          </a:p>
        </p:txBody>
      </p:sp>
      <p:sp>
        <p:nvSpPr>
          <p:cNvPr id="18" name="Google Shape;84;p16">
            <a:extLst>
              <a:ext uri="{FF2B5EF4-FFF2-40B4-BE49-F238E27FC236}">
                <a16:creationId xmlns:a16="http://schemas.microsoft.com/office/drawing/2014/main" id="{95F92739-43F0-5019-6F83-EBF88E72A322}"/>
              </a:ext>
            </a:extLst>
          </p:cNvPr>
          <p:cNvSpPr/>
          <p:nvPr/>
        </p:nvSpPr>
        <p:spPr>
          <a:xfrm>
            <a:off x="6803016" y="2122256"/>
            <a:ext cx="5256246" cy="1619661"/>
          </a:xfrm>
          <a:custGeom>
            <a:avLst/>
            <a:gdLst/>
            <a:ahLst/>
            <a:cxnLst/>
            <a:rect l="l" t="t" r="r" b="b"/>
            <a:pathLst>
              <a:path w="33606" h="9650" extrusionOk="0">
                <a:moveTo>
                  <a:pt x="33315" y="291"/>
                </a:moveTo>
                <a:lnTo>
                  <a:pt x="33315" y="9350"/>
                </a:lnTo>
                <a:lnTo>
                  <a:pt x="300" y="9350"/>
                </a:lnTo>
                <a:lnTo>
                  <a:pt x="300" y="291"/>
                </a:lnTo>
                <a:close/>
                <a:moveTo>
                  <a:pt x="0" y="1"/>
                </a:moveTo>
                <a:lnTo>
                  <a:pt x="0" y="9650"/>
                </a:lnTo>
                <a:lnTo>
                  <a:pt x="33605" y="9650"/>
                </a:lnTo>
                <a:lnTo>
                  <a:pt x="33605" y="1"/>
                </a:lnTo>
                <a:close/>
              </a:path>
            </a:pathLst>
          </a:custGeom>
          <a:ln/>
        </p:spPr>
        <p:style>
          <a:lnRef idx="1">
            <a:schemeClr val="accent3"/>
          </a:lnRef>
          <a:fillRef idx="2">
            <a:schemeClr val="accent3"/>
          </a:fillRef>
          <a:effectRef idx="1">
            <a:schemeClr val="accent3"/>
          </a:effectRef>
          <a:fontRef idx="minor">
            <a:schemeClr val="dk1"/>
          </a:fontRef>
        </p:style>
        <p:txBody>
          <a:bodyPr spcFirstLastPara="1" wrap="square" lIns="91425" tIns="91425" rIns="91425" bIns="91425" anchor="ctr" anchorCtr="0">
            <a:noAutofit/>
          </a:bodyPr>
          <a:lstStyle/>
          <a:p>
            <a:pPr>
              <a:buClr>
                <a:srgbClr val="000000"/>
              </a:buClr>
              <a:buFont typeface="Arial"/>
              <a:buNone/>
            </a:pPr>
            <a:endParaRPr sz="1400" kern="0">
              <a:solidFill>
                <a:srgbClr val="000000"/>
              </a:solidFill>
              <a:latin typeface="Arial"/>
              <a:cs typeface="Arial"/>
              <a:sym typeface="Arial"/>
            </a:endParaRPr>
          </a:p>
        </p:txBody>
      </p:sp>
      <p:sp>
        <p:nvSpPr>
          <p:cNvPr id="19" name="Google Shape;85;p16">
            <a:extLst>
              <a:ext uri="{FF2B5EF4-FFF2-40B4-BE49-F238E27FC236}">
                <a16:creationId xmlns:a16="http://schemas.microsoft.com/office/drawing/2014/main" id="{04913AD3-B893-39A7-A583-EB73775C24F6}"/>
              </a:ext>
            </a:extLst>
          </p:cNvPr>
          <p:cNvSpPr/>
          <p:nvPr/>
        </p:nvSpPr>
        <p:spPr>
          <a:xfrm>
            <a:off x="8153150" y="1938948"/>
            <a:ext cx="2730550" cy="212755"/>
          </a:xfrm>
          <a:custGeom>
            <a:avLst/>
            <a:gdLst/>
            <a:ahLst/>
            <a:cxnLst/>
            <a:rect l="l" t="t" r="r" b="b"/>
            <a:pathLst>
              <a:path w="17424" h="3778" extrusionOk="0">
                <a:moveTo>
                  <a:pt x="0" y="1"/>
                </a:moveTo>
                <a:lnTo>
                  <a:pt x="0" y="3777"/>
                </a:lnTo>
                <a:lnTo>
                  <a:pt x="17423" y="3777"/>
                </a:lnTo>
                <a:lnTo>
                  <a:pt x="17423" y="1"/>
                </a:lnTo>
                <a:close/>
              </a:path>
            </a:pathLst>
          </a:custGeom>
          <a:ln/>
        </p:spPr>
        <p:style>
          <a:lnRef idx="1">
            <a:schemeClr val="accent3"/>
          </a:lnRef>
          <a:fillRef idx="2">
            <a:schemeClr val="accent3"/>
          </a:fillRef>
          <a:effectRef idx="1">
            <a:schemeClr val="accent3"/>
          </a:effectRef>
          <a:fontRef idx="minor">
            <a:schemeClr val="dk1"/>
          </a:fontRef>
        </p:style>
        <p:txBody>
          <a:bodyPr spcFirstLastPara="1" wrap="square" lIns="91425" tIns="91425" rIns="91425" bIns="91425" anchor="ctr" anchorCtr="0">
            <a:noAutofit/>
          </a:bodyPr>
          <a:lstStyle/>
          <a:p>
            <a:pPr>
              <a:buClr>
                <a:srgbClr val="000000"/>
              </a:buClr>
              <a:buFont typeface="Arial"/>
              <a:buNone/>
            </a:pPr>
            <a:endParaRPr sz="1400" kern="0" dirty="0">
              <a:solidFill>
                <a:srgbClr val="000000"/>
              </a:solidFill>
              <a:latin typeface="Arial"/>
              <a:cs typeface="Arial"/>
              <a:sym typeface="Arial"/>
            </a:endParaRPr>
          </a:p>
        </p:txBody>
      </p:sp>
      <p:sp>
        <p:nvSpPr>
          <p:cNvPr id="21" name="Google Shape;87;p16">
            <a:extLst>
              <a:ext uri="{FF2B5EF4-FFF2-40B4-BE49-F238E27FC236}">
                <a16:creationId xmlns:a16="http://schemas.microsoft.com/office/drawing/2014/main" id="{40F8DFD1-6705-FB93-4CC3-F9135077E3D5}"/>
              </a:ext>
            </a:extLst>
          </p:cNvPr>
          <p:cNvSpPr/>
          <p:nvPr/>
        </p:nvSpPr>
        <p:spPr>
          <a:xfrm>
            <a:off x="6751784" y="4265566"/>
            <a:ext cx="5307478" cy="1670758"/>
          </a:xfrm>
          <a:custGeom>
            <a:avLst/>
            <a:gdLst/>
            <a:ahLst/>
            <a:cxnLst/>
            <a:rect l="l" t="t" r="r" b="b"/>
            <a:pathLst>
              <a:path w="33606" h="9650" extrusionOk="0">
                <a:moveTo>
                  <a:pt x="33315" y="291"/>
                </a:moveTo>
                <a:lnTo>
                  <a:pt x="33315" y="9350"/>
                </a:lnTo>
                <a:lnTo>
                  <a:pt x="300" y="9350"/>
                </a:lnTo>
                <a:lnTo>
                  <a:pt x="300" y="291"/>
                </a:lnTo>
                <a:close/>
                <a:moveTo>
                  <a:pt x="0" y="0"/>
                </a:moveTo>
                <a:lnTo>
                  <a:pt x="0" y="9649"/>
                </a:lnTo>
                <a:lnTo>
                  <a:pt x="33605" y="9649"/>
                </a:lnTo>
                <a:lnTo>
                  <a:pt x="33605" y="0"/>
                </a:lnTo>
                <a:close/>
              </a:path>
            </a:pathLst>
          </a:custGeom>
          <a:ln/>
        </p:spPr>
        <p:style>
          <a:lnRef idx="1">
            <a:schemeClr val="accent3"/>
          </a:lnRef>
          <a:fillRef idx="2">
            <a:schemeClr val="accent3"/>
          </a:fillRef>
          <a:effectRef idx="1">
            <a:schemeClr val="accent3"/>
          </a:effectRef>
          <a:fontRef idx="minor">
            <a:schemeClr val="dk1"/>
          </a:fontRef>
        </p:style>
        <p:txBody>
          <a:bodyPr spcFirstLastPara="1" wrap="square" lIns="91425" tIns="91425" rIns="91425" bIns="91425" anchor="ctr" anchorCtr="0">
            <a:noAutofit/>
          </a:bodyPr>
          <a:lstStyle/>
          <a:p>
            <a:pPr>
              <a:buClr>
                <a:srgbClr val="000000"/>
              </a:buClr>
              <a:buFont typeface="Arial"/>
              <a:buNone/>
            </a:pPr>
            <a:endParaRPr sz="1400" kern="0" dirty="0">
              <a:solidFill>
                <a:srgbClr val="000000"/>
              </a:solidFill>
              <a:latin typeface="Arial"/>
              <a:cs typeface="Arial"/>
              <a:sym typeface="Arial"/>
            </a:endParaRPr>
          </a:p>
        </p:txBody>
      </p:sp>
      <p:sp>
        <p:nvSpPr>
          <p:cNvPr id="22" name="Google Shape;88;p16">
            <a:extLst>
              <a:ext uri="{FF2B5EF4-FFF2-40B4-BE49-F238E27FC236}">
                <a16:creationId xmlns:a16="http://schemas.microsoft.com/office/drawing/2014/main" id="{F63678E3-E6AE-BE39-2800-66AC6D60876F}"/>
              </a:ext>
            </a:extLst>
          </p:cNvPr>
          <p:cNvSpPr/>
          <p:nvPr/>
        </p:nvSpPr>
        <p:spPr>
          <a:xfrm>
            <a:off x="8153149" y="4132104"/>
            <a:ext cx="2730551" cy="206700"/>
          </a:xfrm>
          <a:custGeom>
            <a:avLst/>
            <a:gdLst/>
            <a:ahLst/>
            <a:cxnLst/>
            <a:rect l="l" t="t" r="r" b="b"/>
            <a:pathLst>
              <a:path w="17424" h="3778" extrusionOk="0">
                <a:moveTo>
                  <a:pt x="0" y="1"/>
                </a:moveTo>
                <a:lnTo>
                  <a:pt x="0" y="3778"/>
                </a:lnTo>
                <a:lnTo>
                  <a:pt x="17423" y="3778"/>
                </a:lnTo>
                <a:lnTo>
                  <a:pt x="17423" y="1"/>
                </a:lnTo>
                <a:close/>
              </a:path>
            </a:pathLst>
          </a:custGeom>
          <a:ln/>
        </p:spPr>
        <p:style>
          <a:lnRef idx="1">
            <a:schemeClr val="accent4"/>
          </a:lnRef>
          <a:fillRef idx="2">
            <a:schemeClr val="accent4"/>
          </a:fillRef>
          <a:effectRef idx="1">
            <a:schemeClr val="accent4"/>
          </a:effectRef>
          <a:fontRef idx="minor">
            <a:schemeClr val="dk1"/>
          </a:fontRef>
        </p:style>
        <p:txBody>
          <a:bodyPr spcFirstLastPara="1" wrap="square" lIns="91425" tIns="91425" rIns="91425" bIns="91425" anchor="ctr" anchorCtr="0">
            <a:noAutofit/>
          </a:bodyPr>
          <a:lstStyle/>
          <a:p>
            <a:pPr>
              <a:buClr>
                <a:srgbClr val="000000"/>
              </a:buClr>
              <a:buFont typeface="Arial"/>
              <a:buNone/>
            </a:pPr>
            <a:endParaRPr sz="1400" kern="0">
              <a:solidFill>
                <a:srgbClr val="000000"/>
              </a:solidFill>
              <a:latin typeface="Arial"/>
              <a:cs typeface="Arial"/>
              <a:sym typeface="Arial"/>
            </a:endParaRPr>
          </a:p>
        </p:txBody>
      </p:sp>
      <p:sp>
        <p:nvSpPr>
          <p:cNvPr id="24" name="Google Shape;93;p16">
            <a:extLst>
              <a:ext uri="{FF2B5EF4-FFF2-40B4-BE49-F238E27FC236}">
                <a16:creationId xmlns:a16="http://schemas.microsoft.com/office/drawing/2014/main" id="{63429A2A-856E-714D-E09D-6E131DAFFF8D}"/>
              </a:ext>
            </a:extLst>
          </p:cNvPr>
          <p:cNvSpPr/>
          <p:nvPr/>
        </p:nvSpPr>
        <p:spPr>
          <a:xfrm>
            <a:off x="6535298" y="2645905"/>
            <a:ext cx="464420" cy="527431"/>
          </a:xfrm>
          <a:custGeom>
            <a:avLst/>
            <a:gdLst/>
            <a:ahLst/>
            <a:cxnLst/>
            <a:rect l="l" t="t" r="r" b="b"/>
            <a:pathLst>
              <a:path w="4808" h="4808" extrusionOk="0">
                <a:moveTo>
                  <a:pt x="2422" y="1"/>
                </a:moveTo>
                <a:cubicBezTo>
                  <a:pt x="1066" y="1"/>
                  <a:pt x="1" y="1066"/>
                  <a:pt x="1" y="2422"/>
                </a:cubicBezTo>
                <a:cubicBezTo>
                  <a:pt x="1" y="3742"/>
                  <a:pt x="1066" y="4808"/>
                  <a:pt x="2422" y="4808"/>
                </a:cubicBezTo>
                <a:cubicBezTo>
                  <a:pt x="3743" y="4808"/>
                  <a:pt x="4808" y="3742"/>
                  <a:pt x="4808" y="2422"/>
                </a:cubicBezTo>
                <a:cubicBezTo>
                  <a:pt x="4808" y="1066"/>
                  <a:pt x="3743" y="1"/>
                  <a:pt x="2422" y="1"/>
                </a:cubicBezTo>
                <a:close/>
              </a:path>
            </a:pathLst>
          </a:custGeom>
          <a:ln/>
        </p:spPr>
        <p:style>
          <a:lnRef idx="1">
            <a:schemeClr val="accent3"/>
          </a:lnRef>
          <a:fillRef idx="2">
            <a:schemeClr val="accent3"/>
          </a:fillRef>
          <a:effectRef idx="1">
            <a:schemeClr val="accent3"/>
          </a:effectRef>
          <a:fontRef idx="minor">
            <a:schemeClr val="dk1"/>
          </a:fontRef>
        </p:style>
        <p:txBody>
          <a:bodyPr spcFirstLastPara="1" wrap="square" lIns="91425" tIns="91425" rIns="91425" bIns="91425" anchor="ctr" anchorCtr="0">
            <a:noAutofit/>
          </a:bodyPr>
          <a:lstStyle/>
          <a:p>
            <a:pPr algn="ctr">
              <a:buClr>
                <a:srgbClr val="000000"/>
              </a:buClr>
              <a:buSzPts val="1100"/>
              <a:buFont typeface="Arial"/>
              <a:buNone/>
            </a:pPr>
            <a:r>
              <a:rPr lang="es" sz="1400" kern="0" dirty="0">
                <a:solidFill>
                  <a:srgbClr val="395B8E"/>
                </a:solidFill>
                <a:latin typeface="Fira Sans Extra Condensed"/>
                <a:ea typeface="Fira Sans Extra Condensed"/>
                <a:cs typeface="Fira Sans Extra Condensed"/>
                <a:sym typeface="Fira Sans Extra Condensed"/>
              </a:rPr>
              <a:t>4</a:t>
            </a:r>
            <a:endParaRPr sz="1400" b="1" kern="0" dirty="0">
              <a:solidFill>
                <a:srgbClr val="395B8E"/>
              </a:solidFill>
              <a:latin typeface="Fira Sans Extra Condensed"/>
              <a:ea typeface="Fira Sans Extra Condensed"/>
              <a:cs typeface="Fira Sans Extra Condensed"/>
              <a:sym typeface="Fira Sans Extra Condensed"/>
            </a:endParaRPr>
          </a:p>
        </p:txBody>
      </p:sp>
      <p:sp>
        <p:nvSpPr>
          <p:cNvPr id="25" name="Google Shape;94;p16">
            <a:extLst>
              <a:ext uri="{FF2B5EF4-FFF2-40B4-BE49-F238E27FC236}">
                <a16:creationId xmlns:a16="http://schemas.microsoft.com/office/drawing/2014/main" id="{50545C9D-660F-4342-DF4B-9A866B21CA33}"/>
              </a:ext>
            </a:extLst>
          </p:cNvPr>
          <p:cNvSpPr/>
          <p:nvPr/>
        </p:nvSpPr>
        <p:spPr>
          <a:xfrm>
            <a:off x="6535298" y="4851764"/>
            <a:ext cx="491740" cy="527430"/>
          </a:xfrm>
          <a:custGeom>
            <a:avLst/>
            <a:gdLst/>
            <a:ahLst/>
            <a:cxnLst/>
            <a:rect l="l" t="t" r="r" b="b"/>
            <a:pathLst>
              <a:path w="4808" h="4808" extrusionOk="0">
                <a:moveTo>
                  <a:pt x="2422" y="0"/>
                </a:moveTo>
                <a:cubicBezTo>
                  <a:pt x="1066" y="0"/>
                  <a:pt x="1" y="1065"/>
                  <a:pt x="1" y="2421"/>
                </a:cubicBezTo>
                <a:cubicBezTo>
                  <a:pt x="1" y="3742"/>
                  <a:pt x="1066" y="4807"/>
                  <a:pt x="2422" y="4807"/>
                </a:cubicBezTo>
                <a:cubicBezTo>
                  <a:pt x="3743" y="4807"/>
                  <a:pt x="4808" y="3742"/>
                  <a:pt x="4808" y="2421"/>
                </a:cubicBezTo>
                <a:cubicBezTo>
                  <a:pt x="4808" y="1065"/>
                  <a:pt x="3743" y="0"/>
                  <a:pt x="2422" y="0"/>
                </a:cubicBezTo>
                <a:close/>
              </a:path>
            </a:pathLst>
          </a:custGeom>
          <a:ln/>
        </p:spPr>
        <p:style>
          <a:lnRef idx="1">
            <a:schemeClr val="accent3"/>
          </a:lnRef>
          <a:fillRef idx="2">
            <a:schemeClr val="accent3"/>
          </a:fillRef>
          <a:effectRef idx="1">
            <a:schemeClr val="accent3"/>
          </a:effectRef>
          <a:fontRef idx="minor">
            <a:schemeClr val="dk1"/>
          </a:fontRef>
        </p:style>
        <p:txBody>
          <a:bodyPr spcFirstLastPara="1" wrap="square" lIns="91425" tIns="91425" rIns="91425" bIns="91425" anchor="ctr" anchorCtr="0">
            <a:noAutofit/>
          </a:bodyPr>
          <a:lstStyle/>
          <a:p>
            <a:pPr algn="ctr">
              <a:buClr>
                <a:srgbClr val="000000"/>
              </a:buClr>
              <a:buSzPts val="1100"/>
              <a:buFont typeface="Arial"/>
              <a:buNone/>
            </a:pPr>
            <a:r>
              <a:rPr lang="es" sz="1400" kern="0" dirty="0">
                <a:solidFill>
                  <a:srgbClr val="395B8E"/>
                </a:solidFill>
                <a:latin typeface="Fira Sans Extra Condensed"/>
                <a:ea typeface="Fira Sans Extra Condensed"/>
                <a:cs typeface="Fira Sans Extra Condensed"/>
                <a:sym typeface="Fira Sans Extra Condensed"/>
              </a:rPr>
              <a:t>5</a:t>
            </a:r>
            <a:endParaRPr sz="1400" kern="0" dirty="0">
              <a:solidFill>
                <a:srgbClr val="000000"/>
              </a:solidFill>
              <a:latin typeface="Fira Sans Extra Condensed"/>
              <a:ea typeface="Fira Sans Extra Condensed"/>
              <a:cs typeface="Fira Sans Extra Condensed"/>
              <a:sym typeface="Fira Sans Extra Condensed"/>
            </a:endParaRPr>
          </a:p>
        </p:txBody>
      </p:sp>
      <p:sp>
        <p:nvSpPr>
          <p:cNvPr id="26" name="Google Shape;96;p16">
            <a:extLst>
              <a:ext uri="{FF2B5EF4-FFF2-40B4-BE49-F238E27FC236}">
                <a16:creationId xmlns:a16="http://schemas.microsoft.com/office/drawing/2014/main" id="{10640825-69C7-59D3-1AF1-3BEC20E57FDE}"/>
              </a:ext>
            </a:extLst>
          </p:cNvPr>
          <p:cNvSpPr/>
          <p:nvPr/>
        </p:nvSpPr>
        <p:spPr>
          <a:xfrm>
            <a:off x="5953495" y="2631736"/>
            <a:ext cx="443193" cy="729686"/>
          </a:xfrm>
          <a:custGeom>
            <a:avLst/>
            <a:gdLst/>
            <a:ahLst/>
            <a:cxnLst/>
            <a:rect l="l" t="t" r="r" b="b"/>
            <a:pathLst>
              <a:path w="3707" h="5028" extrusionOk="0">
                <a:moveTo>
                  <a:pt x="0" y="0"/>
                </a:moveTo>
                <a:lnTo>
                  <a:pt x="2017" y="2501"/>
                </a:lnTo>
                <a:lnTo>
                  <a:pt x="0" y="5027"/>
                </a:lnTo>
                <a:lnTo>
                  <a:pt x="1691" y="5027"/>
                </a:lnTo>
                <a:lnTo>
                  <a:pt x="3707" y="2501"/>
                </a:lnTo>
                <a:lnTo>
                  <a:pt x="1691" y="0"/>
                </a:lnTo>
                <a:close/>
              </a:path>
            </a:pathLst>
          </a:custGeom>
          <a:ln/>
        </p:spPr>
        <p:style>
          <a:lnRef idx="1">
            <a:schemeClr val="accent3"/>
          </a:lnRef>
          <a:fillRef idx="2">
            <a:schemeClr val="accent3"/>
          </a:fillRef>
          <a:effectRef idx="1">
            <a:schemeClr val="accent3"/>
          </a:effectRef>
          <a:fontRef idx="minor">
            <a:schemeClr val="dk1"/>
          </a:fontRef>
        </p:style>
        <p:txBody>
          <a:bodyPr spcFirstLastPara="1" wrap="square" lIns="91425" tIns="91425" rIns="91425" bIns="91425" anchor="ctr" anchorCtr="0">
            <a:noAutofit/>
          </a:bodyPr>
          <a:lstStyle/>
          <a:p>
            <a:pPr>
              <a:buClr>
                <a:srgbClr val="000000"/>
              </a:buClr>
              <a:buFont typeface="Arial"/>
              <a:buNone/>
            </a:pPr>
            <a:endParaRPr sz="1400" kern="0">
              <a:solidFill>
                <a:srgbClr val="000000"/>
              </a:solidFill>
              <a:latin typeface="Arial"/>
              <a:cs typeface="Arial"/>
              <a:sym typeface="Arial"/>
            </a:endParaRPr>
          </a:p>
        </p:txBody>
      </p:sp>
      <p:sp>
        <p:nvSpPr>
          <p:cNvPr id="27" name="Google Shape;97;p16">
            <a:extLst>
              <a:ext uri="{FF2B5EF4-FFF2-40B4-BE49-F238E27FC236}">
                <a16:creationId xmlns:a16="http://schemas.microsoft.com/office/drawing/2014/main" id="{4C076F90-ECC6-F2CB-C9FA-2DC1A5080DB7}"/>
              </a:ext>
            </a:extLst>
          </p:cNvPr>
          <p:cNvSpPr/>
          <p:nvPr/>
        </p:nvSpPr>
        <p:spPr>
          <a:xfrm>
            <a:off x="5909887" y="4575722"/>
            <a:ext cx="473244" cy="764838"/>
          </a:xfrm>
          <a:custGeom>
            <a:avLst/>
            <a:gdLst/>
            <a:ahLst/>
            <a:cxnLst/>
            <a:rect l="l" t="t" r="r" b="b"/>
            <a:pathLst>
              <a:path w="3707" h="5028" extrusionOk="0">
                <a:moveTo>
                  <a:pt x="0" y="1"/>
                </a:moveTo>
                <a:lnTo>
                  <a:pt x="2017" y="2501"/>
                </a:lnTo>
                <a:lnTo>
                  <a:pt x="0" y="5028"/>
                </a:lnTo>
                <a:lnTo>
                  <a:pt x="1691" y="5028"/>
                </a:lnTo>
                <a:lnTo>
                  <a:pt x="3707" y="2501"/>
                </a:lnTo>
                <a:lnTo>
                  <a:pt x="1691" y="1"/>
                </a:lnTo>
                <a:close/>
              </a:path>
            </a:pathLst>
          </a:custGeom>
          <a:ln/>
        </p:spPr>
        <p:style>
          <a:lnRef idx="1">
            <a:schemeClr val="accent3"/>
          </a:lnRef>
          <a:fillRef idx="2">
            <a:schemeClr val="accent3"/>
          </a:fillRef>
          <a:effectRef idx="1">
            <a:schemeClr val="accent3"/>
          </a:effectRef>
          <a:fontRef idx="minor">
            <a:schemeClr val="dk1"/>
          </a:fontRef>
        </p:style>
        <p:txBody>
          <a:bodyPr spcFirstLastPara="1" wrap="square" lIns="91425" tIns="91425" rIns="91425" bIns="91425" anchor="ctr" anchorCtr="0">
            <a:noAutofit/>
          </a:bodyPr>
          <a:lstStyle/>
          <a:p>
            <a:pPr>
              <a:buClr>
                <a:srgbClr val="000000"/>
              </a:buClr>
              <a:buFont typeface="Arial"/>
              <a:buNone/>
            </a:pPr>
            <a:endParaRPr sz="1400" kern="0">
              <a:solidFill>
                <a:srgbClr val="000000"/>
              </a:solidFill>
              <a:latin typeface="Arial"/>
              <a:cs typeface="Arial"/>
              <a:sym typeface="Arial"/>
            </a:endParaRPr>
          </a:p>
        </p:txBody>
      </p:sp>
      <p:sp>
        <p:nvSpPr>
          <p:cNvPr id="28" name="Google Shape;103;p16">
            <a:extLst>
              <a:ext uri="{FF2B5EF4-FFF2-40B4-BE49-F238E27FC236}">
                <a16:creationId xmlns:a16="http://schemas.microsoft.com/office/drawing/2014/main" id="{23C5DE5B-A522-31F4-BED9-B4937EFD8646}"/>
              </a:ext>
            </a:extLst>
          </p:cNvPr>
          <p:cNvSpPr txBox="1"/>
          <p:nvPr/>
        </p:nvSpPr>
        <p:spPr>
          <a:xfrm>
            <a:off x="869634" y="5029926"/>
            <a:ext cx="4446839" cy="1311237"/>
          </a:xfrm>
          <a:prstGeom prst="rect">
            <a:avLst/>
          </a:prstGeom>
          <a:noFill/>
          <a:ln>
            <a:noFill/>
          </a:ln>
        </p:spPr>
        <p:txBody>
          <a:bodyPr spcFirstLastPara="1" wrap="square" lIns="91425" tIns="91425" rIns="91425" bIns="91425" anchor="ctr" anchorCtr="0">
            <a:noAutofit/>
          </a:bodyPr>
          <a:lstStyle/>
          <a:p>
            <a:pPr algn="ctr">
              <a:buClr>
                <a:srgbClr val="000000"/>
              </a:buClr>
              <a:buSzPts val="1100"/>
              <a:buFont typeface="Arial"/>
              <a:buNone/>
            </a:pPr>
            <a:r>
              <a:rPr lang="en-GB" kern="0" dirty="0">
                <a:latin typeface="Fira Sans"/>
                <a:ea typeface="Fira Sans"/>
                <a:cs typeface="Fira Sans"/>
                <a:sym typeface="Fira Sans"/>
              </a:rPr>
              <a:t>The proposed action would be to provide on-site eating facilities to achieve both objectives.</a:t>
            </a:r>
          </a:p>
        </p:txBody>
      </p:sp>
      <p:sp>
        <p:nvSpPr>
          <p:cNvPr id="29" name="Google Shape;105;p16">
            <a:extLst>
              <a:ext uri="{FF2B5EF4-FFF2-40B4-BE49-F238E27FC236}">
                <a16:creationId xmlns:a16="http://schemas.microsoft.com/office/drawing/2014/main" id="{7C010633-738B-171C-3EDE-23CE6799DEB3}"/>
              </a:ext>
            </a:extLst>
          </p:cNvPr>
          <p:cNvSpPr txBox="1"/>
          <p:nvPr/>
        </p:nvSpPr>
        <p:spPr>
          <a:xfrm>
            <a:off x="989229" y="3595347"/>
            <a:ext cx="4207650" cy="812663"/>
          </a:xfrm>
          <a:prstGeom prst="rect">
            <a:avLst/>
          </a:prstGeom>
          <a:noFill/>
          <a:ln>
            <a:noFill/>
          </a:ln>
        </p:spPr>
        <p:txBody>
          <a:bodyPr spcFirstLastPara="1" wrap="square" lIns="91425" tIns="91425" rIns="91425" bIns="91425" anchor="ctr" anchorCtr="0">
            <a:noAutofit/>
          </a:bodyPr>
          <a:lstStyle/>
          <a:p>
            <a:pPr algn="ctr">
              <a:buClr>
                <a:srgbClr val="000000"/>
              </a:buClr>
              <a:buSzPts val="1100"/>
              <a:buFont typeface="Arial"/>
              <a:buNone/>
            </a:pPr>
            <a:r>
              <a:rPr lang="en-GB" kern="0" dirty="0">
                <a:latin typeface="Fira Sans"/>
                <a:ea typeface="Fira Sans"/>
                <a:cs typeface="Fira Sans"/>
                <a:sym typeface="Fira Sans"/>
              </a:rPr>
              <a:t>One primary objective is to lessen the amount of time spent moving about the office at lunch.</a:t>
            </a:r>
          </a:p>
        </p:txBody>
      </p:sp>
      <p:sp>
        <p:nvSpPr>
          <p:cNvPr id="30" name="Google Shape;107;p16">
            <a:extLst>
              <a:ext uri="{FF2B5EF4-FFF2-40B4-BE49-F238E27FC236}">
                <a16:creationId xmlns:a16="http://schemas.microsoft.com/office/drawing/2014/main" id="{67AD3CB9-0910-81FF-7286-741EF0E8E6E5}"/>
              </a:ext>
            </a:extLst>
          </p:cNvPr>
          <p:cNvSpPr txBox="1"/>
          <p:nvPr/>
        </p:nvSpPr>
        <p:spPr>
          <a:xfrm>
            <a:off x="930323" y="1667647"/>
            <a:ext cx="4103516" cy="1078265"/>
          </a:xfrm>
          <a:prstGeom prst="rect">
            <a:avLst/>
          </a:prstGeom>
          <a:noFill/>
          <a:ln>
            <a:noFill/>
          </a:ln>
        </p:spPr>
        <p:txBody>
          <a:bodyPr spcFirstLastPara="1" wrap="square" lIns="91425" tIns="91425" rIns="91425" bIns="91425" anchor="ctr" anchorCtr="0">
            <a:noAutofit/>
          </a:bodyPr>
          <a:lstStyle/>
          <a:p>
            <a:pPr algn="ctr">
              <a:buClr>
                <a:srgbClr val="000000"/>
              </a:buClr>
              <a:buSzPts val="1100"/>
              <a:buFont typeface="Arial"/>
              <a:buNone/>
            </a:pPr>
            <a:r>
              <a:rPr lang="en-GB" kern="0" dirty="0">
                <a:latin typeface="Fira Sans"/>
                <a:ea typeface="Fira Sans"/>
                <a:cs typeface="Fira Sans"/>
                <a:sym typeface="Fira Sans"/>
              </a:rPr>
              <a:t>Tesco's second CSR goal is to promote employee wellness and cut down on sick days.</a:t>
            </a:r>
          </a:p>
        </p:txBody>
      </p:sp>
      <p:sp>
        <p:nvSpPr>
          <p:cNvPr id="31" name="Google Shape;108;p16">
            <a:extLst>
              <a:ext uri="{FF2B5EF4-FFF2-40B4-BE49-F238E27FC236}">
                <a16:creationId xmlns:a16="http://schemas.microsoft.com/office/drawing/2014/main" id="{282EA5D4-2542-0EBD-CDFE-2B73475BD6A5}"/>
              </a:ext>
            </a:extLst>
          </p:cNvPr>
          <p:cNvSpPr txBox="1"/>
          <p:nvPr/>
        </p:nvSpPr>
        <p:spPr>
          <a:xfrm>
            <a:off x="7157173" y="2602225"/>
            <a:ext cx="4568713" cy="759197"/>
          </a:xfrm>
          <a:prstGeom prst="rect">
            <a:avLst/>
          </a:prstGeom>
          <a:noFill/>
          <a:ln>
            <a:noFill/>
          </a:ln>
        </p:spPr>
        <p:txBody>
          <a:bodyPr spcFirstLastPara="1" wrap="square" lIns="91425" tIns="91425" rIns="91425" bIns="91425" anchor="ctr" anchorCtr="0">
            <a:noAutofit/>
          </a:bodyPr>
          <a:lstStyle/>
          <a:p>
            <a:pPr algn="ctr">
              <a:buClr>
                <a:srgbClr val="000000"/>
              </a:buClr>
              <a:buSzPts val="1100"/>
              <a:buFont typeface="Arial"/>
              <a:buNone/>
            </a:pPr>
            <a:r>
              <a:rPr lang="en-GB" kern="0" dirty="0">
                <a:solidFill>
                  <a:schemeClr val="bg1"/>
                </a:solidFill>
                <a:latin typeface="Fira Sans"/>
                <a:ea typeface="Fira Sans"/>
                <a:cs typeface="Fira Sans"/>
                <a:sym typeface="Fira Sans"/>
              </a:rPr>
              <a:t>There will be good effects on CSR, community relations, the environment, employee well-being, and productivity.</a:t>
            </a:r>
          </a:p>
        </p:txBody>
      </p:sp>
      <p:sp>
        <p:nvSpPr>
          <p:cNvPr id="32" name="Google Shape;111;p16">
            <a:extLst>
              <a:ext uri="{FF2B5EF4-FFF2-40B4-BE49-F238E27FC236}">
                <a16:creationId xmlns:a16="http://schemas.microsoft.com/office/drawing/2014/main" id="{A4D0C6CF-27FB-74C8-3CF6-BCBA21305509}"/>
              </a:ext>
            </a:extLst>
          </p:cNvPr>
          <p:cNvSpPr txBox="1"/>
          <p:nvPr/>
        </p:nvSpPr>
        <p:spPr>
          <a:xfrm>
            <a:off x="6803016" y="4652803"/>
            <a:ext cx="5379491" cy="896284"/>
          </a:xfrm>
          <a:prstGeom prst="rect">
            <a:avLst/>
          </a:prstGeom>
          <a:noFill/>
          <a:ln>
            <a:noFill/>
          </a:ln>
        </p:spPr>
        <p:txBody>
          <a:bodyPr spcFirstLastPara="1" wrap="square" lIns="91425" tIns="91425" rIns="91425" bIns="91425" anchor="ctr" anchorCtr="0">
            <a:noAutofit/>
          </a:bodyPr>
          <a:lstStyle/>
          <a:p>
            <a:pPr algn="ctr">
              <a:buClr>
                <a:srgbClr val="000000"/>
              </a:buClr>
              <a:buSzPts val="1100"/>
              <a:buFont typeface="Arial"/>
              <a:buNone/>
            </a:pPr>
            <a:r>
              <a:rPr lang="en-GB" kern="0" dirty="0">
                <a:solidFill>
                  <a:schemeClr val="bg1"/>
                </a:solidFill>
                <a:latin typeface="Fira Sans"/>
                <a:ea typeface="Fira Sans"/>
                <a:cs typeface="Fira Sans"/>
                <a:sym typeface="Fira Sans"/>
              </a:rPr>
              <a:t>Plan and carry out the on-site catering project in accordance with the Project Life Cycle so that Tesco may realize its commercial goals.</a:t>
            </a:r>
          </a:p>
        </p:txBody>
      </p:sp>
      <p:sp>
        <p:nvSpPr>
          <p:cNvPr id="35" name="Title 34">
            <a:extLst>
              <a:ext uri="{FF2B5EF4-FFF2-40B4-BE49-F238E27FC236}">
                <a16:creationId xmlns:a16="http://schemas.microsoft.com/office/drawing/2014/main" id="{38BD8767-8D30-C3F5-3489-29C47E03949F}"/>
              </a:ext>
            </a:extLst>
          </p:cNvPr>
          <p:cNvSpPr>
            <a:spLocks noGrp="1"/>
          </p:cNvSpPr>
          <p:nvPr>
            <p:ph type="title"/>
          </p:nvPr>
        </p:nvSpPr>
        <p:spPr>
          <a:xfrm>
            <a:off x="4286625" y="119033"/>
            <a:ext cx="3902699" cy="755506"/>
          </a:xfrm>
        </p:spPr>
        <p:txBody>
          <a:bodyPr>
            <a:noAutofit/>
          </a:bodyPr>
          <a:lstStyle/>
          <a:p>
            <a:r>
              <a:rPr lang="en-GB" sz="2000" dirty="0">
                <a:latin typeface="Arial Black" panose="020B0A04020102020204" pitchFamily="34" charset="0"/>
                <a:cs typeface="Arial" panose="020B0604020202020204" pitchFamily="34" charset="0"/>
              </a:rPr>
              <a:t>Goals and Objectives</a:t>
            </a:r>
          </a:p>
        </p:txBody>
      </p:sp>
    </p:spTree>
    <p:extLst>
      <p:ext uri="{BB962C8B-B14F-4D97-AF65-F5344CB8AC3E}">
        <p14:creationId xmlns:p14="http://schemas.microsoft.com/office/powerpoint/2010/main" val="2412800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lowchart: Connector 2">
            <a:extLst>
              <a:ext uri="{FF2B5EF4-FFF2-40B4-BE49-F238E27FC236}">
                <a16:creationId xmlns:a16="http://schemas.microsoft.com/office/drawing/2014/main" id="{0016F61D-FC78-D69D-8ABA-50DA8A7E6078}"/>
              </a:ext>
            </a:extLst>
          </p:cNvPr>
          <p:cNvSpPr/>
          <p:nvPr/>
        </p:nvSpPr>
        <p:spPr>
          <a:xfrm>
            <a:off x="10367166" y="1435664"/>
            <a:ext cx="1365954" cy="1388612"/>
          </a:xfrm>
          <a:prstGeom prst="flowChartConnec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lowchart: Connector 4">
            <a:extLst>
              <a:ext uri="{FF2B5EF4-FFF2-40B4-BE49-F238E27FC236}">
                <a16:creationId xmlns:a16="http://schemas.microsoft.com/office/drawing/2014/main" id="{67F22D0F-7FF8-DAAF-83A1-CE681042AF24}"/>
              </a:ext>
            </a:extLst>
          </p:cNvPr>
          <p:cNvSpPr/>
          <p:nvPr/>
        </p:nvSpPr>
        <p:spPr>
          <a:xfrm>
            <a:off x="8351310" y="1399882"/>
            <a:ext cx="1365956" cy="1388612"/>
          </a:xfrm>
          <a:prstGeom prst="flowChartConnector">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6" name="Flowchart: Connector 5">
            <a:extLst>
              <a:ext uri="{FF2B5EF4-FFF2-40B4-BE49-F238E27FC236}">
                <a16:creationId xmlns:a16="http://schemas.microsoft.com/office/drawing/2014/main" id="{698887B2-61FB-DDD1-F920-814C268E82A2}"/>
              </a:ext>
            </a:extLst>
          </p:cNvPr>
          <p:cNvSpPr/>
          <p:nvPr/>
        </p:nvSpPr>
        <p:spPr>
          <a:xfrm>
            <a:off x="6582743" y="1448883"/>
            <a:ext cx="1365955" cy="1388612"/>
          </a:xfrm>
          <a:prstGeom prst="flowChartConnector">
            <a:avLst/>
          </a:prstGeom>
          <a:solidFill>
            <a:schemeClr val="bg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23698B0C-6E34-AE9B-CF1B-4808D740C38F}"/>
              </a:ext>
            </a:extLst>
          </p:cNvPr>
          <p:cNvSpPr/>
          <p:nvPr/>
        </p:nvSpPr>
        <p:spPr>
          <a:xfrm>
            <a:off x="256755" y="1435664"/>
            <a:ext cx="1401095" cy="1352830"/>
          </a:xfrm>
          <a:prstGeom prst="flowChartConnector">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lowchart: Connector 7">
            <a:extLst>
              <a:ext uri="{FF2B5EF4-FFF2-40B4-BE49-F238E27FC236}">
                <a16:creationId xmlns:a16="http://schemas.microsoft.com/office/drawing/2014/main" id="{5E4DAE7F-F471-3B46-55AE-5E28020E80EB}"/>
              </a:ext>
            </a:extLst>
          </p:cNvPr>
          <p:cNvSpPr/>
          <p:nvPr/>
        </p:nvSpPr>
        <p:spPr>
          <a:xfrm>
            <a:off x="2306593" y="1468076"/>
            <a:ext cx="1445823" cy="1352830"/>
          </a:xfrm>
          <a:prstGeom prst="flowChartConnector">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9" name="Flowchart: Connector 8">
            <a:extLst>
              <a:ext uri="{FF2B5EF4-FFF2-40B4-BE49-F238E27FC236}">
                <a16:creationId xmlns:a16="http://schemas.microsoft.com/office/drawing/2014/main" id="{239FD4C4-877F-592B-2C88-AE00414A13C0}"/>
              </a:ext>
            </a:extLst>
          </p:cNvPr>
          <p:cNvSpPr/>
          <p:nvPr/>
        </p:nvSpPr>
        <p:spPr>
          <a:xfrm>
            <a:off x="4581575" y="1448299"/>
            <a:ext cx="1365955" cy="1352830"/>
          </a:xfrm>
          <a:prstGeom prst="flowChartConnector">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Graphic 10" descr="Briefcase with solid fill">
            <a:extLst>
              <a:ext uri="{FF2B5EF4-FFF2-40B4-BE49-F238E27FC236}">
                <a16:creationId xmlns:a16="http://schemas.microsoft.com/office/drawing/2014/main" id="{A341CB2E-D32A-9D49-DC30-610567EA0BF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75983" y="1636988"/>
            <a:ext cx="914400" cy="914400"/>
          </a:xfrm>
          <a:prstGeom prst="rect">
            <a:avLst/>
          </a:prstGeom>
        </p:spPr>
      </p:pic>
      <p:pic>
        <p:nvPicPr>
          <p:cNvPr id="13" name="Graphic 12" descr="Magnifying glass with solid fill">
            <a:extLst>
              <a:ext uri="{FF2B5EF4-FFF2-40B4-BE49-F238E27FC236}">
                <a16:creationId xmlns:a16="http://schemas.microsoft.com/office/drawing/2014/main" id="{2C1F8EC9-9A58-0AFB-24A4-587ABCE57D0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567254" y="1634166"/>
            <a:ext cx="914400" cy="914400"/>
          </a:xfrm>
          <a:prstGeom prst="rect">
            <a:avLst/>
          </a:prstGeom>
        </p:spPr>
      </p:pic>
      <p:pic>
        <p:nvPicPr>
          <p:cNvPr id="15" name="Graphic 14" descr="Users with solid fill">
            <a:extLst>
              <a:ext uri="{FF2B5EF4-FFF2-40B4-BE49-F238E27FC236}">
                <a16:creationId xmlns:a16="http://schemas.microsoft.com/office/drawing/2014/main" id="{CB1D7250-81BF-6AA2-4D3D-8D2C879C2A8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808520" y="1667514"/>
            <a:ext cx="914400" cy="914400"/>
          </a:xfrm>
          <a:prstGeom prst="rect">
            <a:avLst/>
          </a:prstGeom>
        </p:spPr>
      </p:pic>
      <p:pic>
        <p:nvPicPr>
          <p:cNvPr id="19" name="Graphic 18" descr="Clipboard Partially Checked with solid fill">
            <a:extLst>
              <a:ext uri="{FF2B5EF4-FFF2-40B4-BE49-F238E27FC236}">
                <a16:creationId xmlns:a16="http://schemas.microsoft.com/office/drawing/2014/main" id="{9C278403-B1E1-F9B2-9A0E-2DC469FC60CF}"/>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560939" y="1609044"/>
            <a:ext cx="914400" cy="914400"/>
          </a:xfrm>
          <a:prstGeom prst="rect">
            <a:avLst/>
          </a:prstGeom>
        </p:spPr>
      </p:pic>
      <p:pic>
        <p:nvPicPr>
          <p:cNvPr id="21" name="Graphic 20" descr="Silo with solid fill">
            <a:extLst>
              <a:ext uri="{FF2B5EF4-FFF2-40B4-BE49-F238E27FC236}">
                <a16:creationId xmlns:a16="http://schemas.microsoft.com/office/drawing/2014/main" id="{CB8AFAF0-A2EB-1249-F12F-BFFAA2FC2DAE}"/>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8577088" y="1636988"/>
            <a:ext cx="914400" cy="914400"/>
          </a:xfrm>
          <a:prstGeom prst="rect">
            <a:avLst/>
          </a:prstGeom>
        </p:spPr>
      </p:pic>
      <p:pic>
        <p:nvPicPr>
          <p:cNvPr id="23" name="Graphic 22" descr="Closed book with solid fill">
            <a:extLst>
              <a:ext uri="{FF2B5EF4-FFF2-40B4-BE49-F238E27FC236}">
                <a16:creationId xmlns:a16="http://schemas.microsoft.com/office/drawing/2014/main" id="{6C44BE7D-82E7-C01E-32CF-A60B6878C29E}"/>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4807352" y="1609044"/>
            <a:ext cx="914400" cy="914400"/>
          </a:xfrm>
          <a:prstGeom prst="rect">
            <a:avLst/>
          </a:prstGeom>
        </p:spPr>
      </p:pic>
      <p:sp>
        <p:nvSpPr>
          <p:cNvPr id="24" name="Flowchart: Process 23">
            <a:extLst>
              <a:ext uri="{FF2B5EF4-FFF2-40B4-BE49-F238E27FC236}">
                <a16:creationId xmlns:a16="http://schemas.microsoft.com/office/drawing/2014/main" id="{18F87241-9711-B968-8FA3-B6CFA528BFEA}"/>
              </a:ext>
            </a:extLst>
          </p:cNvPr>
          <p:cNvSpPr/>
          <p:nvPr/>
        </p:nvSpPr>
        <p:spPr>
          <a:xfrm>
            <a:off x="256755" y="2989817"/>
            <a:ext cx="1805176" cy="439183"/>
          </a:xfrm>
          <a:prstGeom prst="flowChartProcess">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lowchart: Process 24">
            <a:extLst>
              <a:ext uri="{FF2B5EF4-FFF2-40B4-BE49-F238E27FC236}">
                <a16:creationId xmlns:a16="http://schemas.microsoft.com/office/drawing/2014/main" id="{0424375E-A23B-5291-0B1E-CDE9F8E8982E}"/>
              </a:ext>
            </a:extLst>
          </p:cNvPr>
          <p:cNvSpPr/>
          <p:nvPr/>
        </p:nvSpPr>
        <p:spPr>
          <a:xfrm>
            <a:off x="10061900" y="2989817"/>
            <a:ext cx="1889212" cy="449843"/>
          </a:xfrm>
          <a:prstGeom prst="flowChartProcess">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Flowchart: Process 25">
            <a:extLst>
              <a:ext uri="{FF2B5EF4-FFF2-40B4-BE49-F238E27FC236}">
                <a16:creationId xmlns:a16="http://schemas.microsoft.com/office/drawing/2014/main" id="{3C1EE17B-A285-98D4-D32B-303198E445E5}"/>
              </a:ext>
            </a:extLst>
          </p:cNvPr>
          <p:cNvSpPr/>
          <p:nvPr/>
        </p:nvSpPr>
        <p:spPr>
          <a:xfrm flipV="1">
            <a:off x="2014148" y="2998182"/>
            <a:ext cx="2408359" cy="430815"/>
          </a:xfrm>
          <a:prstGeom prst="flowChartProcess">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27" name="Flowchart: Process 26">
            <a:extLst>
              <a:ext uri="{FF2B5EF4-FFF2-40B4-BE49-F238E27FC236}">
                <a16:creationId xmlns:a16="http://schemas.microsoft.com/office/drawing/2014/main" id="{CD2D7814-0CBE-EFC3-5725-22CA2055DDEB}"/>
              </a:ext>
            </a:extLst>
          </p:cNvPr>
          <p:cNvSpPr/>
          <p:nvPr/>
        </p:nvSpPr>
        <p:spPr>
          <a:xfrm>
            <a:off x="5942771" y="3000689"/>
            <a:ext cx="2196944" cy="428311"/>
          </a:xfrm>
          <a:prstGeom prst="flowChartProcess">
            <a:avLst/>
          </a:prstGeom>
          <a:solidFill>
            <a:schemeClr val="bg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Flowchart: Process 27">
            <a:extLst>
              <a:ext uri="{FF2B5EF4-FFF2-40B4-BE49-F238E27FC236}">
                <a16:creationId xmlns:a16="http://schemas.microsoft.com/office/drawing/2014/main" id="{9F3D1323-6E0F-2DA1-78A5-621C908FBC46}"/>
              </a:ext>
            </a:extLst>
          </p:cNvPr>
          <p:cNvSpPr/>
          <p:nvPr/>
        </p:nvSpPr>
        <p:spPr>
          <a:xfrm>
            <a:off x="8038299" y="2986996"/>
            <a:ext cx="2090761" cy="442004"/>
          </a:xfrm>
          <a:prstGeom prst="flowChartProcess">
            <a:avLst/>
          </a:prstGeom>
          <a:solidFill>
            <a:schemeClr val="tx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Flowchart: Process 28">
            <a:extLst>
              <a:ext uri="{FF2B5EF4-FFF2-40B4-BE49-F238E27FC236}">
                <a16:creationId xmlns:a16="http://schemas.microsoft.com/office/drawing/2014/main" id="{0843AACE-790F-4882-C40B-DE18BE2507E0}"/>
              </a:ext>
            </a:extLst>
          </p:cNvPr>
          <p:cNvSpPr/>
          <p:nvPr/>
        </p:nvSpPr>
        <p:spPr>
          <a:xfrm>
            <a:off x="4223120" y="2998185"/>
            <a:ext cx="2196944" cy="439182"/>
          </a:xfrm>
          <a:prstGeom prst="flowChartProcess">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Arrow: Notched Right 29">
            <a:extLst>
              <a:ext uri="{FF2B5EF4-FFF2-40B4-BE49-F238E27FC236}">
                <a16:creationId xmlns:a16="http://schemas.microsoft.com/office/drawing/2014/main" id="{47D1870C-225A-5606-CB06-D5A56ECD6211}"/>
              </a:ext>
            </a:extLst>
          </p:cNvPr>
          <p:cNvSpPr/>
          <p:nvPr/>
        </p:nvSpPr>
        <p:spPr>
          <a:xfrm>
            <a:off x="679442" y="2965682"/>
            <a:ext cx="978408" cy="484632"/>
          </a:xfrm>
          <a:prstGeom prst="notch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Arrow: Notched Right 31">
            <a:extLst>
              <a:ext uri="{FF2B5EF4-FFF2-40B4-BE49-F238E27FC236}">
                <a16:creationId xmlns:a16="http://schemas.microsoft.com/office/drawing/2014/main" id="{FD897F8C-F415-7337-1B21-3FE5A4814232}"/>
              </a:ext>
            </a:extLst>
          </p:cNvPr>
          <p:cNvSpPr/>
          <p:nvPr/>
        </p:nvSpPr>
        <p:spPr>
          <a:xfrm>
            <a:off x="2584527" y="2972529"/>
            <a:ext cx="978408" cy="484632"/>
          </a:xfrm>
          <a:prstGeom prst="notch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Arrow: Notched Right 33">
            <a:extLst>
              <a:ext uri="{FF2B5EF4-FFF2-40B4-BE49-F238E27FC236}">
                <a16:creationId xmlns:a16="http://schemas.microsoft.com/office/drawing/2014/main" id="{CF9EFB8C-A2F8-4F8E-61F5-8173B4F06463}"/>
              </a:ext>
            </a:extLst>
          </p:cNvPr>
          <p:cNvSpPr/>
          <p:nvPr/>
        </p:nvSpPr>
        <p:spPr>
          <a:xfrm>
            <a:off x="4922934" y="2978404"/>
            <a:ext cx="978408" cy="484632"/>
          </a:xfrm>
          <a:prstGeom prst="notch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Arrow: Notched Right 34">
            <a:extLst>
              <a:ext uri="{FF2B5EF4-FFF2-40B4-BE49-F238E27FC236}">
                <a16:creationId xmlns:a16="http://schemas.microsoft.com/office/drawing/2014/main" id="{DD66A865-8129-D9C1-50A1-A7FE7E31AAD1}"/>
              </a:ext>
            </a:extLst>
          </p:cNvPr>
          <p:cNvSpPr/>
          <p:nvPr/>
        </p:nvSpPr>
        <p:spPr>
          <a:xfrm>
            <a:off x="6664023" y="2972529"/>
            <a:ext cx="978408" cy="484632"/>
          </a:xfrm>
          <a:prstGeom prst="notch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Arrow: Notched Right 35">
            <a:extLst>
              <a:ext uri="{FF2B5EF4-FFF2-40B4-BE49-F238E27FC236}">
                <a16:creationId xmlns:a16="http://schemas.microsoft.com/office/drawing/2014/main" id="{7AF43593-E753-24E4-C604-53A8CF4F5D40}"/>
              </a:ext>
            </a:extLst>
          </p:cNvPr>
          <p:cNvSpPr/>
          <p:nvPr/>
        </p:nvSpPr>
        <p:spPr>
          <a:xfrm>
            <a:off x="8560896" y="2965682"/>
            <a:ext cx="978408" cy="484632"/>
          </a:xfrm>
          <a:prstGeom prst="notch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Arrow: Notched Right 37">
            <a:extLst>
              <a:ext uri="{FF2B5EF4-FFF2-40B4-BE49-F238E27FC236}">
                <a16:creationId xmlns:a16="http://schemas.microsoft.com/office/drawing/2014/main" id="{826ADA5B-F766-2E9B-1E58-9C8DBF0297DF}"/>
              </a:ext>
            </a:extLst>
          </p:cNvPr>
          <p:cNvSpPr/>
          <p:nvPr/>
        </p:nvSpPr>
        <p:spPr>
          <a:xfrm>
            <a:off x="10528935" y="2982761"/>
            <a:ext cx="978408" cy="484632"/>
          </a:xfrm>
          <a:prstGeom prst="notch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extBox 38">
            <a:extLst>
              <a:ext uri="{FF2B5EF4-FFF2-40B4-BE49-F238E27FC236}">
                <a16:creationId xmlns:a16="http://schemas.microsoft.com/office/drawing/2014/main" id="{057CB9D2-E832-3813-CAAD-6F03607ADD56}"/>
              </a:ext>
            </a:extLst>
          </p:cNvPr>
          <p:cNvSpPr txBox="1"/>
          <p:nvPr/>
        </p:nvSpPr>
        <p:spPr>
          <a:xfrm>
            <a:off x="73879" y="3783550"/>
            <a:ext cx="2088558" cy="400110"/>
          </a:xfrm>
          <a:prstGeom prst="rect">
            <a:avLst/>
          </a:prstGeom>
          <a:noFill/>
        </p:spPr>
        <p:txBody>
          <a:bodyPr wrap="square" rtlCol="0">
            <a:spAutoFit/>
          </a:bodyPr>
          <a:lstStyle/>
          <a:p>
            <a:r>
              <a:rPr lang="en-GB" sz="2000" dirty="0">
                <a:solidFill>
                  <a:schemeClr val="tx2">
                    <a:lumMod val="20000"/>
                    <a:lumOff val="80000"/>
                  </a:schemeClr>
                </a:solidFill>
                <a:latin typeface="Aptos Black" panose="020B0004020202020204" pitchFamily="34" charset="0"/>
              </a:rPr>
              <a:t>Business Case</a:t>
            </a:r>
          </a:p>
        </p:txBody>
      </p:sp>
      <p:sp>
        <p:nvSpPr>
          <p:cNvPr id="41" name="TextBox 40">
            <a:extLst>
              <a:ext uri="{FF2B5EF4-FFF2-40B4-BE49-F238E27FC236}">
                <a16:creationId xmlns:a16="http://schemas.microsoft.com/office/drawing/2014/main" id="{0937EB7C-EF6A-1ECD-50EF-5A9A1C585C83}"/>
              </a:ext>
            </a:extLst>
          </p:cNvPr>
          <p:cNvSpPr txBox="1"/>
          <p:nvPr/>
        </p:nvSpPr>
        <p:spPr>
          <a:xfrm>
            <a:off x="2061931" y="3777675"/>
            <a:ext cx="2265390" cy="400110"/>
          </a:xfrm>
          <a:prstGeom prst="rect">
            <a:avLst/>
          </a:prstGeom>
          <a:noFill/>
        </p:spPr>
        <p:txBody>
          <a:bodyPr wrap="square" rtlCol="0">
            <a:spAutoFit/>
          </a:bodyPr>
          <a:lstStyle/>
          <a:p>
            <a:r>
              <a:rPr lang="en-GB" sz="2000" dirty="0">
                <a:solidFill>
                  <a:schemeClr val="accent4">
                    <a:lumMod val="20000"/>
                    <a:lumOff val="80000"/>
                  </a:schemeClr>
                </a:solidFill>
                <a:latin typeface="Aptos Black" panose="020B0004020202020204" pitchFamily="34" charset="0"/>
              </a:rPr>
              <a:t>Feasibility Study</a:t>
            </a:r>
          </a:p>
        </p:txBody>
      </p:sp>
      <p:sp>
        <p:nvSpPr>
          <p:cNvPr id="44" name="TextBox 43">
            <a:extLst>
              <a:ext uri="{FF2B5EF4-FFF2-40B4-BE49-F238E27FC236}">
                <a16:creationId xmlns:a16="http://schemas.microsoft.com/office/drawing/2014/main" id="{08E2C285-888D-7774-80C8-9E55710903A3}"/>
              </a:ext>
            </a:extLst>
          </p:cNvPr>
          <p:cNvSpPr txBox="1"/>
          <p:nvPr/>
        </p:nvSpPr>
        <p:spPr>
          <a:xfrm flipH="1">
            <a:off x="4297756" y="3783550"/>
            <a:ext cx="2196944" cy="400110"/>
          </a:xfrm>
          <a:prstGeom prst="rect">
            <a:avLst/>
          </a:prstGeom>
          <a:noFill/>
        </p:spPr>
        <p:txBody>
          <a:bodyPr wrap="square" rtlCol="0">
            <a:spAutoFit/>
          </a:bodyPr>
          <a:lstStyle/>
          <a:p>
            <a:r>
              <a:rPr lang="en-GB" sz="2000" dirty="0">
                <a:latin typeface="Aptos Black" panose="020B0004020202020204" pitchFamily="34" charset="0"/>
              </a:rPr>
              <a:t>Project Chapter</a:t>
            </a:r>
          </a:p>
        </p:txBody>
      </p:sp>
      <p:sp>
        <p:nvSpPr>
          <p:cNvPr id="46" name="TextBox 45">
            <a:extLst>
              <a:ext uri="{FF2B5EF4-FFF2-40B4-BE49-F238E27FC236}">
                <a16:creationId xmlns:a16="http://schemas.microsoft.com/office/drawing/2014/main" id="{974A0BD1-917A-F2D7-75D1-BBB7D412B62B}"/>
              </a:ext>
            </a:extLst>
          </p:cNvPr>
          <p:cNvSpPr txBox="1"/>
          <p:nvPr/>
        </p:nvSpPr>
        <p:spPr>
          <a:xfrm>
            <a:off x="6816366" y="3783550"/>
            <a:ext cx="948919" cy="400110"/>
          </a:xfrm>
          <a:prstGeom prst="rect">
            <a:avLst/>
          </a:prstGeom>
          <a:noFill/>
        </p:spPr>
        <p:txBody>
          <a:bodyPr wrap="square" rtlCol="0">
            <a:spAutoFit/>
          </a:bodyPr>
          <a:lstStyle/>
          <a:p>
            <a:r>
              <a:rPr lang="en-GB" sz="2000" dirty="0">
                <a:solidFill>
                  <a:schemeClr val="tx2">
                    <a:lumMod val="40000"/>
                    <a:lumOff val="60000"/>
                  </a:schemeClr>
                </a:solidFill>
                <a:latin typeface="Aptos Black" panose="020B0004020202020204" pitchFamily="34" charset="0"/>
              </a:rPr>
              <a:t>Team</a:t>
            </a:r>
          </a:p>
        </p:txBody>
      </p:sp>
      <p:sp>
        <p:nvSpPr>
          <p:cNvPr id="48" name="TextBox 47">
            <a:extLst>
              <a:ext uri="{FF2B5EF4-FFF2-40B4-BE49-F238E27FC236}">
                <a16:creationId xmlns:a16="http://schemas.microsoft.com/office/drawing/2014/main" id="{3D2AFF2E-3FE1-74AD-5C77-E930586AB252}"/>
              </a:ext>
            </a:extLst>
          </p:cNvPr>
          <p:cNvSpPr txBox="1"/>
          <p:nvPr/>
        </p:nvSpPr>
        <p:spPr>
          <a:xfrm>
            <a:off x="8112493" y="3782993"/>
            <a:ext cx="2023601" cy="400110"/>
          </a:xfrm>
          <a:prstGeom prst="rect">
            <a:avLst/>
          </a:prstGeom>
          <a:noFill/>
        </p:spPr>
        <p:txBody>
          <a:bodyPr wrap="square" rtlCol="0">
            <a:spAutoFit/>
          </a:bodyPr>
          <a:lstStyle/>
          <a:p>
            <a:r>
              <a:rPr lang="en-GB" sz="2000" dirty="0">
                <a:solidFill>
                  <a:schemeClr val="tx1">
                    <a:lumMod val="75000"/>
                  </a:schemeClr>
                </a:solidFill>
                <a:latin typeface="Aptos Black" panose="020B0004020202020204" pitchFamily="34" charset="0"/>
              </a:rPr>
              <a:t>Project OFFICE</a:t>
            </a:r>
          </a:p>
        </p:txBody>
      </p:sp>
      <p:sp>
        <p:nvSpPr>
          <p:cNvPr id="50" name="TextBox 49">
            <a:extLst>
              <a:ext uri="{FF2B5EF4-FFF2-40B4-BE49-F238E27FC236}">
                <a16:creationId xmlns:a16="http://schemas.microsoft.com/office/drawing/2014/main" id="{B5C381C5-7259-E6F9-8323-A1B2AD27072C}"/>
              </a:ext>
            </a:extLst>
          </p:cNvPr>
          <p:cNvSpPr txBox="1"/>
          <p:nvPr/>
        </p:nvSpPr>
        <p:spPr>
          <a:xfrm>
            <a:off x="10560939" y="3793647"/>
            <a:ext cx="1908002" cy="400110"/>
          </a:xfrm>
          <a:prstGeom prst="rect">
            <a:avLst/>
          </a:prstGeom>
          <a:noFill/>
        </p:spPr>
        <p:txBody>
          <a:bodyPr wrap="square" rtlCol="0">
            <a:spAutoFit/>
          </a:bodyPr>
          <a:lstStyle/>
          <a:p>
            <a:r>
              <a:rPr lang="en-GB" sz="2000" dirty="0">
                <a:solidFill>
                  <a:schemeClr val="accent6">
                    <a:lumMod val="20000"/>
                    <a:lumOff val="80000"/>
                  </a:schemeClr>
                </a:solidFill>
                <a:latin typeface="Aptos Black" panose="020B0004020202020204" pitchFamily="34" charset="0"/>
              </a:rPr>
              <a:t>REVIEW</a:t>
            </a:r>
          </a:p>
        </p:txBody>
      </p:sp>
      <p:sp>
        <p:nvSpPr>
          <p:cNvPr id="51" name="TextBox 50">
            <a:extLst>
              <a:ext uri="{FF2B5EF4-FFF2-40B4-BE49-F238E27FC236}">
                <a16:creationId xmlns:a16="http://schemas.microsoft.com/office/drawing/2014/main" id="{9A5C196B-27BB-75DA-AF49-577D2472860E}"/>
              </a:ext>
            </a:extLst>
          </p:cNvPr>
          <p:cNvSpPr txBox="1"/>
          <p:nvPr/>
        </p:nvSpPr>
        <p:spPr>
          <a:xfrm flipH="1">
            <a:off x="4019833" y="261111"/>
            <a:ext cx="3845875" cy="646331"/>
          </a:xfrm>
          <a:prstGeom prst="rect">
            <a:avLst/>
          </a:prstGeom>
          <a:noFill/>
        </p:spPr>
        <p:txBody>
          <a:bodyPr wrap="square" rtlCol="0">
            <a:spAutoFit/>
          </a:bodyPr>
          <a:lstStyle/>
          <a:p>
            <a:r>
              <a:rPr lang="en-GB" sz="3600" dirty="0">
                <a:latin typeface="Aptos Black" panose="020B0004020202020204" pitchFamily="34" charset="0"/>
              </a:rPr>
              <a:t>Project Initiation</a:t>
            </a:r>
          </a:p>
        </p:txBody>
      </p:sp>
      <p:sp>
        <p:nvSpPr>
          <p:cNvPr id="53" name="TextBox 52">
            <a:extLst>
              <a:ext uri="{FF2B5EF4-FFF2-40B4-BE49-F238E27FC236}">
                <a16:creationId xmlns:a16="http://schemas.microsoft.com/office/drawing/2014/main" id="{00911D70-1B1F-ACD4-34E2-659DD765CBE7}"/>
              </a:ext>
            </a:extLst>
          </p:cNvPr>
          <p:cNvSpPr txBox="1"/>
          <p:nvPr/>
        </p:nvSpPr>
        <p:spPr>
          <a:xfrm>
            <a:off x="166444" y="4193757"/>
            <a:ext cx="9737464" cy="1754326"/>
          </a:xfrm>
          <a:prstGeom prst="rect">
            <a:avLst/>
          </a:prstGeom>
          <a:noFill/>
        </p:spPr>
        <p:txBody>
          <a:bodyPr wrap="square" rtlCol="0">
            <a:spAutoFit/>
          </a:bodyPr>
          <a:lstStyle/>
          <a:p>
            <a:br>
              <a:rPr lang="en-GB" sz="1800" b="1" dirty="0">
                <a:solidFill>
                  <a:srgbClr val="FFFFFF"/>
                </a:solidFill>
              </a:rPr>
            </a:br>
            <a:br>
              <a:rPr lang="en-GB" sz="1800" dirty="0">
                <a:solidFill>
                  <a:srgbClr val="FFFFFF"/>
                </a:solidFill>
              </a:rPr>
            </a:br>
            <a:r>
              <a:rPr lang="en-GB" sz="2400" dirty="0">
                <a:solidFill>
                  <a:srgbClr val="FFFFFF"/>
                </a:solidFill>
              </a:rPr>
              <a:t>This is the first phase of project management  and in this stage, the company decides if the project is needed and how beneficial is going to be divided into six steps </a:t>
            </a:r>
            <a:endParaRPr lang="en-GB" sz="2400" dirty="0"/>
          </a:p>
        </p:txBody>
      </p:sp>
    </p:spTree>
    <p:extLst>
      <p:ext uri="{BB962C8B-B14F-4D97-AF65-F5344CB8AC3E}">
        <p14:creationId xmlns:p14="http://schemas.microsoft.com/office/powerpoint/2010/main" val="2346956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Connector 1">
            <a:extLst>
              <a:ext uri="{FF2B5EF4-FFF2-40B4-BE49-F238E27FC236}">
                <a16:creationId xmlns:a16="http://schemas.microsoft.com/office/drawing/2014/main" id="{0453EBC2-5491-0E0E-8F18-602F296833F4}"/>
              </a:ext>
            </a:extLst>
          </p:cNvPr>
          <p:cNvSpPr/>
          <p:nvPr/>
        </p:nvSpPr>
        <p:spPr>
          <a:xfrm>
            <a:off x="2598234" y="200721"/>
            <a:ext cx="6701883" cy="6245097"/>
          </a:xfrm>
          <a:prstGeom prst="flowChartConnector">
            <a:avLst/>
          </a:prstGeom>
          <a:noFill/>
          <a:ln>
            <a:noFill/>
          </a:ln>
        </p:spPr>
        <p:style>
          <a:lnRef idx="0">
            <a:scrgbClr r="0" g="0" b="0"/>
          </a:lnRef>
          <a:fillRef idx="0">
            <a:scrgbClr r="0" g="0" b="0"/>
          </a:fillRef>
          <a:effectRef idx="0">
            <a:scrgbClr r="0" g="0" b="0"/>
          </a:effectRef>
          <a:fontRef idx="minor">
            <a:schemeClr val="accent1"/>
          </a:fontRef>
        </p:style>
        <p:txBody>
          <a:bodyPr rtlCol="0" anchor="ctr"/>
          <a:lstStyle/>
          <a:p>
            <a:pPr algn="ctr"/>
            <a:endParaRPr lang="en-GB" dirty="0"/>
          </a:p>
        </p:txBody>
      </p:sp>
      <p:pic>
        <p:nvPicPr>
          <p:cNvPr id="12" name="Graphic 11" descr="Users with solid fill">
            <a:extLst>
              <a:ext uri="{FF2B5EF4-FFF2-40B4-BE49-F238E27FC236}">
                <a16:creationId xmlns:a16="http://schemas.microsoft.com/office/drawing/2014/main" id="{8A991F15-4732-D038-CD0D-15A0F37965F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21326249">
            <a:off x="3235529" y="2545236"/>
            <a:ext cx="914400" cy="914400"/>
          </a:xfrm>
          <a:prstGeom prst="rect">
            <a:avLst/>
          </a:prstGeom>
        </p:spPr>
      </p:pic>
      <p:pic>
        <p:nvPicPr>
          <p:cNvPr id="16" name="Graphic 15" descr="Ribbon with solid fill">
            <a:extLst>
              <a:ext uri="{FF2B5EF4-FFF2-40B4-BE49-F238E27FC236}">
                <a16:creationId xmlns:a16="http://schemas.microsoft.com/office/drawing/2014/main" id="{BE35410F-03FD-41F9-53E0-17F6544B088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21326249">
            <a:off x="5495104" y="5748565"/>
            <a:ext cx="914400" cy="914400"/>
          </a:xfrm>
          <a:prstGeom prst="rect">
            <a:avLst/>
          </a:prstGeom>
        </p:spPr>
      </p:pic>
      <p:pic>
        <p:nvPicPr>
          <p:cNvPr id="26" name="Graphic 25" descr="Single gear with solid fill">
            <a:extLst>
              <a:ext uri="{FF2B5EF4-FFF2-40B4-BE49-F238E27FC236}">
                <a16:creationId xmlns:a16="http://schemas.microsoft.com/office/drawing/2014/main" id="{2D44F035-D2B1-C532-61DD-E4A14B8A514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4634262">
            <a:off x="5851445" y="5953493"/>
            <a:ext cx="914228" cy="835836"/>
          </a:xfrm>
          <a:prstGeom prst="rect">
            <a:avLst/>
          </a:prstGeom>
        </p:spPr>
      </p:pic>
      <p:pic>
        <p:nvPicPr>
          <p:cNvPr id="42" name="Graphic 41" descr="Court with solid fill">
            <a:extLst>
              <a:ext uri="{FF2B5EF4-FFF2-40B4-BE49-F238E27FC236}">
                <a16:creationId xmlns:a16="http://schemas.microsoft.com/office/drawing/2014/main" id="{E3FA6125-D17A-9B78-42D3-577CAD9E6D2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389369" y="4878131"/>
            <a:ext cx="914400" cy="914400"/>
          </a:xfrm>
          <a:prstGeom prst="rect">
            <a:avLst/>
          </a:prstGeom>
        </p:spPr>
      </p:pic>
      <p:pic>
        <p:nvPicPr>
          <p:cNvPr id="44" name="Graphic 43" descr="Modern architecture with solid fill">
            <a:extLst>
              <a:ext uri="{FF2B5EF4-FFF2-40B4-BE49-F238E27FC236}">
                <a16:creationId xmlns:a16="http://schemas.microsoft.com/office/drawing/2014/main" id="{A6D62CE3-20F0-06E9-96BE-87825D941172}"/>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752111" y="2030807"/>
            <a:ext cx="914400" cy="914400"/>
          </a:xfrm>
          <a:prstGeom prst="rect">
            <a:avLst/>
          </a:prstGeom>
        </p:spPr>
      </p:pic>
      <p:pic>
        <p:nvPicPr>
          <p:cNvPr id="46" name="Graphic 45" descr="Single gear with solid fill">
            <a:extLst>
              <a:ext uri="{FF2B5EF4-FFF2-40B4-BE49-F238E27FC236}">
                <a16:creationId xmlns:a16="http://schemas.microsoft.com/office/drawing/2014/main" id="{082780FD-2A09-A201-4739-E0295845476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235529" y="3815346"/>
            <a:ext cx="914400" cy="914400"/>
          </a:xfrm>
          <a:prstGeom prst="rect">
            <a:avLst/>
          </a:prstGeom>
        </p:spPr>
      </p:pic>
      <p:pic>
        <p:nvPicPr>
          <p:cNvPr id="48" name="Graphic 47" descr="Pound with solid fill">
            <a:extLst>
              <a:ext uri="{FF2B5EF4-FFF2-40B4-BE49-F238E27FC236}">
                <a16:creationId xmlns:a16="http://schemas.microsoft.com/office/drawing/2014/main" id="{E30303DB-A880-E8F0-9EB3-A9A50D4E4B84}"/>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6817132" y="1202377"/>
            <a:ext cx="914400" cy="914400"/>
          </a:xfrm>
          <a:prstGeom prst="rect">
            <a:avLst/>
          </a:prstGeom>
        </p:spPr>
      </p:pic>
      <p:pic>
        <p:nvPicPr>
          <p:cNvPr id="50" name="Graphic 49" descr="Call center with solid fill">
            <a:extLst>
              <a:ext uri="{FF2B5EF4-FFF2-40B4-BE49-F238E27FC236}">
                <a16:creationId xmlns:a16="http://schemas.microsoft.com/office/drawing/2014/main" id="{B0D93D47-4AF8-3D22-7C5D-BDDA3046CC1F}"/>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7907177" y="3447860"/>
            <a:ext cx="914400" cy="914400"/>
          </a:xfrm>
          <a:prstGeom prst="rect">
            <a:avLst/>
          </a:prstGeom>
        </p:spPr>
      </p:pic>
      <p:pic>
        <p:nvPicPr>
          <p:cNvPr id="52" name="Graphic 51" descr="Users with solid fill">
            <a:extLst>
              <a:ext uri="{FF2B5EF4-FFF2-40B4-BE49-F238E27FC236}">
                <a16:creationId xmlns:a16="http://schemas.microsoft.com/office/drawing/2014/main" id="{E2648667-8F3F-1962-C9CF-B8D6BF5BDD7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644876" y="4860744"/>
            <a:ext cx="949175" cy="949175"/>
          </a:xfrm>
          <a:prstGeom prst="rect">
            <a:avLst/>
          </a:prstGeom>
        </p:spPr>
      </p:pic>
      <p:pic>
        <p:nvPicPr>
          <p:cNvPr id="54" name="Graphic 53" descr="Good Idea with solid fill">
            <a:extLst>
              <a:ext uri="{FF2B5EF4-FFF2-40B4-BE49-F238E27FC236}">
                <a16:creationId xmlns:a16="http://schemas.microsoft.com/office/drawing/2014/main" id="{DA2B0553-A145-3244-086F-BFF7CF0D056A}"/>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5548101" y="928248"/>
            <a:ext cx="949175" cy="949175"/>
          </a:xfrm>
          <a:prstGeom prst="rect">
            <a:avLst/>
          </a:prstGeom>
        </p:spPr>
      </p:pic>
      <p:pic>
        <p:nvPicPr>
          <p:cNvPr id="56" name="Graphic 55" descr="Cylinder with solid fill">
            <a:extLst>
              <a:ext uri="{FF2B5EF4-FFF2-40B4-BE49-F238E27FC236}">
                <a16:creationId xmlns:a16="http://schemas.microsoft.com/office/drawing/2014/main" id="{F7ADD0C5-8F20-9F69-90C1-3652A3A6C902}"/>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2912644" y="3360690"/>
            <a:ext cx="949175" cy="949175"/>
          </a:xfrm>
          <a:prstGeom prst="rect">
            <a:avLst/>
          </a:prstGeom>
        </p:spPr>
      </p:pic>
      <p:pic>
        <p:nvPicPr>
          <p:cNvPr id="58" name="Graphic 57" descr="Receipt with solid fill">
            <a:extLst>
              <a:ext uri="{FF2B5EF4-FFF2-40B4-BE49-F238E27FC236}">
                <a16:creationId xmlns:a16="http://schemas.microsoft.com/office/drawing/2014/main" id="{DF230B76-B104-6E5A-71FD-6020954EBD5F}"/>
              </a:ext>
            </a:extLst>
          </p:cNvPr>
          <p:cNvPicPr>
            <a:picLocks noChangeAspect="1"/>
          </p:cNvPicPr>
          <p:nvPr/>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blipFill>
        <p:spPr>
          <a:xfrm>
            <a:off x="3369319" y="1876488"/>
            <a:ext cx="949175" cy="949175"/>
          </a:xfrm>
          <a:prstGeom prst="rect">
            <a:avLst/>
          </a:prstGeom>
        </p:spPr>
      </p:pic>
      <p:pic>
        <p:nvPicPr>
          <p:cNvPr id="60" name="Graphic 59" descr="World with solid fill">
            <a:extLst>
              <a:ext uri="{FF2B5EF4-FFF2-40B4-BE49-F238E27FC236}">
                <a16:creationId xmlns:a16="http://schemas.microsoft.com/office/drawing/2014/main" id="{6E0CA69F-FC56-4951-909D-014ECD04E461}"/>
              </a:ext>
            </a:extLst>
          </p:cNvPr>
          <p:cNvPicPr>
            <a:picLocks noChangeAspect="1"/>
          </p:cNvPicPr>
          <p:nvPr/>
        </p:nvPicPr>
        <p: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blipFill>
        <p:spPr>
          <a:xfrm>
            <a:off x="4371967" y="1159079"/>
            <a:ext cx="949175" cy="949175"/>
          </a:xfrm>
          <a:prstGeom prst="rect">
            <a:avLst/>
          </a:prstGeom>
        </p:spPr>
      </p:pic>
      <p:sp>
        <p:nvSpPr>
          <p:cNvPr id="61" name="Flowchart: Connector 60">
            <a:extLst>
              <a:ext uri="{FF2B5EF4-FFF2-40B4-BE49-F238E27FC236}">
                <a16:creationId xmlns:a16="http://schemas.microsoft.com/office/drawing/2014/main" id="{8AC4CB91-5B41-A28B-6423-D91BABF94E1A}"/>
              </a:ext>
            </a:extLst>
          </p:cNvPr>
          <p:cNvSpPr/>
          <p:nvPr/>
        </p:nvSpPr>
        <p:spPr>
          <a:xfrm>
            <a:off x="3988026" y="1848099"/>
            <a:ext cx="4044097" cy="3934494"/>
          </a:xfrm>
          <a:prstGeom prst="flowChartConnector">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
        <p:nvSpPr>
          <p:cNvPr id="62" name="TextBox 61">
            <a:extLst>
              <a:ext uri="{FF2B5EF4-FFF2-40B4-BE49-F238E27FC236}">
                <a16:creationId xmlns:a16="http://schemas.microsoft.com/office/drawing/2014/main" id="{59F00212-AA5B-057B-03B4-A0E4ACC1CF8B}"/>
              </a:ext>
            </a:extLst>
          </p:cNvPr>
          <p:cNvSpPr txBox="1"/>
          <p:nvPr/>
        </p:nvSpPr>
        <p:spPr>
          <a:xfrm>
            <a:off x="4005895" y="3266647"/>
            <a:ext cx="4448987" cy="707886"/>
          </a:xfrm>
          <a:prstGeom prst="rect">
            <a:avLst/>
          </a:prstGeom>
          <a:noFill/>
        </p:spPr>
        <p:txBody>
          <a:bodyPr wrap="square" rtlCol="0">
            <a:spAutoFit/>
          </a:bodyPr>
          <a:lstStyle/>
          <a:p>
            <a:r>
              <a:rPr lang="en-GB" sz="4000" dirty="0">
                <a:solidFill>
                  <a:schemeClr val="bg2">
                    <a:lumMod val="50000"/>
                  </a:schemeClr>
                </a:solidFill>
              </a:rPr>
              <a:t>Project Charter</a:t>
            </a:r>
          </a:p>
        </p:txBody>
      </p:sp>
      <p:sp>
        <p:nvSpPr>
          <p:cNvPr id="63" name="TextBox 62">
            <a:extLst>
              <a:ext uri="{FF2B5EF4-FFF2-40B4-BE49-F238E27FC236}">
                <a16:creationId xmlns:a16="http://schemas.microsoft.com/office/drawing/2014/main" id="{C7AC2839-3851-2C17-91A1-60E19F53F10A}"/>
              </a:ext>
            </a:extLst>
          </p:cNvPr>
          <p:cNvSpPr txBox="1"/>
          <p:nvPr/>
        </p:nvSpPr>
        <p:spPr>
          <a:xfrm>
            <a:off x="1368492" y="5964960"/>
            <a:ext cx="1761893" cy="523220"/>
          </a:xfrm>
          <a:prstGeom prst="rect">
            <a:avLst/>
          </a:prstGeom>
          <a:noFill/>
        </p:spPr>
        <p:txBody>
          <a:bodyPr wrap="square" rtlCol="0">
            <a:spAutoFit/>
          </a:bodyPr>
          <a:lstStyle/>
          <a:p>
            <a:r>
              <a:rPr lang="en-GB" sz="2800" dirty="0">
                <a:latin typeface="Arial Black" panose="020B0A04020102020204" pitchFamily="34" charset="0"/>
              </a:rPr>
              <a:t>Risks</a:t>
            </a:r>
          </a:p>
        </p:txBody>
      </p:sp>
      <p:cxnSp>
        <p:nvCxnSpPr>
          <p:cNvPr id="65" name="Connector: Elbow 64">
            <a:extLst>
              <a:ext uri="{FF2B5EF4-FFF2-40B4-BE49-F238E27FC236}">
                <a16:creationId xmlns:a16="http://schemas.microsoft.com/office/drawing/2014/main" id="{44190DE5-8E35-C85D-F36F-D867102B21F0}"/>
              </a:ext>
            </a:extLst>
          </p:cNvPr>
          <p:cNvCxnSpPr>
            <a:cxnSpLocks/>
          </p:cNvCxnSpPr>
          <p:nvPr/>
        </p:nvCxnSpPr>
        <p:spPr>
          <a:xfrm rot="10800000" flipV="1">
            <a:off x="3078925" y="5965431"/>
            <a:ext cx="2583969" cy="261610"/>
          </a:xfrm>
          <a:prstGeom prst="bentConnector3">
            <a:avLst>
              <a:gd name="adj1" fmla="val 50000"/>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sp>
        <p:nvSpPr>
          <p:cNvPr id="69" name="TextBox 68">
            <a:extLst>
              <a:ext uri="{FF2B5EF4-FFF2-40B4-BE49-F238E27FC236}">
                <a16:creationId xmlns:a16="http://schemas.microsoft.com/office/drawing/2014/main" id="{AEB21858-5B83-823D-03A8-F9C855877192}"/>
              </a:ext>
            </a:extLst>
          </p:cNvPr>
          <p:cNvSpPr txBox="1"/>
          <p:nvPr/>
        </p:nvSpPr>
        <p:spPr>
          <a:xfrm>
            <a:off x="234295" y="4936812"/>
            <a:ext cx="1363406" cy="523220"/>
          </a:xfrm>
          <a:prstGeom prst="rect">
            <a:avLst/>
          </a:prstGeom>
          <a:noFill/>
        </p:spPr>
        <p:txBody>
          <a:bodyPr wrap="square" rtlCol="0">
            <a:spAutoFit/>
          </a:bodyPr>
          <a:lstStyle/>
          <a:p>
            <a:r>
              <a:rPr lang="en-GB" sz="2800" dirty="0">
                <a:latin typeface="Aptos Black" panose="020B0004020202020204" pitchFamily="34" charset="0"/>
              </a:rPr>
              <a:t>Issues</a:t>
            </a:r>
          </a:p>
        </p:txBody>
      </p:sp>
      <p:cxnSp>
        <p:nvCxnSpPr>
          <p:cNvPr id="71" name="Connector: Elbow 70">
            <a:extLst>
              <a:ext uri="{FF2B5EF4-FFF2-40B4-BE49-F238E27FC236}">
                <a16:creationId xmlns:a16="http://schemas.microsoft.com/office/drawing/2014/main" id="{563E651F-BAEC-5EB3-7AA7-1A4955DB9AF7}"/>
              </a:ext>
            </a:extLst>
          </p:cNvPr>
          <p:cNvCxnSpPr>
            <a:cxnSpLocks/>
            <a:endCxn id="69" idx="3"/>
          </p:cNvCxnSpPr>
          <p:nvPr/>
        </p:nvCxnSpPr>
        <p:spPr>
          <a:xfrm rot="10800000">
            <a:off x="1597701" y="5198423"/>
            <a:ext cx="1952500" cy="94097"/>
          </a:xfrm>
          <a:prstGeom prst="bentConnector3">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sp>
        <p:nvSpPr>
          <p:cNvPr id="74" name="TextBox 73">
            <a:extLst>
              <a:ext uri="{FF2B5EF4-FFF2-40B4-BE49-F238E27FC236}">
                <a16:creationId xmlns:a16="http://schemas.microsoft.com/office/drawing/2014/main" id="{2305440C-5C4B-804B-544F-C313BFD24C03}"/>
              </a:ext>
            </a:extLst>
          </p:cNvPr>
          <p:cNvSpPr txBox="1"/>
          <p:nvPr/>
        </p:nvSpPr>
        <p:spPr>
          <a:xfrm>
            <a:off x="202655" y="3750851"/>
            <a:ext cx="1650380" cy="523220"/>
          </a:xfrm>
          <a:prstGeom prst="rect">
            <a:avLst/>
          </a:prstGeom>
          <a:noFill/>
        </p:spPr>
        <p:txBody>
          <a:bodyPr wrap="square" rtlCol="0">
            <a:spAutoFit/>
          </a:bodyPr>
          <a:lstStyle/>
          <a:p>
            <a:r>
              <a:rPr lang="en-GB" sz="2800" dirty="0">
                <a:latin typeface="Arial Black" panose="020B0A04020102020204" pitchFamily="34" charset="0"/>
                <a:cs typeface="Aharoni" panose="020F0502020204030204" pitchFamily="2" charset="-79"/>
              </a:rPr>
              <a:t>Budget</a:t>
            </a:r>
          </a:p>
        </p:txBody>
      </p:sp>
      <p:cxnSp>
        <p:nvCxnSpPr>
          <p:cNvPr id="76" name="Connector: Elbow 75">
            <a:extLst>
              <a:ext uri="{FF2B5EF4-FFF2-40B4-BE49-F238E27FC236}">
                <a16:creationId xmlns:a16="http://schemas.microsoft.com/office/drawing/2014/main" id="{2D28B4F6-D8DF-918F-01F1-643C274A1479}"/>
              </a:ext>
            </a:extLst>
          </p:cNvPr>
          <p:cNvCxnSpPr>
            <a:cxnSpLocks/>
          </p:cNvCxnSpPr>
          <p:nvPr/>
        </p:nvCxnSpPr>
        <p:spPr>
          <a:xfrm rot="10800000">
            <a:off x="1795128" y="4011697"/>
            <a:ext cx="1178692" cy="126776"/>
          </a:xfrm>
          <a:prstGeom prst="bentConnector3">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sp>
        <p:nvSpPr>
          <p:cNvPr id="79" name="TextBox 78">
            <a:extLst>
              <a:ext uri="{FF2B5EF4-FFF2-40B4-BE49-F238E27FC236}">
                <a16:creationId xmlns:a16="http://schemas.microsoft.com/office/drawing/2014/main" id="{42DE6CF6-96DE-75D7-29BE-555C8B16803A}"/>
              </a:ext>
            </a:extLst>
          </p:cNvPr>
          <p:cNvSpPr txBox="1"/>
          <p:nvPr/>
        </p:nvSpPr>
        <p:spPr>
          <a:xfrm>
            <a:off x="129971" y="2283228"/>
            <a:ext cx="1853392" cy="523220"/>
          </a:xfrm>
          <a:prstGeom prst="rect">
            <a:avLst/>
          </a:prstGeom>
          <a:noFill/>
        </p:spPr>
        <p:txBody>
          <a:bodyPr wrap="none" rtlCol="0">
            <a:spAutoFit/>
          </a:bodyPr>
          <a:lstStyle/>
          <a:p>
            <a:r>
              <a:rPr lang="en-GB" sz="2800" dirty="0">
                <a:latin typeface="Aptos Black" panose="020B0004020202020204" pitchFamily="34" charset="0"/>
              </a:rPr>
              <a:t>Response</a:t>
            </a:r>
          </a:p>
        </p:txBody>
      </p:sp>
      <p:cxnSp>
        <p:nvCxnSpPr>
          <p:cNvPr id="81" name="Connector: Elbow 80">
            <a:extLst>
              <a:ext uri="{FF2B5EF4-FFF2-40B4-BE49-F238E27FC236}">
                <a16:creationId xmlns:a16="http://schemas.microsoft.com/office/drawing/2014/main" id="{33AFC145-18A1-1455-D4BE-46A0B4422F6D}"/>
              </a:ext>
            </a:extLst>
          </p:cNvPr>
          <p:cNvCxnSpPr>
            <a:cxnSpLocks/>
            <a:stCxn id="58" idx="1"/>
            <a:endCxn id="79" idx="3"/>
          </p:cNvCxnSpPr>
          <p:nvPr/>
        </p:nvCxnSpPr>
        <p:spPr>
          <a:xfrm rot="10800000" flipV="1">
            <a:off x="1983363" y="2351076"/>
            <a:ext cx="1385956" cy="193762"/>
          </a:xfrm>
          <a:prstGeom prst="bentConnector3">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sp>
        <p:nvSpPr>
          <p:cNvPr id="87" name="TextBox 86">
            <a:extLst>
              <a:ext uri="{FF2B5EF4-FFF2-40B4-BE49-F238E27FC236}">
                <a16:creationId xmlns:a16="http://schemas.microsoft.com/office/drawing/2014/main" id="{7108B4EF-04C0-5B03-8DF9-C25B5C762D6D}"/>
              </a:ext>
            </a:extLst>
          </p:cNvPr>
          <p:cNvSpPr txBox="1"/>
          <p:nvPr/>
        </p:nvSpPr>
        <p:spPr>
          <a:xfrm>
            <a:off x="207909" y="827014"/>
            <a:ext cx="2683974" cy="523220"/>
          </a:xfrm>
          <a:prstGeom prst="rect">
            <a:avLst/>
          </a:prstGeom>
          <a:noFill/>
        </p:spPr>
        <p:txBody>
          <a:bodyPr wrap="square" rtlCol="0">
            <a:spAutoFit/>
          </a:bodyPr>
          <a:lstStyle/>
          <a:p>
            <a:r>
              <a:rPr lang="en-GB" sz="2800" dirty="0">
                <a:latin typeface="Aptos Black" panose="020B0004020202020204" pitchFamily="34" charset="0"/>
              </a:rPr>
              <a:t>Project Close</a:t>
            </a:r>
          </a:p>
        </p:txBody>
      </p:sp>
      <p:cxnSp>
        <p:nvCxnSpPr>
          <p:cNvPr id="89" name="Connector: Elbow 88">
            <a:extLst>
              <a:ext uri="{FF2B5EF4-FFF2-40B4-BE49-F238E27FC236}">
                <a16:creationId xmlns:a16="http://schemas.microsoft.com/office/drawing/2014/main" id="{A1AE00C3-1660-CDEE-DB71-899B6DB737B1}"/>
              </a:ext>
            </a:extLst>
          </p:cNvPr>
          <p:cNvCxnSpPr>
            <a:cxnSpLocks/>
            <a:stCxn id="60" idx="1"/>
          </p:cNvCxnSpPr>
          <p:nvPr/>
        </p:nvCxnSpPr>
        <p:spPr>
          <a:xfrm rot="10800000">
            <a:off x="2695683" y="1048085"/>
            <a:ext cx="1676284" cy="585583"/>
          </a:xfrm>
          <a:prstGeom prst="bentConnector3">
            <a:avLst/>
          </a:prstGeom>
          <a:ln>
            <a:tailEnd type="triangle"/>
          </a:ln>
        </p:spPr>
        <p:style>
          <a:lnRef idx="3">
            <a:schemeClr val="dk1"/>
          </a:lnRef>
          <a:fillRef idx="0">
            <a:schemeClr val="dk1"/>
          </a:fillRef>
          <a:effectRef idx="2">
            <a:schemeClr val="dk1"/>
          </a:effectRef>
          <a:fontRef idx="minor">
            <a:schemeClr val="tx1"/>
          </a:fontRef>
        </p:style>
      </p:cxnSp>
      <p:sp>
        <p:nvSpPr>
          <p:cNvPr id="99" name="TextBox 98">
            <a:extLst>
              <a:ext uri="{FF2B5EF4-FFF2-40B4-BE49-F238E27FC236}">
                <a16:creationId xmlns:a16="http://schemas.microsoft.com/office/drawing/2014/main" id="{39233B54-4A5D-39D1-0A19-CE6D0647FF8B}"/>
              </a:ext>
            </a:extLst>
          </p:cNvPr>
          <p:cNvSpPr txBox="1"/>
          <p:nvPr/>
        </p:nvSpPr>
        <p:spPr>
          <a:xfrm>
            <a:off x="5382498" y="109785"/>
            <a:ext cx="1280380" cy="523220"/>
          </a:xfrm>
          <a:prstGeom prst="rect">
            <a:avLst/>
          </a:prstGeom>
          <a:noFill/>
        </p:spPr>
        <p:txBody>
          <a:bodyPr wrap="square" rtlCol="0">
            <a:spAutoFit/>
          </a:bodyPr>
          <a:lstStyle/>
          <a:p>
            <a:r>
              <a:rPr lang="en-GB" sz="2800" dirty="0">
                <a:latin typeface="Aptos Black" panose="020B0004020202020204" pitchFamily="34" charset="0"/>
              </a:rPr>
              <a:t>Vision</a:t>
            </a:r>
          </a:p>
        </p:txBody>
      </p:sp>
      <p:cxnSp>
        <p:nvCxnSpPr>
          <p:cNvPr id="101" name="Straight Arrow Connector 100">
            <a:extLst>
              <a:ext uri="{FF2B5EF4-FFF2-40B4-BE49-F238E27FC236}">
                <a16:creationId xmlns:a16="http://schemas.microsoft.com/office/drawing/2014/main" id="{5365367A-D99C-B80A-6560-FB5730AD5CDD}"/>
              </a:ext>
            </a:extLst>
          </p:cNvPr>
          <p:cNvCxnSpPr>
            <a:cxnSpLocks/>
          </p:cNvCxnSpPr>
          <p:nvPr/>
        </p:nvCxnSpPr>
        <p:spPr>
          <a:xfrm flipV="1">
            <a:off x="5993780" y="554115"/>
            <a:ext cx="0" cy="313135"/>
          </a:xfrm>
          <a:prstGeom prst="straightConnector1">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sp>
        <p:nvSpPr>
          <p:cNvPr id="103" name="TextBox 102">
            <a:extLst>
              <a:ext uri="{FF2B5EF4-FFF2-40B4-BE49-F238E27FC236}">
                <a16:creationId xmlns:a16="http://schemas.microsoft.com/office/drawing/2014/main" id="{509951AC-70D8-A99C-0BD5-6C2D30430604}"/>
              </a:ext>
            </a:extLst>
          </p:cNvPr>
          <p:cNvSpPr txBox="1"/>
          <p:nvPr/>
        </p:nvSpPr>
        <p:spPr>
          <a:xfrm flipH="1">
            <a:off x="10000515" y="817656"/>
            <a:ext cx="1580444" cy="523220"/>
          </a:xfrm>
          <a:prstGeom prst="rect">
            <a:avLst/>
          </a:prstGeom>
          <a:noFill/>
        </p:spPr>
        <p:txBody>
          <a:bodyPr wrap="square" rtlCol="0">
            <a:spAutoFit/>
          </a:bodyPr>
          <a:lstStyle/>
          <a:p>
            <a:r>
              <a:rPr lang="en-GB" sz="2800" dirty="0">
                <a:latin typeface="Aptos Black" panose="020B0004020202020204" pitchFamily="34" charset="0"/>
              </a:rPr>
              <a:t>Finance</a:t>
            </a:r>
            <a:r>
              <a:rPr lang="en-GB" dirty="0"/>
              <a:t> </a:t>
            </a:r>
          </a:p>
        </p:txBody>
      </p:sp>
      <p:cxnSp>
        <p:nvCxnSpPr>
          <p:cNvPr id="105" name="Connector: Elbow 104">
            <a:extLst>
              <a:ext uri="{FF2B5EF4-FFF2-40B4-BE49-F238E27FC236}">
                <a16:creationId xmlns:a16="http://schemas.microsoft.com/office/drawing/2014/main" id="{A628A95C-57E1-7D2B-D51B-AACC8E6569A4}"/>
              </a:ext>
            </a:extLst>
          </p:cNvPr>
          <p:cNvCxnSpPr>
            <a:cxnSpLocks/>
            <a:endCxn id="103" idx="3"/>
          </p:cNvCxnSpPr>
          <p:nvPr/>
        </p:nvCxnSpPr>
        <p:spPr>
          <a:xfrm flipV="1">
            <a:off x="7819780" y="1079266"/>
            <a:ext cx="2180735" cy="323569"/>
          </a:xfrm>
          <a:prstGeom prst="bentConnector3">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sp>
        <p:nvSpPr>
          <p:cNvPr id="108" name="TextBox 107">
            <a:extLst>
              <a:ext uri="{FF2B5EF4-FFF2-40B4-BE49-F238E27FC236}">
                <a16:creationId xmlns:a16="http://schemas.microsoft.com/office/drawing/2014/main" id="{5EE31088-EB5E-D273-2D01-7FA1C0C1466A}"/>
              </a:ext>
            </a:extLst>
          </p:cNvPr>
          <p:cNvSpPr txBox="1"/>
          <p:nvPr/>
        </p:nvSpPr>
        <p:spPr>
          <a:xfrm>
            <a:off x="9085903" y="2293693"/>
            <a:ext cx="3140852" cy="523220"/>
          </a:xfrm>
          <a:prstGeom prst="rect">
            <a:avLst/>
          </a:prstGeom>
          <a:noFill/>
        </p:spPr>
        <p:txBody>
          <a:bodyPr wrap="square" rtlCol="0">
            <a:spAutoFit/>
          </a:bodyPr>
          <a:lstStyle/>
          <a:p>
            <a:r>
              <a:rPr lang="en-GB" sz="2800" dirty="0">
                <a:latin typeface="Aptos Black" panose="020B0004020202020204" pitchFamily="34" charset="0"/>
              </a:rPr>
              <a:t>Project Structure</a:t>
            </a:r>
          </a:p>
        </p:txBody>
      </p:sp>
      <p:cxnSp>
        <p:nvCxnSpPr>
          <p:cNvPr id="116" name="Straight Arrow Connector 115">
            <a:extLst>
              <a:ext uri="{FF2B5EF4-FFF2-40B4-BE49-F238E27FC236}">
                <a16:creationId xmlns:a16="http://schemas.microsoft.com/office/drawing/2014/main" id="{2C109CAA-3AF4-C32E-A2A6-00F4532B2C34}"/>
              </a:ext>
            </a:extLst>
          </p:cNvPr>
          <p:cNvCxnSpPr>
            <a:cxnSpLocks/>
            <a:endCxn id="108" idx="1"/>
          </p:cNvCxnSpPr>
          <p:nvPr/>
        </p:nvCxnSpPr>
        <p:spPr>
          <a:xfrm>
            <a:off x="8752380" y="2555303"/>
            <a:ext cx="333523" cy="0"/>
          </a:xfrm>
          <a:prstGeom prst="straightConnector1">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sp>
        <p:nvSpPr>
          <p:cNvPr id="123" name="TextBox 122">
            <a:extLst>
              <a:ext uri="{FF2B5EF4-FFF2-40B4-BE49-F238E27FC236}">
                <a16:creationId xmlns:a16="http://schemas.microsoft.com/office/drawing/2014/main" id="{FC8887F7-E562-55E6-B672-055CCE6671B0}"/>
              </a:ext>
            </a:extLst>
          </p:cNvPr>
          <p:cNvSpPr txBox="1"/>
          <p:nvPr/>
        </p:nvSpPr>
        <p:spPr>
          <a:xfrm>
            <a:off x="9193281" y="3745299"/>
            <a:ext cx="3510699" cy="523220"/>
          </a:xfrm>
          <a:prstGeom prst="rect">
            <a:avLst/>
          </a:prstGeom>
          <a:noFill/>
        </p:spPr>
        <p:txBody>
          <a:bodyPr wrap="square" rtlCol="0">
            <a:spAutoFit/>
          </a:bodyPr>
          <a:lstStyle/>
          <a:p>
            <a:r>
              <a:rPr lang="en-GB" sz="2800" dirty="0">
                <a:latin typeface="Aptos Black" panose="020B0004020202020204" pitchFamily="34" charset="0"/>
              </a:rPr>
              <a:t>Project Manager</a:t>
            </a:r>
          </a:p>
        </p:txBody>
      </p:sp>
      <p:cxnSp>
        <p:nvCxnSpPr>
          <p:cNvPr id="125" name="Straight Arrow Connector 124">
            <a:extLst>
              <a:ext uri="{FF2B5EF4-FFF2-40B4-BE49-F238E27FC236}">
                <a16:creationId xmlns:a16="http://schemas.microsoft.com/office/drawing/2014/main" id="{266BF4FB-F4D0-7E25-27E1-7D170F148661}"/>
              </a:ext>
            </a:extLst>
          </p:cNvPr>
          <p:cNvCxnSpPr>
            <a:cxnSpLocks/>
            <a:endCxn id="123" idx="1"/>
          </p:cNvCxnSpPr>
          <p:nvPr/>
        </p:nvCxnSpPr>
        <p:spPr>
          <a:xfrm>
            <a:off x="8752380" y="4006909"/>
            <a:ext cx="440901" cy="0"/>
          </a:xfrm>
          <a:prstGeom prst="straightConnector1">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sp>
        <p:nvSpPr>
          <p:cNvPr id="137" name="TextBox 136">
            <a:extLst>
              <a:ext uri="{FF2B5EF4-FFF2-40B4-BE49-F238E27FC236}">
                <a16:creationId xmlns:a16="http://schemas.microsoft.com/office/drawing/2014/main" id="{EC201A8B-E725-5522-1622-4587A440088E}"/>
              </a:ext>
            </a:extLst>
          </p:cNvPr>
          <p:cNvSpPr txBox="1"/>
          <p:nvPr/>
        </p:nvSpPr>
        <p:spPr>
          <a:xfrm>
            <a:off x="9193281" y="4994778"/>
            <a:ext cx="2924797" cy="523220"/>
          </a:xfrm>
          <a:prstGeom prst="rect">
            <a:avLst/>
          </a:prstGeom>
          <a:noFill/>
        </p:spPr>
        <p:txBody>
          <a:bodyPr wrap="square" rtlCol="0">
            <a:spAutoFit/>
          </a:bodyPr>
          <a:lstStyle/>
          <a:p>
            <a:r>
              <a:rPr lang="en-GB" sz="2800" dirty="0">
                <a:latin typeface="Aptos Black" panose="020B0004020202020204" pitchFamily="34" charset="0"/>
              </a:rPr>
              <a:t>Implementation</a:t>
            </a:r>
          </a:p>
        </p:txBody>
      </p:sp>
      <p:cxnSp>
        <p:nvCxnSpPr>
          <p:cNvPr id="150" name="Straight Arrow Connector 149">
            <a:extLst>
              <a:ext uri="{FF2B5EF4-FFF2-40B4-BE49-F238E27FC236}">
                <a16:creationId xmlns:a16="http://schemas.microsoft.com/office/drawing/2014/main" id="{1393C443-477F-6866-77A1-1DC0B5CB19CC}"/>
              </a:ext>
            </a:extLst>
          </p:cNvPr>
          <p:cNvCxnSpPr>
            <a:cxnSpLocks/>
            <a:stCxn id="42" idx="3"/>
          </p:cNvCxnSpPr>
          <p:nvPr/>
        </p:nvCxnSpPr>
        <p:spPr>
          <a:xfrm flipV="1">
            <a:off x="8303769" y="5322735"/>
            <a:ext cx="837817" cy="12596"/>
          </a:xfrm>
          <a:prstGeom prst="straightConnector1">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070604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lowchart: Connector 2">
            <a:extLst>
              <a:ext uri="{FF2B5EF4-FFF2-40B4-BE49-F238E27FC236}">
                <a16:creationId xmlns:a16="http://schemas.microsoft.com/office/drawing/2014/main" id="{9BAE6CBC-FAA7-3B10-A717-E525A25FE28D}"/>
              </a:ext>
            </a:extLst>
          </p:cNvPr>
          <p:cNvSpPr/>
          <p:nvPr/>
        </p:nvSpPr>
        <p:spPr>
          <a:xfrm>
            <a:off x="5409951" y="542136"/>
            <a:ext cx="5455228" cy="4779818"/>
          </a:xfrm>
          <a:prstGeom prst="flowChartConnector">
            <a:avLst/>
          </a:prstGeom>
          <a:solidFill>
            <a:schemeClr val="bg2">
              <a:lumMod val="20000"/>
              <a:lumOff val="80000"/>
            </a:schemeClr>
          </a:solidFill>
          <a:scene3d>
            <a:camera prst="orthographicFront"/>
            <a:lightRig rig="threePt" dir="t"/>
          </a:scene3d>
          <a:sp3d>
            <a:bevelT w="152400" h="50800" prst="softRound"/>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accent1"/>
                </a:solidFill>
                <a:effectLst/>
                <a:latin typeface="Times New Roman" panose="02020603050405020304" pitchFamily="18" charset="0"/>
                <a:ea typeface="Calibri" panose="020F0502020204030204" pitchFamily="34" charset="0"/>
              </a:rPr>
              <a:t>Project Methodologies</a:t>
            </a:r>
            <a:endParaRPr lang="en-GB" sz="3200" dirty="0">
              <a:solidFill>
                <a:schemeClr val="accent1"/>
              </a:solidFill>
            </a:endParaRPr>
          </a:p>
        </p:txBody>
      </p:sp>
      <p:sp>
        <p:nvSpPr>
          <p:cNvPr id="15" name="Flowchart: Connector 14">
            <a:extLst>
              <a:ext uri="{FF2B5EF4-FFF2-40B4-BE49-F238E27FC236}">
                <a16:creationId xmlns:a16="http://schemas.microsoft.com/office/drawing/2014/main" id="{652F7F03-ECBA-7ACF-4829-0C21EB488D05}"/>
              </a:ext>
            </a:extLst>
          </p:cNvPr>
          <p:cNvSpPr/>
          <p:nvPr/>
        </p:nvSpPr>
        <p:spPr>
          <a:xfrm>
            <a:off x="4218310" y="2685197"/>
            <a:ext cx="1772688" cy="1585653"/>
          </a:xfrm>
          <a:prstGeom prst="flowChartConnector">
            <a:avLst/>
          </a:prstGeom>
          <a:solidFill>
            <a:schemeClr val="accent1">
              <a:lumMod val="20000"/>
              <a:lumOff val="80000"/>
            </a:schemeClr>
          </a:solidFill>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solidFill>
                  <a:srgbClr val="002060"/>
                </a:solidFill>
                <a:effectLst/>
                <a:latin typeface="Times New Roman" panose="02020603050405020304" pitchFamily="18" charset="0"/>
                <a:ea typeface="Calibri" panose="020F0502020204030204" pitchFamily="34" charset="0"/>
              </a:rPr>
              <a:t>Project Planning</a:t>
            </a:r>
            <a:endParaRPr lang="en-GB" sz="2000" dirty="0">
              <a:solidFill>
                <a:srgbClr val="002060"/>
              </a:solidFill>
            </a:endParaRPr>
          </a:p>
        </p:txBody>
      </p:sp>
      <p:sp>
        <p:nvSpPr>
          <p:cNvPr id="16" name="Flowchart: Connector 15">
            <a:extLst>
              <a:ext uri="{FF2B5EF4-FFF2-40B4-BE49-F238E27FC236}">
                <a16:creationId xmlns:a16="http://schemas.microsoft.com/office/drawing/2014/main" id="{33B65B7C-EBC4-18EB-4402-2B03804468F4}"/>
              </a:ext>
            </a:extLst>
          </p:cNvPr>
          <p:cNvSpPr/>
          <p:nvPr/>
        </p:nvSpPr>
        <p:spPr>
          <a:xfrm>
            <a:off x="3866570" y="4863476"/>
            <a:ext cx="1903612" cy="1766456"/>
          </a:xfrm>
          <a:prstGeom prst="flowChartConnector">
            <a:avLst/>
          </a:prstGeom>
          <a:solidFill>
            <a:schemeClr val="accent4">
              <a:lumMod val="20000"/>
              <a:lumOff val="80000"/>
            </a:schemeClr>
          </a:solidFill>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lowchart: Connector 16">
            <a:extLst>
              <a:ext uri="{FF2B5EF4-FFF2-40B4-BE49-F238E27FC236}">
                <a16:creationId xmlns:a16="http://schemas.microsoft.com/office/drawing/2014/main" id="{341FFCAC-30F6-D79C-A729-17ECA2B398B8}"/>
              </a:ext>
            </a:extLst>
          </p:cNvPr>
          <p:cNvSpPr/>
          <p:nvPr/>
        </p:nvSpPr>
        <p:spPr>
          <a:xfrm>
            <a:off x="9122176" y="262012"/>
            <a:ext cx="3002628" cy="2795154"/>
          </a:xfrm>
          <a:prstGeom prst="flowChartConnector">
            <a:avLst/>
          </a:prstGeom>
          <a:scene3d>
            <a:camera prst="orthographicFront"/>
            <a:lightRig rig="threePt" dir="t"/>
          </a:scene3d>
          <a:sp3d>
            <a:bevelT w="152400" h="50800" prst="softRound"/>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effectLst/>
                <a:latin typeface="Times New Roman" panose="02020603050405020304" pitchFamily="18" charset="0"/>
                <a:ea typeface="Calibri" panose="020F0502020204030204" pitchFamily="34" charset="0"/>
              </a:rPr>
              <a:t>Project Execution</a:t>
            </a:r>
            <a:endParaRPr lang="en-GB" sz="2800" dirty="0"/>
          </a:p>
        </p:txBody>
      </p:sp>
      <p:sp>
        <p:nvSpPr>
          <p:cNvPr id="18" name="Flowchart: Connector 17">
            <a:extLst>
              <a:ext uri="{FF2B5EF4-FFF2-40B4-BE49-F238E27FC236}">
                <a16:creationId xmlns:a16="http://schemas.microsoft.com/office/drawing/2014/main" id="{2EA1A0D1-C0EF-F93D-33F9-B02BF352D72C}"/>
              </a:ext>
            </a:extLst>
          </p:cNvPr>
          <p:cNvSpPr/>
          <p:nvPr/>
        </p:nvSpPr>
        <p:spPr>
          <a:xfrm>
            <a:off x="8492320" y="4070272"/>
            <a:ext cx="2389910" cy="2026226"/>
          </a:xfrm>
          <a:prstGeom prst="flowChartConnector">
            <a:avLst/>
          </a:prstGeom>
          <a:solidFill>
            <a:schemeClr val="bg2">
              <a:lumMod val="60000"/>
              <a:lumOff val="40000"/>
            </a:schemeClr>
          </a:solidFill>
          <a:scene3d>
            <a:camera prst="orthographicFront"/>
            <a:lightRig rig="threePt" dir="t"/>
          </a:scene3d>
          <a:sp3d>
            <a:bevelT w="152400" h="50800" prst="softRound"/>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2">
                    <a:lumMod val="50000"/>
                  </a:schemeClr>
                </a:solidFill>
                <a:effectLst/>
                <a:latin typeface="Times New Roman" panose="02020603050405020304" pitchFamily="18" charset="0"/>
                <a:ea typeface="Calibri" panose="020F0502020204030204" pitchFamily="34" charset="0"/>
              </a:rPr>
              <a:t>Project Closure</a:t>
            </a:r>
            <a:endParaRPr lang="en-GB" sz="2800" dirty="0">
              <a:solidFill>
                <a:schemeClr val="bg2">
                  <a:lumMod val="50000"/>
                </a:schemeClr>
              </a:solidFill>
            </a:endParaRPr>
          </a:p>
        </p:txBody>
      </p:sp>
      <p:sp>
        <p:nvSpPr>
          <p:cNvPr id="19" name="Flowchart: Connector 18">
            <a:extLst>
              <a:ext uri="{FF2B5EF4-FFF2-40B4-BE49-F238E27FC236}">
                <a16:creationId xmlns:a16="http://schemas.microsoft.com/office/drawing/2014/main" id="{D8B6C5A8-74DD-16B0-00C0-E4CDC598DC5A}"/>
              </a:ext>
            </a:extLst>
          </p:cNvPr>
          <p:cNvSpPr/>
          <p:nvPr/>
        </p:nvSpPr>
        <p:spPr>
          <a:xfrm>
            <a:off x="5545042" y="120535"/>
            <a:ext cx="1768705" cy="2040774"/>
          </a:xfrm>
          <a:prstGeom prst="flowChartConnector">
            <a:avLst/>
          </a:prstGeom>
          <a:solidFill>
            <a:schemeClr val="tx2">
              <a:lumMod val="60000"/>
              <a:lumOff val="40000"/>
            </a:schemeClr>
          </a:solidFill>
          <a:scene3d>
            <a:camera prst="orthographicFront"/>
            <a:lightRig rig="threePt" dir="t"/>
          </a:scene3d>
          <a:sp3d>
            <a:bevelT w="152400" h="50800" prst="softRound"/>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bg1"/>
                </a:solidFill>
                <a:effectLst/>
                <a:latin typeface="Times New Roman" panose="02020603050405020304" pitchFamily="18" charset="0"/>
                <a:ea typeface="Calibri" panose="020F0502020204030204" pitchFamily="34" charset="0"/>
              </a:rPr>
              <a:t>Project Initiation</a:t>
            </a:r>
            <a:endParaRPr lang="en-GB" sz="2000" dirty="0">
              <a:solidFill>
                <a:schemeClr val="bg1"/>
              </a:solidFill>
            </a:endParaRPr>
          </a:p>
        </p:txBody>
      </p:sp>
      <p:sp>
        <p:nvSpPr>
          <p:cNvPr id="20" name="Flowchart: Connector 19">
            <a:extLst>
              <a:ext uri="{FF2B5EF4-FFF2-40B4-BE49-F238E27FC236}">
                <a16:creationId xmlns:a16="http://schemas.microsoft.com/office/drawing/2014/main" id="{BE676098-7ECB-D3C0-E4A8-9CC674AE792D}"/>
              </a:ext>
            </a:extLst>
          </p:cNvPr>
          <p:cNvSpPr/>
          <p:nvPr/>
        </p:nvSpPr>
        <p:spPr>
          <a:xfrm>
            <a:off x="6042942" y="5519129"/>
            <a:ext cx="457200" cy="457200"/>
          </a:xfrm>
          <a:prstGeom prst="flowChartConnector">
            <a:avLst/>
          </a:prstGeom>
          <a:solidFill>
            <a:schemeClr val="accent6">
              <a:lumMod val="20000"/>
              <a:lumOff val="80000"/>
            </a:schemeClr>
          </a:solidFill>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lowchart: Connector 20">
            <a:extLst>
              <a:ext uri="{FF2B5EF4-FFF2-40B4-BE49-F238E27FC236}">
                <a16:creationId xmlns:a16="http://schemas.microsoft.com/office/drawing/2014/main" id="{12E1DC78-3FA1-4001-C053-D999F0756185}"/>
              </a:ext>
            </a:extLst>
          </p:cNvPr>
          <p:cNvSpPr/>
          <p:nvPr/>
        </p:nvSpPr>
        <p:spPr>
          <a:xfrm>
            <a:off x="3565936" y="4810074"/>
            <a:ext cx="412257" cy="457200"/>
          </a:xfrm>
          <a:prstGeom prst="flowChartConnector">
            <a:avLst/>
          </a:prstGeom>
          <a:solidFill>
            <a:schemeClr val="accent5">
              <a:lumMod val="20000"/>
              <a:lumOff val="80000"/>
            </a:schemeClr>
          </a:solidFill>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Flowchart: Connector 21">
            <a:extLst>
              <a:ext uri="{FF2B5EF4-FFF2-40B4-BE49-F238E27FC236}">
                <a16:creationId xmlns:a16="http://schemas.microsoft.com/office/drawing/2014/main" id="{A98CCD04-0A56-F413-D4F5-B6DD2E55DB7A}"/>
              </a:ext>
            </a:extLst>
          </p:cNvPr>
          <p:cNvSpPr/>
          <p:nvPr/>
        </p:nvSpPr>
        <p:spPr>
          <a:xfrm>
            <a:off x="7032932" y="4031676"/>
            <a:ext cx="561630" cy="633845"/>
          </a:xfrm>
          <a:prstGeom prst="flowChartConnector">
            <a:avLst/>
          </a:prstGeom>
          <a:solidFill>
            <a:schemeClr val="tx2">
              <a:lumMod val="40000"/>
              <a:lumOff val="60000"/>
            </a:schemeClr>
          </a:solidFill>
          <a:scene3d>
            <a:camera prst="orthographicFront"/>
            <a:lightRig rig="threePt" dir="t"/>
          </a:scene3d>
          <a:sp3d>
            <a:bevelT w="152400" h="50800" prst="softRound"/>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lowchart: Connector 22">
            <a:extLst>
              <a:ext uri="{FF2B5EF4-FFF2-40B4-BE49-F238E27FC236}">
                <a16:creationId xmlns:a16="http://schemas.microsoft.com/office/drawing/2014/main" id="{9E5E4D59-C123-6141-B582-4137ACEFDF17}"/>
              </a:ext>
            </a:extLst>
          </p:cNvPr>
          <p:cNvSpPr/>
          <p:nvPr/>
        </p:nvSpPr>
        <p:spPr>
          <a:xfrm rot="11667337" flipV="1">
            <a:off x="5018621" y="4584751"/>
            <a:ext cx="441622" cy="450646"/>
          </a:xfrm>
          <a:prstGeom prst="flowChartConnector">
            <a:avLst/>
          </a:prstGeom>
          <a:solidFill>
            <a:schemeClr val="accent4">
              <a:lumMod val="20000"/>
              <a:lumOff val="80000"/>
            </a:schemeClr>
          </a:solidFill>
          <a:scene3d>
            <a:camera prst="orthographicFront"/>
            <a:lightRig rig="threePt" dir="t"/>
          </a:scene3d>
          <a:sp3d>
            <a:bevelT w="152400" h="50800" prst="softRound"/>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Flowchart: Connector 23">
            <a:extLst>
              <a:ext uri="{FF2B5EF4-FFF2-40B4-BE49-F238E27FC236}">
                <a16:creationId xmlns:a16="http://schemas.microsoft.com/office/drawing/2014/main" id="{46F1CB83-714D-B798-897B-5A9DB6F3724C}"/>
              </a:ext>
            </a:extLst>
          </p:cNvPr>
          <p:cNvSpPr/>
          <p:nvPr/>
        </p:nvSpPr>
        <p:spPr>
          <a:xfrm>
            <a:off x="3963271" y="3790661"/>
            <a:ext cx="341960" cy="355429"/>
          </a:xfrm>
          <a:prstGeom prst="flowChartConnector">
            <a:avLst/>
          </a:prstGeom>
          <a:solidFill>
            <a:schemeClr val="accent1">
              <a:lumMod val="20000"/>
              <a:lumOff val="80000"/>
            </a:schemeClr>
          </a:solidFill>
          <a:scene3d>
            <a:camera prst="orthographicFront"/>
            <a:lightRig rig="threePt" dir="t"/>
          </a:scene3d>
          <a:sp3d>
            <a:bevelT w="152400" h="50800" prst="softRound"/>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lowchart: Connector 24">
            <a:extLst>
              <a:ext uri="{FF2B5EF4-FFF2-40B4-BE49-F238E27FC236}">
                <a16:creationId xmlns:a16="http://schemas.microsoft.com/office/drawing/2014/main" id="{6FD9EFFB-1996-998B-B0FB-BDECAF6AF2CD}"/>
              </a:ext>
            </a:extLst>
          </p:cNvPr>
          <p:cNvSpPr/>
          <p:nvPr/>
        </p:nvSpPr>
        <p:spPr>
          <a:xfrm>
            <a:off x="5709797" y="1910903"/>
            <a:ext cx="446809" cy="447581"/>
          </a:xfrm>
          <a:prstGeom prst="flowChartConnector">
            <a:avLst/>
          </a:prstGeom>
          <a:solidFill>
            <a:schemeClr val="tx2">
              <a:lumMod val="40000"/>
              <a:lumOff val="60000"/>
            </a:schemeClr>
          </a:solidFill>
          <a:scene3d>
            <a:camera prst="orthographicFront"/>
            <a:lightRig rig="threePt" dir="t"/>
          </a:scene3d>
          <a:sp3d>
            <a:bevelT w="152400" h="50800" prst="softRound"/>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Flowchart: Connector 25">
            <a:extLst>
              <a:ext uri="{FF2B5EF4-FFF2-40B4-BE49-F238E27FC236}">
                <a16:creationId xmlns:a16="http://schemas.microsoft.com/office/drawing/2014/main" id="{1172822F-531E-3FD9-AD0E-32C3C0876BB1}"/>
              </a:ext>
            </a:extLst>
          </p:cNvPr>
          <p:cNvSpPr/>
          <p:nvPr/>
        </p:nvSpPr>
        <p:spPr>
          <a:xfrm>
            <a:off x="4454406" y="1586464"/>
            <a:ext cx="457200" cy="457200"/>
          </a:xfrm>
          <a:prstGeom prst="flowChartConnector">
            <a:avLst/>
          </a:prstGeom>
          <a:solidFill>
            <a:schemeClr val="accent4">
              <a:lumMod val="20000"/>
              <a:lumOff val="80000"/>
            </a:schemeClr>
          </a:solidFill>
          <a:scene3d>
            <a:camera prst="orthographicFront"/>
            <a:lightRig rig="threePt" dir="t"/>
          </a:scene3d>
          <a:sp3d>
            <a:bevelT w="152400" h="50800" prst="softRound"/>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Flowchart: Connector 27">
            <a:extLst>
              <a:ext uri="{FF2B5EF4-FFF2-40B4-BE49-F238E27FC236}">
                <a16:creationId xmlns:a16="http://schemas.microsoft.com/office/drawing/2014/main" id="{79AF38B3-4E92-77D1-5C45-7CCA9585D8E4}"/>
              </a:ext>
            </a:extLst>
          </p:cNvPr>
          <p:cNvSpPr/>
          <p:nvPr/>
        </p:nvSpPr>
        <p:spPr>
          <a:xfrm flipH="1">
            <a:off x="2417958" y="5814247"/>
            <a:ext cx="905046" cy="880113"/>
          </a:xfrm>
          <a:prstGeom prst="flowChartConnector">
            <a:avLst/>
          </a:prstGeom>
          <a:solidFill>
            <a:schemeClr val="accent5">
              <a:lumMod val="20000"/>
              <a:lumOff val="80000"/>
            </a:schemeClr>
          </a:solidFill>
          <a:scene3d>
            <a:camera prst="orthographicFront"/>
            <a:lightRig rig="threePt" dir="t"/>
          </a:scene3d>
          <a:sp3d>
            <a:bevelT w="152400" h="50800" prst="softRound"/>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Flowchart: Connector 28">
            <a:extLst>
              <a:ext uri="{FF2B5EF4-FFF2-40B4-BE49-F238E27FC236}">
                <a16:creationId xmlns:a16="http://schemas.microsoft.com/office/drawing/2014/main" id="{6A28EC7F-092A-58D0-45BB-37667B474B7A}"/>
              </a:ext>
            </a:extLst>
          </p:cNvPr>
          <p:cNvSpPr/>
          <p:nvPr/>
        </p:nvSpPr>
        <p:spPr>
          <a:xfrm flipH="1">
            <a:off x="5047204" y="627449"/>
            <a:ext cx="172658" cy="232475"/>
          </a:xfrm>
          <a:prstGeom prst="flowChartConnector">
            <a:avLst/>
          </a:prstGeom>
          <a:solidFill>
            <a:schemeClr val="tx1">
              <a:lumMod val="75000"/>
            </a:schemeClr>
          </a:solidFill>
          <a:scene3d>
            <a:camera prst="orthographicFront"/>
            <a:lightRig rig="threePt" dir="t"/>
          </a:scene3d>
          <a:sp3d>
            <a:bevelT w="152400" h="50800" prst="softRound"/>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Flowchart: Connector 29">
            <a:extLst>
              <a:ext uri="{FF2B5EF4-FFF2-40B4-BE49-F238E27FC236}">
                <a16:creationId xmlns:a16="http://schemas.microsoft.com/office/drawing/2014/main" id="{E1AC1A72-83D8-9518-64CA-7464EC49EDFC}"/>
              </a:ext>
            </a:extLst>
          </p:cNvPr>
          <p:cNvSpPr/>
          <p:nvPr/>
        </p:nvSpPr>
        <p:spPr>
          <a:xfrm flipH="1" flipV="1">
            <a:off x="7928443" y="509991"/>
            <a:ext cx="581274" cy="601314"/>
          </a:xfrm>
          <a:prstGeom prst="flowChartConnector">
            <a:avLst/>
          </a:prstGeom>
          <a:scene3d>
            <a:camera prst="orthographicFront"/>
            <a:lightRig rig="threePt" dir="t"/>
          </a:scene3d>
          <a:sp3d>
            <a:bevelT w="152400" h="50800" prst="softRound"/>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Flowchart: Connector 30">
            <a:extLst>
              <a:ext uri="{FF2B5EF4-FFF2-40B4-BE49-F238E27FC236}">
                <a16:creationId xmlns:a16="http://schemas.microsoft.com/office/drawing/2014/main" id="{157D7B53-DED6-25F2-DAEA-07757C46A176}"/>
              </a:ext>
            </a:extLst>
          </p:cNvPr>
          <p:cNvSpPr/>
          <p:nvPr/>
        </p:nvSpPr>
        <p:spPr>
          <a:xfrm>
            <a:off x="8507910" y="5519129"/>
            <a:ext cx="457200" cy="457200"/>
          </a:xfrm>
          <a:prstGeom prst="flowChartConnector">
            <a:avLst/>
          </a:prstGeom>
          <a:solidFill>
            <a:schemeClr val="accent1">
              <a:lumMod val="40000"/>
              <a:lumOff val="60000"/>
            </a:schemeClr>
          </a:solidFill>
          <a:scene3d>
            <a:camera prst="orthographicFront"/>
            <a:lightRig rig="threePt" dir="t"/>
          </a:scene3d>
          <a:sp3d>
            <a:bevelT w="152400" h="50800" prst="softRound"/>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Flowchart: Connector 31">
            <a:extLst>
              <a:ext uri="{FF2B5EF4-FFF2-40B4-BE49-F238E27FC236}">
                <a16:creationId xmlns:a16="http://schemas.microsoft.com/office/drawing/2014/main" id="{CCC49C99-FBE6-0C35-A86F-E1452ACB982D}"/>
              </a:ext>
            </a:extLst>
          </p:cNvPr>
          <p:cNvSpPr/>
          <p:nvPr/>
        </p:nvSpPr>
        <p:spPr>
          <a:xfrm>
            <a:off x="9681039" y="2811159"/>
            <a:ext cx="412596" cy="357184"/>
          </a:xfrm>
          <a:prstGeom prst="flowChartConnector">
            <a:avLst/>
          </a:prstGeom>
          <a:scene3d>
            <a:camera prst="orthographicFront"/>
            <a:lightRig rig="threePt" dir="t"/>
          </a:scene3d>
          <a:sp3d>
            <a:bevelT w="152400" h="50800" prst="softRound"/>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D6292E0C-E59C-F119-3B54-9D8DF23D67C7}"/>
              </a:ext>
            </a:extLst>
          </p:cNvPr>
          <p:cNvSpPr txBox="1"/>
          <p:nvPr/>
        </p:nvSpPr>
        <p:spPr>
          <a:xfrm>
            <a:off x="160056" y="253503"/>
            <a:ext cx="3606441" cy="5115311"/>
          </a:xfrm>
          <a:prstGeom prst="rect">
            <a:avLst/>
          </a:prstGeom>
          <a:noFill/>
        </p:spPr>
        <p:txBody>
          <a:bodyPr wrap="square" rtlCol="0">
            <a:spAutoFit/>
          </a:bodyPr>
          <a:lstStyle/>
          <a:p>
            <a:pPr algn="just">
              <a:lnSpc>
                <a:spcPct val="150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A well-defined project approach will be used to guarantee the smooth launch of Tesco's onsite catering operation. The selected technique is consistent with the well-known Project Life Cycle model. There are four main phases in the Project Life Cycle model, and they are Initiation, Planning, Execution, and Closure.</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67640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6BC7B5-39A6-6F1D-D084-8F7866F71508}"/>
              </a:ext>
            </a:extLst>
          </p:cNvPr>
          <p:cNvSpPr txBox="1"/>
          <p:nvPr/>
        </p:nvSpPr>
        <p:spPr>
          <a:xfrm>
            <a:off x="3802569" y="2459222"/>
            <a:ext cx="5163013" cy="923330"/>
          </a:xfrm>
          <a:prstGeom prst="rect">
            <a:avLst/>
          </a:prstGeom>
          <a:noFill/>
        </p:spPr>
        <p:txBody>
          <a:bodyPr wrap="square" rtlCol="0">
            <a:spAutoFit/>
          </a:bodyPr>
          <a:lstStyle/>
          <a:p>
            <a:r>
              <a:rPr lang="en-GB" sz="5400" dirty="0">
                <a:solidFill>
                  <a:schemeClr val="tx1">
                    <a:lumMod val="95000"/>
                  </a:schemeClr>
                </a:solidFill>
                <a:latin typeface="Aptos Black" panose="020B0004020202020204" pitchFamily="34" charset="0"/>
              </a:rPr>
              <a:t>Team Building </a:t>
            </a:r>
          </a:p>
        </p:txBody>
      </p:sp>
      <p:sp>
        <p:nvSpPr>
          <p:cNvPr id="4" name="TextBox 3">
            <a:extLst>
              <a:ext uri="{FF2B5EF4-FFF2-40B4-BE49-F238E27FC236}">
                <a16:creationId xmlns:a16="http://schemas.microsoft.com/office/drawing/2014/main" id="{BBD5BB6B-E3A5-A266-3DFF-10438DB76D1B}"/>
              </a:ext>
            </a:extLst>
          </p:cNvPr>
          <p:cNvSpPr txBox="1"/>
          <p:nvPr/>
        </p:nvSpPr>
        <p:spPr>
          <a:xfrm>
            <a:off x="308823" y="1772172"/>
            <a:ext cx="2677406" cy="461665"/>
          </a:xfrm>
          <a:prstGeom prst="rect">
            <a:avLst/>
          </a:prstGeom>
          <a:noFill/>
        </p:spPr>
        <p:txBody>
          <a:bodyPr wrap="square" rtlCol="0">
            <a:spAutoFit/>
          </a:bodyPr>
          <a:lstStyle/>
          <a:p>
            <a:r>
              <a:rPr lang="en-GB" sz="2400" dirty="0">
                <a:solidFill>
                  <a:schemeClr val="bg1"/>
                </a:solidFill>
                <a:latin typeface="Aptos Black" panose="020B0004020202020204" pitchFamily="34" charset="0"/>
              </a:rPr>
              <a:t>Leadership</a:t>
            </a:r>
          </a:p>
        </p:txBody>
      </p:sp>
      <p:sp>
        <p:nvSpPr>
          <p:cNvPr id="8" name="TextBox 7">
            <a:extLst>
              <a:ext uri="{FF2B5EF4-FFF2-40B4-BE49-F238E27FC236}">
                <a16:creationId xmlns:a16="http://schemas.microsoft.com/office/drawing/2014/main" id="{1771AEA1-95DD-856B-9CFB-A3707EDA79E9}"/>
              </a:ext>
            </a:extLst>
          </p:cNvPr>
          <p:cNvSpPr txBox="1"/>
          <p:nvPr/>
        </p:nvSpPr>
        <p:spPr>
          <a:xfrm>
            <a:off x="781498" y="2780305"/>
            <a:ext cx="2199019" cy="461665"/>
          </a:xfrm>
          <a:prstGeom prst="rect">
            <a:avLst/>
          </a:prstGeom>
          <a:noFill/>
        </p:spPr>
        <p:txBody>
          <a:bodyPr wrap="square" rtlCol="0">
            <a:spAutoFit/>
          </a:bodyPr>
          <a:lstStyle/>
          <a:p>
            <a:r>
              <a:rPr lang="en-GB" sz="2400" dirty="0">
                <a:solidFill>
                  <a:schemeClr val="bg1"/>
                </a:solidFill>
                <a:latin typeface="Aptos Black" panose="020B0004020202020204" pitchFamily="34" charset="0"/>
              </a:rPr>
              <a:t>Training</a:t>
            </a:r>
          </a:p>
        </p:txBody>
      </p:sp>
      <p:pic>
        <p:nvPicPr>
          <p:cNvPr id="11" name="Graphic 10" descr="Handshake with solid fill">
            <a:extLst>
              <a:ext uri="{FF2B5EF4-FFF2-40B4-BE49-F238E27FC236}">
                <a16:creationId xmlns:a16="http://schemas.microsoft.com/office/drawing/2014/main" id="{DB1115C4-B87D-2382-6EAA-3D533445170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66667" y="4087844"/>
            <a:ext cx="1622266" cy="1623631"/>
          </a:xfrm>
          <a:prstGeom prst="rect">
            <a:avLst/>
          </a:prstGeom>
        </p:spPr>
      </p:pic>
      <p:pic>
        <p:nvPicPr>
          <p:cNvPr id="15" name="Graphic 14" descr="Gears with solid fill">
            <a:extLst>
              <a:ext uri="{FF2B5EF4-FFF2-40B4-BE49-F238E27FC236}">
                <a16:creationId xmlns:a16="http://schemas.microsoft.com/office/drawing/2014/main" id="{7F91BFF2-622E-5724-D77B-0C30C42D47E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09208" y="4492685"/>
            <a:ext cx="2143820" cy="1462521"/>
          </a:xfrm>
          <a:prstGeom prst="rect">
            <a:avLst/>
          </a:prstGeom>
        </p:spPr>
      </p:pic>
      <p:pic>
        <p:nvPicPr>
          <p:cNvPr id="17" name="Graphic 16" descr="Gears outline">
            <a:extLst>
              <a:ext uri="{FF2B5EF4-FFF2-40B4-BE49-F238E27FC236}">
                <a16:creationId xmlns:a16="http://schemas.microsoft.com/office/drawing/2014/main" id="{81877EA6-AE98-3646-BC01-6F1F7CB4E37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094103" y="4356411"/>
            <a:ext cx="2126952" cy="1593623"/>
          </a:xfrm>
          <a:prstGeom prst="rect">
            <a:avLst/>
          </a:prstGeom>
        </p:spPr>
      </p:pic>
      <p:pic>
        <p:nvPicPr>
          <p:cNvPr id="19" name="Graphic 18" descr="Puzzle outline">
            <a:extLst>
              <a:ext uri="{FF2B5EF4-FFF2-40B4-BE49-F238E27FC236}">
                <a16:creationId xmlns:a16="http://schemas.microsoft.com/office/drawing/2014/main" id="{EB09220C-5454-7A2A-1439-6DDD37FDAD2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917839" y="4014807"/>
            <a:ext cx="1739590" cy="1593623"/>
          </a:xfrm>
          <a:prstGeom prst="rect">
            <a:avLst/>
          </a:prstGeom>
        </p:spPr>
      </p:pic>
      <p:pic>
        <p:nvPicPr>
          <p:cNvPr id="23" name="Graphic 22" descr="Puzzle pieces outline">
            <a:extLst>
              <a:ext uri="{FF2B5EF4-FFF2-40B4-BE49-F238E27FC236}">
                <a16:creationId xmlns:a16="http://schemas.microsoft.com/office/drawing/2014/main" id="{45AE1246-FA4D-43C4-1282-2318A5ED1B7A}"/>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9649949" y="4087844"/>
            <a:ext cx="1877275" cy="1439610"/>
          </a:xfrm>
          <a:prstGeom prst="rect">
            <a:avLst/>
          </a:prstGeom>
        </p:spPr>
      </p:pic>
      <p:pic>
        <p:nvPicPr>
          <p:cNvPr id="25" name="Graphic 24" descr="School boy outline">
            <a:extLst>
              <a:ext uri="{FF2B5EF4-FFF2-40B4-BE49-F238E27FC236}">
                <a16:creationId xmlns:a16="http://schemas.microsoft.com/office/drawing/2014/main" id="{057C44EC-DA35-9F7A-6378-1EFCD395AEAE}"/>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0080180" y="381533"/>
            <a:ext cx="1292185" cy="1292185"/>
          </a:xfrm>
          <a:prstGeom prst="rect">
            <a:avLst/>
          </a:prstGeom>
        </p:spPr>
      </p:pic>
      <p:pic>
        <p:nvPicPr>
          <p:cNvPr id="27" name="Graphic 26" descr="Target with solid fill">
            <a:extLst>
              <a:ext uri="{FF2B5EF4-FFF2-40B4-BE49-F238E27FC236}">
                <a16:creationId xmlns:a16="http://schemas.microsoft.com/office/drawing/2014/main" id="{DE064546-C13D-ED57-011B-109202E6853F}"/>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5740414" y="406710"/>
            <a:ext cx="914400" cy="914400"/>
          </a:xfrm>
          <a:prstGeom prst="rect">
            <a:avLst/>
          </a:prstGeom>
        </p:spPr>
      </p:pic>
      <p:sp>
        <p:nvSpPr>
          <p:cNvPr id="30" name="TextBox 29">
            <a:extLst>
              <a:ext uri="{FF2B5EF4-FFF2-40B4-BE49-F238E27FC236}">
                <a16:creationId xmlns:a16="http://schemas.microsoft.com/office/drawing/2014/main" id="{3B775CA4-0D5C-9872-0C01-FAA04DC153F8}"/>
              </a:ext>
            </a:extLst>
          </p:cNvPr>
          <p:cNvSpPr txBox="1"/>
          <p:nvPr/>
        </p:nvSpPr>
        <p:spPr>
          <a:xfrm>
            <a:off x="5094103" y="6018244"/>
            <a:ext cx="2504179" cy="461665"/>
          </a:xfrm>
          <a:prstGeom prst="rect">
            <a:avLst/>
          </a:prstGeom>
          <a:noFill/>
        </p:spPr>
        <p:txBody>
          <a:bodyPr wrap="square" rtlCol="0">
            <a:spAutoFit/>
          </a:bodyPr>
          <a:lstStyle/>
          <a:p>
            <a:r>
              <a:rPr lang="en-GB" sz="2400" dirty="0">
                <a:solidFill>
                  <a:schemeClr val="bg1"/>
                </a:solidFill>
                <a:latin typeface="Aptos Black" panose="020B0004020202020204" pitchFamily="34" charset="0"/>
              </a:rPr>
              <a:t>Cooperation</a:t>
            </a:r>
          </a:p>
        </p:txBody>
      </p:sp>
      <p:sp>
        <p:nvSpPr>
          <p:cNvPr id="31" name="TextBox 30">
            <a:extLst>
              <a:ext uri="{FF2B5EF4-FFF2-40B4-BE49-F238E27FC236}">
                <a16:creationId xmlns:a16="http://schemas.microsoft.com/office/drawing/2014/main" id="{C852626F-A5E8-F48E-4E60-EAB8F7E39530}"/>
              </a:ext>
            </a:extLst>
          </p:cNvPr>
          <p:cNvSpPr txBox="1"/>
          <p:nvPr/>
        </p:nvSpPr>
        <p:spPr>
          <a:xfrm>
            <a:off x="988559" y="5472915"/>
            <a:ext cx="2504179" cy="461665"/>
          </a:xfrm>
          <a:prstGeom prst="rect">
            <a:avLst/>
          </a:prstGeom>
          <a:noFill/>
        </p:spPr>
        <p:txBody>
          <a:bodyPr wrap="square" rtlCol="0">
            <a:spAutoFit/>
          </a:bodyPr>
          <a:lstStyle/>
          <a:p>
            <a:r>
              <a:rPr lang="en-GB" sz="2400" dirty="0">
                <a:solidFill>
                  <a:schemeClr val="bg1"/>
                </a:solidFill>
                <a:latin typeface="Aptos Black" panose="020B0004020202020204" pitchFamily="34" charset="0"/>
              </a:rPr>
              <a:t>Communication</a:t>
            </a:r>
          </a:p>
        </p:txBody>
      </p:sp>
      <p:sp>
        <p:nvSpPr>
          <p:cNvPr id="32" name="TextBox 31">
            <a:extLst>
              <a:ext uri="{FF2B5EF4-FFF2-40B4-BE49-F238E27FC236}">
                <a16:creationId xmlns:a16="http://schemas.microsoft.com/office/drawing/2014/main" id="{BE7B3E19-6F54-C6A8-76F8-147B52EA9E6A}"/>
              </a:ext>
            </a:extLst>
          </p:cNvPr>
          <p:cNvSpPr txBox="1"/>
          <p:nvPr/>
        </p:nvSpPr>
        <p:spPr>
          <a:xfrm>
            <a:off x="8348633" y="5472916"/>
            <a:ext cx="2504179" cy="461665"/>
          </a:xfrm>
          <a:prstGeom prst="rect">
            <a:avLst/>
          </a:prstGeom>
          <a:noFill/>
        </p:spPr>
        <p:txBody>
          <a:bodyPr wrap="square" rtlCol="0">
            <a:spAutoFit/>
          </a:bodyPr>
          <a:lstStyle/>
          <a:p>
            <a:r>
              <a:rPr lang="en-GB" sz="2400" dirty="0">
                <a:solidFill>
                  <a:schemeClr val="bg1"/>
                </a:solidFill>
                <a:latin typeface="Aptos Black" panose="020B0004020202020204" pitchFamily="34" charset="0"/>
              </a:rPr>
              <a:t>Collaboration</a:t>
            </a:r>
          </a:p>
        </p:txBody>
      </p:sp>
      <p:sp>
        <p:nvSpPr>
          <p:cNvPr id="33" name="TextBox 32">
            <a:extLst>
              <a:ext uri="{FF2B5EF4-FFF2-40B4-BE49-F238E27FC236}">
                <a16:creationId xmlns:a16="http://schemas.microsoft.com/office/drawing/2014/main" id="{11E1906E-989A-35F2-8618-45BF34AC5C08}"/>
              </a:ext>
            </a:extLst>
          </p:cNvPr>
          <p:cNvSpPr txBox="1"/>
          <p:nvPr/>
        </p:nvSpPr>
        <p:spPr>
          <a:xfrm flipH="1">
            <a:off x="5702149" y="1317682"/>
            <a:ext cx="914399" cy="461665"/>
          </a:xfrm>
          <a:prstGeom prst="rect">
            <a:avLst/>
          </a:prstGeom>
          <a:noFill/>
        </p:spPr>
        <p:txBody>
          <a:bodyPr wrap="square" rtlCol="0">
            <a:spAutoFit/>
          </a:bodyPr>
          <a:lstStyle/>
          <a:p>
            <a:r>
              <a:rPr lang="en-GB" sz="2400" dirty="0">
                <a:solidFill>
                  <a:schemeClr val="bg1"/>
                </a:solidFill>
                <a:latin typeface="Aptos Black" panose="020B0004020202020204" pitchFamily="34" charset="0"/>
              </a:rPr>
              <a:t>Goal</a:t>
            </a:r>
          </a:p>
        </p:txBody>
      </p:sp>
      <p:pic>
        <p:nvPicPr>
          <p:cNvPr id="35" name="Graphic 34" descr="Exclamation mark with solid fill">
            <a:extLst>
              <a:ext uri="{FF2B5EF4-FFF2-40B4-BE49-F238E27FC236}">
                <a16:creationId xmlns:a16="http://schemas.microsoft.com/office/drawing/2014/main" id="{56EBECD4-6753-DC35-C16E-4568D8A1B721}"/>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9265051" y="308142"/>
            <a:ext cx="914400" cy="566321"/>
          </a:xfrm>
          <a:prstGeom prst="rect">
            <a:avLst/>
          </a:prstGeom>
        </p:spPr>
      </p:pic>
      <p:sp>
        <p:nvSpPr>
          <p:cNvPr id="36" name="Flowchart: Connector 35">
            <a:extLst>
              <a:ext uri="{FF2B5EF4-FFF2-40B4-BE49-F238E27FC236}">
                <a16:creationId xmlns:a16="http://schemas.microsoft.com/office/drawing/2014/main" id="{97B1B85A-97BE-B0FA-53F5-28F6097C2C71}"/>
              </a:ext>
            </a:extLst>
          </p:cNvPr>
          <p:cNvSpPr/>
          <p:nvPr/>
        </p:nvSpPr>
        <p:spPr>
          <a:xfrm>
            <a:off x="9265052" y="155650"/>
            <a:ext cx="914399" cy="835877"/>
          </a:xfrm>
          <a:prstGeom prst="flowChartConnector">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
        <p:nvSpPr>
          <p:cNvPr id="38" name="Minus Sign 37">
            <a:extLst>
              <a:ext uri="{FF2B5EF4-FFF2-40B4-BE49-F238E27FC236}">
                <a16:creationId xmlns:a16="http://schemas.microsoft.com/office/drawing/2014/main" id="{4CF4EC91-6920-CD8D-C6EE-8F2D0734E686}"/>
              </a:ext>
            </a:extLst>
          </p:cNvPr>
          <p:cNvSpPr/>
          <p:nvPr/>
        </p:nvSpPr>
        <p:spPr>
          <a:xfrm flipV="1">
            <a:off x="3505517" y="3122114"/>
            <a:ext cx="4917688" cy="600567"/>
          </a:xfrm>
          <a:prstGeom prst="mathMinus">
            <a:avLst/>
          </a:prstGeom>
          <a:solidFill>
            <a:schemeClr val="tx2">
              <a:lumMod val="40000"/>
              <a:lumOff val="60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39" name="TextBox 38">
            <a:extLst>
              <a:ext uri="{FF2B5EF4-FFF2-40B4-BE49-F238E27FC236}">
                <a16:creationId xmlns:a16="http://schemas.microsoft.com/office/drawing/2014/main" id="{8134C1B4-CA7E-310F-5F00-5CB51A87DADC}"/>
              </a:ext>
            </a:extLst>
          </p:cNvPr>
          <p:cNvSpPr txBox="1"/>
          <p:nvPr/>
        </p:nvSpPr>
        <p:spPr>
          <a:xfrm flipH="1">
            <a:off x="9787634" y="1673718"/>
            <a:ext cx="1739590" cy="461665"/>
          </a:xfrm>
          <a:prstGeom prst="rect">
            <a:avLst/>
          </a:prstGeom>
          <a:noFill/>
        </p:spPr>
        <p:txBody>
          <a:bodyPr wrap="square" rtlCol="0">
            <a:spAutoFit/>
          </a:bodyPr>
          <a:lstStyle/>
          <a:p>
            <a:r>
              <a:rPr lang="en-GB" sz="2400" dirty="0">
                <a:solidFill>
                  <a:schemeClr val="bg1"/>
                </a:solidFill>
                <a:latin typeface="Aptos Black" panose="020B0004020202020204" pitchFamily="34" charset="0"/>
              </a:rPr>
              <a:t>Motivation </a:t>
            </a:r>
          </a:p>
        </p:txBody>
      </p:sp>
      <p:sp>
        <p:nvSpPr>
          <p:cNvPr id="40" name="TextBox 39">
            <a:extLst>
              <a:ext uri="{FF2B5EF4-FFF2-40B4-BE49-F238E27FC236}">
                <a16:creationId xmlns:a16="http://schemas.microsoft.com/office/drawing/2014/main" id="{A08F9241-B4FC-391A-CFA4-4432EEBCFC10}"/>
              </a:ext>
            </a:extLst>
          </p:cNvPr>
          <p:cNvSpPr txBox="1"/>
          <p:nvPr/>
        </p:nvSpPr>
        <p:spPr>
          <a:xfrm>
            <a:off x="9722251" y="2684794"/>
            <a:ext cx="1739590" cy="461665"/>
          </a:xfrm>
          <a:prstGeom prst="rect">
            <a:avLst/>
          </a:prstGeom>
          <a:noFill/>
        </p:spPr>
        <p:txBody>
          <a:bodyPr wrap="square" rtlCol="0">
            <a:spAutoFit/>
          </a:bodyPr>
          <a:lstStyle/>
          <a:p>
            <a:r>
              <a:rPr lang="en-GB" sz="2400" dirty="0">
                <a:solidFill>
                  <a:schemeClr val="bg1"/>
                </a:solidFill>
                <a:latin typeface="Aptos Black" panose="020B0004020202020204" pitchFamily="34" charset="0"/>
              </a:rPr>
              <a:t>Coaching</a:t>
            </a:r>
          </a:p>
        </p:txBody>
      </p:sp>
      <p:sp>
        <p:nvSpPr>
          <p:cNvPr id="41" name="Arrow: Right 40">
            <a:extLst>
              <a:ext uri="{FF2B5EF4-FFF2-40B4-BE49-F238E27FC236}">
                <a16:creationId xmlns:a16="http://schemas.microsoft.com/office/drawing/2014/main" id="{AF8C24DF-B31E-EC0C-8C1C-89B7DD1304E1}"/>
              </a:ext>
            </a:extLst>
          </p:cNvPr>
          <p:cNvSpPr/>
          <p:nvPr/>
        </p:nvSpPr>
        <p:spPr>
          <a:xfrm rot="19925264">
            <a:off x="1835558" y="353067"/>
            <a:ext cx="1788964" cy="1001421"/>
          </a:xfrm>
          <a:prstGeom prst="right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solidFill>
                  <a:schemeClr val="tx1"/>
                </a:solidFill>
              </a:rPr>
              <a:t>This Way</a:t>
            </a:r>
          </a:p>
        </p:txBody>
      </p:sp>
      <p:cxnSp>
        <p:nvCxnSpPr>
          <p:cNvPr id="50" name="Straight Arrow Connector 49">
            <a:extLst>
              <a:ext uri="{FF2B5EF4-FFF2-40B4-BE49-F238E27FC236}">
                <a16:creationId xmlns:a16="http://schemas.microsoft.com/office/drawing/2014/main" id="{8538AE20-34EA-1145-A7C0-4077F6380786}"/>
              </a:ext>
            </a:extLst>
          </p:cNvPr>
          <p:cNvCxnSpPr/>
          <p:nvPr/>
        </p:nvCxnSpPr>
        <p:spPr>
          <a:xfrm>
            <a:off x="2955073" y="2735070"/>
            <a:ext cx="914400" cy="914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6" name="Connector: Elbow 55">
            <a:extLst>
              <a:ext uri="{FF2B5EF4-FFF2-40B4-BE49-F238E27FC236}">
                <a16:creationId xmlns:a16="http://schemas.microsoft.com/office/drawing/2014/main" id="{5C33C306-A90E-7376-36CC-B76F67B3EADB}"/>
              </a:ext>
            </a:extLst>
          </p:cNvPr>
          <p:cNvCxnSpPr>
            <a:cxnSpLocks/>
          </p:cNvCxnSpPr>
          <p:nvPr/>
        </p:nvCxnSpPr>
        <p:spPr>
          <a:xfrm>
            <a:off x="2087725" y="2960108"/>
            <a:ext cx="1671182" cy="184593"/>
          </a:xfrm>
          <a:prstGeom prst="bentConnector3">
            <a:avLst>
              <a:gd name="adj1" fmla="val 50000"/>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cxnSp>
        <p:nvCxnSpPr>
          <p:cNvPr id="68" name="Connector: Elbow 67">
            <a:extLst>
              <a:ext uri="{FF2B5EF4-FFF2-40B4-BE49-F238E27FC236}">
                <a16:creationId xmlns:a16="http://schemas.microsoft.com/office/drawing/2014/main" id="{1F6E75CC-1CD3-3951-91FB-612480E3CE38}"/>
              </a:ext>
            </a:extLst>
          </p:cNvPr>
          <p:cNvCxnSpPr>
            <a:cxnSpLocks/>
          </p:cNvCxnSpPr>
          <p:nvPr/>
        </p:nvCxnSpPr>
        <p:spPr>
          <a:xfrm>
            <a:off x="2240648" y="2004385"/>
            <a:ext cx="3492334" cy="586140"/>
          </a:xfrm>
          <a:prstGeom prst="bentConnector3">
            <a:avLst>
              <a:gd name="adj1" fmla="val 50000"/>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cxnSp>
        <p:nvCxnSpPr>
          <p:cNvPr id="74" name="Connector: Elbow 73">
            <a:extLst>
              <a:ext uri="{FF2B5EF4-FFF2-40B4-BE49-F238E27FC236}">
                <a16:creationId xmlns:a16="http://schemas.microsoft.com/office/drawing/2014/main" id="{6B044596-F601-53CB-D30C-2A9F9E1484A1}"/>
              </a:ext>
            </a:extLst>
          </p:cNvPr>
          <p:cNvCxnSpPr>
            <a:cxnSpLocks/>
          </p:cNvCxnSpPr>
          <p:nvPr/>
        </p:nvCxnSpPr>
        <p:spPr>
          <a:xfrm flipV="1">
            <a:off x="1037063" y="3742770"/>
            <a:ext cx="4598865" cy="1730146"/>
          </a:xfrm>
          <a:prstGeom prst="bentConnector3">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cxnSp>
        <p:nvCxnSpPr>
          <p:cNvPr id="90" name="Connector: Elbow 89">
            <a:extLst>
              <a:ext uri="{FF2B5EF4-FFF2-40B4-BE49-F238E27FC236}">
                <a16:creationId xmlns:a16="http://schemas.microsoft.com/office/drawing/2014/main" id="{215314B7-B75F-6026-7787-054603ABAFD6}"/>
              </a:ext>
            </a:extLst>
          </p:cNvPr>
          <p:cNvCxnSpPr>
            <a:cxnSpLocks/>
          </p:cNvCxnSpPr>
          <p:nvPr/>
        </p:nvCxnSpPr>
        <p:spPr>
          <a:xfrm rot="10800000">
            <a:off x="6654815" y="3739660"/>
            <a:ext cx="4170519" cy="1728085"/>
          </a:xfrm>
          <a:prstGeom prst="bentConnector3">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cxnSp>
        <p:nvCxnSpPr>
          <p:cNvPr id="98" name="Connector: Elbow 97">
            <a:extLst>
              <a:ext uri="{FF2B5EF4-FFF2-40B4-BE49-F238E27FC236}">
                <a16:creationId xmlns:a16="http://schemas.microsoft.com/office/drawing/2014/main" id="{79D7F95F-D45C-5A2B-D5CE-982A92C93E16}"/>
              </a:ext>
            </a:extLst>
          </p:cNvPr>
          <p:cNvCxnSpPr>
            <a:cxnSpLocks/>
          </p:cNvCxnSpPr>
          <p:nvPr/>
        </p:nvCxnSpPr>
        <p:spPr>
          <a:xfrm rot="10800000" flipV="1">
            <a:off x="8508381" y="2956632"/>
            <a:ext cx="1279254" cy="136711"/>
          </a:xfrm>
          <a:prstGeom prst="bentConnector3">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cxnSp>
        <p:nvCxnSpPr>
          <p:cNvPr id="103" name="Connector: Elbow 102">
            <a:extLst>
              <a:ext uri="{FF2B5EF4-FFF2-40B4-BE49-F238E27FC236}">
                <a16:creationId xmlns:a16="http://schemas.microsoft.com/office/drawing/2014/main" id="{5B2CFEBF-4075-0330-CF0E-1D293175C1FF}"/>
              </a:ext>
            </a:extLst>
          </p:cNvPr>
          <p:cNvCxnSpPr>
            <a:cxnSpLocks/>
            <a:stCxn id="39" idx="3"/>
          </p:cNvCxnSpPr>
          <p:nvPr/>
        </p:nvCxnSpPr>
        <p:spPr>
          <a:xfrm rot="10800000" flipV="1">
            <a:off x="6540194" y="1904551"/>
            <a:ext cx="3247440" cy="634122"/>
          </a:xfrm>
          <a:prstGeom prst="bentConnector3">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cxnSp>
        <p:nvCxnSpPr>
          <p:cNvPr id="112" name="Straight Arrow Connector 111">
            <a:extLst>
              <a:ext uri="{FF2B5EF4-FFF2-40B4-BE49-F238E27FC236}">
                <a16:creationId xmlns:a16="http://schemas.microsoft.com/office/drawing/2014/main" id="{8F0917B0-C441-792E-A29E-77A9A32A80FA}"/>
              </a:ext>
            </a:extLst>
          </p:cNvPr>
          <p:cNvCxnSpPr>
            <a:cxnSpLocks/>
          </p:cNvCxnSpPr>
          <p:nvPr/>
        </p:nvCxnSpPr>
        <p:spPr>
          <a:xfrm flipH="1">
            <a:off x="6185871" y="1915621"/>
            <a:ext cx="3717" cy="613293"/>
          </a:xfrm>
          <a:prstGeom prst="straightConnector1">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cxnSp>
        <p:nvCxnSpPr>
          <p:cNvPr id="122" name="Straight Arrow Connector 121">
            <a:extLst>
              <a:ext uri="{FF2B5EF4-FFF2-40B4-BE49-F238E27FC236}">
                <a16:creationId xmlns:a16="http://schemas.microsoft.com/office/drawing/2014/main" id="{324EF9DD-44A3-5BB2-ABE5-A70E03467A64}"/>
              </a:ext>
            </a:extLst>
          </p:cNvPr>
          <p:cNvCxnSpPr>
            <a:cxnSpLocks/>
          </p:cNvCxnSpPr>
          <p:nvPr/>
        </p:nvCxnSpPr>
        <p:spPr>
          <a:xfrm flipV="1">
            <a:off x="6157579" y="3795232"/>
            <a:ext cx="0" cy="697453"/>
          </a:xfrm>
          <a:prstGeom prst="straightConnector1">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990856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Isosceles Triangle 28">
            <a:extLst>
              <a:ext uri="{FF2B5EF4-FFF2-40B4-BE49-F238E27FC236}">
                <a16:creationId xmlns:a16="http://schemas.microsoft.com/office/drawing/2014/main" id="{4D891012-A0AC-F621-E298-9E95385E8CCB}"/>
              </a:ext>
            </a:extLst>
          </p:cNvPr>
          <p:cNvSpPr/>
          <p:nvPr/>
        </p:nvSpPr>
        <p:spPr>
          <a:xfrm>
            <a:off x="3676653" y="1899071"/>
            <a:ext cx="5164666" cy="4368801"/>
          </a:xfrm>
          <a:prstGeom prst="triangle">
            <a:avLst>
              <a:gd name="adj" fmla="val 45172"/>
            </a:avLst>
          </a:prstGeom>
          <a:solidFill>
            <a:schemeClr val="accent4">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30" name="Flowchart: Connector 29">
            <a:extLst>
              <a:ext uri="{FF2B5EF4-FFF2-40B4-BE49-F238E27FC236}">
                <a16:creationId xmlns:a16="http://schemas.microsoft.com/office/drawing/2014/main" id="{A75D9C2D-C47E-D206-2E50-AB07E7A292DE}"/>
              </a:ext>
            </a:extLst>
          </p:cNvPr>
          <p:cNvSpPr/>
          <p:nvPr/>
        </p:nvSpPr>
        <p:spPr>
          <a:xfrm>
            <a:off x="7472366" y="5109102"/>
            <a:ext cx="1540933" cy="1405467"/>
          </a:xfrm>
          <a:prstGeom prst="flowChartConnector">
            <a:avLst/>
          </a:prstGeom>
          <a:solidFill>
            <a:schemeClr val="tx2">
              <a:lumMod val="50000"/>
              <a:lumOff val="50000"/>
            </a:schemeClr>
          </a:solidFill>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dirty="0"/>
          </a:p>
        </p:txBody>
      </p:sp>
      <p:sp>
        <p:nvSpPr>
          <p:cNvPr id="31" name="Flowchart: Connector 30">
            <a:extLst>
              <a:ext uri="{FF2B5EF4-FFF2-40B4-BE49-F238E27FC236}">
                <a16:creationId xmlns:a16="http://schemas.microsoft.com/office/drawing/2014/main" id="{F8E3A795-A59E-5EC3-F782-226474208965}"/>
              </a:ext>
            </a:extLst>
          </p:cNvPr>
          <p:cNvSpPr/>
          <p:nvPr/>
        </p:nvSpPr>
        <p:spPr>
          <a:xfrm>
            <a:off x="3145077" y="5041369"/>
            <a:ext cx="1507065" cy="1540934"/>
          </a:xfrm>
          <a:prstGeom prst="flowChartConnector">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highlight>
                <a:srgbClr val="FFFF00"/>
              </a:highlight>
            </a:endParaRPr>
          </a:p>
        </p:txBody>
      </p:sp>
      <p:sp>
        <p:nvSpPr>
          <p:cNvPr id="32" name="Flowchart: Connector 31">
            <a:extLst>
              <a:ext uri="{FF2B5EF4-FFF2-40B4-BE49-F238E27FC236}">
                <a16:creationId xmlns:a16="http://schemas.microsoft.com/office/drawing/2014/main" id="{61A215F4-91D2-0625-364A-BE1BEA049B13}"/>
              </a:ext>
            </a:extLst>
          </p:cNvPr>
          <p:cNvSpPr/>
          <p:nvPr/>
        </p:nvSpPr>
        <p:spPr>
          <a:xfrm>
            <a:off x="5334818" y="1303562"/>
            <a:ext cx="1507065" cy="1540933"/>
          </a:xfrm>
          <a:prstGeom prst="flowChartConnector">
            <a:avLst/>
          </a:prstGeom>
          <a:solidFill>
            <a:schemeClr val="accent5">
              <a:lumMod val="40000"/>
              <a:lumOff val="60000"/>
            </a:schemeClr>
          </a:solidFill>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dirty="0"/>
          </a:p>
        </p:txBody>
      </p:sp>
      <p:pic>
        <p:nvPicPr>
          <p:cNvPr id="40" name="Graphic 39" descr="Clock outline">
            <a:extLst>
              <a:ext uri="{FF2B5EF4-FFF2-40B4-BE49-F238E27FC236}">
                <a16:creationId xmlns:a16="http://schemas.microsoft.com/office/drawing/2014/main" id="{FBEB926D-E54C-246F-0DEB-B6F52CEEBFC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21057" y="1408157"/>
            <a:ext cx="914400" cy="914400"/>
          </a:xfrm>
          <a:prstGeom prst="rect">
            <a:avLst/>
          </a:prstGeom>
        </p:spPr>
      </p:pic>
      <p:sp>
        <p:nvSpPr>
          <p:cNvPr id="42" name="TextBox 41">
            <a:extLst>
              <a:ext uri="{FF2B5EF4-FFF2-40B4-BE49-F238E27FC236}">
                <a16:creationId xmlns:a16="http://schemas.microsoft.com/office/drawing/2014/main" id="{A7CDBB1C-A302-B6FC-7967-C48F444E15CC}"/>
              </a:ext>
            </a:extLst>
          </p:cNvPr>
          <p:cNvSpPr txBox="1"/>
          <p:nvPr/>
        </p:nvSpPr>
        <p:spPr>
          <a:xfrm>
            <a:off x="3332815" y="5914950"/>
            <a:ext cx="1131588" cy="523220"/>
          </a:xfrm>
          <a:prstGeom prst="rect">
            <a:avLst/>
          </a:prstGeom>
          <a:noFill/>
        </p:spPr>
        <p:txBody>
          <a:bodyPr wrap="square" rtlCol="0">
            <a:spAutoFit/>
          </a:bodyPr>
          <a:lstStyle/>
          <a:p>
            <a:r>
              <a:rPr lang="en-GB" sz="2800" b="1" i="1" dirty="0">
                <a:solidFill>
                  <a:schemeClr val="bg1"/>
                </a:solidFill>
                <a:latin typeface="Aptos Black" panose="020B0004020202020204" pitchFamily="34" charset="0"/>
              </a:rPr>
              <a:t> Staff</a:t>
            </a:r>
          </a:p>
        </p:txBody>
      </p:sp>
      <p:sp>
        <p:nvSpPr>
          <p:cNvPr id="43" name="TextBox 42">
            <a:extLst>
              <a:ext uri="{FF2B5EF4-FFF2-40B4-BE49-F238E27FC236}">
                <a16:creationId xmlns:a16="http://schemas.microsoft.com/office/drawing/2014/main" id="{A06E7304-4653-858C-A840-5321F10D0E51}"/>
              </a:ext>
            </a:extLst>
          </p:cNvPr>
          <p:cNvSpPr txBox="1"/>
          <p:nvPr/>
        </p:nvSpPr>
        <p:spPr>
          <a:xfrm>
            <a:off x="7588625" y="5857449"/>
            <a:ext cx="1217417" cy="523220"/>
          </a:xfrm>
          <a:prstGeom prst="rect">
            <a:avLst/>
          </a:prstGeom>
          <a:noFill/>
        </p:spPr>
        <p:txBody>
          <a:bodyPr wrap="square" rtlCol="0">
            <a:spAutoFit/>
          </a:bodyPr>
          <a:lstStyle/>
          <a:p>
            <a:r>
              <a:rPr lang="en-GB" sz="2800" dirty="0">
                <a:solidFill>
                  <a:schemeClr val="bg1"/>
                </a:solidFill>
                <a:latin typeface="Aptos Black" panose="020F0502020204030204" pitchFamily="34" charset="0"/>
              </a:rPr>
              <a:t> Menu</a:t>
            </a:r>
          </a:p>
        </p:txBody>
      </p:sp>
      <p:sp>
        <p:nvSpPr>
          <p:cNvPr id="46" name="TextBox 45">
            <a:extLst>
              <a:ext uri="{FF2B5EF4-FFF2-40B4-BE49-F238E27FC236}">
                <a16:creationId xmlns:a16="http://schemas.microsoft.com/office/drawing/2014/main" id="{A448F6F0-8F97-7E02-4288-A5D93F4067EA}"/>
              </a:ext>
            </a:extLst>
          </p:cNvPr>
          <p:cNvSpPr txBox="1"/>
          <p:nvPr/>
        </p:nvSpPr>
        <p:spPr>
          <a:xfrm>
            <a:off x="5638112" y="2191799"/>
            <a:ext cx="1270000" cy="523220"/>
          </a:xfrm>
          <a:prstGeom prst="rect">
            <a:avLst/>
          </a:prstGeom>
          <a:noFill/>
        </p:spPr>
        <p:txBody>
          <a:bodyPr wrap="square" rtlCol="0">
            <a:spAutoFit/>
          </a:bodyPr>
          <a:lstStyle/>
          <a:p>
            <a:r>
              <a:rPr lang="en-GB" sz="2800" dirty="0">
                <a:solidFill>
                  <a:schemeClr val="bg1"/>
                </a:solidFill>
                <a:latin typeface="Aptos Black" panose="020B0004020202020204" pitchFamily="34" charset="0"/>
              </a:rPr>
              <a:t>Time</a:t>
            </a:r>
          </a:p>
        </p:txBody>
      </p:sp>
      <p:pic>
        <p:nvPicPr>
          <p:cNvPr id="48" name="Graphic 47" descr="Harvey Balls 20% with solid fill">
            <a:extLst>
              <a:ext uri="{FF2B5EF4-FFF2-40B4-BE49-F238E27FC236}">
                <a16:creationId xmlns:a16="http://schemas.microsoft.com/office/drawing/2014/main" id="{75A4C9D6-486D-DA06-3DBC-9AEE4481EC3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655741" y="3474111"/>
            <a:ext cx="914400" cy="914400"/>
          </a:xfrm>
          <a:prstGeom prst="rect">
            <a:avLst/>
          </a:prstGeom>
        </p:spPr>
      </p:pic>
      <p:sp>
        <p:nvSpPr>
          <p:cNvPr id="49" name="TextBox 48">
            <a:extLst>
              <a:ext uri="{FF2B5EF4-FFF2-40B4-BE49-F238E27FC236}">
                <a16:creationId xmlns:a16="http://schemas.microsoft.com/office/drawing/2014/main" id="{1F107E35-0C18-A4E0-633D-29329AE3F329}"/>
              </a:ext>
            </a:extLst>
          </p:cNvPr>
          <p:cNvSpPr txBox="1"/>
          <p:nvPr/>
        </p:nvSpPr>
        <p:spPr>
          <a:xfrm>
            <a:off x="5526619" y="4352559"/>
            <a:ext cx="1845733" cy="523220"/>
          </a:xfrm>
          <a:prstGeom prst="rect">
            <a:avLst/>
          </a:prstGeom>
          <a:noFill/>
        </p:spPr>
        <p:txBody>
          <a:bodyPr wrap="square" rtlCol="0">
            <a:spAutoFit/>
          </a:bodyPr>
          <a:lstStyle/>
          <a:p>
            <a:r>
              <a:rPr lang="en-GB" sz="2800" dirty="0">
                <a:solidFill>
                  <a:schemeClr val="bg1"/>
                </a:solidFill>
                <a:latin typeface="Aptos Black" panose="020B0004020202020204" pitchFamily="34" charset="0"/>
              </a:rPr>
              <a:t>Scope</a:t>
            </a:r>
          </a:p>
        </p:txBody>
      </p:sp>
      <p:sp>
        <p:nvSpPr>
          <p:cNvPr id="50" name="TextBox 49">
            <a:extLst>
              <a:ext uri="{FF2B5EF4-FFF2-40B4-BE49-F238E27FC236}">
                <a16:creationId xmlns:a16="http://schemas.microsoft.com/office/drawing/2014/main" id="{2CB84EA6-6198-2BDF-3AFC-9ACF4176AAF8}"/>
              </a:ext>
            </a:extLst>
          </p:cNvPr>
          <p:cNvSpPr txBox="1"/>
          <p:nvPr/>
        </p:nvSpPr>
        <p:spPr>
          <a:xfrm>
            <a:off x="7588626" y="1953863"/>
            <a:ext cx="4400170" cy="400110"/>
          </a:xfrm>
          <a:prstGeom prst="rect">
            <a:avLst/>
          </a:prstGeom>
          <a:solidFill>
            <a:schemeClr val="tx2">
              <a:lumMod val="20000"/>
              <a:lumOff val="8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GB" sz="2000" dirty="0">
                <a:latin typeface="Aptos Black" panose="020B0004020202020204" pitchFamily="34" charset="0"/>
              </a:rPr>
              <a:t>Construction and Facility Planning</a:t>
            </a:r>
          </a:p>
        </p:txBody>
      </p:sp>
      <p:sp>
        <p:nvSpPr>
          <p:cNvPr id="53" name="TextBox 52">
            <a:extLst>
              <a:ext uri="{FF2B5EF4-FFF2-40B4-BE49-F238E27FC236}">
                <a16:creationId xmlns:a16="http://schemas.microsoft.com/office/drawing/2014/main" id="{683D0A94-C52D-04CE-EA95-57F99A7DBA08}"/>
              </a:ext>
            </a:extLst>
          </p:cNvPr>
          <p:cNvSpPr txBox="1"/>
          <p:nvPr/>
        </p:nvSpPr>
        <p:spPr>
          <a:xfrm>
            <a:off x="9466381" y="3947571"/>
            <a:ext cx="2523279" cy="400110"/>
          </a:xfrm>
          <a:prstGeom prst="rect">
            <a:avLst/>
          </a:prstGeom>
          <a:ln>
            <a:headEnd type="none" w="med" len="med"/>
            <a:tailEnd type="none" w="med" len="med"/>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000" dirty="0">
                <a:latin typeface="Aptos Black" panose="020B0004020202020204" pitchFamily="34" charset="0"/>
              </a:rPr>
              <a:t>Menu Development</a:t>
            </a:r>
          </a:p>
        </p:txBody>
      </p:sp>
      <p:sp>
        <p:nvSpPr>
          <p:cNvPr id="57" name="TextBox 56">
            <a:extLst>
              <a:ext uri="{FF2B5EF4-FFF2-40B4-BE49-F238E27FC236}">
                <a16:creationId xmlns:a16="http://schemas.microsoft.com/office/drawing/2014/main" id="{DF86901F-5419-0A85-CBA4-CD7FAB3431B5}"/>
              </a:ext>
            </a:extLst>
          </p:cNvPr>
          <p:cNvSpPr txBox="1"/>
          <p:nvPr/>
        </p:nvSpPr>
        <p:spPr>
          <a:xfrm>
            <a:off x="239492" y="4077505"/>
            <a:ext cx="2812098" cy="400110"/>
          </a:xfrm>
          <a:prstGeom prst="rect">
            <a:avLst/>
          </a:prstGeom>
          <a:solidFill>
            <a:schemeClr val="tx2">
              <a:lumMod val="20000"/>
              <a:lumOff val="8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GB" sz="2000" dirty="0">
                <a:latin typeface="Aptos Black" panose="020B0004020202020204" pitchFamily="34" charset="0"/>
              </a:rPr>
              <a:t>        Staff Training</a:t>
            </a:r>
          </a:p>
        </p:txBody>
      </p:sp>
      <p:sp>
        <p:nvSpPr>
          <p:cNvPr id="58" name="TextBox 57">
            <a:extLst>
              <a:ext uri="{FF2B5EF4-FFF2-40B4-BE49-F238E27FC236}">
                <a16:creationId xmlns:a16="http://schemas.microsoft.com/office/drawing/2014/main" id="{88862247-240D-FC1D-C7F5-225913C3670E}"/>
              </a:ext>
            </a:extLst>
          </p:cNvPr>
          <p:cNvSpPr txBox="1"/>
          <p:nvPr/>
        </p:nvSpPr>
        <p:spPr>
          <a:xfrm>
            <a:off x="239492" y="2058515"/>
            <a:ext cx="2812099" cy="400110"/>
          </a:xfrm>
          <a:prstGeom prst="rect">
            <a:avLst/>
          </a:prstGeom>
          <a:solidFill>
            <a:schemeClr val="tx2">
              <a:lumMod val="20000"/>
              <a:lumOff val="8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GB" sz="2000" dirty="0">
                <a:latin typeface="Aptos Black" panose="020B0004020202020204" pitchFamily="34" charset="0"/>
              </a:rPr>
              <a:t>Time Frame to Deliver</a:t>
            </a:r>
          </a:p>
        </p:txBody>
      </p:sp>
      <p:sp>
        <p:nvSpPr>
          <p:cNvPr id="60" name="TextBox 59">
            <a:extLst>
              <a:ext uri="{FF2B5EF4-FFF2-40B4-BE49-F238E27FC236}">
                <a16:creationId xmlns:a16="http://schemas.microsoft.com/office/drawing/2014/main" id="{3ED14941-05D8-47FB-B11B-9939DC297DA4}"/>
              </a:ext>
            </a:extLst>
          </p:cNvPr>
          <p:cNvSpPr txBox="1"/>
          <p:nvPr/>
        </p:nvSpPr>
        <p:spPr>
          <a:xfrm>
            <a:off x="2497674" y="196220"/>
            <a:ext cx="8144934" cy="707886"/>
          </a:xfrm>
          <a:prstGeom prst="rect">
            <a:avLst/>
          </a:prstGeom>
          <a:noFill/>
        </p:spPr>
        <p:txBody>
          <a:bodyPr wrap="square" rtlCol="0">
            <a:spAutoFit/>
          </a:bodyPr>
          <a:lstStyle/>
          <a:p>
            <a:r>
              <a:rPr lang="en-GB" sz="4000" dirty="0">
                <a:latin typeface="Aptos Black" panose="020B0004020202020204" pitchFamily="34" charset="0"/>
              </a:rPr>
              <a:t>Project Management Triangle</a:t>
            </a:r>
          </a:p>
        </p:txBody>
      </p:sp>
      <p:cxnSp>
        <p:nvCxnSpPr>
          <p:cNvPr id="62" name="Connector: Elbow 61">
            <a:extLst>
              <a:ext uri="{FF2B5EF4-FFF2-40B4-BE49-F238E27FC236}">
                <a16:creationId xmlns:a16="http://schemas.microsoft.com/office/drawing/2014/main" id="{0D7BB9A2-D775-E168-2194-9CC87F423F6A}"/>
              </a:ext>
            </a:extLst>
          </p:cNvPr>
          <p:cNvCxnSpPr>
            <a:cxnSpLocks/>
          </p:cNvCxnSpPr>
          <p:nvPr/>
        </p:nvCxnSpPr>
        <p:spPr>
          <a:xfrm flipV="1">
            <a:off x="1877961" y="2229637"/>
            <a:ext cx="3465923" cy="223772"/>
          </a:xfrm>
          <a:prstGeom prst="bent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cxnSp>
        <p:nvCxnSpPr>
          <p:cNvPr id="86" name="Connector: Elbow 85">
            <a:extLst>
              <a:ext uri="{FF2B5EF4-FFF2-40B4-BE49-F238E27FC236}">
                <a16:creationId xmlns:a16="http://schemas.microsoft.com/office/drawing/2014/main" id="{DE26671B-8A25-AA7C-FC55-3AE4134B0DDF}"/>
              </a:ext>
            </a:extLst>
          </p:cNvPr>
          <p:cNvCxnSpPr>
            <a:cxnSpLocks/>
          </p:cNvCxnSpPr>
          <p:nvPr/>
        </p:nvCxnSpPr>
        <p:spPr>
          <a:xfrm>
            <a:off x="1142650" y="4514743"/>
            <a:ext cx="2000618" cy="1621582"/>
          </a:xfrm>
          <a:prstGeom prst="bentConnector3">
            <a:avLst/>
          </a:prstGeom>
          <a:ln>
            <a:tailEnd type="triangle"/>
          </a:ln>
        </p:spPr>
        <p:style>
          <a:lnRef idx="3">
            <a:schemeClr val="dk1"/>
          </a:lnRef>
          <a:fillRef idx="0">
            <a:schemeClr val="dk1"/>
          </a:fillRef>
          <a:effectRef idx="2">
            <a:schemeClr val="dk1"/>
          </a:effectRef>
          <a:fontRef idx="minor">
            <a:schemeClr val="tx1"/>
          </a:fontRef>
        </p:style>
      </p:cxnSp>
      <p:cxnSp>
        <p:nvCxnSpPr>
          <p:cNvPr id="92" name="Connector: Elbow 91">
            <a:extLst>
              <a:ext uri="{FF2B5EF4-FFF2-40B4-BE49-F238E27FC236}">
                <a16:creationId xmlns:a16="http://schemas.microsoft.com/office/drawing/2014/main" id="{221BDA02-E4EF-40C1-05E2-0C68F8A3BE05}"/>
              </a:ext>
            </a:extLst>
          </p:cNvPr>
          <p:cNvCxnSpPr>
            <a:cxnSpLocks/>
          </p:cNvCxnSpPr>
          <p:nvPr/>
        </p:nvCxnSpPr>
        <p:spPr>
          <a:xfrm rot="10800000" flipV="1">
            <a:off x="8967799" y="4351075"/>
            <a:ext cx="1878435" cy="1718241"/>
          </a:xfrm>
          <a:prstGeom prst="bent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cxnSp>
        <p:nvCxnSpPr>
          <p:cNvPr id="97" name="Connector: Elbow 96">
            <a:extLst>
              <a:ext uri="{FF2B5EF4-FFF2-40B4-BE49-F238E27FC236}">
                <a16:creationId xmlns:a16="http://schemas.microsoft.com/office/drawing/2014/main" id="{626275F3-65A1-720A-5D50-730F99B42FA5}"/>
              </a:ext>
            </a:extLst>
          </p:cNvPr>
          <p:cNvCxnSpPr>
            <a:cxnSpLocks/>
          </p:cNvCxnSpPr>
          <p:nvPr/>
        </p:nvCxnSpPr>
        <p:spPr>
          <a:xfrm rot="10800000" flipV="1">
            <a:off x="6653760" y="2353973"/>
            <a:ext cx="1601242" cy="1574052"/>
          </a:xfrm>
          <a:prstGeom prst="bent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pic>
        <p:nvPicPr>
          <p:cNvPr id="117" name="Graphic 116" descr="Restaurant with solid fill">
            <a:extLst>
              <a:ext uri="{FF2B5EF4-FFF2-40B4-BE49-F238E27FC236}">
                <a16:creationId xmlns:a16="http://schemas.microsoft.com/office/drawing/2014/main" id="{D8A537C8-E1B9-D6F8-7E02-926DE960611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856292" y="5181528"/>
            <a:ext cx="797419" cy="797419"/>
          </a:xfrm>
          <a:prstGeom prst="rect">
            <a:avLst/>
          </a:prstGeom>
        </p:spPr>
      </p:pic>
      <p:pic>
        <p:nvPicPr>
          <p:cNvPr id="121" name="Graphic 120" descr="Group of men with solid fill">
            <a:extLst>
              <a:ext uri="{FF2B5EF4-FFF2-40B4-BE49-F238E27FC236}">
                <a16:creationId xmlns:a16="http://schemas.microsoft.com/office/drawing/2014/main" id="{9ABF6638-0843-B74B-F6B7-9C6FCCC873B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453062" y="5118519"/>
            <a:ext cx="914400" cy="914400"/>
          </a:xfrm>
          <a:prstGeom prst="rect">
            <a:avLst/>
          </a:prstGeom>
        </p:spPr>
      </p:pic>
    </p:spTree>
    <p:extLst>
      <p:ext uri="{BB962C8B-B14F-4D97-AF65-F5344CB8AC3E}">
        <p14:creationId xmlns:p14="http://schemas.microsoft.com/office/powerpoint/2010/main" val="1076535547"/>
      </p:ext>
    </p:extLst>
  </p:cSld>
  <p:clrMapOvr>
    <a:masterClrMapping/>
  </p:clrMapOvr>
  <p:transition spd="med">
    <p:pull/>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D910A1B-4F2B-D7AE-ADFA-9A8F715F98DD}"/>
              </a:ext>
            </a:extLst>
          </p:cNvPr>
          <p:cNvSpPr txBox="1"/>
          <p:nvPr/>
        </p:nvSpPr>
        <p:spPr>
          <a:xfrm>
            <a:off x="4710712" y="113888"/>
            <a:ext cx="7491991" cy="6862904"/>
          </a:xfrm>
          <a:prstGeom prst="rect">
            <a:avLst/>
          </a:prstGeom>
          <a:noFill/>
        </p:spPr>
        <p:txBody>
          <a:bodyPr wrap="square">
            <a:spAutoFit/>
          </a:bodyPr>
          <a:lstStyle/>
          <a:p>
            <a:pPr marL="0" marR="0" lvl="0" indent="0" algn="l" defTabSz="914400" rtl="0" eaLnBrk="1" fontAlgn="auto" latinLnBrk="0" hangingPunct="1">
              <a:lnSpc>
                <a:spcPct val="110000"/>
              </a:lnSpc>
              <a:spcBef>
                <a:spcPts val="0"/>
              </a:spcBef>
              <a:spcAft>
                <a:spcPts val="600"/>
              </a:spcAft>
              <a:buClrTx/>
              <a:buSzTx/>
              <a:buFontTx/>
              <a:buNone/>
              <a:tabLst/>
              <a:defRPr/>
            </a:pPr>
            <a:r>
              <a:rPr kumimoji="0" lang="en-US" sz="2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 Definition</a:t>
            </a:r>
          </a:p>
          <a:p>
            <a:pPr algn="just">
              <a:lnSpc>
                <a:spcPct val="150000"/>
              </a:lnSpc>
              <a:spcAft>
                <a:spcPts val="800"/>
              </a:spcAft>
            </a:pPr>
            <a:r>
              <a:rPr lang="en-US"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If Tesco's onsite catering project is to be implemented smoothly, a thorough understanding of the project's stakeholders is essential. A project's stakeholders include anybody who will benefit or suffer from the project's results. Their involvement and continued support throughout the project's duration depend on the ability to anticipate and meet their requirements and expectations.</a:t>
            </a:r>
            <a:endPar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10000"/>
              </a:lnSpc>
              <a:spcBef>
                <a:spcPts val="0"/>
              </a:spcBef>
              <a:spcAft>
                <a:spcPts val="600"/>
              </a:spcAft>
              <a:buClrTx/>
              <a:buSzTx/>
              <a:buFontTx/>
              <a:buNone/>
              <a:tabLst/>
              <a:defRPr/>
            </a:pPr>
            <a:r>
              <a:rPr kumimoji="0" lang="en-US"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B. Stakeholders</a:t>
            </a:r>
          </a:p>
          <a:p>
            <a:pPr marL="285750" marR="0" lvl="0" indent="-228600" algn="l" defTabSz="914400" rtl="0" eaLnBrk="1" fontAlgn="auto" latinLnBrk="0" hangingPunct="1">
              <a:lnSpc>
                <a:spcPct val="11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Employees</a:t>
            </a:r>
          </a:p>
          <a:p>
            <a:pPr marL="285750" marR="0" lvl="0" indent="-228600" algn="l" defTabSz="914400" rtl="0" eaLnBrk="1" fontAlgn="auto" latinLnBrk="0" hangingPunct="1">
              <a:lnSpc>
                <a:spcPct val="11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Management</a:t>
            </a:r>
          </a:p>
          <a:p>
            <a:pPr marL="285750" marR="0" lvl="0" indent="-228600" algn="l" defTabSz="914400" rtl="0" eaLnBrk="1" fontAlgn="auto" latinLnBrk="0" hangingPunct="1">
              <a:lnSpc>
                <a:spcPct val="11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Local Community</a:t>
            </a:r>
          </a:p>
          <a:p>
            <a:pPr marL="285750" marR="0" lvl="0" indent="-228600" algn="l" defTabSz="914400" rtl="0" eaLnBrk="1" fontAlgn="auto" latinLnBrk="0" hangingPunct="1">
              <a:lnSpc>
                <a:spcPct val="110000"/>
              </a:lnSpc>
              <a:spcBef>
                <a:spcPts val="0"/>
              </a:spcBef>
              <a:spcAft>
                <a:spcPts val="600"/>
              </a:spcAft>
              <a:buClrTx/>
              <a:buSzTx/>
              <a:buFont typeface="Arial" panose="020B0604020202020204" pitchFamily="34" charset="0"/>
              <a:buChar char="•"/>
              <a:tabLst/>
              <a:defRPr/>
            </a:pPr>
            <a:r>
              <a:rPr lang="en-US" sz="1600" dirty="0">
                <a:solidFill>
                  <a:schemeClr val="bg1"/>
                </a:solidFill>
                <a:latin typeface="Arial" panose="020B0604020202020204" pitchFamily="34" charset="0"/>
                <a:cs typeface="Arial" panose="020B0604020202020204" pitchFamily="34" charset="0"/>
              </a:rPr>
              <a:t>Suppliers</a:t>
            </a:r>
            <a:endParaRPr kumimoji="0" lang="en-US" sz="1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L="285750" marR="0" lvl="0" indent="-228600" algn="l" defTabSz="914400" rtl="0" eaLnBrk="1" fontAlgn="auto" latinLnBrk="0" hangingPunct="1">
              <a:lnSpc>
                <a:spcPct val="110000"/>
              </a:lnSpc>
              <a:spcBef>
                <a:spcPts val="0"/>
              </a:spcBef>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Regulatory Authorities</a:t>
            </a:r>
          </a:p>
          <a:p>
            <a:pPr marL="0" marR="0" lvl="0" indent="0" algn="l" defTabSz="914400" rtl="0" eaLnBrk="1" fontAlgn="auto" latinLnBrk="0" hangingPunct="1">
              <a:lnSpc>
                <a:spcPct val="110000"/>
              </a:lnSpc>
              <a:spcBef>
                <a:spcPts val="0"/>
              </a:spcBef>
              <a:spcAft>
                <a:spcPts val="600"/>
              </a:spcAft>
              <a:buClrTx/>
              <a:buSzTx/>
              <a:buFontTx/>
              <a:buNone/>
              <a:tabLst/>
              <a:defRPr/>
            </a:pPr>
            <a:r>
              <a:rPr kumimoji="0" lang="en-US"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C. Analysis</a:t>
            </a:r>
          </a:p>
          <a:p>
            <a:pPr marL="342900" lvl="0" indent="-342900" algn="just">
              <a:lnSpc>
                <a:spcPct val="150000"/>
              </a:lnSpc>
              <a:spcAft>
                <a:spcPts val="800"/>
              </a:spcAft>
              <a:buFont typeface="Symbol" panose="05050102010706020507" pitchFamily="18" charset="2"/>
              <a:buChar char=""/>
              <a:tabLst>
                <a:tab pos="457200" algn="l"/>
              </a:tabLst>
            </a:pPr>
            <a:r>
              <a:rPr lang="en-US"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Project Team: Planning, carrying out, and coordinating the project are the purview of the devoted project team. Their knowledge and dedication will be the backbone of a successful project (Larson and Gray, 2018).</a:t>
            </a:r>
            <a:endPar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tabLst>
                <a:tab pos="457200" algn="l"/>
              </a:tabLst>
            </a:pPr>
            <a:r>
              <a:rPr lang="en-US"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Customers: Catering services are available onsite for Tesco's external clients, which may affect their total visit.</a:t>
            </a:r>
            <a:endPar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4" name="Oval 3">
            <a:extLst>
              <a:ext uri="{FF2B5EF4-FFF2-40B4-BE49-F238E27FC236}">
                <a16:creationId xmlns:a16="http://schemas.microsoft.com/office/drawing/2014/main" id="{8202E822-20C8-B94C-1143-DF25B6CFF2BE}"/>
              </a:ext>
            </a:extLst>
          </p:cNvPr>
          <p:cNvSpPr/>
          <p:nvPr/>
        </p:nvSpPr>
        <p:spPr>
          <a:xfrm>
            <a:off x="144454" y="3645630"/>
            <a:ext cx="4487333" cy="2711456"/>
          </a:xfrm>
          <a:prstGeom prst="ellipse">
            <a:avLst/>
          </a:prstGeom>
          <a:solidFill>
            <a:schemeClr val="bg2">
              <a:lumMod val="75000"/>
            </a:schemeClr>
          </a:solidFill>
          <a:ln/>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sz="2800" b="1" dirty="0">
              <a:ln w="12700">
                <a:solidFill>
                  <a:schemeClr val="tx2">
                    <a:lumMod val="75000"/>
                  </a:schemeClr>
                </a:solidFill>
                <a:prstDash val="solid"/>
              </a:ln>
              <a:solidFill>
                <a:schemeClr val="accent2">
                  <a:lumMod val="60000"/>
                  <a:lumOff val="40000"/>
                </a:schemeClr>
              </a:solidFill>
              <a:effectLst>
                <a:outerShdw dist="38100" dir="2640000" algn="bl" rotWithShape="0">
                  <a:schemeClr val="tx2">
                    <a:lumMod val="75000"/>
                  </a:schemeClr>
                </a:outerShdw>
              </a:effectLst>
            </a:endParaRPr>
          </a:p>
        </p:txBody>
      </p:sp>
      <p:sp>
        <p:nvSpPr>
          <p:cNvPr id="10" name="TextBox 9">
            <a:extLst>
              <a:ext uri="{FF2B5EF4-FFF2-40B4-BE49-F238E27FC236}">
                <a16:creationId xmlns:a16="http://schemas.microsoft.com/office/drawing/2014/main" id="{32C6563D-9DA6-84DE-C12D-B7B186915366}"/>
              </a:ext>
            </a:extLst>
          </p:cNvPr>
          <p:cNvSpPr txBox="1"/>
          <p:nvPr/>
        </p:nvSpPr>
        <p:spPr>
          <a:xfrm flipH="1">
            <a:off x="723326" y="4221476"/>
            <a:ext cx="5266266" cy="584775"/>
          </a:xfrm>
          <a:prstGeom prst="rect">
            <a:avLst/>
          </a:prstGeom>
          <a:noFill/>
        </p:spPr>
        <p:txBody>
          <a:bodyPr wrap="square" rtlCol="0">
            <a:spAutoFit/>
          </a:bodyPr>
          <a:lstStyle/>
          <a:p>
            <a:r>
              <a:rPr lang="en-GB" sz="3200" dirty="0">
                <a:latin typeface="Aptos Black" panose="020B0004020202020204" pitchFamily="34" charset="0"/>
              </a:rPr>
              <a:t>Project Planning</a:t>
            </a:r>
          </a:p>
        </p:txBody>
      </p:sp>
      <p:sp>
        <p:nvSpPr>
          <p:cNvPr id="11" name="TextBox 10">
            <a:extLst>
              <a:ext uri="{FF2B5EF4-FFF2-40B4-BE49-F238E27FC236}">
                <a16:creationId xmlns:a16="http://schemas.microsoft.com/office/drawing/2014/main" id="{E3E250A8-D9BC-6042-55D8-328D4EA9A541}"/>
              </a:ext>
            </a:extLst>
          </p:cNvPr>
          <p:cNvSpPr txBox="1"/>
          <p:nvPr/>
        </p:nvSpPr>
        <p:spPr>
          <a:xfrm>
            <a:off x="1068289" y="4876074"/>
            <a:ext cx="2946400" cy="584775"/>
          </a:xfrm>
          <a:prstGeom prst="rect">
            <a:avLst/>
          </a:prstGeom>
          <a:noFill/>
        </p:spPr>
        <p:txBody>
          <a:bodyPr wrap="square" rtlCol="0">
            <a:spAutoFit/>
          </a:bodyPr>
          <a:lstStyle/>
          <a:p>
            <a:r>
              <a:rPr lang="en-GB" sz="3200" dirty="0">
                <a:latin typeface="Aptos Black" panose="020B0004020202020204" pitchFamily="34" charset="0"/>
              </a:rPr>
              <a:t>Stakeholders</a:t>
            </a:r>
          </a:p>
        </p:txBody>
      </p:sp>
      <p:sp>
        <p:nvSpPr>
          <p:cNvPr id="13" name="TextBox 12">
            <a:extLst>
              <a:ext uri="{FF2B5EF4-FFF2-40B4-BE49-F238E27FC236}">
                <a16:creationId xmlns:a16="http://schemas.microsoft.com/office/drawing/2014/main" id="{464B3DCE-B3F1-B556-3D8B-165D98430EBC}"/>
              </a:ext>
            </a:extLst>
          </p:cNvPr>
          <p:cNvSpPr txBox="1"/>
          <p:nvPr/>
        </p:nvSpPr>
        <p:spPr>
          <a:xfrm>
            <a:off x="1638303" y="5619672"/>
            <a:ext cx="1610841" cy="523220"/>
          </a:xfrm>
          <a:prstGeom prst="rect">
            <a:avLst/>
          </a:prstGeom>
          <a:noFill/>
        </p:spPr>
        <p:txBody>
          <a:bodyPr wrap="square" rtlCol="0">
            <a:spAutoFit/>
          </a:bodyPr>
          <a:lstStyle/>
          <a:p>
            <a:r>
              <a:rPr lang="en-GB" sz="2800" dirty="0">
                <a:latin typeface="Aptos Black" panose="020B0004020202020204" pitchFamily="34" charset="0"/>
              </a:rPr>
              <a:t>Analysis</a:t>
            </a:r>
            <a:endParaRPr lang="en-GB" sz="2800" dirty="0"/>
          </a:p>
        </p:txBody>
      </p:sp>
      <p:pic>
        <p:nvPicPr>
          <p:cNvPr id="15" name="Graphic 14" descr="Man in business attire">
            <a:extLst>
              <a:ext uri="{FF2B5EF4-FFF2-40B4-BE49-F238E27FC236}">
                <a16:creationId xmlns:a16="http://schemas.microsoft.com/office/drawing/2014/main" id="{DAF88C4C-0AF4-3F63-656D-0181E39B9FF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740" y="676781"/>
            <a:ext cx="1600585" cy="2553701"/>
          </a:xfrm>
          <a:prstGeom prst="rect">
            <a:avLst/>
          </a:prstGeom>
          <a:effectLst>
            <a:outerShdw blurRad="76200" dir="13500000" sy="23000" kx="1200000" algn="br" rotWithShape="0">
              <a:prstClr val="black">
                <a:alpha val="20000"/>
              </a:prstClr>
            </a:outerShdw>
          </a:effectLst>
        </p:spPr>
      </p:pic>
      <p:pic>
        <p:nvPicPr>
          <p:cNvPr id="21" name="Graphic 20" descr="Woman wearing a sweater">
            <a:extLst>
              <a:ext uri="{FF2B5EF4-FFF2-40B4-BE49-F238E27FC236}">
                <a16:creationId xmlns:a16="http://schemas.microsoft.com/office/drawing/2014/main" id="{41717CDD-5C15-92F0-7AED-42A34DF2A76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629006" y="1881931"/>
            <a:ext cx="1209675" cy="1152525"/>
          </a:xfrm>
          <a:prstGeom prst="rect">
            <a:avLst/>
          </a:prstGeom>
          <a:effectLst>
            <a:outerShdw blurRad="76200" dir="13500000" sy="23000" kx="1200000" algn="br" rotWithShape="0">
              <a:prstClr val="black">
                <a:alpha val="20000"/>
              </a:prstClr>
            </a:outerShdw>
          </a:effectLst>
        </p:spPr>
      </p:pic>
      <p:pic>
        <p:nvPicPr>
          <p:cNvPr id="31" name="Graphic 30" descr="Woman with long curly hair">
            <a:extLst>
              <a:ext uri="{FF2B5EF4-FFF2-40B4-BE49-F238E27FC236}">
                <a16:creationId xmlns:a16="http://schemas.microsoft.com/office/drawing/2014/main" id="{0C194A69-BE92-94E8-0C9A-8F27D28B333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334904" y="627617"/>
            <a:ext cx="1797881" cy="1504074"/>
          </a:xfrm>
          <a:prstGeom prst="rect">
            <a:avLst/>
          </a:prstGeom>
        </p:spPr>
      </p:pic>
      <p:pic>
        <p:nvPicPr>
          <p:cNvPr id="33" name="Graphic 32" descr="A smiling woman">
            <a:extLst>
              <a:ext uri="{FF2B5EF4-FFF2-40B4-BE49-F238E27FC236}">
                <a16:creationId xmlns:a16="http://schemas.microsoft.com/office/drawing/2014/main" id="{D1FC8284-0581-E120-07A4-22D2E4D5C6DA}"/>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118094" y="1334131"/>
            <a:ext cx="599776" cy="579504"/>
          </a:xfrm>
          <a:prstGeom prst="rect">
            <a:avLst/>
          </a:prstGeom>
        </p:spPr>
      </p:pic>
      <p:pic>
        <p:nvPicPr>
          <p:cNvPr id="35" name="Graphic 34" descr="Man wearing blazer and shirt">
            <a:extLst>
              <a:ext uri="{FF2B5EF4-FFF2-40B4-BE49-F238E27FC236}">
                <a16:creationId xmlns:a16="http://schemas.microsoft.com/office/drawing/2014/main" id="{AE035802-6836-B54A-B1C7-F25253C0EE9A}"/>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2974070" y="1559827"/>
            <a:ext cx="1797880" cy="1797880"/>
          </a:xfrm>
          <a:prstGeom prst="rect">
            <a:avLst/>
          </a:prstGeom>
          <a:effectLst>
            <a:outerShdw blurRad="76200" dir="13500000" sy="23000" kx="1200000" algn="br" rotWithShape="0">
              <a:prstClr val="black">
                <a:alpha val="20000"/>
              </a:prstClr>
            </a:outerShdw>
          </a:effectLst>
        </p:spPr>
      </p:pic>
      <p:pic>
        <p:nvPicPr>
          <p:cNvPr id="37" name="Graphic 36" descr="Man with flat top">
            <a:extLst>
              <a:ext uri="{FF2B5EF4-FFF2-40B4-BE49-F238E27FC236}">
                <a16:creationId xmlns:a16="http://schemas.microsoft.com/office/drawing/2014/main" id="{6D3FD16D-D995-7EA9-C291-6B34F5ED7C1C}"/>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3494209" y="390869"/>
            <a:ext cx="976180" cy="1340179"/>
          </a:xfrm>
          <a:prstGeom prst="rect">
            <a:avLst/>
          </a:prstGeom>
        </p:spPr>
      </p:pic>
      <p:pic>
        <p:nvPicPr>
          <p:cNvPr id="39" name="Graphic 38" descr="A happy face">
            <a:extLst>
              <a:ext uri="{FF2B5EF4-FFF2-40B4-BE49-F238E27FC236}">
                <a16:creationId xmlns:a16="http://schemas.microsoft.com/office/drawing/2014/main" id="{D142792F-E59F-B1D2-13F3-1F03854E4AA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3820244" y="982124"/>
            <a:ext cx="495534" cy="511019"/>
          </a:xfrm>
          <a:prstGeom prst="rect">
            <a:avLst/>
          </a:prstGeom>
        </p:spPr>
      </p:pic>
      <p:cxnSp>
        <p:nvCxnSpPr>
          <p:cNvPr id="41" name="Straight Arrow Connector 40">
            <a:extLst>
              <a:ext uri="{FF2B5EF4-FFF2-40B4-BE49-F238E27FC236}">
                <a16:creationId xmlns:a16="http://schemas.microsoft.com/office/drawing/2014/main" id="{F6F38F90-89F6-151C-04C7-1A53566D9412}"/>
              </a:ext>
            </a:extLst>
          </p:cNvPr>
          <p:cNvCxnSpPr>
            <a:cxnSpLocks/>
          </p:cNvCxnSpPr>
          <p:nvPr/>
        </p:nvCxnSpPr>
        <p:spPr>
          <a:xfrm>
            <a:off x="431390" y="3134492"/>
            <a:ext cx="719592" cy="67183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45" name="Straight Arrow Connector 44">
            <a:extLst>
              <a:ext uri="{FF2B5EF4-FFF2-40B4-BE49-F238E27FC236}">
                <a16:creationId xmlns:a16="http://schemas.microsoft.com/office/drawing/2014/main" id="{8301B022-F65F-2A25-6E38-D5F57B39BE86}"/>
              </a:ext>
            </a:extLst>
          </p:cNvPr>
          <p:cNvCxnSpPr>
            <a:cxnSpLocks/>
          </p:cNvCxnSpPr>
          <p:nvPr/>
        </p:nvCxnSpPr>
        <p:spPr>
          <a:xfrm>
            <a:off x="2255457" y="2987784"/>
            <a:ext cx="0" cy="65784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52" name="Straight Arrow Connector 51">
            <a:extLst>
              <a:ext uri="{FF2B5EF4-FFF2-40B4-BE49-F238E27FC236}">
                <a16:creationId xmlns:a16="http://schemas.microsoft.com/office/drawing/2014/main" id="{60E7C09C-D66C-E511-D529-35F716452B89}"/>
              </a:ext>
            </a:extLst>
          </p:cNvPr>
          <p:cNvCxnSpPr>
            <a:cxnSpLocks/>
          </p:cNvCxnSpPr>
          <p:nvPr/>
        </p:nvCxnSpPr>
        <p:spPr>
          <a:xfrm flipH="1">
            <a:off x="3356459" y="3117289"/>
            <a:ext cx="401350" cy="63044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pic>
        <p:nvPicPr>
          <p:cNvPr id="60" name="Graphic 59" descr="Small round eyeglasses">
            <a:extLst>
              <a:ext uri="{FF2B5EF4-FFF2-40B4-BE49-F238E27FC236}">
                <a16:creationId xmlns:a16="http://schemas.microsoft.com/office/drawing/2014/main" id="{058D62FE-65D1-2C24-C9DA-27A540AECE0A}"/>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3588411" y="821308"/>
            <a:ext cx="787260" cy="575843"/>
          </a:xfrm>
          <a:prstGeom prst="rect">
            <a:avLst/>
          </a:prstGeom>
        </p:spPr>
      </p:pic>
    </p:spTree>
    <p:extLst>
      <p:ext uri="{BB962C8B-B14F-4D97-AF65-F5344CB8AC3E}">
        <p14:creationId xmlns:p14="http://schemas.microsoft.com/office/powerpoint/2010/main" val="1340531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6396CA0-2FF9-1C30-8722-B7596D588EC0}"/>
              </a:ext>
            </a:extLst>
          </p:cNvPr>
          <p:cNvSpPr txBox="1"/>
          <p:nvPr/>
        </p:nvSpPr>
        <p:spPr>
          <a:xfrm>
            <a:off x="6754761" y="1598035"/>
            <a:ext cx="5270681" cy="6009108"/>
          </a:xfrm>
          <a:prstGeom prst="rect">
            <a:avLst/>
          </a:prstGeom>
        </p:spPr>
        <p:txBody>
          <a:bodyPr vert="horz" lIns="91440" tIns="45720" rIns="91440" bIns="45720" rtlCol="0" anchor="ctr">
            <a:noAutofit/>
          </a:bodyPr>
          <a:lstStyle/>
          <a:p>
            <a:pPr>
              <a:lnSpc>
                <a:spcPct val="110000"/>
              </a:lnSpc>
              <a:spcAft>
                <a:spcPts val="600"/>
              </a:spcAft>
            </a:pPr>
            <a:r>
              <a:rPr lang="en-US" sz="1600" dirty="0">
                <a:latin typeface="Arial" panose="020B0604020202020204" pitchFamily="34" charset="0"/>
                <a:cs typeface="Arial" panose="020B0604020202020204" pitchFamily="34" charset="0"/>
              </a:rPr>
              <a:t>B. Project stages for onsite catering</a:t>
            </a:r>
          </a:p>
          <a:p>
            <a:pPr marL="285750" indent="-285750">
              <a:lnSpc>
                <a:spcPct val="110000"/>
              </a:lnSpc>
              <a:spcAft>
                <a:spcPts val="600"/>
              </a:spcAft>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Project Initiation</a:t>
            </a:r>
          </a:p>
          <a:p>
            <a:pPr marL="285750" indent="-285750">
              <a:lnSpc>
                <a:spcPct val="110000"/>
              </a:lnSpc>
              <a:spcAft>
                <a:spcPts val="600"/>
              </a:spcAft>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Project Planning</a:t>
            </a:r>
          </a:p>
          <a:p>
            <a:pPr marL="285750" indent="-285750">
              <a:lnSpc>
                <a:spcPct val="110000"/>
              </a:lnSpc>
              <a:spcAft>
                <a:spcPts val="600"/>
              </a:spcAft>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Facility construction</a:t>
            </a:r>
          </a:p>
          <a:p>
            <a:pPr marL="285750" indent="-285750">
              <a:lnSpc>
                <a:spcPct val="110000"/>
              </a:lnSpc>
              <a:spcAft>
                <a:spcPts val="600"/>
              </a:spcAft>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Operational setup</a:t>
            </a:r>
          </a:p>
          <a:p>
            <a:pPr marL="285750" indent="-285750">
              <a:lnSpc>
                <a:spcPct val="110000"/>
              </a:lnSpc>
              <a:spcAft>
                <a:spcPts val="600"/>
              </a:spcAft>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Project closure </a:t>
            </a:r>
          </a:p>
          <a:p>
            <a:pPr>
              <a:lnSpc>
                <a:spcPct val="110000"/>
              </a:lnSpc>
              <a:spcAft>
                <a:spcPts val="600"/>
              </a:spcAft>
            </a:pPr>
            <a:r>
              <a:rPr lang="en-US" sz="1600" dirty="0">
                <a:latin typeface="Arial" panose="020B0604020202020204" pitchFamily="34" charset="0"/>
                <a:cs typeface="Arial" panose="020B0604020202020204" pitchFamily="34" charset="0"/>
              </a:rPr>
              <a:t>C. Project Tasks</a:t>
            </a:r>
          </a:p>
          <a:p>
            <a:pPr marL="285750" indent="-285750">
              <a:lnSpc>
                <a:spcPct val="110000"/>
              </a:lnSpc>
              <a:spcAft>
                <a:spcPts val="600"/>
              </a:spcAft>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Feasibility study employing caterers</a:t>
            </a:r>
          </a:p>
          <a:p>
            <a:pPr marL="285750" indent="-285750">
              <a:lnSpc>
                <a:spcPct val="110000"/>
              </a:lnSpc>
              <a:spcAft>
                <a:spcPts val="600"/>
              </a:spcAft>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Regulatory Compliance</a:t>
            </a:r>
          </a:p>
          <a:p>
            <a:pPr marL="285750" indent="-285750">
              <a:lnSpc>
                <a:spcPct val="110000"/>
              </a:lnSpc>
              <a:spcAft>
                <a:spcPts val="600"/>
              </a:spcAft>
              <a:buFont typeface="Arial" panose="020B0604020202020204" pitchFamily="34" charset="0"/>
              <a:buChar char="•"/>
            </a:pPr>
            <a:r>
              <a:rPr lang="en-US"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Menu Development and Supplier Management </a:t>
            </a:r>
            <a:endParaRPr lang="en-US" sz="1600" dirty="0">
              <a:solidFill>
                <a:schemeClr val="bg1"/>
              </a:solidFill>
              <a:latin typeface="Arial" panose="020B0604020202020204" pitchFamily="34" charset="0"/>
              <a:cs typeface="Arial" panose="020B0604020202020204" pitchFamily="34" charset="0"/>
            </a:endParaRPr>
          </a:p>
          <a:p>
            <a:pPr marL="285750" indent="-285750">
              <a:lnSpc>
                <a:spcPct val="110000"/>
              </a:lnSpc>
              <a:spcAft>
                <a:spcPts val="600"/>
              </a:spcAft>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Staff Training</a:t>
            </a:r>
          </a:p>
          <a:p>
            <a:pPr marL="285750" indent="-285750">
              <a:lnSpc>
                <a:spcPct val="110000"/>
              </a:lnSpc>
              <a:spcAft>
                <a:spcPts val="600"/>
              </a:spcAft>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Project Closure</a:t>
            </a:r>
          </a:p>
        </p:txBody>
      </p:sp>
      <p:sp>
        <p:nvSpPr>
          <p:cNvPr id="2" name="Flowchart: Connector 1">
            <a:extLst>
              <a:ext uri="{FF2B5EF4-FFF2-40B4-BE49-F238E27FC236}">
                <a16:creationId xmlns:a16="http://schemas.microsoft.com/office/drawing/2014/main" id="{312DCC73-7687-4478-759D-CD3E50BE8E79}"/>
              </a:ext>
            </a:extLst>
          </p:cNvPr>
          <p:cNvSpPr/>
          <p:nvPr/>
        </p:nvSpPr>
        <p:spPr>
          <a:xfrm>
            <a:off x="100412" y="1975548"/>
            <a:ext cx="2336801" cy="2539999"/>
          </a:xfrm>
          <a:prstGeom prst="flowChartConnector">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sp>
        <p:nvSpPr>
          <p:cNvPr id="3" name="Flowchart: Connector 2">
            <a:extLst>
              <a:ext uri="{FF2B5EF4-FFF2-40B4-BE49-F238E27FC236}">
                <a16:creationId xmlns:a16="http://schemas.microsoft.com/office/drawing/2014/main" id="{AF5D0984-6AB2-A99C-EAD2-FC9509360E5E}"/>
              </a:ext>
            </a:extLst>
          </p:cNvPr>
          <p:cNvSpPr/>
          <p:nvPr/>
        </p:nvSpPr>
        <p:spPr>
          <a:xfrm>
            <a:off x="3936641" y="225706"/>
            <a:ext cx="1134534" cy="1270000"/>
          </a:xfrm>
          <a:prstGeom prst="flowChartConnector">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rgbClr val="FF0000"/>
              </a:solidFill>
            </a:endParaRPr>
          </a:p>
        </p:txBody>
      </p:sp>
      <p:sp>
        <p:nvSpPr>
          <p:cNvPr id="4" name="Flowchart: Connector 3">
            <a:extLst>
              <a:ext uri="{FF2B5EF4-FFF2-40B4-BE49-F238E27FC236}">
                <a16:creationId xmlns:a16="http://schemas.microsoft.com/office/drawing/2014/main" id="{4AA7D73F-AD99-FDF6-9A19-5DAE5E23B75D}"/>
              </a:ext>
            </a:extLst>
          </p:cNvPr>
          <p:cNvSpPr/>
          <p:nvPr/>
        </p:nvSpPr>
        <p:spPr>
          <a:xfrm>
            <a:off x="3907187" y="2567088"/>
            <a:ext cx="1134534" cy="1312333"/>
          </a:xfrm>
          <a:prstGeom prst="flowChartConnector">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lowchart: Connector 4">
            <a:extLst>
              <a:ext uri="{FF2B5EF4-FFF2-40B4-BE49-F238E27FC236}">
                <a16:creationId xmlns:a16="http://schemas.microsoft.com/office/drawing/2014/main" id="{6D4D111D-1683-C8E4-7C8C-F02388391A72}"/>
              </a:ext>
            </a:extLst>
          </p:cNvPr>
          <p:cNvSpPr/>
          <p:nvPr/>
        </p:nvSpPr>
        <p:spPr>
          <a:xfrm>
            <a:off x="3936641" y="5054599"/>
            <a:ext cx="1134534" cy="1227667"/>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Arrow Connector 8">
            <a:extLst>
              <a:ext uri="{FF2B5EF4-FFF2-40B4-BE49-F238E27FC236}">
                <a16:creationId xmlns:a16="http://schemas.microsoft.com/office/drawing/2014/main" id="{8BDA05F6-BC03-4430-7DF7-B5D566516762}"/>
              </a:ext>
            </a:extLst>
          </p:cNvPr>
          <p:cNvCxnSpPr>
            <a:cxnSpLocks/>
          </p:cNvCxnSpPr>
          <p:nvPr/>
        </p:nvCxnSpPr>
        <p:spPr>
          <a:xfrm flipV="1">
            <a:off x="2162687" y="1270000"/>
            <a:ext cx="1410246" cy="108665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6" name="Straight Arrow Connector 15">
            <a:extLst>
              <a:ext uri="{FF2B5EF4-FFF2-40B4-BE49-F238E27FC236}">
                <a16:creationId xmlns:a16="http://schemas.microsoft.com/office/drawing/2014/main" id="{A56322CE-C6CC-8263-040D-E41D221EFEDF}"/>
              </a:ext>
            </a:extLst>
          </p:cNvPr>
          <p:cNvCxnSpPr>
            <a:cxnSpLocks/>
          </p:cNvCxnSpPr>
          <p:nvPr/>
        </p:nvCxnSpPr>
        <p:spPr>
          <a:xfrm>
            <a:off x="2489200" y="3234267"/>
            <a:ext cx="1083733"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0" name="Straight Arrow Connector 19">
            <a:extLst>
              <a:ext uri="{FF2B5EF4-FFF2-40B4-BE49-F238E27FC236}">
                <a16:creationId xmlns:a16="http://schemas.microsoft.com/office/drawing/2014/main" id="{7B43DD30-0BA2-EF3D-4A38-843B9B1FA98A}"/>
              </a:ext>
            </a:extLst>
          </p:cNvPr>
          <p:cNvCxnSpPr>
            <a:cxnSpLocks/>
          </p:cNvCxnSpPr>
          <p:nvPr/>
        </p:nvCxnSpPr>
        <p:spPr>
          <a:xfrm>
            <a:off x="2146983" y="4237565"/>
            <a:ext cx="1561417" cy="116472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3" name="Flowchart: Connector 22">
            <a:extLst>
              <a:ext uri="{FF2B5EF4-FFF2-40B4-BE49-F238E27FC236}">
                <a16:creationId xmlns:a16="http://schemas.microsoft.com/office/drawing/2014/main" id="{BE122CD2-D7CB-F01C-BDE6-31F25C284868}"/>
              </a:ext>
            </a:extLst>
          </p:cNvPr>
          <p:cNvSpPr/>
          <p:nvPr/>
        </p:nvSpPr>
        <p:spPr>
          <a:xfrm>
            <a:off x="3402883" y="961962"/>
            <a:ext cx="457200" cy="457200"/>
          </a:xfrm>
          <a:prstGeom prst="flowChartConnector">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24" name="Flowchart: Connector 23">
            <a:extLst>
              <a:ext uri="{FF2B5EF4-FFF2-40B4-BE49-F238E27FC236}">
                <a16:creationId xmlns:a16="http://schemas.microsoft.com/office/drawing/2014/main" id="{1BC01D7E-D4D8-699D-4FE4-D012EEDE7853}"/>
              </a:ext>
            </a:extLst>
          </p:cNvPr>
          <p:cNvSpPr/>
          <p:nvPr/>
        </p:nvSpPr>
        <p:spPr>
          <a:xfrm>
            <a:off x="3344333" y="3005667"/>
            <a:ext cx="457200" cy="457200"/>
          </a:xfrm>
          <a:prstGeom prst="flowChartConnector">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lowchart: Connector 24">
            <a:extLst>
              <a:ext uri="{FF2B5EF4-FFF2-40B4-BE49-F238E27FC236}">
                <a16:creationId xmlns:a16="http://schemas.microsoft.com/office/drawing/2014/main" id="{EB923AE4-77CE-6C28-0586-9D37D671662F}"/>
              </a:ext>
            </a:extLst>
          </p:cNvPr>
          <p:cNvSpPr/>
          <p:nvPr/>
        </p:nvSpPr>
        <p:spPr>
          <a:xfrm>
            <a:off x="3449987" y="5130800"/>
            <a:ext cx="457200" cy="457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DF450D8B-6ADE-47DD-A848-8808B033D717}"/>
              </a:ext>
            </a:extLst>
          </p:cNvPr>
          <p:cNvSpPr txBox="1"/>
          <p:nvPr/>
        </p:nvSpPr>
        <p:spPr>
          <a:xfrm>
            <a:off x="434666" y="2807757"/>
            <a:ext cx="3138267" cy="830997"/>
          </a:xfrm>
          <a:prstGeom prst="rect">
            <a:avLst/>
          </a:prstGeom>
          <a:noFill/>
        </p:spPr>
        <p:txBody>
          <a:bodyPr wrap="square" rtlCol="0">
            <a:spAutoFit/>
          </a:bodyPr>
          <a:lstStyle/>
          <a:p>
            <a:r>
              <a:rPr lang="en-GB" sz="4800" dirty="0">
                <a:solidFill>
                  <a:schemeClr val="bg1"/>
                </a:solidFill>
                <a:latin typeface="Britannic Bold" panose="020B0903060703020204" pitchFamily="34" charset="0"/>
              </a:rPr>
              <a:t>W B S</a:t>
            </a:r>
          </a:p>
        </p:txBody>
      </p:sp>
      <p:pic>
        <p:nvPicPr>
          <p:cNvPr id="28" name="Graphic 27" descr="Briefcase outline">
            <a:extLst>
              <a:ext uri="{FF2B5EF4-FFF2-40B4-BE49-F238E27FC236}">
                <a16:creationId xmlns:a16="http://schemas.microsoft.com/office/drawing/2014/main" id="{92CC54F5-B0B2-F7F9-98A1-94C8A58B22C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011050" y="355600"/>
            <a:ext cx="914400" cy="914400"/>
          </a:xfrm>
          <a:prstGeom prst="rect">
            <a:avLst/>
          </a:prstGeom>
        </p:spPr>
      </p:pic>
      <p:pic>
        <p:nvPicPr>
          <p:cNvPr id="33" name="Graphic 32" descr="Single gear outline">
            <a:extLst>
              <a:ext uri="{FF2B5EF4-FFF2-40B4-BE49-F238E27FC236}">
                <a16:creationId xmlns:a16="http://schemas.microsoft.com/office/drawing/2014/main" id="{33DE0274-7EA8-2DDD-AF16-6D37CF66C4A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023765" y="2777067"/>
            <a:ext cx="914400" cy="914400"/>
          </a:xfrm>
          <a:prstGeom prst="rect">
            <a:avLst/>
          </a:prstGeom>
        </p:spPr>
      </p:pic>
      <p:pic>
        <p:nvPicPr>
          <p:cNvPr id="37" name="Graphic 36" descr="Hierarchy outline">
            <a:extLst>
              <a:ext uri="{FF2B5EF4-FFF2-40B4-BE49-F238E27FC236}">
                <a16:creationId xmlns:a16="http://schemas.microsoft.com/office/drawing/2014/main" id="{471E0030-778A-BF08-FDF1-2C31D25FA227}"/>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046708" y="5130800"/>
            <a:ext cx="914400" cy="914400"/>
          </a:xfrm>
          <a:prstGeom prst="rect">
            <a:avLst/>
          </a:prstGeom>
        </p:spPr>
      </p:pic>
      <p:sp>
        <p:nvSpPr>
          <p:cNvPr id="38" name="TextBox 37">
            <a:extLst>
              <a:ext uri="{FF2B5EF4-FFF2-40B4-BE49-F238E27FC236}">
                <a16:creationId xmlns:a16="http://schemas.microsoft.com/office/drawing/2014/main" id="{62570B64-D19B-E1D5-BFAE-542DAE1F00E5}"/>
              </a:ext>
            </a:extLst>
          </p:cNvPr>
          <p:cNvSpPr txBox="1"/>
          <p:nvPr/>
        </p:nvSpPr>
        <p:spPr>
          <a:xfrm>
            <a:off x="5351653" y="629873"/>
            <a:ext cx="1769174" cy="461665"/>
          </a:xfrm>
          <a:prstGeom prst="rect">
            <a:avLst/>
          </a:prstGeom>
          <a:noFill/>
        </p:spPr>
        <p:txBody>
          <a:bodyPr wrap="square" rtlCol="0">
            <a:spAutoFit/>
          </a:bodyPr>
          <a:lstStyle/>
          <a:p>
            <a:r>
              <a:rPr lang="en-GB" sz="2400" dirty="0">
                <a:latin typeface="Aptos Black" panose="020B0004020202020204" pitchFamily="34" charset="0"/>
              </a:rPr>
              <a:t>Work</a:t>
            </a:r>
          </a:p>
        </p:txBody>
      </p:sp>
      <p:sp>
        <p:nvSpPr>
          <p:cNvPr id="39" name="TextBox 38">
            <a:extLst>
              <a:ext uri="{FF2B5EF4-FFF2-40B4-BE49-F238E27FC236}">
                <a16:creationId xmlns:a16="http://schemas.microsoft.com/office/drawing/2014/main" id="{44634714-5D4E-98B7-3556-B8CACAB9B745}"/>
              </a:ext>
            </a:extLst>
          </p:cNvPr>
          <p:cNvSpPr txBox="1"/>
          <p:nvPr/>
        </p:nvSpPr>
        <p:spPr>
          <a:xfrm>
            <a:off x="5147375" y="3011900"/>
            <a:ext cx="2057042" cy="461665"/>
          </a:xfrm>
          <a:prstGeom prst="rect">
            <a:avLst/>
          </a:prstGeom>
          <a:noFill/>
        </p:spPr>
        <p:txBody>
          <a:bodyPr wrap="square" rtlCol="0">
            <a:spAutoFit/>
          </a:bodyPr>
          <a:lstStyle/>
          <a:p>
            <a:r>
              <a:rPr lang="en-GB" sz="2400" dirty="0">
                <a:latin typeface="Aptos Black" panose="020B0004020202020204" pitchFamily="34" charset="0"/>
              </a:rPr>
              <a:t>Breakdown</a:t>
            </a:r>
          </a:p>
        </p:txBody>
      </p:sp>
      <p:sp>
        <p:nvSpPr>
          <p:cNvPr id="40" name="TextBox 39">
            <a:extLst>
              <a:ext uri="{FF2B5EF4-FFF2-40B4-BE49-F238E27FC236}">
                <a16:creationId xmlns:a16="http://schemas.microsoft.com/office/drawing/2014/main" id="{4E3FAEF8-3DB9-4F86-5B16-5D0CA1CDA359}"/>
              </a:ext>
            </a:extLst>
          </p:cNvPr>
          <p:cNvSpPr txBox="1"/>
          <p:nvPr/>
        </p:nvSpPr>
        <p:spPr>
          <a:xfrm>
            <a:off x="5237024" y="5398057"/>
            <a:ext cx="2190001" cy="461665"/>
          </a:xfrm>
          <a:prstGeom prst="rect">
            <a:avLst/>
          </a:prstGeom>
          <a:noFill/>
        </p:spPr>
        <p:txBody>
          <a:bodyPr wrap="square" rtlCol="0">
            <a:spAutoFit/>
          </a:bodyPr>
          <a:lstStyle/>
          <a:p>
            <a:r>
              <a:rPr lang="en-GB" sz="2400" dirty="0">
                <a:latin typeface="Aptos Black" panose="020B0004020202020204" pitchFamily="34" charset="0"/>
              </a:rPr>
              <a:t>Structure</a:t>
            </a:r>
          </a:p>
        </p:txBody>
      </p:sp>
      <p:sp>
        <p:nvSpPr>
          <p:cNvPr id="45" name="TextBox 44">
            <a:extLst>
              <a:ext uri="{FF2B5EF4-FFF2-40B4-BE49-F238E27FC236}">
                <a16:creationId xmlns:a16="http://schemas.microsoft.com/office/drawing/2014/main" id="{A54552E9-57B7-0755-3702-CE24B8719071}"/>
              </a:ext>
            </a:extLst>
          </p:cNvPr>
          <p:cNvSpPr txBox="1"/>
          <p:nvPr/>
        </p:nvSpPr>
        <p:spPr>
          <a:xfrm>
            <a:off x="6754761" y="12301"/>
            <a:ext cx="5437239" cy="2585836"/>
          </a:xfrm>
          <a:prstGeom prst="rect">
            <a:avLst/>
          </a:prstGeom>
          <a:noFill/>
        </p:spPr>
        <p:txBody>
          <a:bodyPr wrap="square" rtlCol="0">
            <a:spAutoFit/>
          </a:bodyPr>
          <a:lstStyle/>
          <a:p>
            <a:pPr marL="342900" marR="0" lvl="0" indent="-342900" algn="l" defTabSz="457200" rtl="0" eaLnBrk="1" fontAlgn="auto" latinLnBrk="0" hangingPunct="1">
              <a:lnSpc>
                <a:spcPct val="110000"/>
              </a:lnSpc>
              <a:spcBef>
                <a:spcPts val="0"/>
              </a:spcBef>
              <a:spcAft>
                <a:spcPts val="600"/>
              </a:spcAft>
              <a:buClrTx/>
              <a:buSzTx/>
              <a:buFontTx/>
              <a:buAutoNum type="alphaUcPeriod"/>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Definition</a:t>
            </a:r>
          </a:p>
          <a:p>
            <a:pPr marL="285750" marR="0" lvl="0" indent="-285750" algn="l" defTabSz="457200" rtl="0" eaLnBrk="1" fontAlgn="auto" latinLnBrk="0" hangingPunct="1">
              <a:lnSpc>
                <a:spcPct val="110000"/>
              </a:lnSpc>
              <a:spcBef>
                <a:spcPts val="0"/>
              </a:spcBef>
              <a:spcAft>
                <a:spcPts val="60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Work Breakdown Structure (WBS) is a tool for organising and managing complex projects by breaking them down into manageable chunks. During the project's execution, each job will be given to a specific team member, and that person's performance will be tracked regularly. The WBS is an invaluable resource for the project team, providing direction and aid as they work to bring Tesco's onsite catering project to fruition.</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90957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 descr="Man in business attire">
            <a:extLst>
              <a:ext uri="{FF2B5EF4-FFF2-40B4-BE49-F238E27FC236}">
                <a16:creationId xmlns:a16="http://schemas.microsoft.com/office/drawing/2014/main" id="{CB9D4BB8-0DEC-742B-02F2-7229E3F626A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61126" y="3325286"/>
            <a:ext cx="2600208" cy="3200400"/>
          </a:xfrm>
          <a:prstGeom prst="rect">
            <a:avLst/>
          </a:prstGeom>
        </p:spPr>
      </p:pic>
      <p:sp>
        <p:nvSpPr>
          <p:cNvPr id="4" name="Flowchart: Connector 3">
            <a:extLst>
              <a:ext uri="{FF2B5EF4-FFF2-40B4-BE49-F238E27FC236}">
                <a16:creationId xmlns:a16="http://schemas.microsoft.com/office/drawing/2014/main" id="{5C71EB43-7FD5-1502-5245-C8A3972582A1}"/>
              </a:ext>
            </a:extLst>
          </p:cNvPr>
          <p:cNvSpPr/>
          <p:nvPr/>
        </p:nvSpPr>
        <p:spPr>
          <a:xfrm>
            <a:off x="10526966" y="1664654"/>
            <a:ext cx="960398" cy="838667"/>
          </a:xfrm>
          <a:prstGeom prst="flowChartConnector">
            <a:avLst/>
          </a:prstGeom>
          <a:effectLst>
            <a:reflection blurRad="6350" stA="52000" endA="300" endPos="35000" dir="5400000" sy="-100000" algn="bl" rotWithShape="0"/>
          </a:effectLst>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5" name="Flowchart: Connector 4">
            <a:extLst>
              <a:ext uri="{FF2B5EF4-FFF2-40B4-BE49-F238E27FC236}">
                <a16:creationId xmlns:a16="http://schemas.microsoft.com/office/drawing/2014/main" id="{F1D44E0C-3997-E991-4348-D7C2A0680F5D}"/>
              </a:ext>
            </a:extLst>
          </p:cNvPr>
          <p:cNvSpPr/>
          <p:nvPr/>
        </p:nvSpPr>
        <p:spPr>
          <a:xfrm>
            <a:off x="9584414" y="686059"/>
            <a:ext cx="782089" cy="794057"/>
          </a:xfrm>
          <a:prstGeom prst="flowChartConnector">
            <a:avLst/>
          </a:prstGeom>
          <a:solidFill>
            <a:schemeClr val="tx2">
              <a:lumMod val="40000"/>
              <a:lumOff val="60000"/>
            </a:schemeClr>
          </a:solidFill>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6" name="Flowchart: Connector 5">
            <a:extLst>
              <a:ext uri="{FF2B5EF4-FFF2-40B4-BE49-F238E27FC236}">
                <a16:creationId xmlns:a16="http://schemas.microsoft.com/office/drawing/2014/main" id="{0C6D1C74-70A2-F907-02C2-BC509D920FB6}"/>
              </a:ext>
            </a:extLst>
          </p:cNvPr>
          <p:cNvSpPr/>
          <p:nvPr/>
        </p:nvSpPr>
        <p:spPr>
          <a:xfrm>
            <a:off x="10402194" y="863832"/>
            <a:ext cx="782089" cy="794057"/>
          </a:xfrm>
          <a:prstGeom prst="flowChartConnector">
            <a:avLst/>
          </a:prstGeom>
          <a:effectLst/>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8DF24257-00E0-FE94-5030-32AE1AFD9955}"/>
              </a:ext>
            </a:extLst>
          </p:cNvPr>
          <p:cNvSpPr/>
          <p:nvPr/>
        </p:nvSpPr>
        <p:spPr>
          <a:xfrm>
            <a:off x="8679375" y="761592"/>
            <a:ext cx="831674" cy="838667"/>
          </a:xfrm>
          <a:prstGeom prst="flowChartConnector">
            <a:avLst/>
          </a:prstGeom>
          <a:solidFill>
            <a:schemeClr val="bg2">
              <a:lumMod val="40000"/>
              <a:lumOff val="60000"/>
            </a:schemeClr>
          </a:solidFill>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lowchart: Connector 7">
            <a:extLst>
              <a:ext uri="{FF2B5EF4-FFF2-40B4-BE49-F238E27FC236}">
                <a16:creationId xmlns:a16="http://schemas.microsoft.com/office/drawing/2014/main" id="{9726662D-529C-FE30-0D22-466502A81498}"/>
              </a:ext>
            </a:extLst>
          </p:cNvPr>
          <p:cNvSpPr/>
          <p:nvPr/>
        </p:nvSpPr>
        <p:spPr>
          <a:xfrm>
            <a:off x="9314951" y="1496526"/>
            <a:ext cx="914399" cy="833092"/>
          </a:xfrm>
          <a:prstGeom prst="flowChartConnector">
            <a:avLst/>
          </a:prstGeom>
          <a:solidFill>
            <a:schemeClr val="accent1">
              <a:lumMod val="40000"/>
              <a:lumOff val="60000"/>
            </a:schemeClr>
          </a:solidFill>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Graphic 9" descr="Gears outline">
            <a:extLst>
              <a:ext uri="{FF2B5EF4-FFF2-40B4-BE49-F238E27FC236}">
                <a16:creationId xmlns:a16="http://schemas.microsoft.com/office/drawing/2014/main" id="{CFBA804B-C1B3-46B4-0FE7-1F49A3E8930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397693" y="1584121"/>
            <a:ext cx="693628" cy="693628"/>
          </a:xfrm>
          <a:prstGeom prst="rect">
            <a:avLst/>
          </a:prstGeom>
        </p:spPr>
      </p:pic>
      <p:pic>
        <p:nvPicPr>
          <p:cNvPr id="16" name="Graphic 15" descr="Coins outline">
            <a:extLst>
              <a:ext uri="{FF2B5EF4-FFF2-40B4-BE49-F238E27FC236}">
                <a16:creationId xmlns:a16="http://schemas.microsoft.com/office/drawing/2014/main" id="{B9F49814-04FE-CF14-E24D-5DF1B37308FB}"/>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712545" y="815133"/>
            <a:ext cx="691142" cy="691142"/>
          </a:xfrm>
          <a:prstGeom prst="rect">
            <a:avLst/>
          </a:prstGeom>
        </p:spPr>
      </p:pic>
      <p:pic>
        <p:nvPicPr>
          <p:cNvPr id="24" name="Graphic 23" descr="Earth globe: Africa and Europe with solid fill">
            <a:extLst>
              <a:ext uri="{FF2B5EF4-FFF2-40B4-BE49-F238E27FC236}">
                <a16:creationId xmlns:a16="http://schemas.microsoft.com/office/drawing/2014/main" id="{5BC343F2-9547-A634-8E89-97838E50F33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439868" y="915031"/>
            <a:ext cx="669090" cy="669090"/>
          </a:xfrm>
          <a:prstGeom prst="rect">
            <a:avLst/>
          </a:prstGeom>
        </p:spPr>
      </p:pic>
      <p:pic>
        <p:nvPicPr>
          <p:cNvPr id="26" name="Graphic 25" descr="Handshake with solid fill">
            <a:extLst>
              <a:ext uri="{FF2B5EF4-FFF2-40B4-BE49-F238E27FC236}">
                <a16:creationId xmlns:a16="http://schemas.microsoft.com/office/drawing/2014/main" id="{932F2079-EC5A-B165-3177-C11840A1CDC2}"/>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8704535" y="2222693"/>
            <a:ext cx="914400" cy="914400"/>
          </a:xfrm>
          <a:prstGeom prst="rect">
            <a:avLst/>
          </a:prstGeom>
          <a:effectLst/>
        </p:spPr>
      </p:pic>
      <p:pic>
        <p:nvPicPr>
          <p:cNvPr id="32" name="Graphic 31" descr="Telephone outline">
            <a:extLst>
              <a:ext uri="{FF2B5EF4-FFF2-40B4-BE49-F238E27FC236}">
                <a16:creationId xmlns:a16="http://schemas.microsoft.com/office/drawing/2014/main" id="{F2485558-E21B-E2E7-8D01-818A405DF517}"/>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9642225" y="749877"/>
            <a:ext cx="660670" cy="660670"/>
          </a:xfrm>
          <a:prstGeom prst="rect">
            <a:avLst/>
          </a:prstGeom>
        </p:spPr>
      </p:pic>
      <p:pic>
        <p:nvPicPr>
          <p:cNvPr id="34" name="Graphic 33" descr="Tools outline">
            <a:extLst>
              <a:ext uri="{FF2B5EF4-FFF2-40B4-BE49-F238E27FC236}">
                <a16:creationId xmlns:a16="http://schemas.microsoft.com/office/drawing/2014/main" id="{214D8C39-FB1A-819C-9132-EA4EB1A9924D}"/>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9943312" y="2364071"/>
            <a:ext cx="646816" cy="507544"/>
          </a:xfrm>
          <a:prstGeom prst="rect">
            <a:avLst/>
          </a:prstGeom>
        </p:spPr>
      </p:pic>
      <p:sp>
        <p:nvSpPr>
          <p:cNvPr id="46" name="Oval 45">
            <a:extLst>
              <a:ext uri="{FF2B5EF4-FFF2-40B4-BE49-F238E27FC236}">
                <a16:creationId xmlns:a16="http://schemas.microsoft.com/office/drawing/2014/main" id="{8DBB16A6-463E-81A5-92A7-1C9C3D55DBC1}"/>
              </a:ext>
            </a:extLst>
          </p:cNvPr>
          <p:cNvSpPr/>
          <p:nvPr/>
        </p:nvSpPr>
        <p:spPr>
          <a:xfrm rot="1152694">
            <a:off x="8043927" y="1478796"/>
            <a:ext cx="824089" cy="914400"/>
          </a:xfrm>
          <a:prstGeom prst="ellipse">
            <a:avLst/>
          </a:prstGeom>
          <a:noFill/>
          <a:ln w="9525" cap="flat" cmpd="sng" algn="ctr">
            <a:solidFill>
              <a:schemeClr val="dk1"/>
            </a:solidFill>
            <a:prstDash val="solid"/>
            <a:round/>
            <a:headEnd type="none" w="med" len="med"/>
            <a:tailEnd type="none" w="med" len="med"/>
          </a:ln>
          <a:effectLst/>
        </p:spPr>
        <p:style>
          <a:lnRef idx="0">
            <a:scrgbClr r="0" g="0" b="0"/>
          </a:lnRef>
          <a:fillRef idx="0">
            <a:scrgbClr r="0" g="0" b="0"/>
          </a:fillRef>
          <a:effectRef idx="0">
            <a:scrgbClr r="0" g="0" b="0"/>
          </a:effectRef>
          <a:fontRef idx="minor">
            <a:schemeClr val="dk1"/>
          </a:fontRef>
        </p:style>
        <p:txBody>
          <a:bodyPr rtlCol="0" anchor="ctr"/>
          <a:lstStyle/>
          <a:p>
            <a:pPr algn="ctr"/>
            <a:endParaRPr lang="en-GB" dirty="0">
              <a:highlight>
                <a:srgbClr val="FFFF00"/>
              </a:highlight>
            </a:endParaRPr>
          </a:p>
        </p:txBody>
      </p:sp>
      <p:pic>
        <p:nvPicPr>
          <p:cNvPr id="50" name="Graphic 49" descr="Alarm clock outline">
            <a:extLst>
              <a:ext uri="{FF2B5EF4-FFF2-40B4-BE49-F238E27FC236}">
                <a16:creationId xmlns:a16="http://schemas.microsoft.com/office/drawing/2014/main" id="{A464F34B-3131-09DB-3AEA-11E757BE9D39}"/>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8032318" y="1546566"/>
            <a:ext cx="887236" cy="794057"/>
          </a:xfrm>
          <a:prstGeom prst="rect">
            <a:avLst/>
          </a:prstGeom>
          <a:effectLst/>
        </p:spPr>
      </p:pic>
      <p:sp>
        <p:nvSpPr>
          <p:cNvPr id="53" name="Flowchart: Connector 52">
            <a:extLst>
              <a:ext uri="{FF2B5EF4-FFF2-40B4-BE49-F238E27FC236}">
                <a16:creationId xmlns:a16="http://schemas.microsoft.com/office/drawing/2014/main" id="{3B021D8A-CE3C-827E-0C24-AC8ACA542B86}"/>
              </a:ext>
            </a:extLst>
          </p:cNvPr>
          <p:cNvSpPr/>
          <p:nvPr/>
        </p:nvSpPr>
        <p:spPr>
          <a:xfrm>
            <a:off x="8661230" y="2232404"/>
            <a:ext cx="887236" cy="818367"/>
          </a:xfrm>
          <a:prstGeom prst="flowChartConnector">
            <a:avLst/>
          </a:prstGeom>
          <a:noFill/>
          <a:ln w="9525" cap="flat" cmpd="sng" algn="ctr">
            <a:solidFill>
              <a:schemeClr val="accent1"/>
            </a:solidFill>
            <a:prstDash val="solid"/>
            <a:round/>
            <a:headEnd type="none" w="med" len="med"/>
            <a:tailEnd type="none" w="med" len="med"/>
          </a:ln>
          <a:effectLst/>
        </p:spPr>
        <p:style>
          <a:lnRef idx="0">
            <a:scrgbClr r="0" g="0" b="0"/>
          </a:lnRef>
          <a:fillRef idx="0">
            <a:scrgbClr r="0" g="0" b="0"/>
          </a:fillRef>
          <a:effectRef idx="0">
            <a:scrgbClr r="0" g="0" b="0"/>
          </a:effectRef>
          <a:fontRef idx="minor">
            <a:schemeClr val="accent1"/>
          </a:fontRef>
        </p:style>
        <p:txBody>
          <a:bodyPr rtlCol="0" anchor="ctr"/>
          <a:lstStyle/>
          <a:p>
            <a:pPr algn="ctr"/>
            <a:endParaRPr lang="en-GB">
              <a:solidFill>
                <a:schemeClr val="bg1"/>
              </a:solidFill>
            </a:endParaRPr>
          </a:p>
        </p:txBody>
      </p:sp>
      <p:sp>
        <p:nvSpPr>
          <p:cNvPr id="54" name="Flowchart: Connector 53">
            <a:extLst>
              <a:ext uri="{FF2B5EF4-FFF2-40B4-BE49-F238E27FC236}">
                <a16:creationId xmlns:a16="http://schemas.microsoft.com/office/drawing/2014/main" id="{87041A96-396F-D2F0-58A6-5086AA4D81FC}"/>
              </a:ext>
            </a:extLst>
          </p:cNvPr>
          <p:cNvSpPr/>
          <p:nvPr/>
        </p:nvSpPr>
        <p:spPr>
          <a:xfrm>
            <a:off x="9767020" y="2229144"/>
            <a:ext cx="914399" cy="783346"/>
          </a:xfrm>
          <a:prstGeom prst="flowChartConnector">
            <a:avLst/>
          </a:prstGeom>
          <a:noFill/>
          <a:ln w="9525" cap="flat" cmpd="sng" algn="ctr">
            <a:solidFill>
              <a:schemeClr val="dk1"/>
            </a:solidFill>
            <a:prstDash val="solid"/>
            <a:round/>
            <a:headEnd type="none" w="med" len="med"/>
            <a:tailEnd type="none" w="med" len="med"/>
          </a:ln>
          <a:effectLst/>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
        <p:nvSpPr>
          <p:cNvPr id="55" name="Speech Bubble: Oval 54">
            <a:extLst>
              <a:ext uri="{FF2B5EF4-FFF2-40B4-BE49-F238E27FC236}">
                <a16:creationId xmlns:a16="http://schemas.microsoft.com/office/drawing/2014/main" id="{C2780CF0-54A6-5FA0-9817-8573DC8E5E91}"/>
              </a:ext>
            </a:extLst>
          </p:cNvPr>
          <p:cNvSpPr/>
          <p:nvPr/>
        </p:nvSpPr>
        <p:spPr>
          <a:xfrm rot="337452">
            <a:off x="8025283" y="583992"/>
            <a:ext cx="3679839" cy="2683679"/>
          </a:xfrm>
          <a:prstGeom prst="wedgeEllipseCallou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
        <p:nvSpPr>
          <p:cNvPr id="58" name="TextBox 57">
            <a:extLst>
              <a:ext uri="{FF2B5EF4-FFF2-40B4-BE49-F238E27FC236}">
                <a16:creationId xmlns:a16="http://schemas.microsoft.com/office/drawing/2014/main" id="{9F49F666-C660-8431-6AC9-EACDE883C9B9}"/>
              </a:ext>
            </a:extLst>
          </p:cNvPr>
          <p:cNvSpPr txBox="1"/>
          <p:nvPr/>
        </p:nvSpPr>
        <p:spPr>
          <a:xfrm>
            <a:off x="1797877" y="-62259"/>
            <a:ext cx="7306971" cy="769441"/>
          </a:xfrm>
          <a:prstGeom prst="rect">
            <a:avLst/>
          </a:prstGeom>
          <a:noFill/>
        </p:spPr>
        <p:txBody>
          <a:bodyPr wrap="square" rtlCol="0">
            <a:spAutoFit/>
          </a:bodyPr>
          <a:lstStyle/>
          <a:p>
            <a:r>
              <a:rPr lang="en-GB" sz="4400" dirty="0">
                <a:latin typeface="Aptos Black" panose="020B0004020202020204" pitchFamily="34" charset="0"/>
              </a:rPr>
              <a:t>Communication Strategies</a:t>
            </a:r>
          </a:p>
        </p:txBody>
      </p:sp>
      <p:sp>
        <p:nvSpPr>
          <p:cNvPr id="59" name="Minus Sign 58">
            <a:extLst>
              <a:ext uri="{FF2B5EF4-FFF2-40B4-BE49-F238E27FC236}">
                <a16:creationId xmlns:a16="http://schemas.microsoft.com/office/drawing/2014/main" id="{C94578E3-3B39-1FA5-AD4D-480FF2E90820}"/>
              </a:ext>
            </a:extLst>
          </p:cNvPr>
          <p:cNvSpPr/>
          <p:nvPr/>
        </p:nvSpPr>
        <p:spPr>
          <a:xfrm>
            <a:off x="2300314" y="761592"/>
            <a:ext cx="6303736" cy="307064"/>
          </a:xfrm>
          <a:prstGeom prst="mathMinus">
            <a:avLst/>
          </a:prstGeom>
          <a:solidFill>
            <a:schemeClr val="bg2">
              <a:lumMod val="50000"/>
            </a:schemeClr>
          </a:solid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60" name="Flowchart: Process 59">
            <a:extLst>
              <a:ext uri="{FF2B5EF4-FFF2-40B4-BE49-F238E27FC236}">
                <a16:creationId xmlns:a16="http://schemas.microsoft.com/office/drawing/2014/main" id="{FDD19B1A-20ED-A2A3-4CE9-A4E670885393}"/>
              </a:ext>
            </a:extLst>
          </p:cNvPr>
          <p:cNvSpPr/>
          <p:nvPr/>
        </p:nvSpPr>
        <p:spPr>
          <a:xfrm>
            <a:off x="1026289" y="2186039"/>
            <a:ext cx="5069711" cy="4092641"/>
          </a:xfrm>
          <a:prstGeom prst="flowChartProcess">
            <a:avLst/>
          </a:prstGeom>
          <a:noFill/>
          <a:ln>
            <a:noFill/>
          </a:ln>
        </p:spPr>
        <p:style>
          <a:lnRef idx="0">
            <a:scrgbClr r="0" g="0" b="0"/>
          </a:lnRef>
          <a:fillRef idx="0">
            <a:scrgbClr r="0" g="0" b="0"/>
          </a:fillRef>
          <a:effectRef idx="0">
            <a:scrgbClr r="0" g="0" b="0"/>
          </a:effectRef>
          <a:fontRef idx="minor">
            <a:schemeClr val="accent1"/>
          </a:fontRef>
        </p:style>
        <p:txBody>
          <a:bodyPr rtlCol="0" anchor="ctr"/>
          <a:lstStyle/>
          <a:p>
            <a:pPr algn="ctr"/>
            <a:endParaRPr lang="en-GB"/>
          </a:p>
        </p:txBody>
      </p:sp>
      <p:sp>
        <p:nvSpPr>
          <p:cNvPr id="61" name="TextBox 60">
            <a:extLst>
              <a:ext uri="{FF2B5EF4-FFF2-40B4-BE49-F238E27FC236}">
                <a16:creationId xmlns:a16="http://schemas.microsoft.com/office/drawing/2014/main" id="{BF041079-8FBF-560F-C66F-39251D60DE57}"/>
              </a:ext>
            </a:extLst>
          </p:cNvPr>
          <p:cNvSpPr txBox="1"/>
          <p:nvPr/>
        </p:nvSpPr>
        <p:spPr>
          <a:xfrm>
            <a:off x="558451" y="1996271"/>
            <a:ext cx="4833790" cy="4996240"/>
          </a:xfrm>
          <a:prstGeom prst="rect">
            <a:avLst/>
          </a:prstGeom>
          <a:noFill/>
        </p:spPr>
        <p:txBody>
          <a:bodyPr wrap="square">
            <a:spAutoFit/>
          </a:bodyPr>
          <a:lstStyle/>
          <a:p>
            <a:pPr marL="342900" lvl="0" indent="-342900" algn="just">
              <a:lnSpc>
                <a:spcPct val="150000"/>
              </a:lnSpc>
              <a:spcAft>
                <a:spcPts val="800"/>
              </a:spcAft>
              <a:buFont typeface="Symbol" panose="05050102010706020507" pitchFamily="18" charset="2"/>
              <a:buChar char=""/>
            </a:pPr>
            <a:r>
              <a:rPr lang="en-US" sz="2400" dirty="0">
                <a:effectLst/>
                <a:latin typeface="Arial" panose="020B0604020202020204" pitchFamily="34" charset="0"/>
                <a:ea typeface="Calibri" panose="020F0502020204030204" pitchFamily="34" charset="0"/>
                <a:cs typeface="Arial" panose="020B0604020202020204" pitchFamily="34" charset="0"/>
              </a:rPr>
              <a:t>Stakeholder Engagement Plan</a:t>
            </a:r>
          </a:p>
          <a:p>
            <a:pPr marL="342900" lvl="0" indent="-342900" algn="just">
              <a:lnSpc>
                <a:spcPct val="150000"/>
              </a:lnSpc>
              <a:spcAft>
                <a:spcPts val="800"/>
              </a:spcAft>
              <a:buFont typeface="Symbol" panose="05050102010706020507" pitchFamily="18" charset="2"/>
              <a:buChar char=""/>
            </a:pPr>
            <a:r>
              <a:rPr lang="en-US" sz="2400" dirty="0">
                <a:effectLst/>
                <a:latin typeface="Arial" panose="020B0604020202020204" pitchFamily="34" charset="0"/>
                <a:ea typeface="Calibri" panose="020F0502020204030204" pitchFamily="34" charset="0"/>
                <a:cs typeface="Arial" panose="020B0604020202020204" pitchFamily="34" charset="0"/>
              </a:rPr>
              <a:t>Internal Communication</a:t>
            </a:r>
          </a:p>
          <a:p>
            <a:pPr marL="342900" lvl="0" indent="-342900" algn="just">
              <a:lnSpc>
                <a:spcPct val="150000"/>
              </a:lnSpc>
              <a:spcAft>
                <a:spcPts val="800"/>
              </a:spcAft>
              <a:buFont typeface="Symbol" panose="05050102010706020507" pitchFamily="18" charset="2"/>
              <a:buChar char=""/>
            </a:pPr>
            <a:r>
              <a:rPr lang="en-US" sz="2400" dirty="0">
                <a:effectLst/>
                <a:latin typeface="Arial" panose="020B0604020202020204" pitchFamily="34" charset="0"/>
                <a:ea typeface="Calibri" panose="020F0502020204030204" pitchFamily="34" charset="0"/>
                <a:cs typeface="Arial" panose="020B0604020202020204" pitchFamily="34" charset="0"/>
              </a:rPr>
              <a:t>External Communication</a:t>
            </a:r>
          </a:p>
          <a:p>
            <a:pPr marL="342900" lvl="0" indent="-342900" algn="just">
              <a:lnSpc>
                <a:spcPct val="150000"/>
              </a:lnSpc>
              <a:spcAft>
                <a:spcPts val="800"/>
              </a:spcAft>
              <a:buFont typeface="Symbol" panose="05050102010706020507" pitchFamily="18" charset="2"/>
              <a:buChar char=""/>
            </a:pPr>
            <a:r>
              <a:rPr lang="en-US" sz="2400" dirty="0">
                <a:effectLst/>
                <a:latin typeface="Arial" panose="020B0604020202020204" pitchFamily="34" charset="0"/>
                <a:ea typeface="Calibri" panose="020F0502020204030204" pitchFamily="34" charset="0"/>
                <a:cs typeface="Arial" panose="020B0604020202020204" pitchFamily="34" charset="0"/>
              </a:rPr>
              <a:t>Project Team Communication</a:t>
            </a:r>
          </a:p>
          <a:p>
            <a:pPr marL="342900" lvl="0" indent="-342900" algn="just">
              <a:lnSpc>
                <a:spcPct val="150000"/>
              </a:lnSpc>
              <a:spcAft>
                <a:spcPts val="800"/>
              </a:spcAft>
              <a:buFont typeface="Symbol" panose="05050102010706020507" pitchFamily="18" charset="2"/>
              <a:buChar char=""/>
            </a:pPr>
            <a:r>
              <a:rPr lang="en-US" sz="2400" dirty="0">
                <a:effectLst/>
                <a:latin typeface="Arial" panose="020B0604020202020204" pitchFamily="34" charset="0"/>
                <a:ea typeface="Calibri" panose="020F0502020204030204" pitchFamily="34" charset="0"/>
                <a:cs typeface="Arial" panose="020B0604020202020204" pitchFamily="34" charset="0"/>
              </a:rPr>
              <a:t>Marketing and Promotion</a:t>
            </a:r>
          </a:p>
          <a:p>
            <a:pPr marL="342900" lvl="0" indent="-342900" algn="just">
              <a:lnSpc>
                <a:spcPct val="150000"/>
              </a:lnSpc>
              <a:spcAft>
                <a:spcPts val="800"/>
              </a:spcAft>
              <a:buFont typeface="Symbol" panose="05050102010706020507" pitchFamily="18" charset="2"/>
              <a:buChar char=""/>
            </a:pPr>
            <a:r>
              <a:rPr lang="en-US" sz="2400" dirty="0">
                <a:effectLst/>
                <a:latin typeface="Arial" panose="020B0604020202020204" pitchFamily="34" charset="0"/>
                <a:ea typeface="Calibri" panose="020F0502020204030204" pitchFamily="34" charset="0"/>
                <a:cs typeface="Arial" panose="020B0604020202020204" pitchFamily="34" charset="0"/>
              </a:rPr>
              <a:t>Crisis Communication Plan </a:t>
            </a:r>
          </a:p>
          <a:p>
            <a:pPr marL="342900" lvl="0" indent="-342900" algn="just">
              <a:lnSpc>
                <a:spcPct val="150000"/>
              </a:lnSpc>
              <a:spcAft>
                <a:spcPts val="800"/>
              </a:spcAft>
              <a:buFont typeface="Symbol" panose="05050102010706020507" pitchFamily="18" charset="2"/>
              <a:buChar char=""/>
            </a:pPr>
            <a:r>
              <a:rPr lang="en-US" sz="2400" dirty="0">
                <a:effectLst/>
                <a:latin typeface="Arial" panose="020B0604020202020204" pitchFamily="34" charset="0"/>
                <a:ea typeface="Calibri" panose="020F0502020204030204" pitchFamily="34" charset="0"/>
                <a:cs typeface="Arial" panose="020B0604020202020204" pitchFamily="34" charset="0"/>
              </a:rPr>
              <a:t>Performance Reporting</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457200" indent="-304800" algn="just">
              <a:buSzPts val="1200"/>
              <a:buFont typeface="Arial"/>
              <a:buChar char="●"/>
            </a:pPr>
            <a:endParaRPr lang="en-GB" sz="2000" dirty="0">
              <a:latin typeface="Arial"/>
              <a:ea typeface="Arial"/>
              <a:cs typeface="Arial"/>
              <a:sym typeface="Arial"/>
            </a:endParaRPr>
          </a:p>
        </p:txBody>
      </p:sp>
      <p:pic>
        <p:nvPicPr>
          <p:cNvPr id="65" name="Graphic 64" descr="Group of women outline">
            <a:extLst>
              <a:ext uri="{FF2B5EF4-FFF2-40B4-BE49-F238E27FC236}">
                <a16:creationId xmlns:a16="http://schemas.microsoft.com/office/drawing/2014/main" id="{BF9F97F2-CB0B-64E8-E71F-3519055CBFA5}"/>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10741551" y="1792987"/>
            <a:ext cx="617323" cy="617323"/>
          </a:xfrm>
          <a:prstGeom prst="rect">
            <a:avLst/>
          </a:prstGeom>
        </p:spPr>
      </p:pic>
    </p:spTree>
    <p:extLst>
      <p:ext uri="{BB962C8B-B14F-4D97-AF65-F5344CB8AC3E}">
        <p14:creationId xmlns:p14="http://schemas.microsoft.com/office/powerpoint/2010/main" val="940612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 descr="Single gear with solid fill">
            <a:extLst>
              <a:ext uri="{FF2B5EF4-FFF2-40B4-BE49-F238E27FC236}">
                <a16:creationId xmlns:a16="http://schemas.microsoft.com/office/drawing/2014/main" id="{0B0D9FB2-4A03-B006-1EE5-944BFD27266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2087209">
            <a:off x="-334525" y="-614518"/>
            <a:ext cx="4822399" cy="4738083"/>
          </a:xfrm>
          <a:prstGeom prst="rect">
            <a:avLst/>
          </a:prstGeom>
        </p:spPr>
      </p:pic>
      <p:pic>
        <p:nvPicPr>
          <p:cNvPr id="5" name="Graphic 4" descr="Single gear with solid fill">
            <a:extLst>
              <a:ext uri="{FF2B5EF4-FFF2-40B4-BE49-F238E27FC236}">
                <a16:creationId xmlns:a16="http://schemas.microsoft.com/office/drawing/2014/main" id="{C86D3BE3-00C6-BF18-955A-3913C8B6E06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080150">
            <a:off x="5637908" y="1824808"/>
            <a:ext cx="3166038" cy="3405098"/>
          </a:xfrm>
          <a:prstGeom prst="rect">
            <a:avLst/>
          </a:prstGeom>
        </p:spPr>
      </p:pic>
      <p:pic>
        <p:nvPicPr>
          <p:cNvPr id="7" name="Graphic 6" descr="Single gear with solid fill">
            <a:extLst>
              <a:ext uri="{FF2B5EF4-FFF2-40B4-BE49-F238E27FC236}">
                <a16:creationId xmlns:a16="http://schemas.microsoft.com/office/drawing/2014/main" id="{FD783955-9D0E-1CC6-2F42-3EFFC456878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682020">
            <a:off x="3038480" y="256644"/>
            <a:ext cx="4009475" cy="4290561"/>
          </a:xfrm>
          <a:prstGeom prst="rect">
            <a:avLst/>
          </a:prstGeom>
        </p:spPr>
      </p:pic>
      <p:pic>
        <p:nvPicPr>
          <p:cNvPr id="9" name="Graphic 8" descr="Single gear with solid fill">
            <a:extLst>
              <a:ext uri="{FF2B5EF4-FFF2-40B4-BE49-F238E27FC236}">
                <a16:creationId xmlns:a16="http://schemas.microsoft.com/office/drawing/2014/main" id="{98A8D64C-95BC-50AB-4E65-18606679C129}"/>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4498154">
            <a:off x="9320527" y="4533356"/>
            <a:ext cx="2545850" cy="2597376"/>
          </a:xfrm>
          <a:prstGeom prst="rect">
            <a:avLst/>
          </a:prstGeom>
        </p:spPr>
      </p:pic>
      <p:pic>
        <p:nvPicPr>
          <p:cNvPr id="11" name="Graphic 10" descr="Single gear with solid fill">
            <a:extLst>
              <a:ext uri="{FF2B5EF4-FFF2-40B4-BE49-F238E27FC236}">
                <a16:creationId xmlns:a16="http://schemas.microsoft.com/office/drawing/2014/main" id="{50A4C510-84B0-3DE8-CB44-20841716C882}"/>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rot="1133856">
            <a:off x="7658441" y="3221073"/>
            <a:ext cx="2760032" cy="2978264"/>
          </a:xfrm>
          <a:prstGeom prst="rect">
            <a:avLst/>
          </a:prstGeom>
        </p:spPr>
      </p:pic>
      <p:sp>
        <p:nvSpPr>
          <p:cNvPr id="12" name="Flowchart: Connector 11">
            <a:extLst>
              <a:ext uri="{FF2B5EF4-FFF2-40B4-BE49-F238E27FC236}">
                <a16:creationId xmlns:a16="http://schemas.microsoft.com/office/drawing/2014/main" id="{DF4500A8-5700-BB60-9354-33EE656FD1C6}"/>
              </a:ext>
            </a:extLst>
          </p:cNvPr>
          <p:cNvSpPr/>
          <p:nvPr/>
        </p:nvSpPr>
        <p:spPr>
          <a:xfrm rot="21190545">
            <a:off x="1036350" y="878782"/>
            <a:ext cx="2365546" cy="1672936"/>
          </a:xfrm>
          <a:prstGeom prst="flowChartConnector">
            <a:avLst/>
          </a:prstGeom>
          <a:solidFill>
            <a:schemeClr val="tx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3200" dirty="0"/>
          </a:p>
        </p:txBody>
      </p:sp>
      <p:sp>
        <p:nvSpPr>
          <p:cNvPr id="13" name="Flowchart: Connector 12">
            <a:extLst>
              <a:ext uri="{FF2B5EF4-FFF2-40B4-BE49-F238E27FC236}">
                <a16:creationId xmlns:a16="http://schemas.microsoft.com/office/drawing/2014/main" id="{2AA1C575-E752-BF7F-652B-F711ACC84DAA}"/>
              </a:ext>
            </a:extLst>
          </p:cNvPr>
          <p:cNvSpPr/>
          <p:nvPr/>
        </p:nvSpPr>
        <p:spPr>
          <a:xfrm>
            <a:off x="4180436" y="1715250"/>
            <a:ext cx="1782079" cy="1373351"/>
          </a:xfrm>
          <a:prstGeom prst="flowChartConnector">
            <a:avLst/>
          </a:prstGeom>
          <a:solidFill>
            <a:schemeClr val="bg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800" dirty="0">
              <a:latin typeface="Aptos Black" panose="020B0004020202020204" pitchFamily="34" charset="0"/>
            </a:endParaRPr>
          </a:p>
        </p:txBody>
      </p:sp>
      <p:sp>
        <p:nvSpPr>
          <p:cNvPr id="14" name="Flowchart: Connector 13">
            <a:extLst>
              <a:ext uri="{FF2B5EF4-FFF2-40B4-BE49-F238E27FC236}">
                <a16:creationId xmlns:a16="http://schemas.microsoft.com/office/drawing/2014/main" id="{1EC339C5-11DC-2B1B-BBFC-27DA83AE9EDF}"/>
              </a:ext>
            </a:extLst>
          </p:cNvPr>
          <p:cNvSpPr/>
          <p:nvPr/>
        </p:nvSpPr>
        <p:spPr>
          <a:xfrm>
            <a:off x="6615752" y="3050141"/>
            <a:ext cx="1168869" cy="1232792"/>
          </a:xfrm>
          <a:prstGeom prst="flowChartConnector">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lowchart: Connector 14">
            <a:extLst>
              <a:ext uri="{FF2B5EF4-FFF2-40B4-BE49-F238E27FC236}">
                <a16:creationId xmlns:a16="http://schemas.microsoft.com/office/drawing/2014/main" id="{4D4E71DD-A1FF-4335-F996-B7839C43C70A}"/>
              </a:ext>
            </a:extLst>
          </p:cNvPr>
          <p:cNvSpPr/>
          <p:nvPr/>
        </p:nvSpPr>
        <p:spPr>
          <a:xfrm>
            <a:off x="8374813" y="4318838"/>
            <a:ext cx="1039359" cy="1044383"/>
          </a:xfrm>
          <a:prstGeom prst="flowChartConnector">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Flowchart: Connector 15">
            <a:extLst>
              <a:ext uri="{FF2B5EF4-FFF2-40B4-BE49-F238E27FC236}">
                <a16:creationId xmlns:a16="http://schemas.microsoft.com/office/drawing/2014/main" id="{44FE9137-13B5-CBE1-0F94-59C5DD1D9FAB}"/>
              </a:ext>
            </a:extLst>
          </p:cNvPr>
          <p:cNvSpPr/>
          <p:nvPr/>
        </p:nvSpPr>
        <p:spPr>
          <a:xfrm>
            <a:off x="10229365" y="5411610"/>
            <a:ext cx="933877" cy="869730"/>
          </a:xfrm>
          <a:prstGeom prst="flowChartConnector">
            <a:avLst/>
          </a:pr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1DB3A010-0DA5-F18E-2B56-F07FA6A61C1C}"/>
              </a:ext>
            </a:extLst>
          </p:cNvPr>
          <p:cNvSpPr txBox="1"/>
          <p:nvPr/>
        </p:nvSpPr>
        <p:spPr>
          <a:xfrm>
            <a:off x="-185112" y="4116080"/>
            <a:ext cx="5767867" cy="2677656"/>
          </a:xfrm>
          <a:prstGeom prst="rect">
            <a:avLst/>
          </a:prstGeom>
          <a:noFill/>
        </p:spPr>
        <p:txBody>
          <a:bodyPr wrap="square" rtlCol="0">
            <a:spAutoFit/>
          </a:bodyPr>
          <a:lstStyle/>
          <a:p>
            <a:pPr marL="457200" lvl="0" indent="-311150" algn="just" rtl="0">
              <a:lnSpc>
                <a:spcPct val="100000"/>
              </a:lnSpc>
              <a:spcBef>
                <a:spcPts val="0"/>
              </a:spcBef>
              <a:spcAft>
                <a:spcPts val="0"/>
              </a:spcAft>
              <a:buSzPts val="1300"/>
              <a:buFont typeface="Arial"/>
              <a:buChar char="●"/>
            </a:pPr>
            <a:r>
              <a:rPr lang="en-US" sz="2400" dirty="0">
                <a:effectLst/>
                <a:latin typeface="Times New Roman" panose="02020603050405020304" pitchFamily="18" charset="0"/>
                <a:ea typeface="Calibri" panose="020F0502020204030204" pitchFamily="34" charset="0"/>
              </a:rPr>
              <a:t>Project tasks and activities will be carried out by the project plan and timeline. There will be planning, building, and provisioning of the catering facility. To guarantee a smooth operational setup, we will educate our staff and oversee our vendors.</a:t>
            </a:r>
            <a:endParaRPr lang="en-GB" sz="24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651AFAAE-C3A0-C7B6-C02C-A66538ACD198}"/>
              </a:ext>
            </a:extLst>
          </p:cNvPr>
          <p:cNvSpPr txBox="1"/>
          <p:nvPr/>
        </p:nvSpPr>
        <p:spPr>
          <a:xfrm>
            <a:off x="6370370" y="3175003"/>
            <a:ext cx="1782080" cy="584775"/>
          </a:xfrm>
          <a:prstGeom prst="rect">
            <a:avLst/>
          </a:prstGeom>
          <a:noFill/>
        </p:spPr>
        <p:txBody>
          <a:bodyPr wrap="square" rtlCol="0">
            <a:spAutoFit/>
          </a:bodyPr>
          <a:lstStyle/>
          <a:p>
            <a:r>
              <a:rPr lang="en" sz="3200" dirty="0">
                <a:latin typeface="Arial"/>
                <a:ea typeface="Arial"/>
                <a:cs typeface="Arial"/>
                <a:sym typeface="Arial"/>
              </a:rPr>
              <a:t>Cooking</a:t>
            </a:r>
            <a:endParaRPr lang="en-GB" sz="3200" dirty="0"/>
          </a:p>
        </p:txBody>
      </p:sp>
      <p:sp>
        <p:nvSpPr>
          <p:cNvPr id="27" name="TextBox 26">
            <a:extLst>
              <a:ext uri="{FF2B5EF4-FFF2-40B4-BE49-F238E27FC236}">
                <a16:creationId xmlns:a16="http://schemas.microsoft.com/office/drawing/2014/main" id="{ED7122D1-5973-FAC2-4484-403BC6389268}"/>
              </a:ext>
            </a:extLst>
          </p:cNvPr>
          <p:cNvSpPr txBox="1"/>
          <p:nvPr/>
        </p:nvSpPr>
        <p:spPr>
          <a:xfrm>
            <a:off x="8282092" y="4419111"/>
            <a:ext cx="1510951" cy="523220"/>
          </a:xfrm>
          <a:prstGeom prst="rect">
            <a:avLst/>
          </a:prstGeom>
          <a:noFill/>
        </p:spPr>
        <p:txBody>
          <a:bodyPr wrap="square" rtlCol="0">
            <a:spAutoFit/>
          </a:bodyPr>
          <a:lstStyle/>
          <a:p>
            <a:r>
              <a:rPr lang="en" sz="2800" dirty="0">
                <a:solidFill>
                  <a:schemeClr val="bg1"/>
                </a:solidFill>
                <a:latin typeface="Arial"/>
                <a:ea typeface="Arial"/>
                <a:cs typeface="Arial"/>
                <a:sym typeface="Arial"/>
              </a:rPr>
              <a:t>Serving</a:t>
            </a:r>
            <a:endParaRPr lang="en-GB" sz="2800" dirty="0">
              <a:solidFill>
                <a:schemeClr val="bg1"/>
              </a:solidFill>
            </a:endParaRPr>
          </a:p>
        </p:txBody>
      </p:sp>
      <p:sp>
        <p:nvSpPr>
          <p:cNvPr id="28" name="TextBox 27">
            <a:extLst>
              <a:ext uri="{FF2B5EF4-FFF2-40B4-BE49-F238E27FC236}">
                <a16:creationId xmlns:a16="http://schemas.microsoft.com/office/drawing/2014/main" id="{21DF08E6-C88D-64AF-2D30-04A731757A5E}"/>
              </a:ext>
            </a:extLst>
          </p:cNvPr>
          <p:cNvSpPr txBox="1"/>
          <p:nvPr/>
        </p:nvSpPr>
        <p:spPr>
          <a:xfrm>
            <a:off x="4169350" y="1986286"/>
            <a:ext cx="1589949" cy="584775"/>
          </a:xfrm>
          <a:prstGeom prst="rect">
            <a:avLst/>
          </a:prstGeom>
          <a:noFill/>
        </p:spPr>
        <p:txBody>
          <a:bodyPr wrap="square" rtlCol="0">
            <a:spAutoFit/>
          </a:bodyPr>
          <a:lstStyle/>
          <a:p>
            <a:r>
              <a:rPr lang="en" sz="3200" dirty="0">
                <a:latin typeface="Arial"/>
                <a:ea typeface="Arial"/>
                <a:cs typeface="Arial"/>
                <a:sym typeface="Arial"/>
              </a:rPr>
              <a:t>Briefing</a:t>
            </a:r>
            <a:r>
              <a:rPr lang="en" sz="3200" dirty="0">
                <a:solidFill>
                  <a:schemeClr val="accent1">
                    <a:lumMod val="60000"/>
                    <a:lumOff val="40000"/>
                  </a:schemeClr>
                </a:solidFill>
                <a:latin typeface="Arial"/>
                <a:ea typeface="Arial"/>
                <a:cs typeface="Arial"/>
                <a:sym typeface="Arial"/>
              </a:rPr>
              <a:t> </a:t>
            </a:r>
            <a:endParaRPr lang="en-GB" sz="3200" dirty="0">
              <a:solidFill>
                <a:schemeClr val="accent1">
                  <a:lumMod val="60000"/>
                  <a:lumOff val="40000"/>
                </a:schemeClr>
              </a:solidFill>
            </a:endParaRPr>
          </a:p>
        </p:txBody>
      </p:sp>
      <p:sp>
        <p:nvSpPr>
          <p:cNvPr id="29" name="TextBox 28">
            <a:extLst>
              <a:ext uri="{FF2B5EF4-FFF2-40B4-BE49-F238E27FC236}">
                <a16:creationId xmlns:a16="http://schemas.microsoft.com/office/drawing/2014/main" id="{662CBF1D-86EF-7D74-A198-A22A8F2ACDFD}"/>
              </a:ext>
            </a:extLst>
          </p:cNvPr>
          <p:cNvSpPr txBox="1"/>
          <p:nvPr/>
        </p:nvSpPr>
        <p:spPr>
          <a:xfrm>
            <a:off x="10080284" y="5477677"/>
            <a:ext cx="1341312" cy="461665"/>
          </a:xfrm>
          <a:prstGeom prst="rect">
            <a:avLst/>
          </a:prstGeom>
          <a:noFill/>
        </p:spPr>
        <p:txBody>
          <a:bodyPr wrap="square" rtlCol="0">
            <a:spAutoFit/>
          </a:bodyPr>
          <a:lstStyle/>
          <a:p>
            <a:r>
              <a:rPr lang="en-GB" sz="2400" dirty="0">
                <a:solidFill>
                  <a:schemeClr val="accent1">
                    <a:lumMod val="60000"/>
                    <a:lumOff val="40000"/>
                  </a:schemeClr>
                </a:solidFill>
              </a:rPr>
              <a:t>Deliver</a:t>
            </a:r>
          </a:p>
        </p:txBody>
      </p:sp>
      <p:sp>
        <p:nvSpPr>
          <p:cNvPr id="33" name="TextBox 32">
            <a:extLst>
              <a:ext uri="{FF2B5EF4-FFF2-40B4-BE49-F238E27FC236}">
                <a16:creationId xmlns:a16="http://schemas.microsoft.com/office/drawing/2014/main" id="{C5A33039-BAFD-DAEA-9461-D330E7E6D9E1}"/>
              </a:ext>
            </a:extLst>
          </p:cNvPr>
          <p:cNvSpPr txBox="1"/>
          <p:nvPr/>
        </p:nvSpPr>
        <p:spPr>
          <a:xfrm>
            <a:off x="8106234" y="243064"/>
            <a:ext cx="3273619" cy="830997"/>
          </a:xfrm>
          <a:prstGeom prst="rect">
            <a:avLst/>
          </a:prstGeom>
          <a:noFill/>
        </p:spPr>
        <p:txBody>
          <a:bodyPr wrap="square" rtlCol="0">
            <a:spAutoFit/>
          </a:bodyPr>
          <a:lstStyle/>
          <a:p>
            <a:r>
              <a:rPr lang="en-GB" sz="4800" dirty="0"/>
              <a:t>Execution</a:t>
            </a:r>
          </a:p>
        </p:txBody>
      </p:sp>
      <p:sp>
        <p:nvSpPr>
          <p:cNvPr id="36" name="Minus Sign 35">
            <a:extLst>
              <a:ext uri="{FF2B5EF4-FFF2-40B4-BE49-F238E27FC236}">
                <a16:creationId xmlns:a16="http://schemas.microsoft.com/office/drawing/2014/main" id="{24EBA0CE-57C2-F114-4A6D-F72FCD2FB4D0}"/>
              </a:ext>
            </a:extLst>
          </p:cNvPr>
          <p:cNvSpPr/>
          <p:nvPr/>
        </p:nvSpPr>
        <p:spPr>
          <a:xfrm flipV="1">
            <a:off x="6596996" y="1089323"/>
            <a:ext cx="6198374" cy="45719"/>
          </a:xfrm>
          <a:prstGeom prst="mathMinus">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4E281379-C37A-0380-7071-282652AF5DF6}"/>
              </a:ext>
            </a:extLst>
          </p:cNvPr>
          <p:cNvSpPr txBox="1"/>
          <p:nvPr/>
        </p:nvSpPr>
        <p:spPr>
          <a:xfrm>
            <a:off x="764643" y="1341801"/>
            <a:ext cx="2624062" cy="584775"/>
          </a:xfrm>
          <a:prstGeom prst="rect">
            <a:avLst/>
          </a:prstGeom>
          <a:noFill/>
        </p:spPr>
        <p:txBody>
          <a:bodyPr wrap="square" rtlCol="0">
            <a:spAutoFit/>
          </a:bodyPr>
          <a:lstStyle/>
          <a:p>
            <a:r>
              <a:rPr lang="en" sz="3200" dirty="0">
                <a:solidFill>
                  <a:schemeClr val="tx2">
                    <a:lumMod val="50000"/>
                  </a:schemeClr>
                </a:solidFill>
                <a:latin typeface="Arial"/>
                <a:ea typeface="Arial"/>
                <a:cs typeface="Arial"/>
                <a:sym typeface="Arial"/>
              </a:rPr>
              <a:t>Training Staff</a:t>
            </a:r>
            <a:endParaRPr lang="en-GB" sz="3200" dirty="0">
              <a:solidFill>
                <a:schemeClr val="tx2">
                  <a:lumMod val="50000"/>
                </a:schemeClr>
              </a:solidFill>
            </a:endParaRPr>
          </a:p>
        </p:txBody>
      </p:sp>
    </p:spTree>
    <p:extLst>
      <p:ext uri="{BB962C8B-B14F-4D97-AF65-F5344CB8AC3E}">
        <p14:creationId xmlns:p14="http://schemas.microsoft.com/office/powerpoint/2010/main" val="24959028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2">
            <a:extLst>
              <a:ext uri="{FF2B5EF4-FFF2-40B4-BE49-F238E27FC236}">
                <a16:creationId xmlns:a16="http://schemas.microsoft.com/office/drawing/2014/main" id="{4FE889EC-63E1-F36B-24C5-9092A2A3982D}"/>
              </a:ext>
            </a:extLst>
          </p:cNvPr>
          <p:cNvGraphicFramePr>
            <a:graphicFrameLocks noGrp="1"/>
          </p:cNvGraphicFramePr>
          <p:nvPr>
            <p:extLst>
              <p:ext uri="{D42A27DB-BD31-4B8C-83A1-F6EECF244321}">
                <p14:modId xmlns:p14="http://schemas.microsoft.com/office/powerpoint/2010/main" val="2892046695"/>
              </p:ext>
            </p:extLst>
          </p:nvPr>
        </p:nvGraphicFramePr>
        <p:xfrm>
          <a:off x="132422" y="1844536"/>
          <a:ext cx="4874479" cy="4790442"/>
        </p:xfrm>
        <a:graphic>
          <a:graphicData uri="http://schemas.openxmlformats.org/drawingml/2006/table">
            <a:tbl>
              <a:tblPr firstRow="1" bandRow="1"/>
              <a:tblGrid>
                <a:gridCol w="1176413">
                  <a:extLst>
                    <a:ext uri="{9D8B030D-6E8A-4147-A177-3AD203B41FA5}">
                      <a16:colId xmlns:a16="http://schemas.microsoft.com/office/drawing/2014/main" val="2325921334"/>
                    </a:ext>
                  </a:extLst>
                </a:gridCol>
                <a:gridCol w="1306384">
                  <a:extLst>
                    <a:ext uri="{9D8B030D-6E8A-4147-A177-3AD203B41FA5}">
                      <a16:colId xmlns:a16="http://schemas.microsoft.com/office/drawing/2014/main" val="2080000825"/>
                    </a:ext>
                  </a:extLst>
                </a:gridCol>
                <a:gridCol w="2391682">
                  <a:extLst>
                    <a:ext uri="{9D8B030D-6E8A-4147-A177-3AD203B41FA5}">
                      <a16:colId xmlns:a16="http://schemas.microsoft.com/office/drawing/2014/main" val="1036240220"/>
                    </a:ext>
                  </a:extLst>
                </a:gridCol>
              </a:tblGrid>
              <a:tr h="623414">
                <a:tc>
                  <a:txBody>
                    <a:bodyPr/>
                    <a:lstStyle/>
                    <a:p>
                      <a:r>
                        <a:rPr lang="en-GB" sz="1600" dirty="0">
                          <a:solidFill>
                            <a:schemeClr val="bg1"/>
                          </a:solidFill>
                          <a:latin typeface="Times New Roman" panose="02020603050405020304" pitchFamily="18" charset="0"/>
                          <a:cs typeface="Times New Roman" panose="02020603050405020304" pitchFamily="18" charset="0"/>
                        </a:rPr>
                        <a:t>Risk</a:t>
                      </a:r>
                    </a:p>
                  </a:txBody>
                  <a:tcPr/>
                </a:tc>
                <a:tc>
                  <a:txBody>
                    <a:bodyPr/>
                    <a:lstStyle/>
                    <a:p>
                      <a:r>
                        <a:rPr lang="en-GB" sz="1600" dirty="0">
                          <a:solidFill>
                            <a:schemeClr val="bg1"/>
                          </a:solidFill>
                          <a:latin typeface="Times New Roman" panose="02020603050405020304" pitchFamily="18" charset="0"/>
                          <a:cs typeface="Times New Roman" panose="02020603050405020304" pitchFamily="18" charset="0"/>
                        </a:rPr>
                        <a:t>Importance Impact</a:t>
                      </a:r>
                    </a:p>
                  </a:txBody>
                  <a:tcPr/>
                </a:tc>
                <a:tc>
                  <a:txBody>
                    <a:bodyPr/>
                    <a:lstStyle/>
                    <a:p>
                      <a:r>
                        <a:rPr lang="en-GB" sz="1600" dirty="0">
                          <a:solidFill>
                            <a:schemeClr val="bg1"/>
                          </a:solidFill>
                          <a:latin typeface="Times New Roman" panose="02020603050405020304" pitchFamily="18" charset="0"/>
                          <a:cs typeface="Times New Roman" panose="02020603050405020304" pitchFamily="18" charset="0"/>
                        </a:rPr>
                        <a:t>Likelihood Probability</a:t>
                      </a:r>
                    </a:p>
                  </a:txBody>
                  <a:tcPr/>
                </a:tc>
                <a:extLst>
                  <a:ext uri="{0D108BD9-81ED-4DB2-BD59-A6C34878D82A}">
                    <a16:rowId xmlns:a16="http://schemas.microsoft.com/office/drawing/2014/main" val="2721208739"/>
                  </a:ext>
                </a:extLst>
              </a:tr>
              <a:tr h="1410883">
                <a:tc>
                  <a:txBody>
                    <a:bodyPr/>
                    <a:lstStyle/>
                    <a:p>
                      <a:r>
                        <a:rPr lang="en-GB" sz="1600" dirty="0">
                          <a:solidFill>
                            <a:schemeClr val="tx1">
                              <a:lumMod val="95000"/>
                            </a:schemeClr>
                          </a:solidFill>
                          <a:latin typeface="Times New Roman" panose="02020603050405020304" pitchFamily="18" charset="0"/>
                          <a:cs typeface="Times New Roman" panose="02020603050405020304" pitchFamily="18" charset="0"/>
                        </a:rPr>
                        <a:t>Fail to deliver the project on time</a:t>
                      </a:r>
                    </a:p>
                  </a:txBody>
                  <a:tcPr/>
                </a:tc>
                <a:tc>
                  <a:txBody>
                    <a:bodyPr/>
                    <a:lstStyle/>
                    <a:p>
                      <a:r>
                        <a:rPr lang="en-GB" sz="1600" dirty="0">
                          <a:solidFill>
                            <a:schemeClr val="bg1">
                              <a:lumMod val="95000"/>
                              <a:lumOff val="5000"/>
                            </a:schemeClr>
                          </a:solidFill>
                          <a:latin typeface="Times New Roman" panose="02020603050405020304" pitchFamily="18" charset="0"/>
                          <a:cs typeface="Times New Roman" panose="02020603050405020304" pitchFamily="18" charset="0"/>
                        </a:rPr>
                        <a:t>High</a:t>
                      </a:r>
                    </a:p>
                  </a:txBody>
                  <a:tcPr>
                    <a:solidFill>
                      <a:schemeClr val="tx2">
                        <a:lumMod val="40000"/>
                        <a:lumOff val="60000"/>
                      </a:schemeClr>
                    </a:solidFill>
                  </a:tcPr>
                </a:tc>
                <a:tc>
                  <a:txBody>
                    <a:bodyPr/>
                    <a:lstStyle/>
                    <a:p>
                      <a:r>
                        <a:rPr lang="en-GB" sz="1600" dirty="0">
                          <a:solidFill>
                            <a:schemeClr val="bg1">
                              <a:lumMod val="95000"/>
                              <a:lumOff val="5000"/>
                            </a:schemeClr>
                          </a:solidFill>
                          <a:latin typeface="Times New Roman" panose="02020603050405020304" pitchFamily="18" charset="0"/>
                          <a:cs typeface="Times New Roman" panose="02020603050405020304" pitchFamily="18" charset="0"/>
                        </a:rPr>
                        <a:t>Medium</a:t>
                      </a:r>
                    </a:p>
                  </a:txBody>
                  <a:tcPr>
                    <a:solidFill>
                      <a:schemeClr val="tx2">
                        <a:lumMod val="40000"/>
                        <a:lumOff val="60000"/>
                      </a:schemeClr>
                    </a:solidFill>
                  </a:tcPr>
                </a:tc>
                <a:extLst>
                  <a:ext uri="{0D108BD9-81ED-4DB2-BD59-A6C34878D82A}">
                    <a16:rowId xmlns:a16="http://schemas.microsoft.com/office/drawing/2014/main" val="2531331205"/>
                  </a:ext>
                </a:extLst>
              </a:tr>
              <a:tr h="885903">
                <a:tc>
                  <a:txBody>
                    <a:bodyPr/>
                    <a:lstStyle/>
                    <a:p>
                      <a:r>
                        <a:rPr lang="en-GB" sz="1600" dirty="0">
                          <a:solidFill>
                            <a:schemeClr val="tx1">
                              <a:lumMod val="95000"/>
                            </a:schemeClr>
                          </a:solidFill>
                          <a:latin typeface="Times New Roman" panose="02020603050405020304" pitchFamily="18" charset="0"/>
                          <a:cs typeface="Times New Roman" panose="02020603050405020304" pitchFamily="18" charset="0"/>
                        </a:rPr>
                        <a:t>Tool unavailable</a:t>
                      </a:r>
                    </a:p>
                  </a:txBody>
                  <a:tcPr/>
                </a:tc>
                <a:tc>
                  <a:txBody>
                    <a:bodyPr/>
                    <a:lstStyle/>
                    <a:p>
                      <a:r>
                        <a:rPr lang="en-GB" sz="1600" dirty="0">
                          <a:solidFill>
                            <a:schemeClr val="bg1">
                              <a:lumMod val="95000"/>
                              <a:lumOff val="5000"/>
                            </a:schemeClr>
                          </a:solidFill>
                          <a:latin typeface="Times New Roman" panose="02020603050405020304" pitchFamily="18" charset="0"/>
                          <a:cs typeface="Times New Roman" panose="02020603050405020304" pitchFamily="18" charset="0"/>
                        </a:rPr>
                        <a:t>High</a:t>
                      </a:r>
                    </a:p>
                  </a:txBody>
                  <a:tcPr>
                    <a:solidFill>
                      <a:schemeClr val="tx2">
                        <a:lumMod val="40000"/>
                        <a:lumOff val="60000"/>
                      </a:schemeClr>
                    </a:solidFill>
                  </a:tcPr>
                </a:tc>
                <a:tc>
                  <a:txBody>
                    <a:bodyPr/>
                    <a:lstStyle/>
                    <a:p>
                      <a:r>
                        <a:rPr lang="en-GB" sz="1600" dirty="0">
                          <a:solidFill>
                            <a:schemeClr val="bg1">
                              <a:lumMod val="95000"/>
                              <a:lumOff val="5000"/>
                            </a:schemeClr>
                          </a:solidFill>
                          <a:latin typeface="Times New Roman" panose="02020603050405020304" pitchFamily="18" charset="0"/>
                          <a:cs typeface="Times New Roman" panose="02020603050405020304" pitchFamily="18" charset="0"/>
                        </a:rPr>
                        <a:t>Medium</a:t>
                      </a:r>
                    </a:p>
                  </a:txBody>
                  <a:tcPr>
                    <a:solidFill>
                      <a:schemeClr val="tx2">
                        <a:lumMod val="40000"/>
                        <a:lumOff val="60000"/>
                      </a:schemeClr>
                    </a:solidFill>
                  </a:tcPr>
                </a:tc>
                <a:extLst>
                  <a:ext uri="{0D108BD9-81ED-4DB2-BD59-A6C34878D82A}">
                    <a16:rowId xmlns:a16="http://schemas.microsoft.com/office/drawing/2014/main" val="1918112715"/>
                  </a:ext>
                </a:extLst>
              </a:tr>
              <a:tr h="623414">
                <a:tc>
                  <a:txBody>
                    <a:bodyPr/>
                    <a:lstStyle/>
                    <a:p>
                      <a:r>
                        <a:rPr lang="en-GB" sz="1600" dirty="0">
                          <a:solidFill>
                            <a:schemeClr val="tx1">
                              <a:lumMod val="95000"/>
                            </a:schemeClr>
                          </a:solidFill>
                          <a:latin typeface="Times New Roman" panose="02020603050405020304" pitchFamily="18" charset="0"/>
                          <a:cs typeface="Times New Roman" panose="02020603050405020304" pitchFamily="18" charset="0"/>
                        </a:rPr>
                        <a:t>Infrastructure risk</a:t>
                      </a:r>
                    </a:p>
                  </a:txBody>
                  <a:tcPr/>
                </a:tc>
                <a:tc>
                  <a:txBody>
                    <a:bodyPr/>
                    <a:lstStyle/>
                    <a:p>
                      <a:r>
                        <a:rPr lang="en-GB" sz="1600" dirty="0">
                          <a:solidFill>
                            <a:schemeClr val="bg1">
                              <a:lumMod val="95000"/>
                              <a:lumOff val="5000"/>
                            </a:schemeClr>
                          </a:solidFill>
                          <a:latin typeface="Times New Roman" panose="02020603050405020304" pitchFamily="18" charset="0"/>
                          <a:cs typeface="Times New Roman" panose="02020603050405020304" pitchFamily="18" charset="0"/>
                        </a:rPr>
                        <a:t>Medium</a:t>
                      </a:r>
                    </a:p>
                  </a:txBody>
                  <a:tcPr>
                    <a:solidFill>
                      <a:schemeClr val="tx2">
                        <a:lumMod val="40000"/>
                        <a:lumOff val="60000"/>
                      </a:schemeClr>
                    </a:solidFill>
                  </a:tcPr>
                </a:tc>
                <a:tc>
                  <a:txBody>
                    <a:bodyPr/>
                    <a:lstStyle/>
                    <a:p>
                      <a:r>
                        <a:rPr lang="en-GB" sz="1600" dirty="0">
                          <a:solidFill>
                            <a:schemeClr val="bg1">
                              <a:lumMod val="95000"/>
                              <a:lumOff val="5000"/>
                            </a:schemeClr>
                          </a:solidFill>
                          <a:latin typeface="Times New Roman" panose="02020603050405020304" pitchFamily="18" charset="0"/>
                          <a:cs typeface="Times New Roman" panose="02020603050405020304" pitchFamily="18" charset="0"/>
                        </a:rPr>
                        <a:t>Low</a:t>
                      </a:r>
                    </a:p>
                  </a:txBody>
                  <a:tcPr>
                    <a:solidFill>
                      <a:schemeClr val="tx2">
                        <a:lumMod val="40000"/>
                        <a:lumOff val="60000"/>
                      </a:schemeClr>
                    </a:solidFill>
                  </a:tcPr>
                </a:tc>
                <a:extLst>
                  <a:ext uri="{0D108BD9-81ED-4DB2-BD59-A6C34878D82A}">
                    <a16:rowId xmlns:a16="http://schemas.microsoft.com/office/drawing/2014/main" val="3543237571"/>
                  </a:ext>
                </a:extLst>
              </a:tr>
              <a:tr h="623414">
                <a:tc>
                  <a:txBody>
                    <a:bodyPr/>
                    <a:lstStyle/>
                    <a:p>
                      <a:r>
                        <a:rPr lang="en-GB" sz="1600" dirty="0">
                          <a:solidFill>
                            <a:schemeClr val="tx1">
                              <a:lumMod val="95000"/>
                            </a:schemeClr>
                          </a:solidFill>
                          <a:latin typeface="Times New Roman" panose="02020603050405020304" pitchFamily="18" charset="0"/>
                          <a:cs typeface="Times New Roman" panose="02020603050405020304" pitchFamily="18" charset="0"/>
                        </a:rPr>
                        <a:t>Commercial risk</a:t>
                      </a:r>
                    </a:p>
                  </a:txBody>
                  <a:tcPr/>
                </a:tc>
                <a:tc>
                  <a:txBody>
                    <a:bodyPr/>
                    <a:lstStyle/>
                    <a:p>
                      <a:r>
                        <a:rPr lang="en-GB" sz="1600" dirty="0">
                          <a:solidFill>
                            <a:schemeClr val="bg1">
                              <a:lumMod val="95000"/>
                              <a:lumOff val="5000"/>
                            </a:schemeClr>
                          </a:solidFill>
                          <a:latin typeface="Times New Roman" panose="02020603050405020304" pitchFamily="18" charset="0"/>
                          <a:cs typeface="Times New Roman" panose="02020603050405020304" pitchFamily="18" charset="0"/>
                        </a:rPr>
                        <a:t>Low</a:t>
                      </a:r>
                    </a:p>
                  </a:txBody>
                  <a:tcPr>
                    <a:solidFill>
                      <a:schemeClr val="tx2">
                        <a:lumMod val="40000"/>
                        <a:lumOff val="60000"/>
                      </a:schemeClr>
                    </a:solidFill>
                  </a:tcPr>
                </a:tc>
                <a:tc>
                  <a:txBody>
                    <a:bodyPr/>
                    <a:lstStyle/>
                    <a:p>
                      <a:r>
                        <a:rPr lang="en-GB" sz="1600" dirty="0">
                          <a:solidFill>
                            <a:schemeClr val="bg1">
                              <a:lumMod val="95000"/>
                              <a:lumOff val="5000"/>
                            </a:schemeClr>
                          </a:solidFill>
                          <a:latin typeface="Times New Roman" panose="02020603050405020304" pitchFamily="18" charset="0"/>
                          <a:cs typeface="Times New Roman" panose="02020603050405020304" pitchFamily="18" charset="0"/>
                        </a:rPr>
                        <a:t>High</a:t>
                      </a:r>
                    </a:p>
                  </a:txBody>
                  <a:tcPr>
                    <a:solidFill>
                      <a:schemeClr val="tx2">
                        <a:lumMod val="40000"/>
                        <a:lumOff val="60000"/>
                      </a:schemeClr>
                    </a:solidFill>
                  </a:tcPr>
                </a:tc>
                <a:extLst>
                  <a:ext uri="{0D108BD9-81ED-4DB2-BD59-A6C34878D82A}">
                    <a16:rowId xmlns:a16="http://schemas.microsoft.com/office/drawing/2014/main" val="528233311"/>
                  </a:ext>
                </a:extLst>
              </a:tr>
              <a:tr h="623414">
                <a:tc>
                  <a:txBody>
                    <a:bodyPr/>
                    <a:lstStyle/>
                    <a:p>
                      <a:r>
                        <a:rPr lang="en-GB" sz="1600" dirty="0">
                          <a:solidFill>
                            <a:schemeClr val="tx1">
                              <a:lumMod val="95000"/>
                            </a:schemeClr>
                          </a:solidFill>
                          <a:latin typeface="Times New Roman" panose="02020603050405020304" pitchFamily="18" charset="0"/>
                          <a:cs typeface="Times New Roman" panose="02020603050405020304" pitchFamily="18" charset="0"/>
                        </a:rPr>
                        <a:t>People issue</a:t>
                      </a:r>
                    </a:p>
                  </a:txBody>
                  <a:tcPr/>
                </a:tc>
                <a:tc>
                  <a:txBody>
                    <a:bodyPr/>
                    <a:lstStyle/>
                    <a:p>
                      <a:r>
                        <a:rPr lang="en-GB" sz="1600" dirty="0">
                          <a:solidFill>
                            <a:schemeClr val="bg1">
                              <a:lumMod val="95000"/>
                              <a:lumOff val="5000"/>
                            </a:schemeClr>
                          </a:solidFill>
                          <a:latin typeface="Times New Roman" panose="02020603050405020304" pitchFamily="18" charset="0"/>
                          <a:cs typeface="Times New Roman" panose="02020603050405020304" pitchFamily="18" charset="0"/>
                        </a:rPr>
                        <a:t>High</a:t>
                      </a:r>
                    </a:p>
                  </a:txBody>
                  <a:tcPr>
                    <a:solidFill>
                      <a:schemeClr val="tx2">
                        <a:lumMod val="40000"/>
                        <a:lumOff val="60000"/>
                      </a:schemeClr>
                    </a:solidFill>
                  </a:tcPr>
                </a:tc>
                <a:tc>
                  <a:txBody>
                    <a:bodyPr/>
                    <a:lstStyle/>
                    <a:p>
                      <a:r>
                        <a:rPr lang="en-GB" sz="1600" dirty="0">
                          <a:solidFill>
                            <a:schemeClr val="bg1">
                              <a:lumMod val="95000"/>
                              <a:lumOff val="5000"/>
                            </a:schemeClr>
                          </a:solidFill>
                          <a:latin typeface="Times New Roman" panose="02020603050405020304" pitchFamily="18" charset="0"/>
                          <a:cs typeface="Times New Roman" panose="02020603050405020304" pitchFamily="18" charset="0"/>
                        </a:rPr>
                        <a:t>High</a:t>
                      </a:r>
                    </a:p>
                  </a:txBody>
                  <a:tcPr>
                    <a:solidFill>
                      <a:schemeClr val="tx2">
                        <a:lumMod val="40000"/>
                        <a:lumOff val="60000"/>
                      </a:schemeClr>
                    </a:solidFill>
                  </a:tcPr>
                </a:tc>
                <a:extLst>
                  <a:ext uri="{0D108BD9-81ED-4DB2-BD59-A6C34878D82A}">
                    <a16:rowId xmlns:a16="http://schemas.microsoft.com/office/drawing/2014/main" val="681258129"/>
                  </a:ext>
                </a:extLst>
              </a:tr>
            </a:tbl>
          </a:graphicData>
        </a:graphic>
      </p:graphicFrame>
      <p:graphicFrame>
        <p:nvGraphicFramePr>
          <p:cNvPr id="6" name="Google Shape;159;g237d44ac4ad_0_13">
            <a:extLst>
              <a:ext uri="{FF2B5EF4-FFF2-40B4-BE49-F238E27FC236}">
                <a16:creationId xmlns:a16="http://schemas.microsoft.com/office/drawing/2014/main" id="{CF40CAD5-49B3-37BF-9E75-E1EE7D22C5A2}"/>
              </a:ext>
            </a:extLst>
          </p:cNvPr>
          <p:cNvGraphicFramePr/>
          <p:nvPr>
            <p:extLst>
              <p:ext uri="{D42A27DB-BD31-4B8C-83A1-F6EECF244321}">
                <p14:modId xmlns:p14="http://schemas.microsoft.com/office/powerpoint/2010/main" val="1358646069"/>
              </p:ext>
            </p:extLst>
          </p:nvPr>
        </p:nvGraphicFramePr>
        <p:xfrm>
          <a:off x="5174166" y="1844536"/>
          <a:ext cx="6885412" cy="4790440"/>
        </p:xfrm>
        <a:graphic>
          <a:graphicData uri="http://schemas.openxmlformats.org/drawingml/2006/table">
            <a:tbl>
              <a:tblPr>
                <a:noFill/>
              </a:tblPr>
              <a:tblGrid>
                <a:gridCol w="1721353">
                  <a:extLst>
                    <a:ext uri="{9D8B030D-6E8A-4147-A177-3AD203B41FA5}">
                      <a16:colId xmlns:a16="http://schemas.microsoft.com/office/drawing/2014/main" val="20000"/>
                    </a:ext>
                  </a:extLst>
                </a:gridCol>
                <a:gridCol w="1721353">
                  <a:extLst>
                    <a:ext uri="{9D8B030D-6E8A-4147-A177-3AD203B41FA5}">
                      <a16:colId xmlns:a16="http://schemas.microsoft.com/office/drawing/2014/main" val="20001"/>
                    </a:ext>
                  </a:extLst>
                </a:gridCol>
                <a:gridCol w="1721353">
                  <a:extLst>
                    <a:ext uri="{9D8B030D-6E8A-4147-A177-3AD203B41FA5}">
                      <a16:colId xmlns:a16="http://schemas.microsoft.com/office/drawing/2014/main" val="20002"/>
                    </a:ext>
                  </a:extLst>
                </a:gridCol>
                <a:gridCol w="1721353">
                  <a:extLst>
                    <a:ext uri="{9D8B030D-6E8A-4147-A177-3AD203B41FA5}">
                      <a16:colId xmlns:a16="http://schemas.microsoft.com/office/drawing/2014/main" val="20003"/>
                    </a:ext>
                  </a:extLst>
                </a:gridCol>
              </a:tblGrid>
              <a:tr h="571007">
                <a:tc>
                  <a:txBody>
                    <a:bodyPr/>
                    <a:lstStyle/>
                    <a:p>
                      <a:pPr marL="0" lvl="0" indent="0" algn="l" rtl="0">
                        <a:spcBef>
                          <a:spcPts val="0"/>
                        </a:spcBef>
                        <a:spcAft>
                          <a:spcPts val="0"/>
                        </a:spcAft>
                        <a:buNone/>
                      </a:pPr>
                      <a:r>
                        <a:rPr lang="en" sz="1600" b="1" dirty="0">
                          <a:solidFill>
                            <a:schemeClr val="bg1"/>
                          </a:solidFill>
                          <a:latin typeface="Times New Roman"/>
                          <a:ea typeface="Times New Roman"/>
                          <a:cs typeface="Times New Roman"/>
                          <a:sym typeface="Times New Roman"/>
                        </a:rPr>
                        <a:t>Stakeholders</a:t>
                      </a:r>
                      <a:endParaRPr sz="1600" b="1" dirty="0">
                        <a:solidFill>
                          <a:schemeClr val="bg1"/>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1600" b="1" dirty="0">
                          <a:solidFill>
                            <a:schemeClr val="bg1"/>
                          </a:solidFill>
                          <a:latin typeface="Times New Roman"/>
                          <a:ea typeface="Times New Roman"/>
                          <a:cs typeface="Times New Roman"/>
                          <a:sym typeface="Times New Roman"/>
                        </a:rPr>
                        <a:t>Name of document</a:t>
                      </a:r>
                      <a:endParaRPr sz="1600" b="1" dirty="0">
                        <a:solidFill>
                          <a:schemeClr val="bg1"/>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1600" b="1">
                          <a:solidFill>
                            <a:schemeClr val="bg1"/>
                          </a:solidFill>
                          <a:latin typeface="Times New Roman"/>
                          <a:ea typeface="Times New Roman"/>
                          <a:cs typeface="Times New Roman"/>
                          <a:sym typeface="Times New Roman"/>
                        </a:rPr>
                        <a:t>Format of Document</a:t>
                      </a:r>
                      <a:endParaRPr sz="1600" b="1">
                        <a:solidFill>
                          <a:schemeClr val="bg1"/>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1600" b="1" dirty="0">
                          <a:solidFill>
                            <a:schemeClr val="bg1"/>
                          </a:solidFill>
                          <a:latin typeface="Times New Roman"/>
                          <a:ea typeface="Times New Roman"/>
                          <a:cs typeface="Times New Roman"/>
                          <a:sym typeface="Times New Roman"/>
                        </a:rPr>
                        <a:t>Due </a:t>
                      </a:r>
                      <a:endParaRPr sz="1600" b="1" dirty="0">
                        <a:solidFill>
                          <a:schemeClr val="bg1"/>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0"/>
                  </a:ext>
                </a:extLst>
              </a:tr>
              <a:tr h="571007">
                <a:tc>
                  <a:txBody>
                    <a:bodyPr/>
                    <a:lstStyle/>
                    <a:p>
                      <a:pPr marL="0" lvl="0" indent="0" algn="l" rtl="0">
                        <a:spcBef>
                          <a:spcPts val="0"/>
                        </a:spcBef>
                        <a:spcAft>
                          <a:spcPts val="0"/>
                        </a:spcAft>
                        <a:buNone/>
                      </a:pPr>
                      <a:r>
                        <a:rPr lang="en" sz="1600" b="1">
                          <a:solidFill>
                            <a:schemeClr val="tx1"/>
                          </a:solidFill>
                          <a:latin typeface="Times New Roman"/>
                          <a:ea typeface="Times New Roman"/>
                          <a:cs typeface="Times New Roman"/>
                          <a:sym typeface="Times New Roman"/>
                        </a:rPr>
                        <a:t>Customer management</a:t>
                      </a:r>
                      <a:endParaRPr sz="1600" b="1">
                        <a:solidFill>
                          <a:schemeClr val="tx1"/>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1600">
                          <a:solidFill>
                            <a:schemeClr val="bg1"/>
                          </a:solidFill>
                          <a:latin typeface="Times New Roman"/>
                          <a:ea typeface="Times New Roman"/>
                          <a:cs typeface="Times New Roman"/>
                          <a:sym typeface="Times New Roman"/>
                        </a:rPr>
                        <a:t>Monthly report</a:t>
                      </a:r>
                      <a:endParaRPr sz="1600">
                        <a:solidFill>
                          <a:schemeClr val="bg1"/>
                        </a:solidFill>
                        <a:latin typeface="Times New Roman"/>
                        <a:ea typeface="Times New Roman"/>
                        <a:cs typeface="Times New Roman"/>
                        <a:sym typeface="Times New Roman"/>
                      </a:endParaRPr>
                    </a:p>
                  </a:txBody>
                  <a:tcPr marL="63500" marR="63500" marT="63500" marB="63500">
                    <a:solidFill>
                      <a:schemeClr val="tx2">
                        <a:lumMod val="40000"/>
                        <a:lumOff val="60000"/>
                      </a:schemeClr>
                    </a:solidFill>
                  </a:tcPr>
                </a:tc>
                <a:tc>
                  <a:txBody>
                    <a:bodyPr/>
                    <a:lstStyle/>
                    <a:p>
                      <a:pPr marL="0" lvl="0" indent="0" algn="l" rtl="0">
                        <a:spcBef>
                          <a:spcPts val="0"/>
                        </a:spcBef>
                        <a:spcAft>
                          <a:spcPts val="0"/>
                        </a:spcAft>
                        <a:buNone/>
                      </a:pPr>
                      <a:r>
                        <a:rPr lang="en" sz="1600">
                          <a:solidFill>
                            <a:schemeClr val="bg1"/>
                          </a:solidFill>
                          <a:latin typeface="Times New Roman"/>
                          <a:ea typeface="Times New Roman"/>
                          <a:cs typeface="Times New Roman"/>
                          <a:sym typeface="Times New Roman"/>
                        </a:rPr>
                        <a:t>Virtual meetings and Hard copies.</a:t>
                      </a:r>
                      <a:endParaRPr sz="1600">
                        <a:solidFill>
                          <a:schemeClr val="bg1"/>
                        </a:solidFill>
                        <a:latin typeface="Times New Roman"/>
                        <a:ea typeface="Times New Roman"/>
                        <a:cs typeface="Times New Roman"/>
                        <a:sym typeface="Times New Roman"/>
                      </a:endParaRPr>
                    </a:p>
                  </a:txBody>
                  <a:tcPr marL="63500" marR="63500" marT="63500" marB="63500">
                    <a:solidFill>
                      <a:schemeClr val="tx2">
                        <a:lumMod val="40000"/>
                        <a:lumOff val="60000"/>
                      </a:schemeClr>
                    </a:solidFill>
                  </a:tcPr>
                </a:tc>
                <a:tc>
                  <a:txBody>
                    <a:bodyPr/>
                    <a:lstStyle/>
                    <a:p>
                      <a:pPr marL="0" lvl="0" indent="0" algn="l" rtl="0">
                        <a:spcBef>
                          <a:spcPts val="0"/>
                        </a:spcBef>
                        <a:spcAft>
                          <a:spcPts val="0"/>
                        </a:spcAft>
                        <a:buNone/>
                      </a:pPr>
                      <a:r>
                        <a:rPr lang="en" sz="1600">
                          <a:solidFill>
                            <a:schemeClr val="bg1"/>
                          </a:solidFill>
                          <a:latin typeface="Times New Roman"/>
                          <a:ea typeface="Times New Roman"/>
                          <a:cs typeface="Times New Roman"/>
                          <a:sym typeface="Times New Roman"/>
                        </a:rPr>
                        <a:t>Initial month</a:t>
                      </a:r>
                      <a:endParaRPr sz="1600">
                        <a:solidFill>
                          <a:schemeClr val="bg1"/>
                        </a:solidFill>
                        <a:latin typeface="Times New Roman"/>
                        <a:ea typeface="Times New Roman"/>
                        <a:cs typeface="Times New Roman"/>
                        <a:sym typeface="Times New Roman"/>
                      </a:endParaRPr>
                    </a:p>
                  </a:txBody>
                  <a:tcPr marL="63500" marR="63500" marT="63500" marB="63500">
                    <a:solidFill>
                      <a:schemeClr val="tx2">
                        <a:lumMod val="40000"/>
                        <a:lumOff val="60000"/>
                      </a:schemeClr>
                    </a:solidFill>
                  </a:tcPr>
                </a:tc>
                <a:extLst>
                  <a:ext uri="{0D108BD9-81ED-4DB2-BD59-A6C34878D82A}">
                    <a16:rowId xmlns:a16="http://schemas.microsoft.com/office/drawing/2014/main" val="10001"/>
                  </a:ext>
                </a:extLst>
              </a:tr>
              <a:tr h="571007">
                <a:tc>
                  <a:txBody>
                    <a:bodyPr/>
                    <a:lstStyle/>
                    <a:p>
                      <a:pPr marL="0" lvl="0" indent="0" algn="l" rtl="0">
                        <a:spcBef>
                          <a:spcPts val="0"/>
                        </a:spcBef>
                        <a:spcAft>
                          <a:spcPts val="0"/>
                        </a:spcAft>
                        <a:buNone/>
                      </a:pPr>
                      <a:r>
                        <a:rPr lang="en" sz="1600" b="1">
                          <a:solidFill>
                            <a:schemeClr val="tx1"/>
                          </a:solidFill>
                          <a:latin typeface="Times New Roman"/>
                          <a:ea typeface="Times New Roman"/>
                          <a:cs typeface="Times New Roman"/>
                          <a:sym typeface="Times New Roman"/>
                        </a:rPr>
                        <a:t>Customer business employee</a:t>
                      </a:r>
                      <a:endParaRPr sz="1600" b="1">
                        <a:solidFill>
                          <a:schemeClr val="tx1"/>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1600">
                          <a:solidFill>
                            <a:schemeClr val="bg1"/>
                          </a:solidFill>
                          <a:latin typeface="Times New Roman"/>
                          <a:ea typeface="Times New Roman"/>
                          <a:cs typeface="Times New Roman"/>
                          <a:sym typeface="Times New Roman"/>
                        </a:rPr>
                        <a:t>Monthly report</a:t>
                      </a:r>
                      <a:endParaRPr sz="1600" b="1">
                        <a:solidFill>
                          <a:schemeClr val="bg1"/>
                        </a:solidFill>
                        <a:latin typeface="Times New Roman"/>
                        <a:ea typeface="Times New Roman"/>
                        <a:cs typeface="Times New Roman"/>
                        <a:sym typeface="Times New Roman"/>
                      </a:endParaRPr>
                    </a:p>
                  </a:txBody>
                  <a:tcPr marL="63500" marR="63500" marT="63500" marB="63500">
                    <a:solidFill>
                      <a:schemeClr val="tx2">
                        <a:lumMod val="40000"/>
                        <a:lumOff val="60000"/>
                      </a:schemeClr>
                    </a:solidFill>
                  </a:tcPr>
                </a:tc>
                <a:tc>
                  <a:txBody>
                    <a:bodyPr/>
                    <a:lstStyle/>
                    <a:p>
                      <a:pPr marL="0" lvl="0" indent="0" algn="l" rtl="0">
                        <a:spcBef>
                          <a:spcPts val="0"/>
                        </a:spcBef>
                        <a:spcAft>
                          <a:spcPts val="0"/>
                        </a:spcAft>
                        <a:buNone/>
                      </a:pPr>
                      <a:r>
                        <a:rPr lang="en" sz="1600">
                          <a:solidFill>
                            <a:schemeClr val="bg1"/>
                          </a:solidFill>
                          <a:latin typeface="Times New Roman"/>
                          <a:ea typeface="Times New Roman"/>
                          <a:cs typeface="Times New Roman"/>
                          <a:sym typeface="Times New Roman"/>
                        </a:rPr>
                        <a:t>Hard copies and email.</a:t>
                      </a:r>
                      <a:endParaRPr sz="1600">
                        <a:solidFill>
                          <a:schemeClr val="bg1"/>
                        </a:solidFill>
                        <a:latin typeface="Times New Roman"/>
                        <a:ea typeface="Times New Roman"/>
                        <a:cs typeface="Times New Roman"/>
                        <a:sym typeface="Times New Roman"/>
                      </a:endParaRPr>
                    </a:p>
                  </a:txBody>
                  <a:tcPr marL="63500" marR="63500" marT="63500" marB="63500">
                    <a:solidFill>
                      <a:schemeClr val="tx2">
                        <a:lumMod val="40000"/>
                        <a:lumOff val="60000"/>
                      </a:schemeClr>
                    </a:solidFill>
                  </a:tcPr>
                </a:tc>
                <a:tc>
                  <a:txBody>
                    <a:bodyPr/>
                    <a:lstStyle/>
                    <a:p>
                      <a:pPr marL="0" lvl="0" indent="0" algn="l" rtl="0">
                        <a:spcBef>
                          <a:spcPts val="0"/>
                        </a:spcBef>
                        <a:spcAft>
                          <a:spcPts val="0"/>
                        </a:spcAft>
                        <a:buNone/>
                      </a:pPr>
                      <a:r>
                        <a:rPr lang="en" sz="1600">
                          <a:solidFill>
                            <a:schemeClr val="bg1"/>
                          </a:solidFill>
                          <a:latin typeface="Times New Roman"/>
                          <a:ea typeface="Times New Roman"/>
                          <a:cs typeface="Times New Roman"/>
                          <a:sym typeface="Times New Roman"/>
                        </a:rPr>
                        <a:t>Initial month</a:t>
                      </a:r>
                      <a:endParaRPr sz="1600" b="1">
                        <a:solidFill>
                          <a:schemeClr val="bg1"/>
                        </a:solidFill>
                        <a:latin typeface="Times New Roman"/>
                        <a:ea typeface="Times New Roman"/>
                        <a:cs typeface="Times New Roman"/>
                        <a:sym typeface="Times New Roman"/>
                      </a:endParaRPr>
                    </a:p>
                  </a:txBody>
                  <a:tcPr marL="63500" marR="63500" marT="63500" marB="63500">
                    <a:solidFill>
                      <a:schemeClr val="tx2">
                        <a:lumMod val="40000"/>
                        <a:lumOff val="60000"/>
                      </a:schemeClr>
                    </a:solidFill>
                  </a:tcPr>
                </a:tc>
                <a:extLst>
                  <a:ext uri="{0D108BD9-81ED-4DB2-BD59-A6C34878D82A}">
                    <a16:rowId xmlns:a16="http://schemas.microsoft.com/office/drawing/2014/main" val="10002"/>
                  </a:ext>
                </a:extLst>
              </a:tr>
              <a:tr h="797522">
                <a:tc>
                  <a:txBody>
                    <a:bodyPr/>
                    <a:lstStyle/>
                    <a:p>
                      <a:pPr marL="0" lvl="0" indent="0" algn="l" rtl="0">
                        <a:spcBef>
                          <a:spcPts val="0"/>
                        </a:spcBef>
                        <a:spcAft>
                          <a:spcPts val="0"/>
                        </a:spcAft>
                        <a:buNone/>
                      </a:pPr>
                      <a:r>
                        <a:rPr lang="en" sz="1600" b="1" dirty="0">
                          <a:solidFill>
                            <a:schemeClr val="tx1"/>
                          </a:solidFill>
                          <a:latin typeface="Times New Roman"/>
                          <a:ea typeface="Times New Roman"/>
                          <a:cs typeface="Times New Roman"/>
                          <a:sym typeface="Times New Roman"/>
                        </a:rPr>
                        <a:t>Technical staff and internal business staff</a:t>
                      </a:r>
                      <a:endParaRPr sz="1600" b="1" dirty="0">
                        <a:solidFill>
                          <a:schemeClr val="tx1"/>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1600" dirty="0">
                          <a:solidFill>
                            <a:schemeClr val="bg1"/>
                          </a:solidFill>
                          <a:latin typeface="Times New Roman"/>
                          <a:ea typeface="Times New Roman"/>
                          <a:cs typeface="Times New Roman"/>
                          <a:sym typeface="Times New Roman"/>
                        </a:rPr>
                        <a:t>Monthly report</a:t>
                      </a:r>
                      <a:endParaRPr sz="1600" b="1" dirty="0">
                        <a:solidFill>
                          <a:schemeClr val="bg1"/>
                        </a:solidFill>
                        <a:latin typeface="Times New Roman"/>
                        <a:ea typeface="Times New Roman"/>
                        <a:cs typeface="Times New Roman"/>
                        <a:sym typeface="Times New Roman"/>
                      </a:endParaRPr>
                    </a:p>
                  </a:txBody>
                  <a:tcPr marL="63500" marR="63500" marT="63500" marB="63500">
                    <a:solidFill>
                      <a:schemeClr val="tx2">
                        <a:lumMod val="40000"/>
                        <a:lumOff val="60000"/>
                      </a:schemeClr>
                    </a:solidFill>
                  </a:tcPr>
                </a:tc>
                <a:tc>
                  <a:txBody>
                    <a:bodyPr/>
                    <a:lstStyle/>
                    <a:p>
                      <a:pPr marL="0" lvl="0" indent="0" algn="l" rtl="0">
                        <a:spcBef>
                          <a:spcPts val="0"/>
                        </a:spcBef>
                        <a:spcAft>
                          <a:spcPts val="0"/>
                        </a:spcAft>
                        <a:buNone/>
                      </a:pPr>
                      <a:r>
                        <a:rPr lang="en" sz="1600" dirty="0">
                          <a:solidFill>
                            <a:schemeClr val="bg1"/>
                          </a:solidFill>
                          <a:latin typeface="Times New Roman"/>
                          <a:ea typeface="Times New Roman"/>
                          <a:cs typeface="Times New Roman"/>
                          <a:sym typeface="Times New Roman"/>
                        </a:rPr>
                        <a:t>Hard copies and email.</a:t>
                      </a:r>
                      <a:endParaRPr sz="1600" b="1" dirty="0">
                        <a:solidFill>
                          <a:schemeClr val="bg1"/>
                        </a:solidFill>
                        <a:latin typeface="Times New Roman"/>
                        <a:ea typeface="Times New Roman"/>
                        <a:cs typeface="Times New Roman"/>
                        <a:sym typeface="Times New Roman"/>
                      </a:endParaRPr>
                    </a:p>
                  </a:txBody>
                  <a:tcPr marL="63500" marR="63500" marT="63500" marB="63500">
                    <a:solidFill>
                      <a:schemeClr val="tx2">
                        <a:lumMod val="40000"/>
                        <a:lumOff val="60000"/>
                      </a:schemeClr>
                    </a:solidFill>
                  </a:tcPr>
                </a:tc>
                <a:tc>
                  <a:txBody>
                    <a:bodyPr/>
                    <a:lstStyle/>
                    <a:p>
                      <a:pPr marL="0" lvl="0" indent="0" algn="l" rtl="0">
                        <a:spcBef>
                          <a:spcPts val="0"/>
                        </a:spcBef>
                        <a:spcAft>
                          <a:spcPts val="0"/>
                        </a:spcAft>
                        <a:buNone/>
                      </a:pPr>
                      <a:r>
                        <a:rPr lang="en" sz="1600" dirty="0">
                          <a:solidFill>
                            <a:schemeClr val="bg1"/>
                          </a:solidFill>
                          <a:latin typeface="Times New Roman"/>
                          <a:ea typeface="Times New Roman"/>
                          <a:cs typeface="Times New Roman"/>
                          <a:sym typeface="Times New Roman"/>
                        </a:rPr>
                        <a:t>Initial month</a:t>
                      </a:r>
                      <a:endParaRPr sz="1600" b="1" dirty="0">
                        <a:solidFill>
                          <a:schemeClr val="bg1"/>
                        </a:solidFill>
                        <a:latin typeface="Times New Roman"/>
                        <a:ea typeface="Times New Roman"/>
                        <a:cs typeface="Times New Roman"/>
                        <a:sym typeface="Times New Roman"/>
                      </a:endParaRPr>
                    </a:p>
                  </a:txBody>
                  <a:tcPr marL="63500" marR="63500" marT="63500" marB="63500">
                    <a:solidFill>
                      <a:schemeClr val="tx2">
                        <a:lumMod val="40000"/>
                        <a:lumOff val="60000"/>
                      </a:schemeClr>
                    </a:solidFill>
                  </a:tcPr>
                </a:tc>
                <a:extLst>
                  <a:ext uri="{0D108BD9-81ED-4DB2-BD59-A6C34878D82A}">
                    <a16:rowId xmlns:a16="http://schemas.microsoft.com/office/drawing/2014/main" val="10003"/>
                  </a:ext>
                </a:extLst>
              </a:tr>
              <a:tr h="571007">
                <a:tc>
                  <a:txBody>
                    <a:bodyPr/>
                    <a:lstStyle/>
                    <a:p>
                      <a:pPr marL="0" lvl="0" indent="0" algn="l" rtl="0">
                        <a:spcBef>
                          <a:spcPts val="0"/>
                        </a:spcBef>
                        <a:spcAft>
                          <a:spcPts val="0"/>
                        </a:spcAft>
                        <a:buNone/>
                      </a:pPr>
                      <a:r>
                        <a:rPr lang="en" sz="1600" b="1" dirty="0">
                          <a:solidFill>
                            <a:schemeClr val="tx1"/>
                          </a:solidFill>
                          <a:latin typeface="Times New Roman"/>
                          <a:ea typeface="Times New Roman"/>
                          <a:cs typeface="Times New Roman"/>
                          <a:sym typeface="Times New Roman"/>
                        </a:rPr>
                        <a:t>Internal management</a:t>
                      </a:r>
                      <a:endParaRPr sz="1600" b="1" dirty="0">
                        <a:solidFill>
                          <a:schemeClr val="tx1"/>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1600" dirty="0">
                          <a:solidFill>
                            <a:schemeClr val="bg1"/>
                          </a:solidFill>
                          <a:latin typeface="Times New Roman"/>
                          <a:ea typeface="Times New Roman"/>
                          <a:cs typeface="Times New Roman"/>
                          <a:sym typeface="Times New Roman"/>
                        </a:rPr>
                        <a:t>Monthly report</a:t>
                      </a:r>
                      <a:endParaRPr sz="1600" b="1" dirty="0">
                        <a:solidFill>
                          <a:schemeClr val="bg1"/>
                        </a:solidFill>
                        <a:latin typeface="Times New Roman"/>
                        <a:ea typeface="Times New Roman"/>
                        <a:cs typeface="Times New Roman"/>
                        <a:sym typeface="Times New Roman"/>
                      </a:endParaRPr>
                    </a:p>
                  </a:txBody>
                  <a:tcPr marL="63500" marR="63500" marT="63500" marB="63500">
                    <a:solidFill>
                      <a:schemeClr val="tx2">
                        <a:lumMod val="40000"/>
                        <a:lumOff val="60000"/>
                      </a:schemeClr>
                    </a:solidFill>
                  </a:tcPr>
                </a:tc>
                <a:tc>
                  <a:txBody>
                    <a:bodyPr/>
                    <a:lstStyle/>
                    <a:p>
                      <a:pPr marL="0" lvl="0" indent="0" algn="l" rtl="0">
                        <a:spcBef>
                          <a:spcPts val="0"/>
                        </a:spcBef>
                        <a:spcAft>
                          <a:spcPts val="0"/>
                        </a:spcAft>
                        <a:buNone/>
                      </a:pPr>
                      <a:r>
                        <a:rPr lang="en" sz="1600" dirty="0">
                          <a:solidFill>
                            <a:schemeClr val="bg1"/>
                          </a:solidFill>
                          <a:latin typeface="Times New Roman"/>
                          <a:ea typeface="Times New Roman"/>
                          <a:cs typeface="Times New Roman"/>
                          <a:sym typeface="Times New Roman"/>
                        </a:rPr>
                        <a:t>Email</a:t>
                      </a:r>
                      <a:endParaRPr sz="1600" dirty="0">
                        <a:solidFill>
                          <a:schemeClr val="bg1"/>
                        </a:solidFill>
                        <a:latin typeface="Times New Roman"/>
                        <a:ea typeface="Times New Roman"/>
                        <a:cs typeface="Times New Roman"/>
                        <a:sym typeface="Times New Roman"/>
                      </a:endParaRPr>
                    </a:p>
                  </a:txBody>
                  <a:tcPr marL="63500" marR="63500" marT="63500" marB="63500">
                    <a:solidFill>
                      <a:schemeClr val="tx2">
                        <a:lumMod val="40000"/>
                        <a:lumOff val="60000"/>
                      </a:schemeClr>
                    </a:solidFill>
                  </a:tcPr>
                </a:tc>
                <a:tc>
                  <a:txBody>
                    <a:bodyPr/>
                    <a:lstStyle/>
                    <a:p>
                      <a:pPr marL="0" lvl="0" indent="0" algn="l" rtl="0">
                        <a:spcBef>
                          <a:spcPts val="0"/>
                        </a:spcBef>
                        <a:spcAft>
                          <a:spcPts val="0"/>
                        </a:spcAft>
                        <a:buNone/>
                      </a:pPr>
                      <a:r>
                        <a:rPr lang="en" sz="1600" dirty="0">
                          <a:solidFill>
                            <a:schemeClr val="bg1"/>
                          </a:solidFill>
                          <a:latin typeface="Times New Roman"/>
                          <a:ea typeface="Times New Roman"/>
                          <a:cs typeface="Times New Roman"/>
                          <a:sym typeface="Times New Roman"/>
                        </a:rPr>
                        <a:t>Initial month</a:t>
                      </a:r>
                      <a:endParaRPr sz="1600" b="1" dirty="0">
                        <a:solidFill>
                          <a:schemeClr val="bg1"/>
                        </a:solidFill>
                        <a:latin typeface="Times New Roman"/>
                        <a:ea typeface="Times New Roman"/>
                        <a:cs typeface="Times New Roman"/>
                        <a:sym typeface="Times New Roman"/>
                      </a:endParaRPr>
                    </a:p>
                  </a:txBody>
                  <a:tcPr marL="63500" marR="63500" marT="63500" marB="63500">
                    <a:solidFill>
                      <a:schemeClr val="tx2">
                        <a:lumMod val="40000"/>
                        <a:lumOff val="60000"/>
                      </a:schemeClr>
                    </a:solidFill>
                  </a:tcPr>
                </a:tc>
                <a:extLst>
                  <a:ext uri="{0D108BD9-81ED-4DB2-BD59-A6C34878D82A}">
                    <a16:rowId xmlns:a16="http://schemas.microsoft.com/office/drawing/2014/main" val="10004"/>
                  </a:ext>
                </a:extLst>
              </a:tr>
              <a:tr h="797522">
                <a:tc>
                  <a:txBody>
                    <a:bodyPr/>
                    <a:lstStyle/>
                    <a:p>
                      <a:pPr marL="0" lvl="0" indent="0" algn="l" rtl="0">
                        <a:spcBef>
                          <a:spcPts val="0"/>
                        </a:spcBef>
                        <a:spcAft>
                          <a:spcPts val="0"/>
                        </a:spcAft>
                        <a:buNone/>
                      </a:pPr>
                      <a:r>
                        <a:rPr lang="en" sz="1600" b="1" dirty="0">
                          <a:solidFill>
                            <a:schemeClr val="tx1"/>
                          </a:solidFill>
                          <a:latin typeface="Times New Roman"/>
                          <a:ea typeface="Times New Roman"/>
                          <a:cs typeface="Times New Roman"/>
                          <a:sym typeface="Times New Roman"/>
                        </a:rPr>
                        <a:t>Training subcontractor</a:t>
                      </a:r>
                      <a:endParaRPr sz="1600" b="1" dirty="0">
                        <a:solidFill>
                          <a:schemeClr val="tx1"/>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 sz="1600" dirty="0">
                          <a:solidFill>
                            <a:schemeClr val="bg1"/>
                          </a:solidFill>
                          <a:latin typeface="Times New Roman"/>
                          <a:ea typeface="Times New Roman"/>
                          <a:cs typeface="Times New Roman"/>
                          <a:sym typeface="Times New Roman"/>
                        </a:rPr>
                        <a:t>Plan of training</a:t>
                      </a:r>
                      <a:endParaRPr sz="1600" dirty="0">
                        <a:solidFill>
                          <a:schemeClr val="bg1"/>
                        </a:solidFill>
                        <a:latin typeface="Times New Roman"/>
                        <a:ea typeface="Times New Roman"/>
                        <a:cs typeface="Times New Roman"/>
                        <a:sym typeface="Times New Roman"/>
                      </a:endParaRPr>
                    </a:p>
                  </a:txBody>
                  <a:tcPr marL="63500" marR="63500" marT="63500" marB="63500">
                    <a:solidFill>
                      <a:schemeClr val="tx2">
                        <a:lumMod val="40000"/>
                        <a:lumOff val="60000"/>
                      </a:schemeClr>
                    </a:solidFill>
                  </a:tcPr>
                </a:tc>
                <a:tc>
                  <a:txBody>
                    <a:bodyPr/>
                    <a:lstStyle/>
                    <a:p>
                      <a:pPr marL="0" lvl="0" indent="0" algn="l" rtl="0">
                        <a:spcBef>
                          <a:spcPts val="0"/>
                        </a:spcBef>
                        <a:spcAft>
                          <a:spcPts val="0"/>
                        </a:spcAft>
                        <a:buNone/>
                      </a:pPr>
                      <a:r>
                        <a:rPr lang="en" sz="1600" dirty="0">
                          <a:solidFill>
                            <a:schemeClr val="bg1"/>
                          </a:solidFill>
                          <a:latin typeface="Times New Roman"/>
                          <a:ea typeface="Times New Roman"/>
                          <a:cs typeface="Times New Roman"/>
                          <a:sym typeface="Times New Roman"/>
                        </a:rPr>
                        <a:t>Mobile phone communication and hardcopy</a:t>
                      </a:r>
                      <a:endParaRPr sz="1600" dirty="0">
                        <a:solidFill>
                          <a:schemeClr val="bg1"/>
                        </a:solidFill>
                        <a:latin typeface="Times New Roman"/>
                        <a:ea typeface="Times New Roman"/>
                        <a:cs typeface="Times New Roman"/>
                        <a:sym typeface="Times New Roman"/>
                      </a:endParaRPr>
                    </a:p>
                  </a:txBody>
                  <a:tcPr marL="63500" marR="63500" marT="63500" marB="63500">
                    <a:solidFill>
                      <a:schemeClr val="tx2">
                        <a:lumMod val="40000"/>
                        <a:lumOff val="60000"/>
                      </a:schemeClr>
                    </a:solidFill>
                  </a:tcPr>
                </a:tc>
                <a:tc>
                  <a:txBody>
                    <a:bodyPr/>
                    <a:lstStyle/>
                    <a:p>
                      <a:pPr marL="0" lvl="0" indent="0" algn="l" rtl="0">
                        <a:spcBef>
                          <a:spcPts val="0"/>
                        </a:spcBef>
                        <a:spcAft>
                          <a:spcPts val="0"/>
                        </a:spcAft>
                        <a:buNone/>
                      </a:pPr>
                      <a:r>
                        <a:rPr lang="en" sz="1600" dirty="0">
                          <a:solidFill>
                            <a:schemeClr val="bg1"/>
                          </a:solidFill>
                          <a:latin typeface="Times New Roman"/>
                          <a:ea typeface="Times New Roman"/>
                          <a:cs typeface="Times New Roman"/>
                          <a:sym typeface="Times New Roman"/>
                        </a:rPr>
                        <a:t>November 10</a:t>
                      </a:r>
                      <a:endParaRPr sz="1600" dirty="0">
                        <a:solidFill>
                          <a:schemeClr val="bg1"/>
                        </a:solidFill>
                        <a:latin typeface="Times New Roman"/>
                        <a:ea typeface="Times New Roman"/>
                        <a:cs typeface="Times New Roman"/>
                        <a:sym typeface="Times New Roman"/>
                      </a:endParaRPr>
                    </a:p>
                  </a:txBody>
                  <a:tcPr marL="63500" marR="63500" marT="63500" marB="63500">
                    <a:solidFill>
                      <a:schemeClr val="tx2">
                        <a:lumMod val="40000"/>
                        <a:lumOff val="60000"/>
                      </a:schemeClr>
                    </a:solidFill>
                  </a:tcPr>
                </a:tc>
                <a:extLst>
                  <a:ext uri="{0D108BD9-81ED-4DB2-BD59-A6C34878D82A}">
                    <a16:rowId xmlns:a16="http://schemas.microsoft.com/office/drawing/2014/main" val="10005"/>
                  </a:ext>
                </a:extLst>
              </a:tr>
              <a:tr h="571007">
                <a:tc>
                  <a:txBody>
                    <a:bodyPr/>
                    <a:lstStyle/>
                    <a:p>
                      <a:pPr marL="0" lvl="0" indent="0" algn="l" rtl="0">
                        <a:spcBef>
                          <a:spcPts val="0"/>
                        </a:spcBef>
                        <a:spcAft>
                          <a:spcPts val="0"/>
                        </a:spcAft>
                        <a:buNone/>
                      </a:pPr>
                      <a:r>
                        <a:rPr lang="en" sz="1600" b="1" dirty="0">
                          <a:solidFill>
                            <a:schemeClr val="tx1"/>
                          </a:solidFill>
                          <a:latin typeface="Times New Roman" panose="02020603050405020304" pitchFamily="18" charset="0"/>
                          <a:ea typeface="Times New Roman"/>
                          <a:cs typeface="Times New Roman" panose="02020603050405020304" pitchFamily="18" charset="0"/>
                          <a:sym typeface="Times New Roman"/>
                        </a:rPr>
                        <a:t>Software subcontractor</a:t>
                      </a:r>
                      <a:endParaRPr sz="1600" b="1" dirty="0">
                        <a:solidFill>
                          <a:schemeClr val="tx1"/>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tc>
                  <a:txBody>
                    <a:bodyPr/>
                    <a:lstStyle/>
                    <a:p>
                      <a:pPr marL="0" lvl="0" indent="0" algn="l" rtl="0">
                        <a:spcBef>
                          <a:spcPts val="0"/>
                        </a:spcBef>
                        <a:spcAft>
                          <a:spcPts val="0"/>
                        </a:spcAft>
                        <a:buNone/>
                      </a:pPr>
                      <a:r>
                        <a:rPr lang="en" sz="1600" dirty="0">
                          <a:solidFill>
                            <a:schemeClr val="bg1"/>
                          </a:solidFill>
                          <a:latin typeface="Times New Roman"/>
                          <a:ea typeface="Times New Roman"/>
                          <a:cs typeface="Times New Roman"/>
                          <a:sym typeface="Times New Roman"/>
                        </a:rPr>
                        <a:t>Plan for software implementation.</a:t>
                      </a:r>
                      <a:endParaRPr sz="1600" dirty="0">
                        <a:solidFill>
                          <a:schemeClr val="bg1"/>
                        </a:solidFill>
                        <a:latin typeface="Times New Roman"/>
                        <a:ea typeface="Times New Roman"/>
                        <a:cs typeface="Times New Roman"/>
                        <a:sym typeface="Times New Roman"/>
                      </a:endParaRPr>
                    </a:p>
                  </a:txBody>
                  <a:tcPr marL="63500" marR="63500" marT="63500" marB="63500">
                    <a:solidFill>
                      <a:schemeClr val="tx2">
                        <a:lumMod val="40000"/>
                        <a:lumOff val="60000"/>
                      </a:schemeClr>
                    </a:solidFill>
                  </a:tcPr>
                </a:tc>
                <a:tc>
                  <a:txBody>
                    <a:bodyPr/>
                    <a:lstStyle/>
                    <a:p>
                      <a:pPr marL="0" lvl="0" indent="0" algn="l" rtl="0">
                        <a:spcBef>
                          <a:spcPts val="0"/>
                        </a:spcBef>
                        <a:spcAft>
                          <a:spcPts val="0"/>
                        </a:spcAft>
                        <a:buNone/>
                      </a:pPr>
                      <a:r>
                        <a:rPr lang="en" sz="1600" dirty="0">
                          <a:solidFill>
                            <a:schemeClr val="bg1"/>
                          </a:solidFill>
                          <a:latin typeface="Times New Roman"/>
                          <a:ea typeface="Times New Roman"/>
                          <a:cs typeface="Times New Roman"/>
                          <a:sym typeface="Times New Roman"/>
                        </a:rPr>
                        <a:t>Virtual meetings and Hard copies.</a:t>
                      </a:r>
                      <a:endParaRPr sz="1600" b="1" dirty="0">
                        <a:solidFill>
                          <a:schemeClr val="bg1"/>
                        </a:solidFill>
                        <a:latin typeface="Times New Roman"/>
                        <a:ea typeface="Times New Roman"/>
                        <a:cs typeface="Times New Roman"/>
                        <a:sym typeface="Times New Roman"/>
                      </a:endParaRPr>
                    </a:p>
                  </a:txBody>
                  <a:tcPr marL="63500" marR="63500" marT="63500" marB="63500">
                    <a:solidFill>
                      <a:schemeClr val="tx2">
                        <a:lumMod val="40000"/>
                        <a:lumOff val="60000"/>
                      </a:schemeClr>
                    </a:solidFill>
                  </a:tcPr>
                </a:tc>
                <a:tc>
                  <a:txBody>
                    <a:bodyPr/>
                    <a:lstStyle/>
                    <a:p>
                      <a:pPr marL="0" lvl="0" indent="0" algn="l" rtl="0">
                        <a:spcBef>
                          <a:spcPts val="0"/>
                        </a:spcBef>
                        <a:spcAft>
                          <a:spcPts val="0"/>
                        </a:spcAft>
                        <a:buNone/>
                      </a:pPr>
                      <a:r>
                        <a:rPr lang="en" sz="1600" dirty="0">
                          <a:solidFill>
                            <a:schemeClr val="bg1"/>
                          </a:solidFill>
                          <a:latin typeface="Times New Roman"/>
                          <a:ea typeface="Times New Roman"/>
                          <a:cs typeface="Times New Roman"/>
                          <a:sym typeface="Times New Roman"/>
                        </a:rPr>
                        <a:t>2 June</a:t>
                      </a:r>
                      <a:endParaRPr sz="1600" dirty="0">
                        <a:solidFill>
                          <a:schemeClr val="bg1"/>
                        </a:solidFill>
                        <a:latin typeface="Times New Roman"/>
                        <a:ea typeface="Times New Roman"/>
                        <a:cs typeface="Times New Roman"/>
                        <a:sym typeface="Times New Roman"/>
                      </a:endParaRPr>
                    </a:p>
                  </a:txBody>
                  <a:tcPr marL="63500" marR="63500" marT="63500" marB="63500">
                    <a:solidFill>
                      <a:schemeClr val="tx2">
                        <a:lumMod val="40000"/>
                        <a:lumOff val="60000"/>
                      </a:schemeClr>
                    </a:solidFill>
                  </a:tcPr>
                </a:tc>
                <a:extLst>
                  <a:ext uri="{0D108BD9-81ED-4DB2-BD59-A6C34878D82A}">
                    <a16:rowId xmlns:a16="http://schemas.microsoft.com/office/drawing/2014/main" val="10006"/>
                  </a:ext>
                </a:extLst>
              </a:tr>
            </a:tbl>
          </a:graphicData>
        </a:graphic>
      </p:graphicFrame>
      <p:sp>
        <p:nvSpPr>
          <p:cNvPr id="8" name="TextBox 7">
            <a:extLst>
              <a:ext uri="{FF2B5EF4-FFF2-40B4-BE49-F238E27FC236}">
                <a16:creationId xmlns:a16="http://schemas.microsoft.com/office/drawing/2014/main" id="{F02ED0F3-5746-0E2C-365E-C0FCDFEC92C4}"/>
              </a:ext>
            </a:extLst>
          </p:cNvPr>
          <p:cNvSpPr txBox="1"/>
          <p:nvPr/>
        </p:nvSpPr>
        <p:spPr>
          <a:xfrm>
            <a:off x="3081182" y="290180"/>
            <a:ext cx="6166727" cy="523220"/>
          </a:xfrm>
          <a:prstGeom prst="rect">
            <a:avLst/>
          </a:prstGeom>
          <a:noFill/>
        </p:spPr>
        <p:txBody>
          <a:bodyPr wrap="square">
            <a:spAutoFit/>
          </a:bodyPr>
          <a:lstStyle/>
          <a:p>
            <a:pPr marL="0" lvl="0" indent="0" algn="l" rtl="0">
              <a:spcBef>
                <a:spcPts val="0"/>
              </a:spcBef>
              <a:spcAft>
                <a:spcPts val="0"/>
              </a:spcAft>
              <a:buNone/>
            </a:pPr>
            <a:r>
              <a:rPr lang="en-GB" sz="2800" b="1" dirty="0">
                <a:solidFill>
                  <a:schemeClr val="lt1"/>
                </a:solidFill>
                <a:latin typeface="Times New Roman" panose="02020603050405020304" pitchFamily="18" charset="0"/>
                <a:cs typeface="Times New Roman" panose="02020603050405020304" pitchFamily="18" charset="0"/>
              </a:rPr>
              <a:t>Analysis for Communication Milestone</a:t>
            </a:r>
          </a:p>
        </p:txBody>
      </p:sp>
    </p:spTree>
    <p:extLst>
      <p:ext uri="{BB962C8B-B14F-4D97-AF65-F5344CB8AC3E}">
        <p14:creationId xmlns:p14="http://schemas.microsoft.com/office/powerpoint/2010/main" val="14279926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D7BA8748-4608-5EAD-54EF-E4AA85B945CE}"/>
              </a:ext>
            </a:extLst>
          </p:cNvPr>
          <p:cNvGraphicFramePr>
            <a:graphicFrameLocks noGrp="1"/>
          </p:cNvGraphicFramePr>
          <p:nvPr>
            <p:extLst>
              <p:ext uri="{D42A27DB-BD31-4B8C-83A1-F6EECF244321}">
                <p14:modId xmlns:p14="http://schemas.microsoft.com/office/powerpoint/2010/main" val="2604678648"/>
              </p:ext>
            </p:extLst>
          </p:nvPr>
        </p:nvGraphicFramePr>
        <p:xfrm>
          <a:off x="6292645" y="884074"/>
          <a:ext cx="5801032" cy="3083658"/>
        </p:xfrm>
        <a:graphic>
          <a:graphicData uri="http://schemas.openxmlformats.org/drawingml/2006/table">
            <a:tbl>
              <a:tblPr firstRow="1" bandRow="1">
                <a:tableStyleId>{D7AC3CCA-C797-4891-BE02-D94E43425B78}</a:tableStyleId>
              </a:tblPr>
              <a:tblGrid>
                <a:gridCol w="2051413">
                  <a:extLst>
                    <a:ext uri="{9D8B030D-6E8A-4147-A177-3AD203B41FA5}">
                      <a16:colId xmlns:a16="http://schemas.microsoft.com/office/drawing/2014/main" val="1944172037"/>
                    </a:ext>
                  </a:extLst>
                </a:gridCol>
                <a:gridCol w="554136">
                  <a:extLst>
                    <a:ext uri="{9D8B030D-6E8A-4147-A177-3AD203B41FA5}">
                      <a16:colId xmlns:a16="http://schemas.microsoft.com/office/drawing/2014/main" val="2787076804"/>
                    </a:ext>
                  </a:extLst>
                </a:gridCol>
                <a:gridCol w="495188">
                  <a:extLst>
                    <a:ext uri="{9D8B030D-6E8A-4147-A177-3AD203B41FA5}">
                      <a16:colId xmlns:a16="http://schemas.microsoft.com/office/drawing/2014/main" val="2938228225"/>
                    </a:ext>
                  </a:extLst>
                </a:gridCol>
                <a:gridCol w="584558">
                  <a:extLst>
                    <a:ext uri="{9D8B030D-6E8A-4147-A177-3AD203B41FA5}">
                      <a16:colId xmlns:a16="http://schemas.microsoft.com/office/drawing/2014/main" val="3551660367"/>
                    </a:ext>
                  </a:extLst>
                </a:gridCol>
                <a:gridCol w="534491">
                  <a:extLst>
                    <a:ext uri="{9D8B030D-6E8A-4147-A177-3AD203B41FA5}">
                      <a16:colId xmlns:a16="http://schemas.microsoft.com/office/drawing/2014/main" val="657624507"/>
                    </a:ext>
                  </a:extLst>
                </a:gridCol>
                <a:gridCol w="529195">
                  <a:extLst>
                    <a:ext uri="{9D8B030D-6E8A-4147-A177-3AD203B41FA5}">
                      <a16:colId xmlns:a16="http://schemas.microsoft.com/office/drawing/2014/main" val="3967296364"/>
                    </a:ext>
                  </a:extLst>
                </a:gridCol>
                <a:gridCol w="522240">
                  <a:extLst>
                    <a:ext uri="{9D8B030D-6E8A-4147-A177-3AD203B41FA5}">
                      <a16:colId xmlns:a16="http://schemas.microsoft.com/office/drawing/2014/main" val="2832679663"/>
                    </a:ext>
                  </a:extLst>
                </a:gridCol>
                <a:gridCol w="529811">
                  <a:extLst>
                    <a:ext uri="{9D8B030D-6E8A-4147-A177-3AD203B41FA5}">
                      <a16:colId xmlns:a16="http://schemas.microsoft.com/office/drawing/2014/main" val="3663059027"/>
                    </a:ext>
                  </a:extLst>
                </a:gridCol>
              </a:tblGrid>
              <a:tr h="626249">
                <a:tc>
                  <a:txBody>
                    <a:bodyPr/>
                    <a:lstStyle/>
                    <a:p>
                      <a:pPr algn="just">
                        <a:lnSpc>
                          <a:spcPct val="150000"/>
                        </a:lnSpc>
                        <a:spcAft>
                          <a:spcPts val="800"/>
                        </a:spcAft>
                      </a:pP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Task  </a:t>
                      </a:r>
                      <a:endPar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b="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Aug</a:t>
                      </a:r>
                      <a:endParaRPr lang="en-GB"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b="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Sep</a:t>
                      </a:r>
                      <a:endParaRPr lang="en-GB"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b="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Oct</a:t>
                      </a:r>
                      <a:endParaRPr lang="en-GB"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b="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Nov</a:t>
                      </a:r>
                      <a:endParaRPr lang="en-GB"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Dec</a:t>
                      </a:r>
                      <a:endPar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Jan</a:t>
                      </a:r>
                      <a:endPar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Feb</a:t>
                      </a:r>
                      <a:endPar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4255439111"/>
                  </a:ext>
                </a:extLst>
              </a:tr>
              <a:tr h="293182">
                <a:tc>
                  <a:txBody>
                    <a:bodyPr/>
                    <a:lstStyle/>
                    <a:p>
                      <a:pPr algn="just">
                        <a:lnSpc>
                          <a:spcPct val="150000"/>
                        </a:lnSpc>
                        <a:spcAft>
                          <a:spcPts val="800"/>
                        </a:spcAft>
                      </a:pP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Project Initiation</a:t>
                      </a:r>
                      <a:endPar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a:solidFill>
                            <a:schemeClr val="accent6"/>
                          </a:solidFill>
                          <a:effectLst/>
                          <a:latin typeface="Segoe UI Symbol" panose="020B0502040204020203" pitchFamily="34" charset="0"/>
                          <a:ea typeface="Calibri" panose="020F0502020204030204" pitchFamily="34" charset="0"/>
                          <a:cs typeface="Segoe UI Symbol" panose="020B0502040204020203" pitchFamily="34" charset="0"/>
                        </a:rPr>
                        <a:t>✓</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1802996232"/>
                  </a:ext>
                </a:extLst>
              </a:tr>
              <a:tr h="293182">
                <a:tc>
                  <a:txBody>
                    <a:bodyPr/>
                    <a:lstStyle/>
                    <a:p>
                      <a:pPr algn="just">
                        <a:lnSpc>
                          <a:spcPct val="150000"/>
                        </a:lnSpc>
                        <a:spcAft>
                          <a:spcPts val="800"/>
                        </a:spcAft>
                      </a:pPr>
                      <a:r>
                        <a:rPr lang="en-US"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Project Planning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accent6"/>
                          </a:solidFill>
                          <a:effectLst/>
                          <a:latin typeface="Segoe UI Symbol" panose="020B0502040204020203" pitchFamily="34" charset="0"/>
                          <a:ea typeface="Calibri" panose="020F0502020204030204" pitchFamily="34" charset="0"/>
                          <a:cs typeface="Segoe UI Symbol" panose="020B0502040204020203" pitchFamily="34" charset="0"/>
                        </a:rPr>
                        <a:t>✓</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2059690571"/>
                  </a:ext>
                </a:extLst>
              </a:tr>
              <a:tr h="626249">
                <a:tc>
                  <a:txBody>
                    <a:bodyPr/>
                    <a:lstStyle/>
                    <a:p>
                      <a:pPr algn="just">
                        <a:lnSpc>
                          <a:spcPct val="150000"/>
                        </a:lnSpc>
                        <a:spcAft>
                          <a:spcPts val="800"/>
                        </a:spcAft>
                      </a:pP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Facility Design &amp; Const.</a:t>
                      </a:r>
                    </a:p>
                  </a:txBody>
                  <a:tcPr marL="68580" marR="68580" marT="0" marB="0">
                    <a:noFill/>
                  </a:tcPr>
                </a:tc>
                <a:tc>
                  <a:txBody>
                    <a:bodyPr/>
                    <a:lstStyle/>
                    <a:p>
                      <a:pPr algn="just">
                        <a:lnSpc>
                          <a:spcPct val="150000"/>
                        </a:lnSpc>
                        <a:spcAft>
                          <a:spcPts val="800"/>
                        </a:spcAft>
                      </a:pPr>
                      <a:r>
                        <a:rPr lang="en-US"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dirty="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accent6"/>
                          </a:solidFill>
                          <a:effectLst/>
                          <a:latin typeface="Segoe UI Symbol" panose="020B0502040204020203" pitchFamily="34" charset="0"/>
                          <a:ea typeface="Calibri" panose="020F0502020204030204" pitchFamily="34" charset="0"/>
                          <a:cs typeface="Segoe UI Symbol" panose="020B0502040204020203" pitchFamily="34" charset="0"/>
                        </a:rPr>
                        <a:t>✓</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accent6"/>
                          </a:solidFill>
                          <a:effectLst/>
                          <a:latin typeface="Segoe UI Symbol" panose="020B0502040204020203" pitchFamily="34" charset="0"/>
                          <a:ea typeface="Calibri" panose="020F0502020204030204" pitchFamily="34" charset="0"/>
                          <a:cs typeface="Segoe UI Symbol" panose="020B0502040204020203" pitchFamily="34" charset="0"/>
                        </a:rPr>
                        <a:t>✓</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accent6"/>
                          </a:solidFill>
                          <a:effectLst/>
                          <a:latin typeface="Segoe UI Symbol" panose="020B0502040204020203" pitchFamily="34" charset="0"/>
                          <a:ea typeface="Calibri" panose="020F0502020204030204" pitchFamily="34" charset="0"/>
                          <a:cs typeface="Segoe UI Symbol" panose="020B0502040204020203" pitchFamily="34" charset="0"/>
                        </a:rPr>
                        <a:t>✓</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584117845"/>
                  </a:ext>
                </a:extLst>
              </a:tr>
              <a:tr h="959317">
                <a:tc>
                  <a:txBody>
                    <a:bodyPr/>
                    <a:lstStyle/>
                    <a:p>
                      <a:pPr algn="just">
                        <a:lnSpc>
                          <a:spcPct val="150000"/>
                        </a:lnSpc>
                        <a:spcAft>
                          <a:spcPts val="800"/>
                        </a:spcAft>
                      </a:pP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Menu Development &amp; Sup</a:t>
                      </a:r>
                    </a:p>
                  </a:txBody>
                  <a:tcPr marL="68580" marR="68580" marT="0" marB="0">
                    <a:noFill/>
                  </a:tcPr>
                </a:tc>
                <a:tc>
                  <a:txBody>
                    <a:bodyPr/>
                    <a:lstStyle/>
                    <a:p>
                      <a:pPr algn="just">
                        <a:lnSpc>
                          <a:spcPct val="150000"/>
                        </a:lnSpc>
                        <a:spcAft>
                          <a:spcPts val="800"/>
                        </a:spcAft>
                      </a:pPr>
                      <a:r>
                        <a:rPr lang="en-US"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dirty="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dirty="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accent6"/>
                          </a:solidFill>
                          <a:effectLst/>
                          <a:latin typeface="Segoe UI Symbol" panose="020B0502040204020203" pitchFamily="34" charset="0"/>
                          <a:ea typeface="Calibri" panose="020F0502020204030204" pitchFamily="34" charset="0"/>
                          <a:cs typeface="Segoe UI Symbol" panose="020B0502040204020203" pitchFamily="34" charset="0"/>
                        </a:rPr>
                        <a:t>✓</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dirty="0">
                          <a:solidFill>
                            <a:schemeClr val="accent6"/>
                          </a:solidFill>
                          <a:effectLst/>
                          <a:latin typeface="Segoe UI Symbol" panose="020B0502040204020203" pitchFamily="34" charset="0"/>
                          <a:ea typeface="Calibri" panose="020F0502020204030204" pitchFamily="34" charset="0"/>
                          <a:cs typeface="Segoe UI Symbol" panose="020B0502040204020203" pitchFamily="34" charset="0"/>
                        </a:rPr>
                        <a:t>✓</a:t>
                      </a:r>
                      <a:endParaRPr lang="en-GB" sz="1800" dirty="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3680706233"/>
                  </a:ext>
                </a:extLst>
              </a:tr>
            </a:tbl>
          </a:graphicData>
        </a:graphic>
      </p:graphicFrame>
      <p:graphicFrame>
        <p:nvGraphicFramePr>
          <p:cNvPr id="10" name="Table 10">
            <a:extLst>
              <a:ext uri="{FF2B5EF4-FFF2-40B4-BE49-F238E27FC236}">
                <a16:creationId xmlns:a16="http://schemas.microsoft.com/office/drawing/2014/main" id="{6A42D473-2FC5-4433-A365-A9BE1C51771E}"/>
              </a:ext>
            </a:extLst>
          </p:cNvPr>
          <p:cNvGraphicFramePr>
            <a:graphicFrameLocks noGrp="1"/>
          </p:cNvGraphicFramePr>
          <p:nvPr>
            <p:extLst>
              <p:ext uri="{D42A27DB-BD31-4B8C-83A1-F6EECF244321}">
                <p14:modId xmlns:p14="http://schemas.microsoft.com/office/powerpoint/2010/main" val="3422954767"/>
              </p:ext>
            </p:extLst>
          </p:nvPr>
        </p:nvGraphicFramePr>
        <p:xfrm>
          <a:off x="6292645" y="4119716"/>
          <a:ext cx="5801035" cy="2616893"/>
        </p:xfrm>
        <a:graphic>
          <a:graphicData uri="http://schemas.openxmlformats.org/drawingml/2006/table">
            <a:tbl>
              <a:tblPr firstRow="1" bandRow="1">
                <a:tableStyleId>{D7AC3CCA-C797-4891-BE02-D94E43425B78}</a:tableStyleId>
              </a:tblPr>
              <a:tblGrid>
                <a:gridCol w="2028776">
                  <a:extLst>
                    <a:ext uri="{9D8B030D-6E8A-4147-A177-3AD203B41FA5}">
                      <a16:colId xmlns:a16="http://schemas.microsoft.com/office/drawing/2014/main" val="643352356"/>
                    </a:ext>
                  </a:extLst>
                </a:gridCol>
                <a:gridCol w="570593">
                  <a:extLst>
                    <a:ext uri="{9D8B030D-6E8A-4147-A177-3AD203B41FA5}">
                      <a16:colId xmlns:a16="http://schemas.microsoft.com/office/drawing/2014/main" val="4261565309"/>
                    </a:ext>
                  </a:extLst>
                </a:gridCol>
                <a:gridCol w="528327">
                  <a:extLst>
                    <a:ext uri="{9D8B030D-6E8A-4147-A177-3AD203B41FA5}">
                      <a16:colId xmlns:a16="http://schemas.microsoft.com/office/drawing/2014/main" val="724973857"/>
                    </a:ext>
                  </a:extLst>
                </a:gridCol>
                <a:gridCol w="549461">
                  <a:extLst>
                    <a:ext uri="{9D8B030D-6E8A-4147-A177-3AD203B41FA5}">
                      <a16:colId xmlns:a16="http://schemas.microsoft.com/office/drawing/2014/main" val="731858099"/>
                    </a:ext>
                  </a:extLst>
                </a:gridCol>
                <a:gridCol w="538894">
                  <a:extLst>
                    <a:ext uri="{9D8B030D-6E8A-4147-A177-3AD203B41FA5}">
                      <a16:colId xmlns:a16="http://schemas.microsoft.com/office/drawing/2014/main" val="2540939849"/>
                    </a:ext>
                  </a:extLst>
                </a:gridCol>
                <a:gridCol w="475494">
                  <a:extLst>
                    <a:ext uri="{9D8B030D-6E8A-4147-A177-3AD203B41FA5}">
                      <a16:colId xmlns:a16="http://schemas.microsoft.com/office/drawing/2014/main" val="2330149294"/>
                    </a:ext>
                  </a:extLst>
                </a:gridCol>
                <a:gridCol w="581160">
                  <a:extLst>
                    <a:ext uri="{9D8B030D-6E8A-4147-A177-3AD203B41FA5}">
                      <a16:colId xmlns:a16="http://schemas.microsoft.com/office/drawing/2014/main" val="3606706841"/>
                    </a:ext>
                  </a:extLst>
                </a:gridCol>
                <a:gridCol w="528330">
                  <a:extLst>
                    <a:ext uri="{9D8B030D-6E8A-4147-A177-3AD203B41FA5}">
                      <a16:colId xmlns:a16="http://schemas.microsoft.com/office/drawing/2014/main" val="3037255167"/>
                    </a:ext>
                  </a:extLst>
                </a:gridCol>
              </a:tblGrid>
              <a:tr h="418671">
                <a:tc>
                  <a:txBody>
                    <a:bodyPr/>
                    <a:lstStyle/>
                    <a:p>
                      <a:pPr algn="just">
                        <a:lnSpc>
                          <a:spcPct val="150000"/>
                        </a:lnSpc>
                        <a:spcAft>
                          <a:spcPts val="800"/>
                        </a:spcAft>
                      </a:pP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Staff Training</a:t>
                      </a:r>
                      <a:endPar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accent6"/>
                          </a:solidFill>
                          <a:effectLst/>
                          <a:latin typeface="Segoe UI Symbol" panose="020B0502040204020203" pitchFamily="34" charset="0"/>
                          <a:ea typeface="Calibri" panose="020F0502020204030204" pitchFamily="34" charset="0"/>
                          <a:cs typeface="Segoe UI Symbol" panose="020B0502040204020203" pitchFamily="34" charset="0"/>
                        </a:rPr>
                        <a:t>✓</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1696562777"/>
                  </a:ext>
                </a:extLst>
              </a:tr>
              <a:tr h="894300">
                <a:tc>
                  <a:txBody>
                    <a:bodyPr/>
                    <a:lstStyle/>
                    <a:p>
                      <a:pPr algn="just">
                        <a:lnSpc>
                          <a:spcPct val="150000"/>
                        </a:lnSpc>
                        <a:spcAft>
                          <a:spcPts val="800"/>
                        </a:spcAft>
                      </a:pPr>
                      <a:r>
                        <a:rPr lang="en-US"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Regulatory Compliance     </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accent6"/>
                          </a:solidFill>
                          <a:effectLst/>
                          <a:latin typeface="Segoe UI Symbol" panose="020B0502040204020203" pitchFamily="34" charset="0"/>
                          <a:ea typeface="Calibri" panose="020F0502020204030204" pitchFamily="34" charset="0"/>
                          <a:cs typeface="Segoe UI Symbol" panose="020B0502040204020203" pitchFamily="34" charset="0"/>
                        </a:rPr>
                        <a:t>✓</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1903338311"/>
                  </a:ext>
                </a:extLst>
              </a:tr>
              <a:tr h="651961">
                <a:tc>
                  <a:txBody>
                    <a:bodyPr/>
                    <a:lstStyle/>
                    <a:p>
                      <a:pPr algn="just">
                        <a:lnSpc>
                          <a:spcPct val="150000"/>
                        </a:lnSpc>
                        <a:spcAft>
                          <a:spcPts val="800"/>
                        </a:spcAft>
                      </a:pP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Operational Setup         </a:t>
                      </a:r>
                      <a:endPar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accent6"/>
                          </a:solidFill>
                          <a:effectLst/>
                          <a:latin typeface="Segoe UI Symbol" panose="020B0502040204020203" pitchFamily="34" charset="0"/>
                          <a:ea typeface="Calibri" panose="020F0502020204030204" pitchFamily="34" charset="0"/>
                          <a:cs typeface="Segoe UI Symbol" panose="020B0502040204020203" pitchFamily="34" charset="0"/>
                        </a:rPr>
                        <a:t>✓</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3955595041"/>
                  </a:ext>
                </a:extLst>
              </a:tr>
              <a:tr h="651961">
                <a:tc>
                  <a:txBody>
                    <a:bodyPr/>
                    <a:lstStyle/>
                    <a:p>
                      <a:pPr algn="just">
                        <a:lnSpc>
                          <a:spcPct val="150000"/>
                        </a:lnSpc>
                        <a:spcAft>
                          <a:spcPts val="800"/>
                        </a:spcAft>
                      </a:pP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Project Closure           </a:t>
                      </a:r>
                      <a:endPar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dirty="0">
                          <a:solidFill>
                            <a:schemeClr val="accent6"/>
                          </a:solidFill>
                          <a:effectLst/>
                          <a:latin typeface="Segoe UI Symbol" panose="020B0502040204020203" pitchFamily="34" charset="0"/>
                          <a:ea typeface="Calibri" panose="020F0502020204030204" pitchFamily="34" charset="0"/>
                          <a:cs typeface="Segoe UI Symbol" panose="020B0502040204020203" pitchFamily="34" charset="0"/>
                        </a:rPr>
                        <a:t>✓</a:t>
                      </a:r>
                      <a:endParaRPr lang="en-GB" sz="1800" dirty="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1518998007"/>
                  </a:ext>
                </a:extLst>
              </a:tr>
            </a:tbl>
          </a:graphicData>
        </a:graphic>
      </p:graphicFrame>
      <p:graphicFrame>
        <p:nvGraphicFramePr>
          <p:cNvPr id="12" name="Table 12">
            <a:extLst>
              <a:ext uri="{FF2B5EF4-FFF2-40B4-BE49-F238E27FC236}">
                <a16:creationId xmlns:a16="http://schemas.microsoft.com/office/drawing/2014/main" id="{D4307260-CE3F-44AC-072E-60D6BC1AE989}"/>
              </a:ext>
            </a:extLst>
          </p:cNvPr>
          <p:cNvGraphicFramePr>
            <a:graphicFrameLocks noGrp="1"/>
          </p:cNvGraphicFramePr>
          <p:nvPr>
            <p:extLst>
              <p:ext uri="{D42A27DB-BD31-4B8C-83A1-F6EECF244321}">
                <p14:modId xmlns:p14="http://schemas.microsoft.com/office/powerpoint/2010/main" val="1002669802"/>
              </p:ext>
            </p:extLst>
          </p:nvPr>
        </p:nvGraphicFramePr>
        <p:xfrm>
          <a:off x="118289" y="884073"/>
          <a:ext cx="6118938" cy="5852536"/>
        </p:xfrm>
        <a:graphic>
          <a:graphicData uri="http://schemas.openxmlformats.org/drawingml/2006/table">
            <a:tbl>
              <a:tblPr firstRow="1" bandRow="1">
                <a:tableStyleId>{D7AC3CCA-C797-4891-BE02-D94E43425B78}</a:tableStyleId>
              </a:tblPr>
              <a:tblGrid>
                <a:gridCol w="2039646">
                  <a:extLst>
                    <a:ext uri="{9D8B030D-6E8A-4147-A177-3AD203B41FA5}">
                      <a16:colId xmlns:a16="http://schemas.microsoft.com/office/drawing/2014/main" val="3542196613"/>
                    </a:ext>
                  </a:extLst>
                </a:gridCol>
                <a:gridCol w="2039646">
                  <a:extLst>
                    <a:ext uri="{9D8B030D-6E8A-4147-A177-3AD203B41FA5}">
                      <a16:colId xmlns:a16="http://schemas.microsoft.com/office/drawing/2014/main" val="3655265367"/>
                    </a:ext>
                  </a:extLst>
                </a:gridCol>
                <a:gridCol w="2039646">
                  <a:extLst>
                    <a:ext uri="{9D8B030D-6E8A-4147-A177-3AD203B41FA5}">
                      <a16:colId xmlns:a16="http://schemas.microsoft.com/office/drawing/2014/main" val="510101467"/>
                    </a:ext>
                  </a:extLst>
                </a:gridCol>
              </a:tblGrid>
              <a:tr h="367139">
                <a:tc>
                  <a:txBody>
                    <a:bodyPr/>
                    <a:lstStyle/>
                    <a:p>
                      <a:pPr algn="just">
                        <a:lnSpc>
                          <a:spcPct val="150000"/>
                        </a:lnSpc>
                        <a:spcAft>
                          <a:spcPts val="800"/>
                        </a:spcAft>
                      </a:pP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Phase</a:t>
                      </a:r>
                      <a:endPar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b="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Start Date</a:t>
                      </a:r>
                      <a:endParaRPr lang="en-GB"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End Date</a:t>
                      </a:r>
                      <a:endPar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3466079936"/>
                  </a:ext>
                </a:extLst>
              </a:tr>
              <a:tr h="367139">
                <a:tc>
                  <a:txBody>
                    <a:bodyPr/>
                    <a:lstStyle/>
                    <a:p>
                      <a:pPr algn="just">
                        <a:lnSpc>
                          <a:spcPct val="150000"/>
                        </a:lnSpc>
                        <a:spcAft>
                          <a:spcPts val="800"/>
                        </a:spcAft>
                      </a:pP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Project Initiation</a:t>
                      </a:r>
                      <a:endPar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01/08/2023</a:t>
                      </a:r>
                      <a:endParaRPr lang="en-GB"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15/08/2023</a:t>
                      </a:r>
                      <a:endPar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1292946126"/>
                  </a:ext>
                </a:extLst>
              </a:tr>
              <a:tr h="367139">
                <a:tc>
                  <a:txBody>
                    <a:bodyPr/>
                    <a:lstStyle/>
                    <a:p>
                      <a:pPr algn="just">
                        <a:lnSpc>
                          <a:spcPct val="150000"/>
                        </a:lnSpc>
                        <a:spcAft>
                          <a:spcPts val="800"/>
                        </a:spcAft>
                      </a:pP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Project Initiation</a:t>
                      </a:r>
                      <a:endPar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01/08/2023</a:t>
                      </a:r>
                      <a:endParaRPr lang="en-GB"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15/08/2023</a:t>
                      </a:r>
                      <a:endParaRPr lang="en-GB"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1099037065"/>
                  </a:ext>
                </a:extLst>
              </a:tr>
              <a:tr h="367139">
                <a:tc>
                  <a:txBody>
                    <a:bodyPr/>
                    <a:lstStyle/>
                    <a:p>
                      <a:pPr algn="just">
                        <a:lnSpc>
                          <a:spcPct val="150000"/>
                        </a:lnSpc>
                        <a:spcAft>
                          <a:spcPts val="800"/>
                        </a:spcAft>
                      </a:pPr>
                      <a:r>
                        <a:rPr lang="en-US"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Project Planning</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16/08/2023</a:t>
                      </a:r>
                      <a:endParaRPr lang="en-GB"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30/08/2023</a:t>
                      </a:r>
                      <a:endParaRPr lang="en-GB"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1561416147"/>
                  </a:ext>
                </a:extLst>
              </a:tr>
              <a:tr h="784227">
                <a:tc>
                  <a:txBody>
                    <a:bodyPr/>
                    <a:lstStyle/>
                    <a:p>
                      <a:pPr algn="just">
                        <a:lnSpc>
                          <a:spcPct val="150000"/>
                        </a:lnSpc>
                        <a:spcAft>
                          <a:spcPts val="800"/>
                        </a:spcAft>
                      </a:pPr>
                      <a:r>
                        <a:rPr lang="en-US"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Facility Design and Construction</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01/09/2023</a:t>
                      </a:r>
                      <a:endParaRPr lang="en-GB"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30/11/2023</a:t>
                      </a:r>
                      <a:endParaRPr lang="en-GB"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630608413"/>
                  </a:ext>
                </a:extLst>
              </a:tr>
              <a:tr h="1714109">
                <a:tc>
                  <a:txBody>
                    <a:bodyPr/>
                    <a:lstStyle/>
                    <a:p>
                      <a:pPr marL="0" marR="0" lvl="0" indent="0" algn="just" defTabSz="457200" rtl="0" eaLnBrk="1" fontAlgn="auto" latinLnBrk="0" hangingPunct="1">
                        <a:lnSpc>
                          <a:spcPct val="150000"/>
                        </a:lnSpc>
                        <a:spcBef>
                          <a:spcPts val="0"/>
                        </a:spcBef>
                        <a:spcAft>
                          <a:spcPts val="800"/>
                        </a:spcAft>
                        <a:buClrTx/>
                        <a:buSzTx/>
                        <a:buFontTx/>
                        <a:buNone/>
                        <a:tabLst/>
                        <a:defRPr/>
                      </a:pP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Menu Development &amp; Supplier  Management</a:t>
                      </a:r>
                    </a:p>
                    <a:p>
                      <a:pPr algn="just">
                        <a:lnSpc>
                          <a:spcPct val="150000"/>
                        </a:lnSpc>
                        <a:spcAft>
                          <a:spcPts val="800"/>
                        </a:spcAft>
                      </a:pPr>
                      <a:endPar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01/12/2023</a:t>
                      </a:r>
                      <a:endPar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31/12/2023</a:t>
                      </a:r>
                      <a:endPar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1069718705"/>
                  </a:ext>
                </a:extLst>
              </a:tr>
              <a:tr h="367139">
                <a:tc>
                  <a:txBody>
                    <a:bodyPr/>
                    <a:lstStyle/>
                    <a:p>
                      <a:pPr algn="just">
                        <a:lnSpc>
                          <a:spcPct val="150000"/>
                        </a:lnSpc>
                        <a:spcAft>
                          <a:spcPts val="800"/>
                        </a:spcAft>
                      </a:pPr>
                      <a:r>
                        <a:rPr lang="en-US"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Staff Training</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01/01/2024</a:t>
                      </a:r>
                      <a:endParaRPr lang="en-GB"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15/01/2024</a:t>
                      </a:r>
                      <a:endParaRPr lang="en-GB"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463405331"/>
                  </a:ext>
                </a:extLst>
              </a:tr>
              <a:tr h="784227">
                <a:tc>
                  <a:txBody>
                    <a:bodyPr/>
                    <a:lstStyle/>
                    <a:p>
                      <a:pPr algn="just">
                        <a:lnSpc>
                          <a:spcPct val="150000"/>
                        </a:lnSpc>
                        <a:spcAft>
                          <a:spcPts val="800"/>
                        </a:spcAft>
                      </a:pPr>
                      <a:r>
                        <a:rPr lang="en-US"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Regulatory Compliance</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16/01/2024</a:t>
                      </a:r>
                      <a:endPar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31/01/2024</a:t>
                      </a:r>
                      <a:endParaRPr lang="en-GB"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204383360"/>
                  </a:ext>
                </a:extLst>
              </a:tr>
              <a:tr h="367139">
                <a:tc>
                  <a:txBody>
                    <a:bodyPr/>
                    <a:lstStyle/>
                    <a:p>
                      <a:pPr algn="just">
                        <a:lnSpc>
                          <a:spcPct val="150000"/>
                        </a:lnSpc>
                        <a:spcAft>
                          <a:spcPts val="800"/>
                        </a:spcAft>
                      </a:pPr>
                      <a:r>
                        <a:rPr lang="en-US"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Operational Setup</a:t>
                      </a:r>
                      <a:endParaRPr lang="en-GB"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01/02/2024</a:t>
                      </a:r>
                      <a:endParaRPr lang="en-GB"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15/02/2024</a:t>
                      </a:r>
                      <a:endParaRPr lang="en-GB"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3352907579"/>
                  </a:ext>
                </a:extLst>
              </a:tr>
              <a:tr h="367139">
                <a:tc>
                  <a:txBody>
                    <a:bodyPr/>
                    <a:lstStyle/>
                    <a:p>
                      <a:pPr algn="just">
                        <a:lnSpc>
                          <a:spcPct val="150000"/>
                        </a:lnSpc>
                        <a:spcAft>
                          <a:spcPts val="800"/>
                        </a:spcAft>
                        <a:tabLst>
                          <a:tab pos="669925" algn="l"/>
                        </a:tabLst>
                      </a:pP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Project Closure</a:t>
                      </a:r>
                      <a:endPar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16/02/2024</a:t>
                      </a:r>
                      <a:endParaRPr lang="en-GB" sz="1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28/02/2024</a:t>
                      </a:r>
                      <a:endPar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3016953402"/>
                  </a:ext>
                </a:extLst>
              </a:tr>
            </a:tbl>
          </a:graphicData>
        </a:graphic>
      </p:graphicFrame>
      <p:sp>
        <p:nvSpPr>
          <p:cNvPr id="13" name="TextBox 12">
            <a:extLst>
              <a:ext uri="{FF2B5EF4-FFF2-40B4-BE49-F238E27FC236}">
                <a16:creationId xmlns:a16="http://schemas.microsoft.com/office/drawing/2014/main" id="{971BCACA-B34D-8334-9FA3-32C78141E875}"/>
              </a:ext>
            </a:extLst>
          </p:cNvPr>
          <p:cNvSpPr txBox="1"/>
          <p:nvPr/>
        </p:nvSpPr>
        <p:spPr>
          <a:xfrm>
            <a:off x="2743201" y="29497"/>
            <a:ext cx="7905135" cy="646331"/>
          </a:xfrm>
          <a:prstGeom prst="rect">
            <a:avLst/>
          </a:prstGeom>
          <a:noFill/>
        </p:spPr>
        <p:txBody>
          <a:bodyPr wrap="square" rtlCol="0">
            <a:spAutoFit/>
          </a:bodyPr>
          <a:lstStyle/>
          <a:p>
            <a:r>
              <a:rPr lang="en-US" sz="3600" dirty="0">
                <a:effectLst/>
                <a:latin typeface="Times New Roman" panose="02020603050405020304" pitchFamily="18" charset="0"/>
                <a:ea typeface="Calibri" panose="020F0502020204030204" pitchFamily="34" charset="0"/>
              </a:rPr>
              <a:t>Project Schedule and Gantt Chart</a:t>
            </a:r>
            <a:endParaRPr lang="en-GB" sz="3600" dirty="0"/>
          </a:p>
        </p:txBody>
      </p:sp>
    </p:spTree>
    <p:extLst>
      <p:ext uri="{BB962C8B-B14F-4D97-AF65-F5344CB8AC3E}">
        <p14:creationId xmlns:p14="http://schemas.microsoft.com/office/powerpoint/2010/main" val="13347992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50129BC8-B39F-B63D-92E5-0A7C053280F8}"/>
              </a:ext>
            </a:extLst>
          </p:cNvPr>
          <p:cNvGraphicFramePr>
            <a:graphicFrameLocks noGrp="1"/>
          </p:cNvGraphicFramePr>
          <p:nvPr>
            <p:extLst>
              <p:ext uri="{D42A27DB-BD31-4B8C-83A1-F6EECF244321}">
                <p14:modId xmlns:p14="http://schemas.microsoft.com/office/powerpoint/2010/main" val="820646335"/>
              </p:ext>
            </p:extLst>
          </p:nvPr>
        </p:nvGraphicFramePr>
        <p:xfrm>
          <a:off x="209550" y="883227"/>
          <a:ext cx="11772900" cy="5828580"/>
        </p:xfrm>
        <a:graphic>
          <a:graphicData uri="http://schemas.openxmlformats.org/drawingml/2006/table">
            <a:tbl>
              <a:tblPr firstRow="1" bandRow="1">
                <a:tableStyleId>{D7AC3CCA-C797-4891-BE02-D94E43425B78}</a:tableStyleId>
              </a:tblPr>
              <a:tblGrid>
                <a:gridCol w="3924300">
                  <a:extLst>
                    <a:ext uri="{9D8B030D-6E8A-4147-A177-3AD203B41FA5}">
                      <a16:colId xmlns:a16="http://schemas.microsoft.com/office/drawing/2014/main" val="3359735164"/>
                    </a:ext>
                  </a:extLst>
                </a:gridCol>
                <a:gridCol w="3924300">
                  <a:extLst>
                    <a:ext uri="{9D8B030D-6E8A-4147-A177-3AD203B41FA5}">
                      <a16:colId xmlns:a16="http://schemas.microsoft.com/office/drawing/2014/main" val="778359653"/>
                    </a:ext>
                  </a:extLst>
                </a:gridCol>
                <a:gridCol w="3924300">
                  <a:extLst>
                    <a:ext uri="{9D8B030D-6E8A-4147-A177-3AD203B41FA5}">
                      <a16:colId xmlns:a16="http://schemas.microsoft.com/office/drawing/2014/main" val="2495283453"/>
                    </a:ext>
                  </a:extLst>
                </a:gridCol>
              </a:tblGrid>
              <a:tr h="313346">
                <a:tc>
                  <a:txBody>
                    <a:bodyPr/>
                    <a:lstStyle/>
                    <a:p>
                      <a:pPr algn="just">
                        <a:lnSpc>
                          <a:spcPct val="150000"/>
                        </a:lnSpc>
                        <a:spcAft>
                          <a:spcPts val="800"/>
                        </a:spcAft>
                      </a:pP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Resource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600" b="1">
                          <a:effectLst/>
                          <a:latin typeface="Times New Roman" panose="02020603050405020304" pitchFamily="18" charset="0"/>
                          <a:ea typeface="Calibri" panose="020F0502020204030204" pitchFamily="34" charset="0"/>
                          <a:cs typeface="Times New Roman" panose="02020603050405020304" pitchFamily="18" charset="0"/>
                        </a:rPr>
                        <a:t>Description</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Estimated Cost</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1012586700"/>
                  </a:ext>
                </a:extLst>
              </a:tr>
              <a:tr h="313346">
                <a:tc>
                  <a:txBody>
                    <a:bodyPr/>
                    <a:lstStyle/>
                    <a:p>
                      <a:pPr algn="just">
                        <a:lnSpc>
                          <a:spcPct val="150000"/>
                        </a:lnSpc>
                        <a:spcAft>
                          <a:spcPts val="800"/>
                        </a:spcAft>
                      </a:pPr>
                      <a:r>
                        <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Personnel</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600">
                          <a:effectLst/>
                          <a:latin typeface="Times New Roman" panose="02020603050405020304" pitchFamily="18" charset="0"/>
                          <a:ea typeface="Calibri" panose="020F0502020204030204" pitchFamily="34" charset="0"/>
                          <a:cs typeface="Times New Roman" panose="02020603050405020304" pitchFamily="18" charset="0"/>
                        </a:rPr>
                        <a:t>Catering Staff (Chefs, Cooks, Servers)</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£120,000 per annum</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3417268566"/>
                  </a:ext>
                </a:extLst>
              </a:tr>
              <a:tr h="313346">
                <a:tc>
                  <a:txBody>
                    <a:bodyPr/>
                    <a:lstStyle/>
                    <a:p>
                      <a:pPr algn="just">
                        <a:lnSpc>
                          <a:spcPct val="150000"/>
                        </a:lnSpc>
                        <a:spcAft>
                          <a:spcPts val="800"/>
                        </a:spcAft>
                      </a:pPr>
                      <a:r>
                        <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600">
                          <a:effectLst/>
                          <a:latin typeface="Times New Roman" panose="02020603050405020304" pitchFamily="18" charset="0"/>
                          <a:ea typeface="Calibri" panose="020F0502020204030204" pitchFamily="34" charset="0"/>
                          <a:cs typeface="Times New Roman" panose="02020603050405020304" pitchFamily="18" charset="0"/>
                        </a:rPr>
                        <a:t>Project Manager</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600">
                          <a:effectLst/>
                          <a:latin typeface="Times New Roman" panose="02020603050405020304" pitchFamily="18" charset="0"/>
                          <a:ea typeface="Calibri" panose="020F0502020204030204" pitchFamily="34" charset="0"/>
                          <a:cs typeface="Times New Roman" panose="02020603050405020304" pitchFamily="18" charset="0"/>
                        </a:rPr>
                        <a:t>£70,000 per annum</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3087773565"/>
                  </a:ext>
                </a:extLst>
              </a:tr>
              <a:tr h="655080">
                <a:tc>
                  <a:txBody>
                    <a:bodyPr/>
                    <a:lstStyle/>
                    <a:p>
                      <a:pPr algn="just">
                        <a:lnSpc>
                          <a:spcPct val="150000"/>
                        </a:lnSpc>
                        <a:spcAft>
                          <a:spcPts val="800"/>
                        </a:spcAft>
                      </a:pPr>
                      <a:r>
                        <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600">
                          <a:effectLst/>
                          <a:latin typeface="Times New Roman" panose="02020603050405020304" pitchFamily="18" charset="0"/>
                          <a:ea typeface="Calibri" panose="020F0502020204030204" pitchFamily="34" charset="0"/>
                          <a:cs typeface="Times New Roman" panose="02020603050405020304" pitchFamily="18" charset="0"/>
                        </a:rPr>
                        <a:t>Project Team (Administrative support, etc.)</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600">
                          <a:effectLst/>
                          <a:latin typeface="Times New Roman" panose="02020603050405020304" pitchFamily="18" charset="0"/>
                          <a:ea typeface="Calibri" panose="020F0502020204030204" pitchFamily="34" charset="0"/>
                          <a:cs typeface="Times New Roman" panose="02020603050405020304" pitchFamily="18" charset="0"/>
                        </a:rPr>
                        <a:t>£50,000 per annum</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2831528525"/>
                  </a:ext>
                </a:extLst>
              </a:tr>
              <a:tr h="313346">
                <a:tc>
                  <a:txBody>
                    <a:bodyPr/>
                    <a:lstStyle/>
                    <a:p>
                      <a:pPr algn="just">
                        <a:lnSpc>
                          <a:spcPct val="150000"/>
                        </a:lnSpc>
                        <a:spcAft>
                          <a:spcPts val="800"/>
                        </a:spcAft>
                      </a:pPr>
                      <a:r>
                        <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600">
                          <a:effectLst/>
                          <a:latin typeface="Times New Roman" panose="02020603050405020304" pitchFamily="18" charset="0"/>
                          <a:ea typeface="Calibri" panose="020F0502020204030204" pitchFamily="34" charset="0"/>
                          <a:cs typeface="Times New Roman" panose="02020603050405020304" pitchFamily="18" charset="0"/>
                        </a:rPr>
                        <a:t>Training and Development</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600">
                          <a:effectLst/>
                          <a:latin typeface="Times New Roman" panose="02020603050405020304" pitchFamily="18" charset="0"/>
                          <a:ea typeface="Calibri" panose="020F0502020204030204" pitchFamily="34" charset="0"/>
                          <a:cs typeface="Times New Roman" panose="02020603050405020304" pitchFamily="18" charset="0"/>
                        </a:rPr>
                        <a:t>£10,000</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3728050760"/>
                  </a:ext>
                </a:extLst>
              </a:tr>
              <a:tr h="313346">
                <a:tc>
                  <a:txBody>
                    <a:bodyPr/>
                    <a:lstStyle/>
                    <a:p>
                      <a:pPr algn="just">
                        <a:lnSpc>
                          <a:spcPct val="150000"/>
                        </a:lnSpc>
                        <a:spcAft>
                          <a:spcPts val="800"/>
                        </a:spcAft>
                      </a:pPr>
                      <a:r>
                        <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Facilities</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600">
                          <a:effectLst/>
                          <a:latin typeface="Times New Roman" panose="02020603050405020304" pitchFamily="18" charset="0"/>
                          <a:ea typeface="Calibri" panose="020F0502020204030204" pitchFamily="34" charset="0"/>
                          <a:cs typeface="Times New Roman" panose="02020603050405020304" pitchFamily="18" charset="0"/>
                        </a:rPr>
                        <a:t>Facility Design and Renovation</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600">
                          <a:effectLst/>
                          <a:latin typeface="Times New Roman" panose="02020603050405020304" pitchFamily="18" charset="0"/>
                          <a:ea typeface="Calibri" panose="020F0502020204030204" pitchFamily="34" charset="0"/>
                          <a:cs typeface="Times New Roman" panose="02020603050405020304" pitchFamily="18" charset="0"/>
                        </a:rPr>
                        <a:t>£300,000</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587154049"/>
                  </a:ext>
                </a:extLst>
              </a:tr>
              <a:tr h="655080">
                <a:tc>
                  <a:txBody>
                    <a:bodyPr/>
                    <a:lstStyle/>
                    <a:p>
                      <a:pPr algn="just">
                        <a:lnSpc>
                          <a:spcPct val="150000"/>
                        </a:lnSpc>
                        <a:spcAft>
                          <a:spcPts val="800"/>
                        </a:spcAft>
                      </a:pPr>
                      <a:r>
                        <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Equipment (Kitchen appliances, furniture)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600">
                          <a:effectLst/>
                          <a:latin typeface="Times New Roman" panose="02020603050405020304" pitchFamily="18" charset="0"/>
                          <a:ea typeface="Calibri" panose="020F0502020204030204" pitchFamily="34" charset="0"/>
                          <a:cs typeface="Times New Roman" panose="02020603050405020304" pitchFamily="18" charset="0"/>
                        </a:rPr>
                        <a:t>£200,000</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1175775771"/>
                  </a:ext>
                </a:extLst>
              </a:tr>
              <a:tr h="313346">
                <a:tc>
                  <a:txBody>
                    <a:bodyPr/>
                    <a:lstStyle/>
                    <a:p>
                      <a:pPr algn="just">
                        <a:lnSpc>
                          <a:spcPct val="150000"/>
                        </a:lnSpc>
                        <a:spcAft>
                          <a:spcPts val="800"/>
                        </a:spcAft>
                      </a:pPr>
                      <a:r>
                        <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600">
                          <a:effectLst/>
                          <a:latin typeface="Times New Roman" panose="02020603050405020304" pitchFamily="18" charset="0"/>
                          <a:ea typeface="Calibri" panose="020F0502020204030204" pitchFamily="34" charset="0"/>
                          <a:cs typeface="Times New Roman" panose="02020603050405020304" pitchFamily="18" charset="0"/>
                        </a:rPr>
                        <a:t>Catering Facility Maintenance</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£15,000 per annum</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456981892"/>
                  </a:ext>
                </a:extLst>
              </a:tr>
              <a:tr h="313346">
                <a:tc>
                  <a:txBody>
                    <a:bodyPr/>
                    <a:lstStyle/>
                    <a:p>
                      <a:pPr algn="just">
                        <a:lnSpc>
                          <a:spcPct val="150000"/>
                        </a:lnSpc>
                        <a:spcAft>
                          <a:spcPts val="800"/>
                        </a:spcAft>
                      </a:pPr>
                      <a:r>
                        <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Suppliers</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600">
                          <a:effectLst/>
                          <a:latin typeface="Times New Roman" panose="02020603050405020304" pitchFamily="18" charset="0"/>
                          <a:ea typeface="Calibri" panose="020F0502020204030204" pitchFamily="34" charset="0"/>
                          <a:cs typeface="Times New Roman" panose="02020603050405020304" pitchFamily="18" charset="0"/>
                        </a:rPr>
                        <a:t>Food and Beverage Ingredients</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600">
                          <a:effectLst/>
                          <a:latin typeface="Times New Roman" panose="02020603050405020304" pitchFamily="18" charset="0"/>
                          <a:ea typeface="Calibri" panose="020F0502020204030204" pitchFamily="34" charset="0"/>
                          <a:cs typeface="Times New Roman" panose="02020603050405020304" pitchFamily="18" charset="0"/>
                        </a:rPr>
                        <a:t>£150,000 per annum</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3227645021"/>
                  </a:ext>
                </a:extLst>
              </a:tr>
              <a:tr h="655080">
                <a:tc>
                  <a:txBody>
                    <a:bodyPr/>
                    <a:lstStyle/>
                    <a:p>
                      <a:pPr algn="just">
                        <a:lnSpc>
                          <a:spcPct val="150000"/>
                        </a:lnSpc>
                        <a:spcAft>
                          <a:spcPts val="800"/>
                        </a:spcAft>
                      </a:pPr>
                      <a:r>
                        <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600">
                          <a:effectLst/>
                          <a:latin typeface="Times New Roman" panose="02020603050405020304" pitchFamily="18" charset="0"/>
                          <a:ea typeface="Calibri" panose="020F0502020204030204" pitchFamily="34" charset="0"/>
                          <a:cs typeface="Times New Roman" panose="02020603050405020304" pitchFamily="18" charset="0"/>
                        </a:rPr>
                        <a:t>Vendor Contracts and Supplier Management</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£10,000</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397784052"/>
                  </a:ext>
                </a:extLst>
              </a:tr>
              <a:tr h="313346">
                <a:tc>
                  <a:txBody>
                    <a:bodyPr/>
                    <a:lstStyle/>
                    <a:p>
                      <a:pPr algn="just">
                        <a:lnSpc>
                          <a:spcPct val="150000"/>
                        </a:lnSpc>
                        <a:spcAft>
                          <a:spcPts val="800"/>
                        </a:spcAft>
                      </a:pPr>
                      <a:r>
                        <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Marketing and Promotion</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Advertising and Promotional Activities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600">
                          <a:effectLst/>
                          <a:latin typeface="Times New Roman" panose="02020603050405020304" pitchFamily="18" charset="0"/>
                          <a:ea typeface="Calibri" panose="020F0502020204030204" pitchFamily="34" charset="0"/>
                          <a:cs typeface="Times New Roman" panose="02020603050405020304" pitchFamily="18" charset="0"/>
                        </a:rPr>
                        <a:t>£30,000</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4284783414"/>
                  </a:ext>
                </a:extLst>
              </a:tr>
              <a:tr h="313346">
                <a:tc>
                  <a:txBody>
                    <a:bodyPr/>
                    <a:lstStyle/>
                    <a:p>
                      <a:pPr algn="just">
                        <a:lnSpc>
                          <a:spcPct val="150000"/>
                        </a:lnSpc>
                        <a:spcAft>
                          <a:spcPts val="800"/>
                        </a:spcAft>
                      </a:pPr>
                      <a:r>
                        <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Regulatory Compliance</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600">
                          <a:effectLst/>
                          <a:latin typeface="Times New Roman" panose="02020603050405020304" pitchFamily="18" charset="0"/>
                          <a:ea typeface="Calibri" panose="020F0502020204030204" pitchFamily="34" charset="0"/>
                          <a:cs typeface="Times New Roman" panose="02020603050405020304" pitchFamily="18" charset="0"/>
                        </a:rPr>
                        <a:t>Food Safety Certification and Permits</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600">
                          <a:effectLst/>
                          <a:latin typeface="Times New Roman" panose="02020603050405020304" pitchFamily="18" charset="0"/>
                          <a:ea typeface="Calibri" panose="020F0502020204030204" pitchFamily="34" charset="0"/>
                          <a:cs typeface="Times New Roman" panose="02020603050405020304" pitchFamily="18" charset="0"/>
                        </a:rPr>
                        <a:t>£5,000</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3289090783"/>
                  </a:ext>
                </a:extLst>
              </a:tr>
              <a:tr h="313346">
                <a:tc>
                  <a:txBody>
                    <a:bodyPr/>
                    <a:lstStyle/>
                    <a:p>
                      <a:pPr algn="just">
                        <a:lnSpc>
                          <a:spcPct val="150000"/>
                        </a:lnSpc>
                        <a:spcAft>
                          <a:spcPts val="800"/>
                        </a:spcAft>
                      </a:pPr>
                      <a:r>
                        <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Miscellaneous</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600">
                          <a:effectLst/>
                          <a:latin typeface="Times New Roman" panose="02020603050405020304" pitchFamily="18" charset="0"/>
                          <a:ea typeface="Calibri" panose="020F0502020204030204" pitchFamily="34" charset="0"/>
                          <a:cs typeface="Times New Roman" panose="02020603050405020304" pitchFamily="18" charset="0"/>
                        </a:rPr>
                        <a:t>Contingency Fund</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600">
                          <a:effectLst/>
                          <a:latin typeface="Times New Roman" panose="02020603050405020304" pitchFamily="18" charset="0"/>
                          <a:ea typeface="Calibri" panose="020F0502020204030204" pitchFamily="34" charset="0"/>
                          <a:cs typeface="Times New Roman" panose="02020603050405020304" pitchFamily="18" charset="0"/>
                        </a:rPr>
                        <a:t>£50,000</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3918472775"/>
                  </a:ext>
                </a:extLst>
              </a:tr>
              <a:tr h="313346">
                <a:tc>
                  <a:txBody>
                    <a:bodyPr/>
                    <a:lstStyle/>
                    <a:p>
                      <a:pPr algn="just">
                        <a:lnSpc>
                          <a:spcPct val="150000"/>
                        </a:lnSpc>
                        <a:spcAft>
                          <a:spcPts val="800"/>
                        </a:spcAft>
                      </a:pPr>
                      <a:r>
                        <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600">
                          <a:effectLst/>
                          <a:latin typeface="Times New Roman" panose="02020603050405020304" pitchFamily="18" charset="0"/>
                          <a:ea typeface="Calibri" panose="020F0502020204030204" pitchFamily="34" charset="0"/>
                          <a:cs typeface="Times New Roman" panose="02020603050405020304" pitchFamily="18" charset="0"/>
                        </a:rPr>
                        <a:t>Communication and Printing</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600">
                          <a:effectLst/>
                          <a:latin typeface="Times New Roman" panose="02020603050405020304" pitchFamily="18" charset="0"/>
                          <a:ea typeface="Calibri" panose="020F0502020204030204" pitchFamily="34" charset="0"/>
                          <a:cs typeface="Times New Roman" panose="02020603050405020304" pitchFamily="18" charset="0"/>
                        </a:rPr>
                        <a:t>£15,000</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1722327803"/>
                  </a:ext>
                </a:extLst>
              </a:tr>
              <a:tr h="313346">
                <a:tc>
                  <a:txBody>
                    <a:bodyPr/>
                    <a:lstStyle/>
                    <a:p>
                      <a:pPr algn="just">
                        <a:lnSpc>
                          <a:spcPct val="150000"/>
                        </a:lnSpc>
                        <a:spcAft>
                          <a:spcPts val="800"/>
                        </a:spcAft>
                      </a:pPr>
                      <a:r>
                        <a:rPr lang="en-US"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Total Estimated Cost</a:t>
                      </a:r>
                      <a:endPar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gn="just">
                        <a:lnSpc>
                          <a:spcPct val="150000"/>
                        </a:lnSpc>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tc>
                  <a:txBody>
                    <a:bodyPr/>
                    <a:lstStyle/>
                    <a:p>
                      <a:pPr algn="just">
                        <a:lnSpc>
                          <a:spcPct val="150000"/>
                        </a:lnSpc>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£1,025,000</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251318621"/>
                  </a:ext>
                </a:extLst>
              </a:tr>
            </a:tbl>
          </a:graphicData>
        </a:graphic>
      </p:graphicFrame>
      <p:sp>
        <p:nvSpPr>
          <p:cNvPr id="3" name="TextBox 2">
            <a:extLst>
              <a:ext uri="{FF2B5EF4-FFF2-40B4-BE49-F238E27FC236}">
                <a16:creationId xmlns:a16="http://schemas.microsoft.com/office/drawing/2014/main" id="{6FD5034C-1C83-7D34-F9E0-BF009BC5FEC7}"/>
              </a:ext>
            </a:extLst>
          </p:cNvPr>
          <p:cNvSpPr txBox="1"/>
          <p:nvPr/>
        </p:nvSpPr>
        <p:spPr>
          <a:xfrm>
            <a:off x="3316430" y="146193"/>
            <a:ext cx="5359979" cy="584775"/>
          </a:xfrm>
          <a:prstGeom prst="rect">
            <a:avLst/>
          </a:prstGeom>
          <a:noFill/>
        </p:spPr>
        <p:txBody>
          <a:bodyPr wrap="square" rtlCol="0">
            <a:spAutoFit/>
          </a:bodyPr>
          <a:lstStyle/>
          <a:p>
            <a:r>
              <a:rPr lang="en-US" sz="3200" dirty="0">
                <a:effectLst/>
                <a:latin typeface="Times New Roman" panose="02020603050405020304" pitchFamily="18" charset="0"/>
                <a:ea typeface="Calibri" panose="020F0502020204030204" pitchFamily="34" charset="0"/>
              </a:rPr>
              <a:t>Resource Utilization and Costs</a:t>
            </a:r>
            <a:endParaRPr lang="en-GB" sz="3200" dirty="0"/>
          </a:p>
        </p:txBody>
      </p:sp>
    </p:spTree>
    <p:extLst>
      <p:ext uri="{BB962C8B-B14F-4D97-AF65-F5344CB8AC3E}">
        <p14:creationId xmlns:p14="http://schemas.microsoft.com/office/powerpoint/2010/main" val="39860724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lowchart: Connector 5">
            <a:extLst>
              <a:ext uri="{FF2B5EF4-FFF2-40B4-BE49-F238E27FC236}">
                <a16:creationId xmlns:a16="http://schemas.microsoft.com/office/drawing/2014/main" id="{6708F61B-132A-4965-0AFA-E3AA022AD100}"/>
              </a:ext>
            </a:extLst>
          </p:cNvPr>
          <p:cNvSpPr/>
          <p:nvPr/>
        </p:nvSpPr>
        <p:spPr>
          <a:xfrm>
            <a:off x="4234479" y="1463556"/>
            <a:ext cx="3488266" cy="3409245"/>
          </a:xfrm>
          <a:prstGeom prst="flowChartConnector">
            <a:avLst/>
          </a:prstGeom>
          <a:solidFill>
            <a:schemeClr val="tx2">
              <a:lumMod val="60000"/>
              <a:lumOff val="40000"/>
            </a:schemeClr>
          </a:solidFill>
          <a:ln>
            <a:solidFill>
              <a:schemeClr val="bg1">
                <a:alpha val="60000"/>
              </a:schemeClr>
            </a:solidFill>
          </a:ln>
        </p:spPr>
        <p:style>
          <a:lnRef idx="1">
            <a:schemeClr val="dk1"/>
          </a:lnRef>
          <a:fillRef idx="2">
            <a:schemeClr val="dk1"/>
          </a:fillRef>
          <a:effectRef idx="1">
            <a:schemeClr val="dk1"/>
          </a:effectRef>
          <a:fontRef idx="minor">
            <a:schemeClr val="dk1"/>
          </a:fontRef>
        </p:style>
        <p:txBody>
          <a:bodyPr rtlCol="0" anchor="ctr"/>
          <a:lstStyle/>
          <a:p>
            <a:pPr algn="ctr"/>
            <a:endParaRPr lang="en-GB" dirty="0"/>
          </a:p>
        </p:txBody>
      </p:sp>
      <p:pic>
        <p:nvPicPr>
          <p:cNvPr id="25" name="Graphic 24" descr="Office worker male with solid fill">
            <a:extLst>
              <a:ext uri="{FF2B5EF4-FFF2-40B4-BE49-F238E27FC236}">
                <a16:creationId xmlns:a16="http://schemas.microsoft.com/office/drawing/2014/main" id="{D76AD9BE-82B9-DB00-9ED7-A1D313BBD61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261768" y="1816053"/>
            <a:ext cx="1498600" cy="1498600"/>
          </a:xfrm>
          <a:prstGeom prst="rect">
            <a:avLst/>
          </a:prstGeom>
        </p:spPr>
      </p:pic>
      <p:sp>
        <p:nvSpPr>
          <p:cNvPr id="30" name="TextBox 29">
            <a:extLst>
              <a:ext uri="{FF2B5EF4-FFF2-40B4-BE49-F238E27FC236}">
                <a16:creationId xmlns:a16="http://schemas.microsoft.com/office/drawing/2014/main" id="{8834FFFF-96C8-7B17-C504-9BC2D04A7BFA}"/>
              </a:ext>
            </a:extLst>
          </p:cNvPr>
          <p:cNvSpPr txBox="1"/>
          <p:nvPr/>
        </p:nvSpPr>
        <p:spPr>
          <a:xfrm>
            <a:off x="592422" y="896645"/>
            <a:ext cx="2902656" cy="400110"/>
          </a:xfrm>
          <a:prstGeom prst="rect">
            <a:avLst/>
          </a:prstGeom>
          <a:solidFill>
            <a:schemeClr val="tx2">
              <a:lumMod val="20000"/>
              <a:lumOff val="80000"/>
            </a:schemeClr>
          </a:solidFill>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2000" dirty="0">
                <a:solidFill>
                  <a:schemeClr val="bg1"/>
                </a:solidFill>
                <a:latin typeface="Aptos Black" panose="020B0004020202020204" pitchFamily="34" charset="0"/>
              </a:rPr>
              <a:t>Project Evaluation</a:t>
            </a:r>
          </a:p>
        </p:txBody>
      </p:sp>
      <p:sp>
        <p:nvSpPr>
          <p:cNvPr id="31" name="TextBox 30">
            <a:extLst>
              <a:ext uri="{FF2B5EF4-FFF2-40B4-BE49-F238E27FC236}">
                <a16:creationId xmlns:a16="http://schemas.microsoft.com/office/drawing/2014/main" id="{3E2AB95D-7EA6-CD00-00F5-88723359F4E7}"/>
              </a:ext>
            </a:extLst>
          </p:cNvPr>
          <p:cNvSpPr txBox="1"/>
          <p:nvPr/>
        </p:nvSpPr>
        <p:spPr>
          <a:xfrm>
            <a:off x="159211" y="3204961"/>
            <a:ext cx="3335867" cy="400110"/>
          </a:xfrm>
          <a:prstGeom prst="rect">
            <a:avLst/>
          </a:prstGeom>
          <a:solidFill>
            <a:schemeClr val="tx2">
              <a:lumMod val="20000"/>
              <a:lumOff val="8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pPr lvl="0"/>
            <a:r>
              <a:rPr lang="en-US" sz="2000" b="1" dirty="0">
                <a:solidFill>
                  <a:schemeClr val="bg1"/>
                </a:solidFill>
                <a:latin typeface="Aptos Black" panose="020B0004020202020204" pitchFamily="34" charset="0"/>
              </a:rPr>
              <a:t>Final Deliverables Check</a:t>
            </a:r>
            <a:endParaRPr lang="en-US" sz="2000" dirty="0">
              <a:solidFill>
                <a:schemeClr val="bg1"/>
              </a:solidFill>
              <a:latin typeface="Aptos Black" panose="020B0004020202020204" pitchFamily="34" charset="0"/>
            </a:endParaRPr>
          </a:p>
        </p:txBody>
      </p:sp>
      <p:sp>
        <p:nvSpPr>
          <p:cNvPr id="32" name="TextBox 31">
            <a:extLst>
              <a:ext uri="{FF2B5EF4-FFF2-40B4-BE49-F238E27FC236}">
                <a16:creationId xmlns:a16="http://schemas.microsoft.com/office/drawing/2014/main" id="{406438B7-0F14-E234-C8BB-95BEBB770337}"/>
              </a:ext>
            </a:extLst>
          </p:cNvPr>
          <p:cNvSpPr txBox="1"/>
          <p:nvPr/>
        </p:nvSpPr>
        <p:spPr>
          <a:xfrm>
            <a:off x="830304" y="5987110"/>
            <a:ext cx="2794926" cy="400110"/>
          </a:xfrm>
          <a:prstGeom prst="rect">
            <a:avLst/>
          </a:prstGeom>
          <a:solidFill>
            <a:schemeClr val="tx2">
              <a:lumMod val="20000"/>
              <a:lumOff val="80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pPr lvl="0"/>
            <a:r>
              <a:rPr lang="en-US" sz="2000" b="1" dirty="0">
                <a:solidFill>
                  <a:schemeClr val="bg1"/>
                </a:solidFill>
                <a:latin typeface="Aptos Black" panose="020B0004020202020204" pitchFamily="34" charset="0"/>
              </a:rPr>
              <a:t>Stakeholder Sign-off</a:t>
            </a:r>
            <a:endParaRPr lang="en-US" sz="2000" dirty="0">
              <a:solidFill>
                <a:schemeClr val="bg1"/>
              </a:solidFill>
              <a:latin typeface="Aptos Black" panose="020B0004020202020204" pitchFamily="34" charset="0"/>
            </a:endParaRPr>
          </a:p>
        </p:txBody>
      </p:sp>
      <p:sp>
        <p:nvSpPr>
          <p:cNvPr id="33" name="TextBox 32">
            <a:extLst>
              <a:ext uri="{FF2B5EF4-FFF2-40B4-BE49-F238E27FC236}">
                <a16:creationId xmlns:a16="http://schemas.microsoft.com/office/drawing/2014/main" id="{44419917-B3CE-D213-59F5-DB5DC506A9AF}"/>
              </a:ext>
            </a:extLst>
          </p:cNvPr>
          <p:cNvSpPr txBox="1"/>
          <p:nvPr/>
        </p:nvSpPr>
        <p:spPr>
          <a:xfrm>
            <a:off x="8381221" y="729969"/>
            <a:ext cx="3622211" cy="400110"/>
          </a:xfrm>
          <a:prstGeom prst="rect">
            <a:avLst/>
          </a:prstGeom>
          <a:solidFill>
            <a:schemeClr val="tx2">
              <a:lumMod val="20000"/>
              <a:lumOff val="80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pPr lvl="0"/>
            <a:r>
              <a:rPr lang="en-US" sz="2000" b="1" dirty="0">
                <a:solidFill>
                  <a:schemeClr val="bg1"/>
                </a:solidFill>
                <a:latin typeface="Aptos Black" panose="020B0004020202020204" pitchFamily="34" charset="0"/>
              </a:rPr>
              <a:t>Document Lessons Learned</a:t>
            </a:r>
            <a:endParaRPr lang="en-US" sz="2000" dirty="0">
              <a:solidFill>
                <a:schemeClr val="bg1"/>
              </a:solidFill>
              <a:latin typeface="Aptos Black" panose="020B0004020202020204" pitchFamily="34" charset="0"/>
            </a:endParaRPr>
          </a:p>
        </p:txBody>
      </p:sp>
      <p:sp>
        <p:nvSpPr>
          <p:cNvPr id="34" name="TextBox 33">
            <a:extLst>
              <a:ext uri="{FF2B5EF4-FFF2-40B4-BE49-F238E27FC236}">
                <a16:creationId xmlns:a16="http://schemas.microsoft.com/office/drawing/2014/main" id="{875BBCFD-AF51-C512-4C40-D7D582914AB0}"/>
              </a:ext>
            </a:extLst>
          </p:cNvPr>
          <p:cNvSpPr txBox="1"/>
          <p:nvPr/>
        </p:nvSpPr>
        <p:spPr>
          <a:xfrm>
            <a:off x="8389053" y="3036276"/>
            <a:ext cx="3668889" cy="400110"/>
          </a:xfrm>
          <a:prstGeom prst="rect">
            <a:avLst/>
          </a:prstGeom>
          <a:solidFill>
            <a:schemeClr val="tx2">
              <a:lumMod val="20000"/>
              <a:lumOff val="80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pPr lvl="0"/>
            <a:r>
              <a:rPr lang="en-US" sz="2000" b="1" dirty="0">
                <a:solidFill>
                  <a:schemeClr val="bg1"/>
                </a:solidFill>
                <a:latin typeface="Aptos Black" panose="020B0004020202020204" pitchFamily="34" charset="0"/>
              </a:rPr>
              <a:t>Release Project Resources</a:t>
            </a:r>
            <a:endParaRPr lang="en-US" sz="2000" dirty="0">
              <a:solidFill>
                <a:schemeClr val="bg1"/>
              </a:solidFill>
              <a:latin typeface="Aptos Black" panose="020B0004020202020204" pitchFamily="34" charset="0"/>
            </a:endParaRPr>
          </a:p>
        </p:txBody>
      </p:sp>
      <p:sp>
        <p:nvSpPr>
          <p:cNvPr id="35" name="TextBox 34">
            <a:extLst>
              <a:ext uri="{FF2B5EF4-FFF2-40B4-BE49-F238E27FC236}">
                <a16:creationId xmlns:a16="http://schemas.microsoft.com/office/drawing/2014/main" id="{8BDBE0F5-2E61-822B-3AAD-5E2A6F882088}"/>
              </a:ext>
            </a:extLst>
          </p:cNvPr>
          <p:cNvSpPr txBox="1"/>
          <p:nvPr/>
        </p:nvSpPr>
        <p:spPr>
          <a:xfrm>
            <a:off x="4833137" y="5967390"/>
            <a:ext cx="2449689" cy="400110"/>
          </a:xfrm>
          <a:prstGeom prst="rect">
            <a:avLst/>
          </a:prstGeom>
          <a:solidFill>
            <a:schemeClr val="tx2">
              <a:lumMod val="20000"/>
              <a:lumOff val="80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pPr lvl="0"/>
            <a:r>
              <a:rPr lang="en-US" sz="2000" b="1" dirty="0">
                <a:latin typeface="Arial Black" panose="020B0A04020102020204" pitchFamily="34" charset="0"/>
              </a:rPr>
              <a:t>Communication</a:t>
            </a:r>
            <a:endParaRPr lang="en-US" sz="2000" dirty="0">
              <a:latin typeface="Arial Black" panose="020B0A04020102020204" pitchFamily="34" charset="0"/>
            </a:endParaRPr>
          </a:p>
        </p:txBody>
      </p:sp>
      <p:sp>
        <p:nvSpPr>
          <p:cNvPr id="36" name="TextBox 35">
            <a:extLst>
              <a:ext uri="{FF2B5EF4-FFF2-40B4-BE49-F238E27FC236}">
                <a16:creationId xmlns:a16="http://schemas.microsoft.com/office/drawing/2014/main" id="{FBDE3345-01D4-8348-3916-FE8448A14B10}"/>
              </a:ext>
            </a:extLst>
          </p:cNvPr>
          <p:cNvSpPr txBox="1"/>
          <p:nvPr/>
        </p:nvSpPr>
        <p:spPr>
          <a:xfrm>
            <a:off x="8629574" y="5910629"/>
            <a:ext cx="2361232" cy="400110"/>
          </a:xfrm>
          <a:prstGeom prst="rect">
            <a:avLst/>
          </a:prstGeom>
          <a:solidFill>
            <a:schemeClr val="tx2">
              <a:lumMod val="20000"/>
              <a:lumOff val="8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pPr lvl="0"/>
            <a:r>
              <a:rPr lang="en-US" sz="2000" b="1" dirty="0">
                <a:solidFill>
                  <a:schemeClr val="bg1"/>
                </a:solidFill>
                <a:latin typeface="Aptos Black" panose="020B0004020202020204" pitchFamily="34" charset="0"/>
              </a:rPr>
              <a:t>Financial Closure</a:t>
            </a:r>
            <a:endParaRPr lang="en-US" sz="2000" dirty="0">
              <a:solidFill>
                <a:schemeClr val="bg1"/>
              </a:solidFill>
              <a:latin typeface="Aptos Black" panose="020B0004020202020204" pitchFamily="34" charset="0"/>
            </a:endParaRPr>
          </a:p>
        </p:txBody>
      </p:sp>
      <p:cxnSp>
        <p:nvCxnSpPr>
          <p:cNvPr id="41" name="Straight Arrow Connector 40">
            <a:extLst>
              <a:ext uri="{FF2B5EF4-FFF2-40B4-BE49-F238E27FC236}">
                <a16:creationId xmlns:a16="http://schemas.microsoft.com/office/drawing/2014/main" id="{A47C66D8-0057-3DF5-2465-64F215DD3E95}"/>
              </a:ext>
            </a:extLst>
          </p:cNvPr>
          <p:cNvCxnSpPr>
            <a:cxnSpLocks/>
            <a:endCxn id="6" idx="1"/>
          </p:cNvCxnSpPr>
          <p:nvPr/>
        </p:nvCxnSpPr>
        <p:spPr>
          <a:xfrm>
            <a:off x="3495078" y="1296755"/>
            <a:ext cx="1250246" cy="666073"/>
          </a:xfrm>
          <a:prstGeom prst="straightConnector1">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cxnSp>
        <p:nvCxnSpPr>
          <p:cNvPr id="44" name="Straight Arrow Connector 43">
            <a:extLst>
              <a:ext uri="{FF2B5EF4-FFF2-40B4-BE49-F238E27FC236}">
                <a16:creationId xmlns:a16="http://schemas.microsoft.com/office/drawing/2014/main" id="{D80D48AF-4954-DDC3-AEC8-F6EA7D28FB15}"/>
              </a:ext>
            </a:extLst>
          </p:cNvPr>
          <p:cNvCxnSpPr>
            <a:cxnSpLocks/>
            <a:endCxn id="6" idx="7"/>
          </p:cNvCxnSpPr>
          <p:nvPr/>
        </p:nvCxnSpPr>
        <p:spPr>
          <a:xfrm flipH="1">
            <a:off x="7211900" y="1142097"/>
            <a:ext cx="1120094" cy="820731"/>
          </a:xfrm>
          <a:prstGeom prst="straightConnector1">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cxnSp>
        <p:nvCxnSpPr>
          <p:cNvPr id="52" name="Straight Arrow Connector 51">
            <a:extLst>
              <a:ext uri="{FF2B5EF4-FFF2-40B4-BE49-F238E27FC236}">
                <a16:creationId xmlns:a16="http://schemas.microsoft.com/office/drawing/2014/main" id="{AA432006-9853-6142-A0B6-F9EDEA5E3817}"/>
              </a:ext>
            </a:extLst>
          </p:cNvPr>
          <p:cNvCxnSpPr>
            <a:cxnSpLocks/>
          </p:cNvCxnSpPr>
          <p:nvPr/>
        </p:nvCxnSpPr>
        <p:spPr>
          <a:xfrm>
            <a:off x="3567994" y="3422991"/>
            <a:ext cx="555405" cy="0"/>
          </a:xfrm>
          <a:prstGeom prst="straightConnector1">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cxnSp>
        <p:nvCxnSpPr>
          <p:cNvPr id="59" name="Straight Arrow Connector 58">
            <a:extLst>
              <a:ext uri="{FF2B5EF4-FFF2-40B4-BE49-F238E27FC236}">
                <a16:creationId xmlns:a16="http://schemas.microsoft.com/office/drawing/2014/main" id="{8C319029-3437-40E3-3AA1-5A8A4737FB12}"/>
              </a:ext>
            </a:extLst>
          </p:cNvPr>
          <p:cNvCxnSpPr>
            <a:cxnSpLocks/>
          </p:cNvCxnSpPr>
          <p:nvPr/>
        </p:nvCxnSpPr>
        <p:spPr>
          <a:xfrm flipH="1">
            <a:off x="7760404" y="3314653"/>
            <a:ext cx="620817"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66" name="Straight Arrow Connector 65">
            <a:extLst>
              <a:ext uri="{FF2B5EF4-FFF2-40B4-BE49-F238E27FC236}">
                <a16:creationId xmlns:a16="http://schemas.microsoft.com/office/drawing/2014/main" id="{8307627F-F0C5-CB30-6C13-286DD61CB6D9}"/>
              </a:ext>
            </a:extLst>
          </p:cNvPr>
          <p:cNvCxnSpPr>
            <a:cxnSpLocks/>
          </p:cNvCxnSpPr>
          <p:nvPr/>
        </p:nvCxnSpPr>
        <p:spPr>
          <a:xfrm flipV="1">
            <a:off x="3649836" y="4799594"/>
            <a:ext cx="1686505" cy="1187516"/>
          </a:xfrm>
          <a:prstGeom prst="straightConnector1">
            <a:avLst/>
          </a:prstGeom>
          <a:ln>
            <a:solidFill>
              <a:schemeClr val="bg1"/>
            </a:solidFill>
            <a:tailEnd type="triangle"/>
          </a:ln>
        </p:spPr>
        <p:style>
          <a:lnRef idx="3">
            <a:schemeClr val="dk1"/>
          </a:lnRef>
          <a:fillRef idx="0">
            <a:schemeClr val="dk1"/>
          </a:fillRef>
          <a:effectRef idx="2">
            <a:schemeClr val="dk1"/>
          </a:effectRef>
          <a:fontRef idx="minor">
            <a:schemeClr val="tx1"/>
          </a:fontRef>
        </p:style>
      </p:cxnSp>
      <p:cxnSp>
        <p:nvCxnSpPr>
          <p:cNvPr id="70" name="Straight Arrow Connector 69">
            <a:extLst>
              <a:ext uri="{FF2B5EF4-FFF2-40B4-BE49-F238E27FC236}">
                <a16:creationId xmlns:a16="http://schemas.microsoft.com/office/drawing/2014/main" id="{457DF17A-80A2-3F87-245C-D244F33D1B4B}"/>
              </a:ext>
            </a:extLst>
          </p:cNvPr>
          <p:cNvCxnSpPr>
            <a:cxnSpLocks/>
          </p:cNvCxnSpPr>
          <p:nvPr/>
        </p:nvCxnSpPr>
        <p:spPr>
          <a:xfrm flipH="1" flipV="1">
            <a:off x="6779622" y="4743192"/>
            <a:ext cx="1804406" cy="117011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81" name="Straight Arrow Connector 80">
            <a:extLst>
              <a:ext uri="{FF2B5EF4-FFF2-40B4-BE49-F238E27FC236}">
                <a16:creationId xmlns:a16="http://schemas.microsoft.com/office/drawing/2014/main" id="{0E7692D0-9DA9-4C59-AF8D-CA247522C88A}"/>
              </a:ext>
            </a:extLst>
          </p:cNvPr>
          <p:cNvCxnSpPr>
            <a:cxnSpLocks/>
          </p:cNvCxnSpPr>
          <p:nvPr/>
        </p:nvCxnSpPr>
        <p:spPr>
          <a:xfrm flipH="1" flipV="1">
            <a:off x="6095999" y="5056323"/>
            <a:ext cx="1" cy="86177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86" name="TextBox 85">
            <a:extLst>
              <a:ext uri="{FF2B5EF4-FFF2-40B4-BE49-F238E27FC236}">
                <a16:creationId xmlns:a16="http://schemas.microsoft.com/office/drawing/2014/main" id="{0CB5C462-590C-E23B-17AB-379ADDEFC8EC}"/>
              </a:ext>
            </a:extLst>
          </p:cNvPr>
          <p:cNvSpPr txBox="1"/>
          <p:nvPr/>
        </p:nvSpPr>
        <p:spPr>
          <a:xfrm>
            <a:off x="4893026" y="3533351"/>
            <a:ext cx="2867378" cy="461665"/>
          </a:xfrm>
          <a:prstGeom prst="rect">
            <a:avLst/>
          </a:prstGeom>
          <a:noFill/>
        </p:spPr>
        <p:txBody>
          <a:bodyPr wrap="square" rtlCol="0">
            <a:spAutoFit/>
          </a:bodyPr>
          <a:lstStyle/>
          <a:p>
            <a:r>
              <a:rPr lang="en-US" sz="2400" b="1" i="1" dirty="0">
                <a:solidFill>
                  <a:schemeClr val="bg1"/>
                </a:solidFill>
                <a:latin typeface="Aptos Black" panose="020B0004020202020204" pitchFamily="34" charset="0"/>
              </a:rPr>
              <a:t>Project Closure</a:t>
            </a:r>
            <a:endParaRPr lang="en-GB" sz="2400" dirty="0">
              <a:solidFill>
                <a:schemeClr val="bg1"/>
              </a:solidFill>
              <a:latin typeface="Aptos Black" panose="020B0004020202020204" pitchFamily="34" charset="0"/>
            </a:endParaRPr>
          </a:p>
        </p:txBody>
      </p:sp>
    </p:spTree>
    <p:extLst>
      <p:ext uri="{BB962C8B-B14F-4D97-AF65-F5344CB8AC3E}">
        <p14:creationId xmlns:p14="http://schemas.microsoft.com/office/powerpoint/2010/main" val="8590981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18409DDE-AE14-68E1-DE41-BCFD2E22946B}"/>
              </a:ext>
            </a:extLst>
          </p:cNvPr>
          <p:cNvPicPr>
            <a:picLocks noChangeAspect="1"/>
          </p:cNvPicPr>
          <p:nvPr/>
        </p:nvPicPr>
        <p:blipFill>
          <a:blip r:embed="rId2"/>
          <a:stretch>
            <a:fillRect/>
          </a:stretch>
        </p:blipFill>
        <p:spPr>
          <a:xfrm>
            <a:off x="5186636" y="-89679"/>
            <a:ext cx="3017782" cy="963251"/>
          </a:xfrm>
          <a:prstGeom prst="rect">
            <a:avLst/>
          </a:prstGeom>
        </p:spPr>
      </p:pic>
      <p:sp>
        <p:nvSpPr>
          <p:cNvPr id="11" name="Minus Sign 10">
            <a:extLst>
              <a:ext uri="{FF2B5EF4-FFF2-40B4-BE49-F238E27FC236}">
                <a16:creationId xmlns:a16="http://schemas.microsoft.com/office/drawing/2014/main" id="{5EA33554-2003-0F26-FB9A-23B0316E43B3}"/>
              </a:ext>
            </a:extLst>
          </p:cNvPr>
          <p:cNvSpPr/>
          <p:nvPr/>
        </p:nvSpPr>
        <p:spPr>
          <a:xfrm>
            <a:off x="2068493" y="636100"/>
            <a:ext cx="8947355" cy="183370"/>
          </a:xfrm>
          <a:prstGeom prst="mathMinus">
            <a:avLst/>
          </a:prstGeom>
          <a:solidFill>
            <a:schemeClr val="bg1"/>
          </a:solidFill>
          <a:ln>
            <a:solidFill>
              <a:schemeClr val="bg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Graphic 14" descr="A woman presenting with hand">
            <a:extLst>
              <a:ext uri="{FF2B5EF4-FFF2-40B4-BE49-F238E27FC236}">
                <a16:creationId xmlns:a16="http://schemas.microsoft.com/office/drawing/2014/main" id="{82AB758F-967D-5B63-4ECB-8094EE2366B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2508" y="1829467"/>
            <a:ext cx="3099120" cy="5028533"/>
          </a:xfrm>
          <a:prstGeom prst="rect">
            <a:avLst/>
          </a:prstGeom>
          <a:effectLst>
            <a:outerShdw blurRad="76200" dir="13500000" sy="23000" kx="1200000" algn="br" rotWithShape="0">
              <a:prstClr val="black">
                <a:alpha val="20000"/>
              </a:prstClr>
            </a:outerShdw>
          </a:effectLst>
        </p:spPr>
      </p:pic>
      <p:pic>
        <p:nvPicPr>
          <p:cNvPr id="18" name="Graphic 17" descr="Woman wearing a ribbon">
            <a:extLst>
              <a:ext uri="{FF2B5EF4-FFF2-40B4-BE49-F238E27FC236}">
                <a16:creationId xmlns:a16="http://schemas.microsoft.com/office/drawing/2014/main" id="{529A363D-E0FB-1FF9-7576-FEF3B17B8F2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69440" y="352208"/>
            <a:ext cx="1560627" cy="1834719"/>
          </a:xfrm>
          <a:prstGeom prst="rect">
            <a:avLst/>
          </a:prstGeom>
        </p:spPr>
      </p:pic>
      <p:pic>
        <p:nvPicPr>
          <p:cNvPr id="20" name="Graphic 19" descr="A smiling woman">
            <a:extLst>
              <a:ext uri="{FF2B5EF4-FFF2-40B4-BE49-F238E27FC236}">
                <a16:creationId xmlns:a16="http://schemas.microsoft.com/office/drawing/2014/main" id="{94BE8121-C53A-76EB-981A-F67030144149}"/>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192490" y="1166125"/>
            <a:ext cx="816208" cy="830868"/>
          </a:xfrm>
          <a:prstGeom prst="rect">
            <a:avLst/>
          </a:prstGeom>
        </p:spPr>
      </p:pic>
      <p:sp>
        <p:nvSpPr>
          <p:cNvPr id="29" name="Speech Bubble: Rectangle 28">
            <a:extLst>
              <a:ext uri="{FF2B5EF4-FFF2-40B4-BE49-F238E27FC236}">
                <a16:creationId xmlns:a16="http://schemas.microsoft.com/office/drawing/2014/main" id="{67F0BC6C-6A91-BA2F-F994-1A65C1335D35}"/>
              </a:ext>
            </a:extLst>
          </p:cNvPr>
          <p:cNvSpPr/>
          <p:nvPr/>
        </p:nvSpPr>
        <p:spPr>
          <a:xfrm rot="5400000">
            <a:off x="4911885" y="-221601"/>
            <a:ext cx="5703268" cy="8191945"/>
          </a:xfrm>
          <a:prstGeom prst="wedgeRectCallou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TextBox 29">
            <a:extLst>
              <a:ext uri="{FF2B5EF4-FFF2-40B4-BE49-F238E27FC236}">
                <a16:creationId xmlns:a16="http://schemas.microsoft.com/office/drawing/2014/main" id="{FF5E245E-7E05-571C-5E11-30A3E7C0B25E}"/>
              </a:ext>
            </a:extLst>
          </p:cNvPr>
          <p:cNvSpPr txBox="1"/>
          <p:nvPr/>
        </p:nvSpPr>
        <p:spPr>
          <a:xfrm>
            <a:off x="3818614" y="1059498"/>
            <a:ext cx="8040877" cy="5693866"/>
          </a:xfrm>
          <a:prstGeom prst="rect">
            <a:avLst/>
          </a:prstGeom>
          <a:noFill/>
        </p:spPr>
        <p:txBody>
          <a:bodyPr wrap="square" rtlCol="0">
            <a:spAutoFit/>
          </a:bodyPr>
          <a:lstStyle/>
          <a:p>
            <a:r>
              <a:rPr lang="en-GB" sz="26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To alleviate traffic and encourage workers to lead healthier lives, Tesco's planned project management strategy for the introduction of onsite food takes a methodical approach to these problems. The plan offers a transparent framework for carrying out the project by adopting the Project Life Cycle model and including applicable theories of project management. The project's goal is to have a beneficial influence on the company and its surrounding community via careful consideration of stakeholders' needs, strategic allocation of resources, careful evaluation of potential risks, and clear and concise communication. Staff morale and output will increase, and Tesco's reputation as a good corporate citizen will get a boost from this initiative, provided it is carried out well.</a:t>
            </a:r>
            <a:endParaRPr lang="en-GB" sz="26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805271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57AA65-F8A6-0814-BD7E-A9EBF1E4882D}"/>
              </a:ext>
            </a:extLst>
          </p:cNvPr>
          <p:cNvSpPr txBox="1"/>
          <p:nvPr/>
        </p:nvSpPr>
        <p:spPr>
          <a:xfrm>
            <a:off x="874889" y="1562414"/>
            <a:ext cx="10442222" cy="4801314"/>
          </a:xfrm>
          <a:prstGeom prst="rect">
            <a:avLst/>
          </a:prstGeom>
          <a:noFill/>
        </p:spPr>
        <p:txBody>
          <a:bodyPr wrap="square">
            <a:spAutoFit/>
          </a:bodyPr>
          <a:lstStyle/>
          <a:p>
            <a:pPr marL="12700" algn="just">
              <a:lnSpc>
                <a:spcPct val="100000"/>
              </a:lnSpc>
            </a:pPr>
            <a:r>
              <a:rPr lang="en-US" sz="1800" spc="-145" dirty="0">
                <a:latin typeface="Arial" panose="020B0604020202020204" pitchFamily="34" charset="0"/>
                <a:cs typeface="Arial" panose="020B0604020202020204" pitchFamily="34" charset="0"/>
              </a:rPr>
              <a:t>Aston, B., (2023). 10 Reasons Why Project Management Is So Important For Orgs. [Online] Available at: https://thedigitalprojectmanager.com/personal/new-pm/why-is-project-management-important/ [Accessed 10 July 2023]. Kagan, J., (2022). What is Project Scope? Its Importance &amp; 8 Steps to Defining It. [Online] Available at: https://niftypm.com/blog/what-is-project-scope/ [Accessed 18 July 2023]. Lewis, J., (2019). How Are Employees Affected as Stakeholders?. [Online] Available at: https://smallbusiness.chron.com/employees-affected-stakeholders-38732.html [Accessed 18 July 2023]. </a:t>
            </a:r>
            <a:r>
              <a:rPr lang="en-GB" dirty="0">
                <a:latin typeface="Arial" panose="020B0604020202020204" pitchFamily="34" charset="0"/>
                <a:cs typeface="Arial" panose="020B0604020202020204" pitchFamily="34" charset="0"/>
              </a:rPr>
              <a:t>Prasad, S., Tata, J., </a:t>
            </a:r>
            <a:r>
              <a:rPr lang="en-GB" dirty="0" err="1">
                <a:latin typeface="Arial" panose="020B0604020202020204" pitchFamily="34" charset="0"/>
                <a:cs typeface="Arial" panose="020B0604020202020204" pitchFamily="34" charset="0"/>
              </a:rPr>
              <a:t>Herlache</a:t>
            </a:r>
            <a:r>
              <a:rPr lang="en-GB" dirty="0">
                <a:latin typeface="Arial" panose="020B0604020202020204" pitchFamily="34" charset="0"/>
                <a:cs typeface="Arial" panose="020B0604020202020204" pitchFamily="34" charset="0"/>
              </a:rPr>
              <a:t>, L. and McCarthy, E., 2018. Developmental project management in emerging countries. Operations Management Research, 6, pp.53-73. Baines, P., Fill, C. and Rosengren, S., 2017. Marketing. Oxford University Press.  </a:t>
            </a:r>
            <a:r>
              <a:rPr lang="en-GB" dirty="0" err="1">
                <a:latin typeface="Arial" panose="020B0604020202020204" pitchFamily="34" charset="0"/>
                <a:cs typeface="Arial" panose="020B0604020202020204" pitchFamily="34" charset="0"/>
              </a:rPr>
              <a:t>Zitron</a:t>
            </a:r>
            <a:r>
              <a:rPr lang="en-GB" dirty="0">
                <a:latin typeface="Arial" panose="020B0604020202020204" pitchFamily="34" charset="0"/>
                <a:cs typeface="Arial" panose="020B0604020202020204" pitchFamily="34" charset="0"/>
              </a:rPr>
              <a:t>, J., 2016. Public–private partnership projects: Towards a model of contractor </a:t>
            </a:r>
            <a:r>
              <a:rPr lang="en-GB" dirty="0" err="1">
                <a:latin typeface="Arial" panose="020B0604020202020204" pitchFamily="34" charset="0"/>
                <a:cs typeface="Arial" panose="020B0604020202020204" pitchFamily="34" charset="0"/>
              </a:rPr>
              <a:t>biddingJournal</a:t>
            </a:r>
            <a:r>
              <a:rPr lang="en-GB" dirty="0">
                <a:latin typeface="Arial" panose="020B0604020202020204" pitchFamily="34" charset="0"/>
                <a:cs typeface="Arial" panose="020B0604020202020204" pitchFamily="34" charset="0"/>
              </a:rPr>
              <a:t> of purchasing and supply management, 12(2), pp.53-62. Shaukat, M.B., Latif, K.F., Sajjad, A. and </a:t>
            </a:r>
            <a:r>
              <a:rPr lang="en-GB" dirty="0" err="1">
                <a:latin typeface="Arial" panose="020B0604020202020204" pitchFamily="34" charset="0"/>
                <a:cs typeface="Arial" panose="020B0604020202020204" pitchFamily="34" charset="0"/>
              </a:rPr>
              <a:t>Eweje</a:t>
            </a:r>
            <a:r>
              <a:rPr lang="en-GB" dirty="0">
                <a:latin typeface="Arial" panose="020B0604020202020204" pitchFamily="34" charset="0"/>
                <a:cs typeface="Arial" panose="020B0604020202020204" pitchFamily="34" charset="0"/>
              </a:rPr>
              <a:t>, G., (2022). Revisiting the relationship between sustainable project management and project success: The moderating role of stakeholder engagement and team building. Sustainable Development, 30(1), pp.58-75.</a:t>
            </a:r>
          </a:p>
          <a:p>
            <a:r>
              <a:rPr lang="en-GB" dirty="0">
                <a:latin typeface="Arial" panose="020B0604020202020204" pitchFamily="34" charset="0"/>
                <a:cs typeface="Arial" panose="020B0604020202020204" pitchFamily="34" charset="0"/>
              </a:rPr>
              <a:t>Mariam, S., Khawaja, K.F., Qaisar, M.N. and Ahmad, F., (2022). Knowledge-oriented leadership, team cohesion, and project success: A  </a:t>
            </a:r>
            <a:r>
              <a:rPr lang="en-GB" dirty="0" err="1">
                <a:latin typeface="Arial" panose="020B0604020202020204" pitchFamily="34" charset="0"/>
                <a:cs typeface="Arial" panose="020B0604020202020204" pitchFamily="34" charset="0"/>
              </a:rPr>
              <a:t>Shtal</a:t>
            </a:r>
            <a:r>
              <a:rPr lang="en-GB" dirty="0">
                <a:latin typeface="Arial" panose="020B0604020202020204" pitchFamily="34" charset="0"/>
                <a:cs typeface="Arial" panose="020B0604020202020204" pitchFamily="34" charset="0"/>
              </a:rPr>
              <a:t>, T.V., </a:t>
            </a:r>
            <a:r>
              <a:rPr lang="en-GB" dirty="0" err="1">
                <a:latin typeface="Arial" panose="020B0604020202020204" pitchFamily="34" charset="0"/>
                <a:cs typeface="Arial" panose="020B0604020202020204" pitchFamily="34" charset="0"/>
              </a:rPr>
              <a:t>Staverska</a:t>
            </a:r>
            <a:r>
              <a:rPr lang="en-GB" dirty="0">
                <a:latin typeface="Arial" panose="020B0604020202020204" pitchFamily="34" charset="0"/>
                <a:cs typeface="Arial" panose="020B0604020202020204" pitchFamily="34" charset="0"/>
              </a:rPr>
              <a:t>, T.O., </a:t>
            </a:r>
            <a:r>
              <a:rPr lang="en-GB" dirty="0" err="1">
                <a:latin typeface="Arial" panose="020B0604020202020204" pitchFamily="34" charset="0"/>
                <a:cs typeface="Arial" panose="020B0604020202020204" pitchFamily="34" charset="0"/>
              </a:rPr>
              <a:t>Svitlichna</a:t>
            </a:r>
            <a:r>
              <a:rPr lang="en-GB" dirty="0">
                <a:latin typeface="Arial" panose="020B0604020202020204" pitchFamily="34" charset="0"/>
                <a:cs typeface="Arial" panose="020B0604020202020204" pitchFamily="34" charset="0"/>
              </a:rPr>
              <a:t>, V.Y., Kravtsov, S.V., </a:t>
            </a:r>
            <a:r>
              <a:rPr lang="en-GB" dirty="0" err="1">
                <a:latin typeface="Arial" panose="020B0604020202020204" pitchFamily="34" charset="0"/>
                <a:cs typeface="Arial" panose="020B0604020202020204" pitchFamily="34" charset="0"/>
              </a:rPr>
              <a:t>Kraynyuk</a:t>
            </a:r>
            <a:r>
              <a:rPr lang="en-GB" dirty="0">
                <a:latin typeface="Arial" panose="020B0604020202020204" pitchFamily="34" charset="0"/>
                <a:cs typeface="Arial" panose="020B0604020202020204" pitchFamily="34" charset="0"/>
              </a:rPr>
              <a:t>, L.N. and </a:t>
            </a:r>
            <a:r>
              <a:rPr lang="en-GB" dirty="0" err="1">
                <a:latin typeface="Arial" panose="020B0604020202020204" pitchFamily="34" charset="0"/>
                <a:cs typeface="Arial" panose="020B0604020202020204" pitchFamily="34" charset="0"/>
              </a:rPr>
              <a:t>Pokolodna</a:t>
            </a:r>
            <a:r>
              <a:rPr lang="en-GB" dirty="0">
                <a:latin typeface="Arial" panose="020B0604020202020204" pitchFamily="34" charset="0"/>
                <a:cs typeface="Arial" panose="020B0604020202020204" pitchFamily="34" charset="0"/>
              </a:rPr>
              <a:t>, M.M., 2021. Digitalization as a tool for ensuring innovative development of restaurant business. Studies of Applied Economics, 39(5). Walker, A., 2015. Project management in construction. John Wiley &amp; Sons</a:t>
            </a:r>
            <a:r>
              <a:rPr lang="en-GB" dirty="0"/>
              <a:t>.</a:t>
            </a:r>
          </a:p>
        </p:txBody>
      </p:sp>
      <p:sp>
        <p:nvSpPr>
          <p:cNvPr id="4" name="TextBox 3">
            <a:extLst>
              <a:ext uri="{FF2B5EF4-FFF2-40B4-BE49-F238E27FC236}">
                <a16:creationId xmlns:a16="http://schemas.microsoft.com/office/drawing/2014/main" id="{F6DB887F-9CF7-D0C0-00D9-88F83E6DD545}"/>
              </a:ext>
            </a:extLst>
          </p:cNvPr>
          <p:cNvSpPr txBox="1"/>
          <p:nvPr/>
        </p:nvSpPr>
        <p:spPr>
          <a:xfrm>
            <a:off x="4707468" y="417689"/>
            <a:ext cx="4572000" cy="584775"/>
          </a:xfrm>
          <a:prstGeom prst="rect">
            <a:avLst/>
          </a:prstGeom>
          <a:noFill/>
        </p:spPr>
        <p:txBody>
          <a:bodyPr wrap="square" rtlCol="0">
            <a:spAutoFit/>
          </a:bodyPr>
          <a:lstStyle/>
          <a:p>
            <a:r>
              <a:rPr lang="en-US" sz="3200" b="1" i="1" dirty="0">
                <a:latin typeface="Aptos Black" panose="020B0004020202020204" pitchFamily="34" charset="0"/>
              </a:rPr>
              <a:t>References</a:t>
            </a:r>
            <a:endParaRPr lang="en-GB" sz="3200" dirty="0">
              <a:latin typeface="Aptos Black" panose="020B0004020202020204" pitchFamily="34" charset="0"/>
            </a:endParaRPr>
          </a:p>
        </p:txBody>
      </p:sp>
      <p:sp>
        <p:nvSpPr>
          <p:cNvPr id="5" name="Minus Sign 4">
            <a:extLst>
              <a:ext uri="{FF2B5EF4-FFF2-40B4-BE49-F238E27FC236}">
                <a16:creationId xmlns:a16="http://schemas.microsoft.com/office/drawing/2014/main" id="{C350C9A1-C016-5885-C303-019131281099}"/>
              </a:ext>
            </a:extLst>
          </p:cNvPr>
          <p:cNvSpPr/>
          <p:nvPr/>
        </p:nvSpPr>
        <p:spPr>
          <a:xfrm>
            <a:off x="977561" y="914328"/>
            <a:ext cx="9561689" cy="245407"/>
          </a:xfrm>
          <a:prstGeom prst="mathMinus">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34840594"/>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4" ma:contentTypeDescription="Create a new document." ma:contentTypeScope="" ma:versionID="2baf5dd8bd2d5955d8ab71c97511e895">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90a183b163434f624d3be3eaa9e45663"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5817cb9-f0eb-4f4d-892c-47ab9f8957c0" xsi:nil="true"/>
  </documentManagement>
</p:properties>
</file>

<file path=customXml/itemProps1.xml><?xml version="1.0" encoding="utf-8"?>
<ds:datastoreItem xmlns:ds="http://schemas.openxmlformats.org/officeDocument/2006/customXml" ds:itemID="{7F32153F-0E02-4090-B7AE-D0E53F4625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B57AF88-4EA5-48E7-9AF5-857D94867113}">
  <ds:schemaRefs>
    <ds:schemaRef ds:uri="http://schemas.microsoft.com/sharepoint/v3/contenttype/forms"/>
  </ds:schemaRefs>
</ds:datastoreItem>
</file>

<file path=customXml/itemProps3.xml><?xml version="1.0" encoding="utf-8"?>
<ds:datastoreItem xmlns:ds="http://schemas.openxmlformats.org/officeDocument/2006/customXml" ds:itemID="{8900E38B-5692-469F-AE89-886FFD5CD10C}">
  <ds:schemaRefs>
    <ds:schemaRef ds:uri="http://purl.org/dc/terms/"/>
    <ds:schemaRef ds:uri="http://www.w3.org/XML/1998/namespace"/>
    <ds:schemaRef ds:uri="http://purl.org/dc/dcmitype/"/>
    <ds:schemaRef ds:uri="http://schemas.microsoft.com/office/2006/documentManagement/types"/>
    <ds:schemaRef ds:uri="95817cb9-f0eb-4f4d-892c-47ab9f8957c0"/>
    <ds:schemaRef ds:uri="http://schemas.openxmlformats.org/package/2006/metadata/core-properties"/>
    <ds:schemaRef ds:uri="http://schemas.microsoft.com/office/2006/metadata/properties"/>
    <ds:schemaRef ds:uri="http://purl.org/dc/elements/1.1/"/>
    <ds:schemaRef ds:uri="http://schemas.microsoft.com/office/infopath/2007/PartnerControls"/>
    <ds:schemaRef ds:uri="9823f8e4-81f3-4a59-a026-c1a9717271fd"/>
  </ds:schemaRefs>
</ds:datastoreItem>
</file>

<file path=docProps/app.xml><?xml version="1.0" encoding="utf-8"?>
<Properties xmlns="http://schemas.openxmlformats.org/officeDocument/2006/extended-properties" xmlns:vt="http://schemas.openxmlformats.org/officeDocument/2006/docPropsVTypes">
  <Template>Slice</Template>
  <TotalTime>5823</TotalTime>
  <Words>1714</Words>
  <Application>Microsoft Office PowerPoint</Application>
  <PresentationFormat>Widescreen</PresentationFormat>
  <Paragraphs>350</Paragraphs>
  <Slides>19</Slides>
  <Notes>5</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19</vt:i4>
      </vt:variant>
    </vt:vector>
  </HeadingPairs>
  <TitlesOfParts>
    <vt:vector size="32" baseType="lpstr">
      <vt:lpstr>Aptos Black</vt:lpstr>
      <vt:lpstr>Arial</vt:lpstr>
      <vt:lpstr>Arial Black</vt:lpstr>
      <vt:lpstr>Britannic Bold</vt:lpstr>
      <vt:lpstr>Calibri</vt:lpstr>
      <vt:lpstr>Century Gothic</vt:lpstr>
      <vt:lpstr>Fira Sans</vt:lpstr>
      <vt:lpstr>Fira Sans Extra Condensed</vt:lpstr>
      <vt:lpstr>Segoe UI Symbol</vt:lpstr>
      <vt:lpstr>Symbol</vt:lpstr>
      <vt:lpstr>Times New Roman</vt:lpstr>
      <vt:lpstr>Wingdings 3</vt:lpstr>
      <vt:lpstr>Slice</vt:lpstr>
      <vt:lpstr>PowerPoint Presentation</vt:lpstr>
      <vt:lpstr>PowerPoint Presentation</vt:lpstr>
      <vt:lpstr>PowerPoint Presentation</vt:lpstr>
      <vt:lpstr>Goals and Objectives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Nevyana Nikolova (2111481)</dc:creator>
  <cp:lastModifiedBy>Evette White (2027886)</cp:lastModifiedBy>
  <cp:revision>12</cp:revision>
  <dcterms:created xsi:type="dcterms:W3CDTF">2023-08-01T09:06:56Z</dcterms:created>
  <dcterms:modified xsi:type="dcterms:W3CDTF">2023-08-10T21:54:42Z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