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alibri" panose="020F0502020204030204" pitchFamily="34" charset="0"/>
      <p:regular r:id="rId14"/>
      <p:bold r:id="rId15"/>
      <p:italic r:id="rId16"/>
      <p:boldItalic r:id="rId17"/>
    </p:embeddedFont>
    <p:embeddedFont>
      <p:font typeface="Open Sans" panose="020B0606030504020204" pitchFamily="34" charset="0"/>
      <p:regular r:id="rId18"/>
      <p:bold r:id="rId19"/>
      <p:italic r:id="rId20"/>
      <p:boldItalic r:id="rId21"/>
    </p:embeddedFont>
    <p:embeddedFont>
      <p:font typeface="Open Sans Bold" panose="020B0806030504020204" charset="0"/>
      <p:bold r:id="rId22"/>
    </p:embeddedFont>
    <p:embeddedFont>
      <p:font typeface="Poppins" panose="00000500000000000000" pitchFamily="2" charset="0"/>
      <p:regular r:id="rId23"/>
      <p:bold r:id="rId24"/>
      <p:italic r:id="rId25"/>
      <p:boldItalic r:id="rId26"/>
    </p:embeddedFont>
    <p:embeddedFont>
      <p:font typeface="Poppins Bold" panose="00000800000000000000" charset="0"/>
      <p:bold r:id="rId27"/>
    </p:embeddedFont>
    <p:embeddedFont>
      <p:font typeface="Poppins Italics" panose="020B0604020202020204" charset="0"/>
      <p:italic r:id="rId28"/>
    </p:embeddedFont>
    <p:embeddedFont>
      <p:font typeface="Poppins Semi-Bold" panose="020B0604020202020204" charset="0"/>
      <p:bold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0" d="100"/>
          <a:sy n="70" d="100"/>
        </p:scale>
        <p:origin x="774"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22.11.2023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explore how technology benefits employees in training:</a:t>
            </a:r>
          </a:p>
          <a:p>
            <a:endParaRPr lang="en-US"/>
          </a:p>
          <a:p>
            <a:r>
              <a:rPr lang="en-US"/>
              <a:t>Walmart's use of VR simulations in training puts employees in real-life scenarios. It makes learning more engaging, helping employees remember and apply what they've learned better</a:t>
            </a:r>
          </a:p>
          <a:p>
            <a:endParaRPr lang="en-US"/>
          </a:p>
          <a:p>
            <a:r>
              <a:rPr lang="en-US"/>
              <a:t>IBM's approach to e-learning is tailored to each employee's needs. It helps employees learn at their own pace and in ways that suit them best, making the learning stick better.</a:t>
            </a:r>
          </a:p>
          <a:p>
            <a:endParaRPr lang="en-US"/>
          </a:p>
          <a:p>
            <a:endParaRPr lang="en-US"/>
          </a:p>
          <a:p>
            <a:r>
              <a:rPr lang="en-US"/>
              <a:t>Starbucks' mobile app allows employees to learn during their shifts. It means they can access training materials while working, enhancing their skills as they go</a:t>
            </a:r>
          </a:p>
          <a:p>
            <a:endParaRPr lang="en-US"/>
          </a:p>
          <a:p>
            <a:r>
              <a:rPr lang="en-US"/>
              <a:t>Amazon's use of AI provides immediate feedback to employees. It helps them understand their strengths and weaknesses, allowing for quick skill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explore how technology benefits employees in training:</a:t>
            </a:r>
          </a:p>
          <a:p>
            <a:endParaRPr lang="en-US"/>
          </a:p>
          <a:p>
            <a:r>
              <a:rPr lang="en-US"/>
              <a:t>Walmart's use of VR simulations in training puts employees in real-life scenarios. It makes learning more engaging, helping employees remember and apply what they've learned better</a:t>
            </a:r>
          </a:p>
          <a:p>
            <a:endParaRPr lang="en-US"/>
          </a:p>
          <a:p>
            <a:r>
              <a:rPr lang="en-US"/>
              <a:t>IBM's approach to e-learning is tailored to each employee's needs. It helps employees learn at their own pace and in ways that suit them best, making the learning stick better.</a:t>
            </a:r>
          </a:p>
          <a:p>
            <a:endParaRPr lang="en-US"/>
          </a:p>
          <a:p>
            <a:endParaRPr lang="en-US"/>
          </a:p>
          <a:p>
            <a:r>
              <a:rPr lang="en-US"/>
              <a:t>Starbucks' mobile app allows employees to learn during their shifts. It means they can access training materials while working, enhancing their skills as they go</a:t>
            </a:r>
          </a:p>
          <a:p>
            <a:endParaRPr lang="en-US"/>
          </a:p>
          <a:p>
            <a:r>
              <a:rPr lang="en-US"/>
              <a:t>Amazon's use of AI provides immediate feedback to employees. It helps them understand their strengths and weaknesses, allowing for quick skill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explore how technology benefits employees in training:</a:t>
            </a:r>
          </a:p>
          <a:p>
            <a:endParaRPr lang="en-US"/>
          </a:p>
          <a:p>
            <a:r>
              <a:rPr lang="en-US"/>
              <a:t>Walmart's use of VR simulations in training puts employees in real-life scenarios. It makes learning more engaging, helping employees remember and apply what they've learned better</a:t>
            </a:r>
          </a:p>
          <a:p>
            <a:endParaRPr lang="en-US"/>
          </a:p>
          <a:p>
            <a:r>
              <a:rPr lang="en-US"/>
              <a:t>IBM's approach to e-learning is tailored to each employee's needs. It helps employees learn at their own pace and in ways that suit them best, making the learning stick better.</a:t>
            </a:r>
          </a:p>
          <a:p>
            <a:endParaRPr lang="en-US"/>
          </a:p>
          <a:p>
            <a:endParaRPr lang="en-US"/>
          </a:p>
          <a:p>
            <a:r>
              <a:rPr lang="en-US"/>
              <a:t>Starbucks' mobile app allows employees to learn during their shifts. It means they can access training materials while working, enhancing their skills as they go</a:t>
            </a:r>
          </a:p>
          <a:p>
            <a:endParaRPr lang="en-US"/>
          </a:p>
          <a:p>
            <a:r>
              <a:rPr lang="en-US"/>
              <a:t>Amazon's use of AI provides immediate feedback to employees. It helps them understand their strengths and weaknesses, allowing for quick skill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Similar to last slide, these examples illustrate how technology-based training benefits employers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overcome these challenges, we can implement various strategies focused on access, technology integration, cost management, and change management to ensure a successful technology-based training program.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11/22/2023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11/22/2023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11/22/2023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11/22/2023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11.png"/><Relationship Id="rId12"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15.jpe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6.sv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16.jpe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6.sv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6.sv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18" Type="http://schemas.openxmlformats.org/officeDocument/2006/relationships/image" Target="../media/image14.svg"/><Relationship Id="rId3" Type="http://schemas.openxmlformats.org/officeDocument/2006/relationships/image" Target="../media/image5.png"/><Relationship Id="rId7" Type="http://schemas.openxmlformats.org/officeDocument/2006/relationships/image" Target="../media/image17.png"/><Relationship Id="rId12" Type="http://schemas.openxmlformats.org/officeDocument/2006/relationships/image" Target="../media/image22.svg"/><Relationship Id="rId17" Type="http://schemas.openxmlformats.org/officeDocument/2006/relationships/image" Target="../media/image13.png"/><Relationship Id="rId2" Type="http://schemas.openxmlformats.org/officeDocument/2006/relationships/notesSlide" Target="../notesSlides/notesSlide5.xml"/><Relationship Id="rId16" Type="http://schemas.openxmlformats.org/officeDocument/2006/relationships/image" Target="../media/image26.svg"/><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21.png"/><Relationship Id="rId5" Type="http://schemas.openxmlformats.org/officeDocument/2006/relationships/image" Target="../media/image11.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6.svg"/><Relationship Id="rId9" Type="http://schemas.openxmlformats.org/officeDocument/2006/relationships/image" Target="../media/image19.png"/><Relationship Id="rId14" Type="http://schemas.openxmlformats.org/officeDocument/2006/relationships/image" Target="../media/image24.svg"/></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825068" y="12"/>
            <a:ext cx="7516417" cy="10286035"/>
            <a:chOff x="0" y="0"/>
            <a:chExt cx="23248112" cy="31814478"/>
          </a:xfrm>
        </p:grpSpPr>
        <p:sp>
          <p:nvSpPr>
            <p:cNvPr id="3" name="Freeform 3"/>
            <p:cNvSpPr/>
            <p:nvPr/>
          </p:nvSpPr>
          <p:spPr>
            <a:xfrm>
              <a:off x="0" y="0"/>
              <a:ext cx="23248113" cy="31814517"/>
            </a:xfrm>
            <a:custGeom>
              <a:avLst/>
              <a:gdLst/>
              <a:ahLst/>
              <a:cxnLst/>
              <a:rect l="l" t="t" r="r" b="b"/>
              <a:pathLst>
                <a:path w="23248113" h="31814517">
                  <a:moveTo>
                    <a:pt x="10775061" y="0"/>
                  </a:moveTo>
                  <a:lnTo>
                    <a:pt x="0" y="14652625"/>
                  </a:lnTo>
                  <a:lnTo>
                    <a:pt x="13368910" y="31814517"/>
                  </a:lnTo>
                  <a:lnTo>
                    <a:pt x="23248113" y="31814517"/>
                  </a:lnTo>
                  <a:lnTo>
                    <a:pt x="23248113" y="0"/>
                  </a:lnTo>
                  <a:close/>
                </a:path>
              </a:pathLst>
            </a:custGeom>
            <a:blipFill>
              <a:blip r:embed="rId2"/>
              <a:stretch>
                <a:fillRect l="-79663" t="-4051" r="-58036" b="-11745"/>
              </a:stretch>
            </a:blipFill>
          </p:spPr>
          <p:txBody>
            <a:bodyPr/>
            <a:lstStyle/>
            <a:p>
              <a:endParaRPr lang="en-GB"/>
            </a:p>
          </p:txBody>
        </p:sp>
      </p:grpSp>
      <p:grpSp>
        <p:nvGrpSpPr>
          <p:cNvPr id="4" name="Group 4"/>
          <p:cNvGrpSpPr/>
          <p:nvPr/>
        </p:nvGrpSpPr>
        <p:grpSpPr>
          <a:xfrm rot="-10800000">
            <a:off x="9558662" y="-751515"/>
            <a:ext cx="4209272" cy="2700338"/>
            <a:chOff x="0" y="0"/>
            <a:chExt cx="1108615" cy="711200"/>
          </a:xfrm>
        </p:grpSpPr>
        <p:sp>
          <p:nvSpPr>
            <p:cNvPr id="5" name="Freeform 5"/>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6" name="TextBox 6"/>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7" name="Freeform 7"/>
          <p:cNvSpPr/>
          <p:nvPr/>
        </p:nvSpPr>
        <p:spPr>
          <a:xfrm rot="-7711677">
            <a:off x="9042746" y="295565"/>
            <a:ext cx="3847506" cy="182757"/>
          </a:xfrm>
          <a:custGeom>
            <a:avLst/>
            <a:gdLst/>
            <a:ahLst/>
            <a:cxnLst/>
            <a:rect l="l" t="t" r="r" b="b"/>
            <a:pathLst>
              <a:path w="3847506" h="182757">
                <a:moveTo>
                  <a:pt x="0" y="0"/>
                </a:moveTo>
                <a:lnTo>
                  <a:pt x="3847505" y="0"/>
                </a:lnTo>
                <a:lnTo>
                  <a:pt x="3847505"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8" name="Group 8"/>
          <p:cNvGrpSpPr/>
          <p:nvPr/>
        </p:nvGrpSpPr>
        <p:grpSpPr>
          <a:xfrm rot="-7675271">
            <a:off x="8845525" y="449159"/>
            <a:ext cx="3959087" cy="583251"/>
            <a:chOff x="0" y="0"/>
            <a:chExt cx="1807584" cy="266293"/>
          </a:xfrm>
        </p:grpSpPr>
        <p:sp>
          <p:nvSpPr>
            <p:cNvPr id="9" name="Freeform 9"/>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FFBC00"/>
            </a:solidFill>
          </p:spPr>
          <p:txBody>
            <a:bodyPr/>
            <a:lstStyle/>
            <a:p>
              <a:endParaRPr lang="en-GB"/>
            </a:p>
          </p:txBody>
        </p:sp>
        <p:sp>
          <p:nvSpPr>
            <p:cNvPr id="10" name="TextBox 10"/>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rot="-7657944">
            <a:off x="8042317" y="483668"/>
            <a:ext cx="4841514" cy="229972"/>
          </a:xfrm>
          <a:custGeom>
            <a:avLst/>
            <a:gdLst/>
            <a:ahLst/>
            <a:cxnLst/>
            <a:rect l="l" t="t" r="r" b="b"/>
            <a:pathLst>
              <a:path w="4841514" h="229972">
                <a:moveTo>
                  <a:pt x="0" y="0"/>
                </a:moveTo>
                <a:lnTo>
                  <a:pt x="4841514" y="0"/>
                </a:lnTo>
                <a:lnTo>
                  <a:pt x="4841514" y="229972"/>
                </a:lnTo>
                <a:lnTo>
                  <a:pt x="0" y="229972"/>
                </a:lnTo>
                <a:lnTo>
                  <a:pt x="0" y="0"/>
                </a:lnTo>
                <a:close/>
              </a:path>
            </a:pathLst>
          </a:custGeom>
          <a:blipFill>
            <a:blip r:embed="rId3">
              <a:alphaModFix amt="70000"/>
            </a:blip>
            <a:stretch>
              <a:fillRect/>
            </a:stretch>
          </a:blipFill>
        </p:spPr>
        <p:txBody>
          <a:bodyPr/>
          <a:lstStyle/>
          <a:p>
            <a:endParaRPr lang="en-GB"/>
          </a:p>
        </p:txBody>
      </p:sp>
      <p:grpSp>
        <p:nvGrpSpPr>
          <p:cNvPr id="12" name="Group 12"/>
          <p:cNvGrpSpPr/>
          <p:nvPr/>
        </p:nvGrpSpPr>
        <p:grpSpPr>
          <a:xfrm rot="-7667943">
            <a:off x="7808947" y="637407"/>
            <a:ext cx="4922211" cy="683724"/>
            <a:chOff x="0" y="0"/>
            <a:chExt cx="1917072" cy="266293"/>
          </a:xfrm>
        </p:grpSpPr>
        <p:sp>
          <p:nvSpPr>
            <p:cNvPr id="13" name="Freeform 13"/>
            <p:cNvSpPr/>
            <p:nvPr/>
          </p:nvSpPr>
          <p:spPr>
            <a:xfrm>
              <a:off x="0" y="0"/>
              <a:ext cx="1917072" cy="266293"/>
            </a:xfrm>
            <a:custGeom>
              <a:avLst/>
              <a:gdLst/>
              <a:ahLst/>
              <a:cxnLst/>
              <a:rect l="l" t="t" r="r" b="b"/>
              <a:pathLst>
                <a:path w="1917072" h="266293">
                  <a:moveTo>
                    <a:pt x="1713872" y="0"/>
                  </a:moveTo>
                  <a:lnTo>
                    <a:pt x="0" y="0"/>
                  </a:lnTo>
                  <a:lnTo>
                    <a:pt x="203200" y="266293"/>
                  </a:lnTo>
                  <a:lnTo>
                    <a:pt x="1917072" y="266293"/>
                  </a:lnTo>
                  <a:lnTo>
                    <a:pt x="1713872" y="0"/>
                  </a:lnTo>
                  <a:close/>
                </a:path>
              </a:pathLst>
            </a:custGeom>
            <a:solidFill>
              <a:srgbClr val="ED9B0F"/>
            </a:solidFill>
          </p:spPr>
          <p:txBody>
            <a:bodyPr/>
            <a:lstStyle/>
            <a:p>
              <a:endParaRPr lang="en-GB"/>
            </a:p>
          </p:txBody>
        </p:sp>
        <p:sp>
          <p:nvSpPr>
            <p:cNvPr id="14" name="TextBox 14"/>
            <p:cNvSpPr txBox="1"/>
            <p:nvPr/>
          </p:nvSpPr>
          <p:spPr>
            <a:xfrm>
              <a:off x="101600" y="-57150"/>
              <a:ext cx="1713872" cy="323443"/>
            </a:xfrm>
            <a:prstGeom prst="rect">
              <a:avLst/>
            </a:prstGeom>
          </p:spPr>
          <p:txBody>
            <a:bodyPr lIns="50800" tIns="50800" rIns="50800" bIns="50800" rtlCol="0" anchor="ctr"/>
            <a:lstStyle/>
            <a:p>
              <a:pPr algn="ctr">
                <a:lnSpc>
                  <a:spcPts val="2660"/>
                </a:lnSpc>
              </a:pPr>
              <a:endParaRPr/>
            </a:p>
          </p:txBody>
        </p:sp>
      </p:grpSp>
      <p:grpSp>
        <p:nvGrpSpPr>
          <p:cNvPr id="15" name="Group 15"/>
          <p:cNvGrpSpPr/>
          <p:nvPr/>
        </p:nvGrpSpPr>
        <p:grpSpPr>
          <a:xfrm>
            <a:off x="8401500" y="7301397"/>
            <a:ext cx="4684928" cy="3005481"/>
            <a:chOff x="0" y="0"/>
            <a:chExt cx="1108615" cy="711200"/>
          </a:xfrm>
        </p:grpSpPr>
        <p:sp>
          <p:nvSpPr>
            <p:cNvPr id="16" name="Freeform 16"/>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17" name="TextBox 17"/>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18" name="Freeform 18"/>
          <p:cNvSpPr/>
          <p:nvPr/>
        </p:nvSpPr>
        <p:spPr>
          <a:xfrm rot="-3254127">
            <a:off x="8485380" y="8710963"/>
            <a:ext cx="3847506" cy="182757"/>
          </a:xfrm>
          <a:custGeom>
            <a:avLst/>
            <a:gdLst/>
            <a:ahLst/>
            <a:cxnLst/>
            <a:rect l="l" t="t" r="r" b="b"/>
            <a:pathLst>
              <a:path w="3847506" h="182757">
                <a:moveTo>
                  <a:pt x="0" y="0"/>
                </a:moveTo>
                <a:lnTo>
                  <a:pt x="3847506" y="0"/>
                </a:lnTo>
                <a:lnTo>
                  <a:pt x="3847506"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19" name="Group 19"/>
          <p:cNvGrpSpPr/>
          <p:nvPr/>
        </p:nvGrpSpPr>
        <p:grpSpPr>
          <a:xfrm rot="-3233192">
            <a:off x="7853560" y="8702716"/>
            <a:ext cx="3959087" cy="583251"/>
            <a:chOff x="0" y="0"/>
            <a:chExt cx="1807584" cy="266293"/>
          </a:xfrm>
        </p:grpSpPr>
        <p:sp>
          <p:nvSpPr>
            <p:cNvPr id="20" name="Freeform 20"/>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ED9B0F"/>
            </a:solidFill>
          </p:spPr>
          <p:txBody>
            <a:bodyPr/>
            <a:lstStyle/>
            <a:p>
              <a:endParaRPr lang="en-GB"/>
            </a:p>
          </p:txBody>
        </p:sp>
        <p:sp>
          <p:nvSpPr>
            <p:cNvPr id="21" name="TextBox 21"/>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22" name="Freeform 22"/>
          <p:cNvSpPr/>
          <p:nvPr/>
        </p:nvSpPr>
        <p:spPr>
          <a:xfrm rot="-3254127">
            <a:off x="7306524" y="8688863"/>
            <a:ext cx="4841514" cy="229972"/>
          </a:xfrm>
          <a:custGeom>
            <a:avLst/>
            <a:gdLst/>
            <a:ahLst/>
            <a:cxnLst/>
            <a:rect l="l" t="t" r="r" b="b"/>
            <a:pathLst>
              <a:path w="4841514" h="229972">
                <a:moveTo>
                  <a:pt x="0" y="0"/>
                </a:moveTo>
                <a:lnTo>
                  <a:pt x="4841515" y="0"/>
                </a:lnTo>
                <a:lnTo>
                  <a:pt x="4841515" y="229972"/>
                </a:lnTo>
                <a:lnTo>
                  <a:pt x="0" y="229972"/>
                </a:lnTo>
                <a:lnTo>
                  <a:pt x="0" y="0"/>
                </a:lnTo>
                <a:close/>
              </a:path>
            </a:pathLst>
          </a:custGeom>
          <a:blipFill>
            <a:blip r:embed="rId3">
              <a:alphaModFix amt="70000"/>
            </a:blip>
            <a:stretch>
              <a:fillRect/>
            </a:stretch>
          </a:blipFill>
        </p:spPr>
        <p:txBody>
          <a:bodyPr/>
          <a:lstStyle/>
          <a:p>
            <a:endParaRPr lang="en-GB"/>
          </a:p>
        </p:txBody>
      </p:sp>
      <p:grpSp>
        <p:nvGrpSpPr>
          <p:cNvPr id="23" name="Group 23"/>
          <p:cNvGrpSpPr/>
          <p:nvPr/>
        </p:nvGrpSpPr>
        <p:grpSpPr>
          <a:xfrm rot="-3233192">
            <a:off x="6287253" y="8057954"/>
            <a:ext cx="5979904" cy="918583"/>
            <a:chOff x="0" y="0"/>
            <a:chExt cx="1733545" cy="266293"/>
          </a:xfrm>
        </p:grpSpPr>
        <p:sp>
          <p:nvSpPr>
            <p:cNvPr id="24" name="Freeform 24"/>
            <p:cNvSpPr/>
            <p:nvPr/>
          </p:nvSpPr>
          <p:spPr>
            <a:xfrm>
              <a:off x="0" y="0"/>
              <a:ext cx="1733545" cy="266293"/>
            </a:xfrm>
            <a:custGeom>
              <a:avLst/>
              <a:gdLst/>
              <a:ahLst/>
              <a:cxnLst/>
              <a:rect l="l" t="t" r="r" b="b"/>
              <a:pathLst>
                <a:path w="1733545" h="266293">
                  <a:moveTo>
                    <a:pt x="1530345" y="0"/>
                  </a:moveTo>
                  <a:lnTo>
                    <a:pt x="0" y="0"/>
                  </a:lnTo>
                  <a:lnTo>
                    <a:pt x="203200" y="266293"/>
                  </a:lnTo>
                  <a:lnTo>
                    <a:pt x="1733545" y="266293"/>
                  </a:lnTo>
                  <a:lnTo>
                    <a:pt x="1530345" y="0"/>
                  </a:lnTo>
                  <a:close/>
                </a:path>
              </a:pathLst>
            </a:custGeom>
            <a:solidFill>
              <a:srgbClr val="FFBC00"/>
            </a:solidFill>
          </p:spPr>
          <p:txBody>
            <a:bodyPr/>
            <a:lstStyle/>
            <a:p>
              <a:endParaRPr lang="en-GB"/>
            </a:p>
          </p:txBody>
        </p:sp>
        <p:sp>
          <p:nvSpPr>
            <p:cNvPr id="25" name="TextBox 25"/>
            <p:cNvSpPr txBox="1"/>
            <p:nvPr/>
          </p:nvSpPr>
          <p:spPr>
            <a:xfrm>
              <a:off x="101600" y="-57150"/>
              <a:ext cx="1530345" cy="323443"/>
            </a:xfrm>
            <a:prstGeom prst="rect">
              <a:avLst/>
            </a:prstGeom>
          </p:spPr>
          <p:txBody>
            <a:bodyPr lIns="50800" tIns="50800" rIns="50800" bIns="50800" rtlCol="0" anchor="ctr"/>
            <a:lstStyle/>
            <a:p>
              <a:pPr algn="ctr">
                <a:lnSpc>
                  <a:spcPts val="2660"/>
                </a:lnSpc>
              </a:pPr>
              <a:endParaRPr/>
            </a:p>
          </p:txBody>
        </p:sp>
      </p:grpSp>
      <p:sp>
        <p:nvSpPr>
          <p:cNvPr id="26" name="Freeform 26"/>
          <p:cNvSpPr/>
          <p:nvPr/>
        </p:nvSpPr>
        <p:spPr>
          <a:xfrm rot="3136011">
            <a:off x="7595103" y="8530618"/>
            <a:ext cx="7412268" cy="352083"/>
          </a:xfrm>
          <a:custGeom>
            <a:avLst/>
            <a:gdLst/>
            <a:ahLst/>
            <a:cxnLst/>
            <a:rect l="l" t="t" r="r" b="b"/>
            <a:pathLst>
              <a:path w="7412268" h="352083">
                <a:moveTo>
                  <a:pt x="0" y="0"/>
                </a:moveTo>
                <a:lnTo>
                  <a:pt x="7412267" y="0"/>
                </a:lnTo>
                <a:lnTo>
                  <a:pt x="7412267" y="352083"/>
                </a:lnTo>
                <a:lnTo>
                  <a:pt x="0" y="352083"/>
                </a:lnTo>
                <a:lnTo>
                  <a:pt x="0" y="0"/>
                </a:lnTo>
                <a:close/>
              </a:path>
            </a:pathLst>
          </a:custGeom>
          <a:blipFill>
            <a:blip r:embed="rId3">
              <a:alphaModFix amt="70000"/>
            </a:blip>
            <a:stretch>
              <a:fillRect/>
            </a:stretch>
          </a:blipFill>
        </p:spPr>
        <p:txBody>
          <a:bodyPr/>
          <a:lstStyle/>
          <a:p>
            <a:endParaRPr lang="en-GB"/>
          </a:p>
        </p:txBody>
      </p:sp>
      <p:grpSp>
        <p:nvGrpSpPr>
          <p:cNvPr id="27" name="Group 27"/>
          <p:cNvGrpSpPr/>
          <p:nvPr/>
        </p:nvGrpSpPr>
        <p:grpSpPr>
          <a:xfrm rot="3129624">
            <a:off x="6752126" y="10198868"/>
            <a:ext cx="14392473" cy="1344867"/>
            <a:chOff x="0" y="0"/>
            <a:chExt cx="2939684" cy="274691"/>
          </a:xfrm>
        </p:grpSpPr>
        <p:sp>
          <p:nvSpPr>
            <p:cNvPr id="28" name="Freeform 28"/>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ED9B0F"/>
            </a:solidFill>
          </p:spPr>
          <p:txBody>
            <a:bodyPr/>
            <a:lstStyle/>
            <a:p>
              <a:endParaRPr lang="en-GB"/>
            </a:p>
          </p:txBody>
        </p:sp>
        <p:sp>
          <p:nvSpPr>
            <p:cNvPr id="29" name="TextBox 29"/>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0" name="Group 30"/>
          <p:cNvGrpSpPr/>
          <p:nvPr/>
        </p:nvGrpSpPr>
        <p:grpSpPr>
          <a:xfrm rot="-3233192">
            <a:off x="7838440" y="2131060"/>
            <a:ext cx="8013700" cy="1189355"/>
            <a:chOff x="0" y="0"/>
            <a:chExt cx="2728865" cy="266293"/>
          </a:xfrm>
        </p:grpSpPr>
        <p:sp>
          <p:nvSpPr>
            <p:cNvPr id="31" name="Freeform 31"/>
            <p:cNvSpPr/>
            <p:nvPr/>
          </p:nvSpPr>
          <p:spPr>
            <a:xfrm>
              <a:off x="0" y="0"/>
              <a:ext cx="2728865" cy="266293"/>
            </a:xfrm>
            <a:custGeom>
              <a:avLst/>
              <a:gdLst/>
              <a:ahLst/>
              <a:cxnLst/>
              <a:rect l="l" t="t" r="r" b="b"/>
              <a:pathLst>
                <a:path w="2728865" h="266293">
                  <a:moveTo>
                    <a:pt x="2525665" y="0"/>
                  </a:moveTo>
                  <a:lnTo>
                    <a:pt x="0" y="0"/>
                  </a:lnTo>
                  <a:lnTo>
                    <a:pt x="203200" y="266293"/>
                  </a:lnTo>
                  <a:lnTo>
                    <a:pt x="2728865" y="266293"/>
                  </a:lnTo>
                  <a:lnTo>
                    <a:pt x="2525665" y="0"/>
                  </a:lnTo>
                  <a:close/>
                </a:path>
              </a:pathLst>
            </a:custGeom>
            <a:solidFill>
              <a:srgbClr val="ED9B0F"/>
            </a:solidFill>
          </p:spPr>
          <p:txBody>
            <a:bodyPr/>
            <a:lstStyle/>
            <a:p>
              <a:endParaRPr lang="en-GB"/>
            </a:p>
          </p:txBody>
        </p:sp>
        <p:sp>
          <p:nvSpPr>
            <p:cNvPr id="32" name="TextBox 32"/>
            <p:cNvSpPr txBox="1"/>
            <p:nvPr/>
          </p:nvSpPr>
          <p:spPr>
            <a:xfrm>
              <a:off x="101600" y="-57150"/>
              <a:ext cx="2525665" cy="323443"/>
            </a:xfrm>
            <a:prstGeom prst="rect">
              <a:avLst/>
            </a:prstGeom>
          </p:spPr>
          <p:txBody>
            <a:bodyPr lIns="50800" tIns="50800" rIns="50800" bIns="50800" rtlCol="0" anchor="ctr"/>
            <a:lstStyle/>
            <a:p>
              <a:pPr algn="ctr">
                <a:lnSpc>
                  <a:spcPts val="2660"/>
                </a:lnSpc>
              </a:pPr>
              <a:endParaRPr/>
            </a:p>
          </p:txBody>
        </p:sp>
      </p:grpSp>
      <p:sp>
        <p:nvSpPr>
          <p:cNvPr id="33" name="Freeform 33"/>
          <p:cNvSpPr/>
          <p:nvPr/>
        </p:nvSpPr>
        <p:spPr>
          <a:xfrm rot="-3237598">
            <a:off x="8519459" y="1392034"/>
            <a:ext cx="7276226" cy="345621"/>
          </a:xfrm>
          <a:custGeom>
            <a:avLst/>
            <a:gdLst/>
            <a:ahLst/>
            <a:cxnLst/>
            <a:rect l="l" t="t" r="r" b="b"/>
            <a:pathLst>
              <a:path w="7276226" h="345621">
                <a:moveTo>
                  <a:pt x="0" y="0"/>
                </a:moveTo>
                <a:lnTo>
                  <a:pt x="7276225" y="0"/>
                </a:lnTo>
                <a:lnTo>
                  <a:pt x="7276225" y="345620"/>
                </a:lnTo>
                <a:lnTo>
                  <a:pt x="0" y="345620"/>
                </a:lnTo>
                <a:lnTo>
                  <a:pt x="0" y="0"/>
                </a:lnTo>
                <a:close/>
              </a:path>
            </a:pathLst>
          </a:custGeom>
          <a:blipFill>
            <a:blip r:embed="rId3">
              <a:alphaModFix amt="70000"/>
            </a:blip>
            <a:stretch>
              <a:fillRect/>
            </a:stretch>
          </a:blipFill>
        </p:spPr>
        <p:txBody>
          <a:bodyPr/>
          <a:lstStyle/>
          <a:p>
            <a:endParaRPr lang="en-GB"/>
          </a:p>
        </p:txBody>
      </p:sp>
      <p:sp>
        <p:nvSpPr>
          <p:cNvPr id="34" name="Freeform 34"/>
          <p:cNvSpPr/>
          <p:nvPr/>
        </p:nvSpPr>
        <p:spPr>
          <a:xfrm rot="3136011">
            <a:off x="7034284" y="7802651"/>
            <a:ext cx="9848529" cy="467805"/>
          </a:xfrm>
          <a:custGeom>
            <a:avLst/>
            <a:gdLst/>
            <a:ahLst/>
            <a:cxnLst/>
            <a:rect l="l" t="t" r="r" b="b"/>
            <a:pathLst>
              <a:path w="9848529" h="467805">
                <a:moveTo>
                  <a:pt x="0" y="0"/>
                </a:moveTo>
                <a:lnTo>
                  <a:pt x="9848529" y="0"/>
                </a:lnTo>
                <a:lnTo>
                  <a:pt x="9848529" y="467805"/>
                </a:lnTo>
                <a:lnTo>
                  <a:pt x="0" y="467805"/>
                </a:lnTo>
                <a:lnTo>
                  <a:pt x="0" y="0"/>
                </a:lnTo>
                <a:close/>
              </a:path>
            </a:pathLst>
          </a:custGeom>
          <a:blipFill>
            <a:blip r:embed="rId3">
              <a:alphaModFix amt="70000"/>
            </a:blip>
            <a:stretch>
              <a:fillRect/>
            </a:stretch>
          </a:blipFill>
        </p:spPr>
        <p:txBody>
          <a:bodyPr/>
          <a:lstStyle/>
          <a:p>
            <a:endParaRPr lang="en-GB"/>
          </a:p>
        </p:txBody>
      </p:sp>
      <p:grpSp>
        <p:nvGrpSpPr>
          <p:cNvPr id="35" name="Group 35"/>
          <p:cNvGrpSpPr/>
          <p:nvPr/>
        </p:nvGrpSpPr>
        <p:grpSpPr>
          <a:xfrm rot="3129624">
            <a:off x="7299784" y="7491529"/>
            <a:ext cx="10890298" cy="1017616"/>
            <a:chOff x="0" y="0"/>
            <a:chExt cx="2939684" cy="274691"/>
          </a:xfrm>
        </p:grpSpPr>
        <p:sp>
          <p:nvSpPr>
            <p:cNvPr id="36" name="Freeform 36"/>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FFBC00"/>
            </a:solidFill>
          </p:spPr>
          <p:txBody>
            <a:bodyPr/>
            <a:lstStyle/>
            <a:p>
              <a:endParaRPr lang="en-GB"/>
            </a:p>
          </p:txBody>
        </p:sp>
        <p:sp>
          <p:nvSpPr>
            <p:cNvPr id="37" name="TextBox 37"/>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8" name="Group 38"/>
          <p:cNvGrpSpPr/>
          <p:nvPr/>
        </p:nvGrpSpPr>
        <p:grpSpPr>
          <a:xfrm rot="-3233192">
            <a:off x="8115300" y="1240790"/>
            <a:ext cx="6352540" cy="1008380"/>
            <a:chOff x="0" y="0"/>
            <a:chExt cx="1889421" cy="266293"/>
          </a:xfrm>
        </p:grpSpPr>
        <p:sp>
          <p:nvSpPr>
            <p:cNvPr id="39" name="Freeform 39"/>
            <p:cNvSpPr/>
            <p:nvPr/>
          </p:nvSpPr>
          <p:spPr>
            <a:xfrm>
              <a:off x="0" y="0"/>
              <a:ext cx="1889421" cy="266293"/>
            </a:xfrm>
            <a:custGeom>
              <a:avLst/>
              <a:gdLst/>
              <a:ahLst/>
              <a:cxnLst/>
              <a:rect l="l" t="t" r="r" b="b"/>
              <a:pathLst>
                <a:path w="1889421" h="266293">
                  <a:moveTo>
                    <a:pt x="1686221" y="0"/>
                  </a:moveTo>
                  <a:lnTo>
                    <a:pt x="0" y="0"/>
                  </a:lnTo>
                  <a:lnTo>
                    <a:pt x="203200" y="266293"/>
                  </a:lnTo>
                  <a:lnTo>
                    <a:pt x="1889421" y="266293"/>
                  </a:lnTo>
                  <a:lnTo>
                    <a:pt x="1686221" y="0"/>
                  </a:lnTo>
                  <a:close/>
                </a:path>
              </a:pathLst>
            </a:custGeom>
            <a:solidFill>
              <a:srgbClr val="FFBC00"/>
            </a:solidFill>
          </p:spPr>
          <p:txBody>
            <a:bodyPr/>
            <a:lstStyle/>
            <a:p>
              <a:endParaRPr lang="en-GB"/>
            </a:p>
          </p:txBody>
        </p:sp>
        <p:sp>
          <p:nvSpPr>
            <p:cNvPr id="40" name="TextBox 40"/>
            <p:cNvSpPr txBox="1"/>
            <p:nvPr/>
          </p:nvSpPr>
          <p:spPr>
            <a:xfrm>
              <a:off x="101600" y="-57150"/>
              <a:ext cx="1686221" cy="323443"/>
            </a:xfrm>
            <a:prstGeom prst="rect">
              <a:avLst/>
            </a:prstGeom>
          </p:spPr>
          <p:txBody>
            <a:bodyPr lIns="50800" tIns="50800" rIns="50800" bIns="50800" rtlCol="0" anchor="ctr"/>
            <a:lstStyle/>
            <a:p>
              <a:pPr algn="ctr">
                <a:lnSpc>
                  <a:spcPts val="2660"/>
                </a:lnSpc>
              </a:pPr>
              <a:endParaRPr/>
            </a:p>
          </p:txBody>
        </p:sp>
      </p:grpSp>
      <p:grpSp>
        <p:nvGrpSpPr>
          <p:cNvPr id="41" name="Group 41"/>
          <p:cNvGrpSpPr/>
          <p:nvPr/>
        </p:nvGrpSpPr>
        <p:grpSpPr>
          <a:xfrm>
            <a:off x="-1413459" y="6001995"/>
            <a:ext cx="8222469" cy="668834"/>
            <a:chOff x="0" y="0"/>
            <a:chExt cx="3259587" cy="265142"/>
          </a:xfrm>
        </p:grpSpPr>
        <p:sp>
          <p:nvSpPr>
            <p:cNvPr id="42" name="Freeform 42"/>
            <p:cNvSpPr/>
            <p:nvPr/>
          </p:nvSpPr>
          <p:spPr>
            <a:xfrm>
              <a:off x="0" y="0"/>
              <a:ext cx="3259587" cy="265142"/>
            </a:xfrm>
            <a:custGeom>
              <a:avLst/>
              <a:gdLst/>
              <a:ahLst/>
              <a:cxnLst/>
              <a:rect l="l" t="t" r="r" b="b"/>
              <a:pathLst>
                <a:path w="3259587" h="265142">
                  <a:moveTo>
                    <a:pt x="3056387" y="0"/>
                  </a:moveTo>
                  <a:lnTo>
                    <a:pt x="0" y="0"/>
                  </a:lnTo>
                  <a:lnTo>
                    <a:pt x="203200" y="265142"/>
                  </a:lnTo>
                  <a:lnTo>
                    <a:pt x="3259587" y="265142"/>
                  </a:lnTo>
                  <a:lnTo>
                    <a:pt x="3056387" y="0"/>
                  </a:lnTo>
                  <a:close/>
                </a:path>
              </a:pathLst>
            </a:custGeom>
            <a:solidFill>
              <a:srgbClr val="393939"/>
            </a:solidFill>
          </p:spPr>
          <p:txBody>
            <a:bodyPr/>
            <a:lstStyle/>
            <a:p>
              <a:endParaRPr lang="en-GB" dirty="0"/>
            </a:p>
          </p:txBody>
        </p:sp>
        <p:sp>
          <p:nvSpPr>
            <p:cNvPr id="43" name="TextBox 43"/>
            <p:cNvSpPr txBox="1"/>
            <p:nvPr/>
          </p:nvSpPr>
          <p:spPr>
            <a:xfrm>
              <a:off x="101600" y="-57150"/>
              <a:ext cx="3056387" cy="322292"/>
            </a:xfrm>
            <a:prstGeom prst="rect">
              <a:avLst/>
            </a:prstGeom>
          </p:spPr>
          <p:txBody>
            <a:bodyPr lIns="50800" tIns="50800" rIns="50800" bIns="50800" rtlCol="0" anchor="ctr"/>
            <a:lstStyle/>
            <a:p>
              <a:pPr algn="ctr">
                <a:lnSpc>
                  <a:spcPts val="2660"/>
                </a:lnSpc>
              </a:pPr>
              <a:endParaRPr/>
            </a:p>
          </p:txBody>
        </p:sp>
      </p:grpSp>
      <p:grpSp>
        <p:nvGrpSpPr>
          <p:cNvPr id="44" name="Group 44"/>
          <p:cNvGrpSpPr/>
          <p:nvPr/>
        </p:nvGrpSpPr>
        <p:grpSpPr>
          <a:xfrm>
            <a:off x="6164086" y="6001995"/>
            <a:ext cx="1054502" cy="668834"/>
            <a:chOff x="0" y="0"/>
            <a:chExt cx="418030" cy="265142"/>
          </a:xfrm>
        </p:grpSpPr>
        <p:sp>
          <p:nvSpPr>
            <p:cNvPr id="45" name="Freeform 45"/>
            <p:cNvSpPr/>
            <p:nvPr/>
          </p:nvSpPr>
          <p:spPr>
            <a:xfrm>
              <a:off x="0" y="0"/>
              <a:ext cx="418030" cy="265142"/>
            </a:xfrm>
            <a:custGeom>
              <a:avLst/>
              <a:gdLst/>
              <a:ahLst/>
              <a:cxnLst/>
              <a:rect l="l" t="t" r="r" b="b"/>
              <a:pathLst>
                <a:path w="418030" h="265142">
                  <a:moveTo>
                    <a:pt x="214830" y="0"/>
                  </a:moveTo>
                  <a:lnTo>
                    <a:pt x="0" y="0"/>
                  </a:lnTo>
                  <a:lnTo>
                    <a:pt x="203200" y="265142"/>
                  </a:lnTo>
                  <a:lnTo>
                    <a:pt x="418030" y="265142"/>
                  </a:lnTo>
                  <a:lnTo>
                    <a:pt x="214830" y="0"/>
                  </a:lnTo>
                  <a:close/>
                </a:path>
              </a:pathLst>
            </a:custGeom>
            <a:solidFill>
              <a:srgbClr val="ED9B0F"/>
            </a:solidFill>
          </p:spPr>
          <p:txBody>
            <a:bodyPr/>
            <a:lstStyle/>
            <a:p>
              <a:endParaRPr lang="en-GB"/>
            </a:p>
          </p:txBody>
        </p:sp>
        <p:sp>
          <p:nvSpPr>
            <p:cNvPr id="46" name="TextBox 46"/>
            <p:cNvSpPr txBox="1"/>
            <p:nvPr/>
          </p:nvSpPr>
          <p:spPr>
            <a:xfrm>
              <a:off x="101600" y="-57150"/>
              <a:ext cx="214830" cy="322292"/>
            </a:xfrm>
            <a:prstGeom prst="rect">
              <a:avLst/>
            </a:prstGeom>
          </p:spPr>
          <p:txBody>
            <a:bodyPr lIns="50800" tIns="50800" rIns="50800" bIns="50800" rtlCol="0" anchor="ctr"/>
            <a:lstStyle/>
            <a:p>
              <a:pPr algn="ctr">
                <a:lnSpc>
                  <a:spcPts val="2660"/>
                </a:lnSpc>
              </a:pPr>
              <a:endParaRPr/>
            </a:p>
          </p:txBody>
        </p:sp>
      </p:grpSp>
      <p:sp>
        <p:nvSpPr>
          <p:cNvPr id="47" name="Freeform 47"/>
          <p:cNvSpPr/>
          <p:nvPr/>
        </p:nvSpPr>
        <p:spPr>
          <a:xfrm>
            <a:off x="754869" y="530395"/>
            <a:ext cx="4038176" cy="1418427"/>
          </a:xfrm>
          <a:custGeom>
            <a:avLst/>
            <a:gdLst/>
            <a:ahLst/>
            <a:cxnLst/>
            <a:rect l="l" t="t" r="r" b="b"/>
            <a:pathLst>
              <a:path w="4038176" h="1418427">
                <a:moveTo>
                  <a:pt x="0" y="0"/>
                </a:moveTo>
                <a:lnTo>
                  <a:pt x="4038176" y="0"/>
                </a:lnTo>
                <a:lnTo>
                  <a:pt x="4038176" y="1418427"/>
                </a:lnTo>
                <a:lnTo>
                  <a:pt x="0" y="1418427"/>
                </a:lnTo>
                <a:lnTo>
                  <a:pt x="0" y="0"/>
                </a:lnTo>
                <a:close/>
              </a:path>
            </a:pathLst>
          </a:custGeom>
          <a:blipFill>
            <a:blip r:embed="rId4"/>
            <a:stretch>
              <a:fillRect/>
            </a:stretch>
          </a:blipFill>
        </p:spPr>
        <p:txBody>
          <a:bodyPr/>
          <a:lstStyle/>
          <a:p>
            <a:endParaRPr lang="en-GB"/>
          </a:p>
        </p:txBody>
      </p:sp>
      <p:sp>
        <p:nvSpPr>
          <p:cNvPr id="48" name="TextBox 48"/>
          <p:cNvSpPr txBox="1"/>
          <p:nvPr/>
        </p:nvSpPr>
        <p:spPr>
          <a:xfrm>
            <a:off x="1048126" y="8794612"/>
            <a:ext cx="3981019" cy="389017"/>
          </a:xfrm>
          <a:prstGeom prst="rect">
            <a:avLst/>
          </a:prstGeom>
        </p:spPr>
        <p:txBody>
          <a:bodyPr lIns="0" tIns="0" rIns="0" bIns="0" rtlCol="0" anchor="t">
            <a:spAutoFit/>
          </a:bodyPr>
          <a:lstStyle/>
          <a:p>
            <a:pPr>
              <a:lnSpc>
                <a:spcPts val="3195"/>
              </a:lnSpc>
            </a:pPr>
            <a:r>
              <a:rPr lang="en-US" sz="2400" dirty="0">
                <a:solidFill>
                  <a:srgbClr val="000000"/>
                </a:solidFill>
                <a:cs typeface="Poppins Light" panose="020B0502040204020203" pitchFamily="2" charset="0"/>
              </a:rPr>
              <a:t>Code</a:t>
            </a:r>
            <a:r>
              <a:rPr lang="en-US" sz="2400" dirty="0">
                <a:solidFill>
                  <a:srgbClr val="000000"/>
                </a:solidFill>
                <a:cs typeface="Arial" panose="020B0604020202020204" pitchFamily="34" charset="0"/>
              </a:rPr>
              <a:t>: LCBB5004</a:t>
            </a:r>
            <a:endParaRPr lang="en-US" sz="2400" dirty="0">
              <a:solidFill>
                <a:srgbClr val="000000"/>
              </a:solidFill>
            </a:endParaRPr>
          </a:p>
        </p:txBody>
      </p:sp>
      <p:sp>
        <p:nvSpPr>
          <p:cNvPr id="49" name="TextBox 49"/>
          <p:cNvSpPr txBox="1"/>
          <p:nvPr/>
        </p:nvSpPr>
        <p:spPr>
          <a:xfrm>
            <a:off x="1048126" y="8411607"/>
            <a:ext cx="3451663" cy="371897"/>
          </a:xfrm>
          <a:prstGeom prst="rect">
            <a:avLst/>
          </a:prstGeom>
        </p:spPr>
        <p:txBody>
          <a:bodyPr lIns="0" tIns="0" rIns="0" bIns="0" rtlCol="0" anchor="t">
            <a:spAutoFit/>
          </a:bodyPr>
          <a:lstStyle/>
          <a:p>
            <a:pPr>
              <a:lnSpc>
                <a:spcPts val="2880"/>
              </a:lnSpc>
            </a:pPr>
            <a:r>
              <a:rPr lang="en-US" sz="2400" dirty="0">
                <a:solidFill>
                  <a:srgbClr val="000000"/>
                </a:solidFill>
              </a:rPr>
              <a:t>Date: 23.11.2023</a:t>
            </a:r>
          </a:p>
        </p:txBody>
      </p:sp>
      <p:sp>
        <p:nvSpPr>
          <p:cNvPr id="50" name="TextBox 50"/>
          <p:cNvSpPr txBox="1"/>
          <p:nvPr/>
        </p:nvSpPr>
        <p:spPr>
          <a:xfrm>
            <a:off x="679854" y="3378831"/>
            <a:ext cx="8698582" cy="2289025"/>
          </a:xfrm>
          <a:prstGeom prst="rect">
            <a:avLst/>
          </a:prstGeom>
        </p:spPr>
        <p:txBody>
          <a:bodyPr lIns="0" tIns="0" rIns="0" bIns="0" rtlCol="0" anchor="t">
            <a:spAutoFit/>
          </a:bodyPr>
          <a:lstStyle/>
          <a:p>
            <a:pPr>
              <a:lnSpc>
                <a:spcPts val="8710"/>
              </a:lnSpc>
            </a:pPr>
            <a:r>
              <a:rPr lang="en-US" sz="7640">
                <a:solidFill>
                  <a:srgbClr val="000000"/>
                </a:solidFill>
                <a:latin typeface="Poppins Bold" panose="00000800000000000000"/>
              </a:rPr>
              <a:t>Impact of Technology</a:t>
            </a:r>
          </a:p>
        </p:txBody>
      </p:sp>
      <p:sp>
        <p:nvSpPr>
          <p:cNvPr id="51" name="TextBox 51"/>
          <p:cNvSpPr txBox="1"/>
          <p:nvPr/>
        </p:nvSpPr>
        <p:spPr>
          <a:xfrm>
            <a:off x="0" y="6066002"/>
            <a:ext cx="6420376" cy="512961"/>
          </a:xfrm>
          <a:prstGeom prst="rect">
            <a:avLst/>
          </a:prstGeom>
        </p:spPr>
        <p:txBody>
          <a:bodyPr wrap="square" lIns="0" tIns="0" rIns="0" bIns="0" rtlCol="0" anchor="t">
            <a:spAutoFit/>
          </a:bodyPr>
          <a:lstStyle/>
          <a:p>
            <a:pPr algn="ctr">
              <a:lnSpc>
                <a:spcPts val="3960"/>
              </a:lnSpc>
            </a:pPr>
            <a:r>
              <a:rPr lang="en-US" sz="3475" spc="149" dirty="0">
                <a:solidFill>
                  <a:srgbClr val="FFBC00"/>
                </a:solidFill>
                <a:latin typeface="Arial" panose="020B0604020202020204" pitchFamily="34" charset="0"/>
                <a:cs typeface="Arial" panose="020B0604020202020204" pitchFamily="34" charset="0"/>
              </a:rPr>
              <a:t>Student: LOIS OTILIA DOLEA</a:t>
            </a:r>
            <a:r>
              <a:rPr lang="en-US" sz="3475" spc="149" dirty="0">
                <a:solidFill>
                  <a:srgbClr val="FFBC00"/>
                </a:solidFill>
                <a:latin typeface="Poppins Semi-Bold" panose="00000700000000000000"/>
              </a:rPr>
              <a:t> </a:t>
            </a:r>
          </a:p>
        </p:txBody>
      </p:sp>
      <p:sp>
        <p:nvSpPr>
          <p:cNvPr id="52" name="TextBox 51">
            <a:extLst>
              <a:ext uri="{FF2B5EF4-FFF2-40B4-BE49-F238E27FC236}">
                <a16:creationId xmlns:a16="http://schemas.microsoft.com/office/drawing/2014/main" id="{A09375DC-4E85-B58C-1930-C973B8D543FE}"/>
              </a:ext>
            </a:extLst>
          </p:cNvPr>
          <p:cNvSpPr txBox="1"/>
          <p:nvPr/>
        </p:nvSpPr>
        <p:spPr>
          <a:xfrm>
            <a:off x="959301" y="7935397"/>
            <a:ext cx="4135439" cy="461665"/>
          </a:xfrm>
          <a:prstGeom prst="rect">
            <a:avLst/>
          </a:prstGeom>
          <a:noFill/>
        </p:spPr>
        <p:txBody>
          <a:bodyPr wrap="square" rtlCol="0">
            <a:spAutoFit/>
          </a:bodyPr>
          <a:lstStyle/>
          <a:p>
            <a:r>
              <a:rPr lang="en-GB" sz="2400" dirty="0">
                <a:cs typeface="Poppins Light" panose="00000400000000000000" pitchFamily="2" charset="0"/>
              </a:rPr>
              <a:t>Lecturer: Dr. Laila Maazouz</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825068" y="12"/>
            <a:ext cx="7516417" cy="10286035"/>
            <a:chOff x="0" y="0"/>
            <a:chExt cx="23248112" cy="31814478"/>
          </a:xfrm>
        </p:grpSpPr>
        <p:sp>
          <p:nvSpPr>
            <p:cNvPr id="3" name="Freeform 3"/>
            <p:cNvSpPr/>
            <p:nvPr/>
          </p:nvSpPr>
          <p:spPr>
            <a:xfrm>
              <a:off x="0" y="0"/>
              <a:ext cx="23248113" cy="31814517"/>
            </a:xfrm>
            <a:custGeom>
              <a:avLst/>
              <a:gdLst/>
              <a:ahLst/>
              <a:cxnLst/>
              <a:rect l="l" t="t" r="r" b="b"/>
              <a:pathLst>
                <a:path w="23248113" h="31814517">
                  <a:moveTo>
                    <a:pt x="10775061" y="0"/>
                  </a:moveTo>
                  <a:lnTo>
                    <a:pt x="0" y="14652625"/>
                  </a:lnTo>
                  <a:lnTo>
                    <a:pt x="13368910" y="31814517"/>
                  </a:lnTo>
                  <a:lnTo>
                    <a:pt x="23248113" y="31814517"/>
                  </a:lnTo>
                  <a:lnTo>
                    <a:pt x="23248113" y="0"/>
                  </a:lnTo>
                  <a:close/>
                </a:path>
              </a:pathLst>
            </a:custGeom>
            <a:blipFill>
              <a:blip r:embed="rId2"/>
              <a:stretch>
                <a:fillRect l="-84604" t="-17518" r="-131764"/>
              </a:stretch>
            </a:blipFill>
          </p:spPr>
          <p:txBody>
            <a:bodyPr/>
            <a:lstStyle/>
            <a:p>
              <a:endParaRPr lang="en-GB"/>
            </a:p>
          </p:txBody>
        </p:sp>
      </p:grpSp>
      <p:grpSp>
        <p:nvGrpSpPr>
          <p:cNvPr id="4" name="Group 4"/>
          <p:cNvGrpSpPr/>
          <p:nvPr/>
        </p:nvGrpSpPr>
        <p:grpSpPr>
          <a:xfrm rot="-10800000">
            <a:off x="10016153" y="-513917"/>
            <a:ext cx="4209272" cy="2700338"/>
            <a:chOff x="0" y="0"/>
            <a:chExt cx="1108615" cy="711200"/>
          </a:xfrm>
        </p:grpSpPr>
        <p:sp>
          <p:nvSpPr>
            <p:cNvPr id="5" name="Freeform 5"/>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6" name="TextBox 6"/>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7" name="Freeform 7"/>
          <p:cNvSpPr/>
          <p:nvPr/>
        </p:nvSpPr>
        <p:spPr>
          <a:xfrm rot="-7711677">
            <a:off x="9500238" y="533163"/>
            <a:ext cx="3847506" cy="182757"/>
          </a:xfrm>
          <a:custGeom>
            <a:avLst/>
            <a:gdLst/>
            <a:ahLst/>
            <a:cxnLst/>
            <a:rect l="l" t="t" r="r" b="b"/>
            <a:pathLst>
              <a:path w="3847506" h="182757">
                <a:moveTo>
                  <a:pt x="0" y="0"/>
                </a:moveTo>
                <a:lnTo>
                  <a:pt x="3847505" y="0"/>
                </a:lnTo>
                <a:lnTo>
                  <a:pt x="3847505"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8" name="Group 8"/>
          <p:cNvGrpSpPr/>
          <p:nvPr/>
        </p:nvGrpSpPr>
        <p:grpSpPr>
          <a:xfrm rot="-7675271">
            <a:off x="9303017" y="686757"/>
            <a:ext cx="3959087" cy="583251"/>
            <a:chOff x="0" y="0"/>
            <a:chExt cx="1807584" cy="266293"/>
          </a:xfrm>
        </p:grpSpPr>
        <p:sp>
          <p:nvSpPr>
            <p:cNvPr id="9" name="Freeform 9"/>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FFBC00"/>
            </a:solidFill>
          </p:spPr>
          <p:txBody>
            <a:bodyPr/>
            <a:lstStyle/>
            <a:p>
              <a:endParaRPr lang="en-GB"/>
            </a:p>
          </p:txBody>
        </p:sp>
        <p:sp>
          <p:nvSpPr>
            <p:cNvPr id="10" name="TextBox 10"/>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rot="-7657944">
            <a:off x="8499809" y="721266"/>
            <a:ext cx="4841514" cy="229972"/>
          </a:xfrm>
          <a:custGeom>
            <a:avLst/>
            <a:gdLst/>
            <a:ahLst/>
            <a:cxnLst/>
            <a:rect l="l" t="t" r="r" b="b"/>
            <a:pathLst>
              <a:path w="4841514" h="229972">
                <a:moveTo>
                  <a:pt x="0" y="0"/>
                </a:moveTo>
                <a:lnTo>
                  <a:pt x="4841514" y="0"/>
                </a:lnTo>
                <a:lnTo>
                  <a:pt x="4841514" y="229972"/>
                </a:lnTo>
                <a:lnTo>
                  <a:pt x="0" y="229972"/>
                </a:lnTo>
                <a:lnTo>
                  <a:pt x="0" y="0"/>
                </a:lnTo>
                <a:close/>
              </a:path>
            </a:pathLst>
          </a:custGeom>
          <a:blipFill>
            <a:blip r:embed="rId3">
              <a:alphaModFix amt="70000"/>
            </a:blip>
            <a:stretch>
              <a:fillRect/>
            </a:stretch>
          </a:blipFill>
        </p:spPr>
        <p:txBody>
          <a:bodyPr/>
          <a:lstStyle/>
          <a:p>
            <a:endParaRPr lang="en-GB"/>
          </a:p>
        </p:txBody>
      </p:sp>
      <p:grpSp>
        <p:nvGrpSpPr>
          <p:cNvPr id="12" name="Group 12"/>
          <p:cNvGrpSpPr/>
          <p:nvPr/>
        </p:nvGrpSpPr>
        <p:grpSpPr>
          <a:xfrm rot="-7667943">
            <a:off x="8266438" y="875005"/>
            <a:ext cx="4922211" cy="683724"/>
            <a:chOff x="0" y="0"/>
            <a:chExt cx="1917072" cy="266293"/>
          </a:xfrm>
        </p:grpSpPr>
        <p:sp>
          <p:nvSpPr>
            <p:cNvPr id="13" name="Freeform 13"/>
            <p:cNvSpPr/>
            <p:nvPr/>
          </p:nvSpPr>
          <p:spPr>
            <a:xfrm>
              <a:off x="0" y="0"/>
              <a:ext cx="1917072" cy="266293"/>
            </a:xfrm>
            <a:custGeom>
              <a:avLst/>
              <a:gdLst/>
              <a:ahLst/>
              <a:cxnLst/>
              <a:rect l="l" t="t" r="r" b="b"/>
              <a:pathLst>
                <a:path w="1917072" h="266293">
                  <a:moveTo>
                    <a:pt x="1713872" y="0"/>
                  </a:moveTo>
                  <a:lnTo>
                    <a:pt x="0" y="0"/>
                  </a:lnTo>
                  <a:lnTo>
                    <a:pt x="203200" y="266293"/>
                  </a:lnTo>
                  <a:lnTo>
                    <a:pt x="1917072" y="266293"/>
                  </a:lnTo>
                  <a:lnTo>
                    <a:pt x="1713872" y="0"/>
                  </a:lnTo>
                  <a:close/>
                </a:path>
              </a:pathLst>
            </a:custGeom>
            <a:solidFill>
              <a:srgbClr val="ED9B0F"/>
            </a:solidFill>
          </p:spPr>
          <p:txBody>
            <a:bodyPr/>
            <a:lstStyle/>
            <a:p>
              <a:endParaRPr lang="en-GB"/>
            </a:p>
          </p:txBody>
        </p:sp>
        <p:sp>
          <p:nvSpPr>
            <p:cNvPr id="14" name="TextBox 14"/>
            <p:cNvSpPr txBox="1"/>
            <p:nvPr/>
          </p:nvSpPr>
          <p:spPr>
            <a:xfrm>
              <a:off x="101600" y="-57150"/>
              <a:ext cx="1713872" cy="323443"/>
            </a:xfrm>
            <a:prstGeom prst="rect">
              <a:avLst/>
            </a:prstGeom>
          </p:spPr>
          <p:txBody>
            <a:bodyPr lIns="50800" tIns="50800" rIns="50800" bIns="50800" rtlCol="0" anchor="ctr"/>
            <a:lstStyle/>
            <a:p>
              <a:pPr algn="ctr">
                <a:lnSpc>
                  <a:spcPts val="2660"/>
                </a:lnSpc>
              </a:pPr>
              <a:endParaRPr/>
            </a:p>
          </p:txBody>
        </p:sp>
      </p:grpSp>
      <p:grpSp>
        <p:nvGrpSpPr>
          <p:cNvPr id="15" name="Group 15"/>
          <p:cNvGrpSpPr/>
          <p:nvPr/>
        </p:nvGrpSpPr>
        <p:grpSpPr>
          <a:xfrm>
            <a:off x="9898349" y="7538995"/>
            <a:ext cx="4684928" cy="3005481"/>
            <a:chOff x="0" y="0"/>
            <a:chExt cx="1108615" cy="711200"/>
          </a:xfrm>
        </p:grpSpPr>
        <p:sp>
          <p:nvSpPr>
            <p:cNvPr id="16" name="Freeform 16"/>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17" name="TextBox 17"/>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18" name="Freeform 18"/>
          <p:cNvSpPr/>
          <p:nvPr/>
        </p:nvSpPr>
        <p:spPr>
          <a:xfrm rot="-3254127">
            <a:off x="9982228" y="8948561"/>
            <a:ext cx="3847506" cy="182757"/>
          </a:xfrm>
          <a:custGeom>
            <a:avLst/>
            <a:gdLst/>
            <a:ahLst/>
            <a:cxnLst/>
            <a:rect l="l" t="t" r="r" b="b"/>
            <a:pathLst>
              <a:path w="3847506" h="182757">
                <a:moveTo>
                  <a:pt x="0" y="0"/>
                </a:moveTo>
                <a:lnTo>
                  <a:pt x="3847506" y="0"/>
                </a:lnTo>
                <a:lnTo>
                  <a:pt x="3847506"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19" name="Group 19"/>
          <p:cNvGrpSpPr/>
          <p:nvPr/>
        </p:nvGrpSpPr>
        <p:grpSpPr>
          <a:xfrm rot="-3233192">
            <a:off x="9350409" y="8940314"/>
            <a:ext cx="3959087" cy="583251"/>
            <a:chOff x="0" y="0"/>
            <a:chExt cx="1807584" cy="266293"/>
          </a:xfrm>
        </p:grpSpPr>
        <p:sp>
          <p:nvSpPr>
            <p:cNvPr id="20" name="Freeform 20"/>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ED9B0F"/>
            </a:solidFill>
          </p:spPr>
          <p:txBody>
            <a:bodyPr/>
            <a:lstStyle/>
            <a:p>
              <a:endParaRPr lang="en-GB"/>
            </a:p>
          </p:txBody>
        </p:sp>
        <p:sp>
          <p:nvSpPr>
            <p:cNvPr id="21" name="TextBox 21"/>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22" name="Freeform 22"/>
          <p:cNvSpPr/>
          <p:nvPr/>
        </p:nvSpPr>
        <p:spPr>
          <a:xfrm rot="-3254127">
            <a:off x="8803373" y="8926461"/>
            <a:ext cx="4841514" cy="229972"/>
          </a:xfrm>
          <a:custGeom>
            <a:avLst/>
            <a:gdLst/>
            <a:ahLst/>
            <a:cxnLst/>
            <a:rect l="l" t="t" r="r" b="b"/>
            <a:pathLst>
              <a:path w="4841514" h="229972">
                <a:moveTo>
                  <a:pt x="0" y="0"/>
                </a:moveTo>
                <a:lnTo>
                  <a:pt x="4841514" y="0"/>
                </a:lnTo>
                <a:lnTo>
                  <a:pt x="4841514" y="229972"/>
                </a:lnTo>
                <a:lnTo>
                  <a:pt x="0" y="229972"/>
                </a:lnTo>
                <a:lnTo>
                  <a:pt x="0" y="0"/>
                </a:lnTo>
                <a:close/>
              </a:path>
            </a:pathLst>
          </a:custGeom>
          <a:blipFill>
            <a:blip r:embed="rId3">
              <a:alphaModFix amt="70000"/>
            </a:blip>
            <a:stretch>
              <a:fillRect/>
            </a:stretch>
          </a:blipFill>
        </p:spPr>
        <p:txBody>
          <a:bodyPr/>
          <a:lstStyle/>
          <a:p>
            <a:endParaRPr lang="en-GB"/>
          </a:p>
        </p:txBody>
      </p:sp>
      <p:grpSp>
        <p:nvGrpSpPr>
          <p:cNvPr id="23" name="Group 23"/>
          <p:cNvGrpSpPr/>
          <p:nvPr/>
        </p:nvGrpSpPr>
        <p:grpSpPr>
          <a:xfrm rot="-3233192">
            <a:off x="7784102" y="8295552"/>
            <a:ext cx="5979904" cy="918583"/>
            <a:chOff x="0" y="0"/>
            <a:chExt cx="1733545" cy="266293"/>
          </a:xfrm>
        </p:grpSpPr>
        <p:sp>
          <p:nvSpPr>
            <p:cNvPr id="24" name="Freeform 24"/>
            <p:cNvSpPr/>
            <p:nvPr/>
          </p:nvSpPr>
          <p:spPr>
            <a:xfrm>
              <a:off x="0" y="0"/>
              <a:ext cx="1733545" cy="266293"/>
            </a:xfrm>
            <a:custGeom>
              <a:avLst/>
              <a:gdLst/>
              <a:ahLst/>
              <a:cxnLst/>
              <a:rect l="l" t="t" r="r" b="b"/>
              <a:pathLst>
                <a:path w="1733545" h="266293">
                  <a:moveTo>
                    <a:pt x="1530345" y="0"/>
                  </a:moveTo>
                  <a:lnTo>
                    <a:pt x="0" y="0"/>
                  </a:lnTo>
                  <a:lnTo>
                    <a:pt x="203200" y="266293"/>
                  </a:lnTo>
                  <a:lnTo>
                    <a:pt x="1733545" y="266293"/>
                  </a:lnTo>
                  <a:lnTo>
                    <a:pt x="1530345" y="0"/>
                  </a:lnTo>
                  <a:close/>
                </a:path>
              </a:pathLst>
            </a:custGeom>
            <a:solidFill>
              <a:srgbClr val="FFBC00"/>
            </a:solidFill>
          </p:spPr>
          <p:txBody>
            <a:bodyPr/>
            <a:lstStyle/>
            <a:p>
              <a:endParaRPr lang="en-GB"/>
            </a:p>
          </p:txBody>
        </p:sp>
        <p:sp>
          <p:nvSpPr>
            <p:cNvPr id="25" name="TextBox 25"/>
            <p:cNvSpPr txBox="1"/>
            <p:nvPr/>
          </p:nvSpPr>
          <p:spPr>
            <a:xfrm>
              <a:off x="101600" y="-57150"/>
              <a:ext cx="1530345" cy="323443"/>
            </a:xfrm>
            <a:prstGeom prst="rect">
              <a:avLst/>
            </a:prstGeom>
          </p:spPr>
          <p:txBody>
            <a:bodyPr lIns="50800" tIns="50800" rIns="50800" bIns="50800" rtlCol="0" anchor="ctr"/>
            <a:lstStyle/>
            <a:p>
              <a:pPr algn="ctr">
                <a:lnSpc>
                  <a:spcPts val="2660"/>
                </a:lnSpc>
              </a:pPr>
              <a:endParaRPr/>
            </a:p>
          </p:txBody>
        </p:sp>
      </p:grpSp>
      <p:sp>
        <p:nvSpPr>
          <p:cNvPr id="26" name="Freeform 26"/>
          <p:cNvSpPr/>
          <p:nvPr/>
        </p:nvSpPr>
        <p:spPr>
          <a:xfrm rot="3136011">
            <a:off x="8438361" y="8768216"/>
            <a:ext cx="7412268" cy="352083"/>
          </a:xfrm>
          <a:custGeom>
            <a:avLst/>
            <a:gdLst/>
            <a:ahLst/>
            <a:cxnLst/>
            <a:rect l="l" t="t" r="r" b="b"/>
            <a:pathLst>
              <a:path w="7412268" h="352083">
                <a:moveTo>
                  <a:pt x="0" y="0"/>
                </a:moveTo>
                <a:lnTo>
                  <a:pt x="7412268" y="0"/>
                </a:lnTo>
                <a:lnTo>
                  <a:pt x="7412268" y="352083"/>
                </a:lnTo>
                <a:lnTo>
                  <a:pt x="0" y="352083"/>
                </a:lnTo>
                <a:lnTo>
                  <a:pt x="0" y="0"/>
                </a:lnTo>
                <a:close/>
              </a:path>
            </a:pathLst>
          </a:custGeom>
          <a:blipFill>
            <a:blip r:embed="rId3">
              <a:alphaModFix amt="70000"/>
            </a:blip>
            <a:stretch>
              <a:fillRect/>
            </a:stretch>
          </a:blipFill>
        </p:spPr>
        <p:txBody>
          <a:bodyPr/>
          <a:lstStyle/>
          <a:p>
            <a:endParaRPr lang="en-GB"/>
          </a:p>
        </p:txBody>
      </p:sp>
      <p:grpSp>
        <p:nvGrpSpPr>
          <p:cNvPr id="27" name="Group 27"/>
          <p:cNvGrpSpPr/>
          <p:nvPr/>
        </p:nvGrpSpPr>
        <p:grpSpPr>
          <a:xfrm rot="3129624">
            <a:off x="7595385" y="10436466"/>
            <a:ext cx="14392473" cy="1344867"/>
            <a:chOff x="0" y="0"/>
            <a:chExt cx="2939684" cy="274691"/>
          </a:xfrm>
        </p:grpSpPr>
        <p:sp>
          <p:nvSpPr>
            <p:cNvPr id="28" name="Freeform 28"/>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ED9B0F"/>
            </a:solidFill>
          </p:spPr>
          <p:txBody>
            <a:bodyPr/>
            <a:lstStyle/>
            <a:p>
              <a:endParaRPr lang="en-GB"/>
            </a:p>
          </p:txBody>
        </p:sp>
        <p:sp>
          <p:nvSpPr>
            <p:cNvPr id="29" name="TextBox 29"/>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0" name="Group 30"/>
          <p:cNvGrpSpPr/>
          <p:nvPr/>
        </p:nvGrpSpPr>
        <p:grpSpPr>
          <a:xfrm rot="-3233192">
            <a:off x="8162626" y="1547845"/>
            <a:ext cx="10147670" cy="990247"/>
            <a:chOff x="0" y="0"/>
            <a:chExt cx="2728865" cy="266293"/>
          </a:xfrm>
        </p:grpSpPr>
        <p:sp>
          <p:nvSpPr>
            <p:cNvPr id="31" name="Freeform 31"/>
            <p:cNvSpPr/>
            <p:nvPr/>
          </p:nvSpPr>
          <p:spPr>
            <a:xfrm>
              <a:off x="0" y="0"/>
              <a:ext cx="2728865" cy="266293"/>
            </a:xfrm>
            <a:custGeom>
              <a:avLst/>
              <a:gdLst/>
              <a:ahLst/>
              <a:cxnLst/>
              <a:rect l="l" t="t" r="r" b="b"/>
              <a:pathLst>
                <a:path w="2728865" h="266293">
                  <a:moveTo>
                    <a:pt x="2525665" y="0"/>
                  </a:moveTo>
                  <a:lnTo>
                    <a:pt x="0" y="0"/>
                  </a:lnTo>
                  <a:lnTo>
                    <a:pt x="203200" y="266293"/>
                  </a:lnTo>
                  <a:lnTo>
                    <a:pt x="2728865" y="266293"/>
                  </a:lnTo>
                  <a:lnTo>
                    <a:pt x="2525665" y="0"/>
                  </a:lnTo>
                  <a:close/>
                </a:path>
              </a:pathLst>
            </a:custGeom>
            <a:solidFill>
              <a:srgbClr val="ED9B0F"/>
            </a:solidFill>
          </p:spPr>
          <p:txBody>
            <a:bodyPr/>
            <a:lstStyle/>
            <a:p>
              <a:endParaRPr lang="en-GB"/>
            </a:p>
          </p:txBody>
        </p:sp>
        <p:sp>
          <p:nvSpPr>
            <p:cNvPr id="32" name="TextBox 32"/>
            <p:cNvSpPr txBox="1"/>
            <p:nvPr/>
          </p:nvSpPr>
          <p:spPr>
            <a:xfrm>
              <a:off x="101600" y="-57150"/>
              <a:ext cx="2525665" cy="323443"/>
            </a:xfrm>
            <a:prstGeom prst="rect">
              <a:avLst/>
            </a:prstGeom>
          </p:spPr>
          <p:txBody>
            <a:bodyPr lIns="50800" tIns="50800" rIns="50800" bIns="50800" rtlCol="0" anchor="ctr"/>
            <a:lstStyle/>
            <a:p>
              <a:pPr algn="ctr">
                <a:lnSpc>
                  <a:spcPts val="2660"/>
                </a:lnSpc>
              </a:pPr>
              <a:endParaRPr/>
            </a:p>
          </p:txBody>
        </p:sp>
      </p:grpSp>
      <p:sp>
        <p:nvSpPr>
          <p:cNvPr id="33" name="Freeform 33"/>
          <p:cNvSpPr/>
          <p:nvPr/>
        </p:nvSpPr>
        <p:spPr>
          <a:xfrm rot="-3237598">
            <a:off x="9362717" y="1629632"/>
            <a:ext cx="7276226" cy="345621"/>
          </a:xfrm>
          <a:custGeom>
            <a:avLst/>
            <a:gdLst/>
            <a:ahLst/>
            <a:cxnLst/>
            <a:rect l="l" t="t" r="r" b="b"/>
            <a:pathLst>
              <a:path w="7276226" h="345621">
                <a:moveTo>
                  <a:pt x="0" y="0"/>
                </a:moveTo>
                <a:lnTo>
                  <a:pt x="7276225" y="0"/>
                </a:lnTo>
                <a:lnTo>
                  <a:pt x="7276225" y="345620"/>
                </a:lnTo>
                <a:lnTo>
                  <a:pt x="0" y="345620"/>
                </a:lnTo>
                <a:lnTo>
                  <a:pt x="0" y="0"/>
                </a:lnTo>
                <a:close/>
              </a:path>
            </a:pathLst>
          </a:custGeom>
          <a:blipFill>
            <a:blip r:embed="rId3">
              <a:alphaModFix amt="70000"/>
            </a:blip>
            <a:stretch>
              <a:fillRect/>
            </a:stretch>
          </a:blipFill>
        </p:spPr>
        <p:txBody>
          <a:bodyPr/>
          <a:lstStyle/>
          <a:p>
            <a:endParaRPr lang="en-GB"/>
          </a:p>
        </p:txBody>
      </p:sp>
      <p:sp>
        <p:nvSpPr>
          <p:cNvPr id="34" name="Freeform 34"/>
          <p:cNvSpPr/>
          <p:nvPr/>
        </p:nvSpPr>
        <p:spPr>
          <a:xfrm rot="3136011">
            <a:off x="7877542" y="8040249"/>
            <a:ext cx="9848529" cy="467805"/>
          </a:xfrm>
          <a:custGeom>
            <a:avLst/>
            <a:gdLst/>
            <a:ahLst/>
            <a:cxnLst/>
            <a:rect l="l" t="t" r="r" b="b"/>
            <a:pathLst>
              <a:path w="9848529" h="467805">
                <a:moveTo>
                  <a:pt x="0" y="0"/>
                </a:moveTo>
                <a:lnTo>
                  <a:pt x="9848529" y="0"/>
                </a:lnTo>
                <a:lnTo>
                  <a:pt x="9848529" y="467805"/>
                </a:lnTo>
                <a:lnTo>
                  <a:pt x="0" y="467805"/>
                </a:lnTo>
                <a:lnTo>
                  <a:pt x="0" y="0"/>
                </a:lnTo>
                <a:close/>
              </a:path>
            </a:pathLst>
          </a:custGeom>
          <a:blipFill>
            <a:blip r:embed="rId3">
              <a:alphaModFix amt="70000"/>
            </a:blip>
            <a:stretch>
              <a:fillRect/>
            </a:stretch>
          </a:blipFill>
        </p:spPr>
        <p:txBody>
          <a:bodyPr/>
          <a:lstStyle/>
          <a:p>
            <a:endParaRPr lang="en-GB"/>
          </a:p>
        </p:txBody>
      </p:sp>
      <p:grpSp>
        <p:nvGrpSpPr>
          <p:cNvPr id="35" name="Group 35"/>
          <p:cNvGrpSpPr/>
          <p:nvPr/>
        </p:nvGrpSpPr>
        <p:grpSpPr>
          <a:xfrm rot="3129624">
            <a:off x="8143042" y="7729127"/>
            <a:ext cx="10890298" cy="1017616"/>
            <a:chOff x="0" y="0"/>
            <a:chExt cx="2939684" cy="274691"/>
          </a:xfrm>
        </p:grpSpPr>
        <p:sp>
          <p:nvSpPr>
            <p:cNvPr id="36" name="Freeform 36"/>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FFBC00"/>
            </a:solidFill>
          </p:spPr>
          <p:txBody>
            <a:bodyPr/>
            <a:lstStyle/>
            <a:p>
              <a:endParaRPr lang="en-GB"/>
            </a:p>
          </p:txBody>
        </p:sp>
        <p:sp>
          <p:nvSpPr>
            <p:cNvPr id="37" name="TextBox 37"/>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8" name="Group 38"/>
          <p:cNvGrpSpPr/>
          <p:nvPr/>
        </p:nvGrpSpPr>
        <p:grpSpPr>
          <a:xfrm rot="-3233192">
            <a:off x="8793850" y="1154249"/>
            <a:ext cx="7155380" cy="1008470"/>
            <a:chOff x="0" y="0"/>
            <a:chExt cx="1889421" cy="266293"/>
          </a:xfrm>
        </p:grpSpPr>
        <p:sp>
          <p:nvSpPr>
            <p:cNvPr id="39" name="Freeform 39"/>
            <p:cNvSpPr/>
            <p:nvPr/>
          </p:nvSpPr>
          <p:spPr>
            <a:xfrm>
              <a:off x="0" y="0"/>
              <a:ext cx="1889421" cy="266293"/>
            </a:xfrm>
            <a:custGeom>
              <a:avLst/>
              <a:gdLst/>
              <a:ahLst/>
              <a:cxnLst/>
              <a:rect l="l" t="t" r="r" b="b"/>
              <a:pathLst>
                <a:path w="1889421" h="266293">
                  <a:moveTo>
                    <a:pt x="1686221" y="0"/>
                  </a:moveTo>
                  <a:lnTo>
                    <a:pt x="0" y="0"/>
                  </a:lnTo>
                  <a:lnTo>
                    <a:pt x="203200" y="266293"/>
                  </a:lnTo>
                  <a:lnTo>
                    <a:pt x="1889421" y="266293"/>
                  </a:lnTo>
                  <a:lnTo>
                    <a:pt x="1686221" y="0"/>
                  </a:lnTo>
                  <a:close/>
                </a:path>
              </a:pathLst>
            </a:custGeom>
            <a:solidFill>
              <a:srgbClr val="FFBC00"/>
            </a:solidFill>
          </p:spPr>
          <p:txBody>
            <a:bodyPr/>
            <a:lstStyle/>
            <a:p>
              <a:endParaRPr lang="en-GB"/>
            </a:p>
          </p:txBody>
        </p:sp>
        <p:sp>
          <p:nvSpPr>
            <p:cNvPr id="40" name="TextBox 40"/>
            <p:cNvSpPr txBox="1"/>
            <p:nvPr/>
          </p:nvSpPr>
          <p:spPr>
            <a:xfrm>
              <a:off x="101600" y="-57150"/>
              <a:ext cx="1686221" cy="323443"/>
            </a:xfrm>
            <a:prstGeom prst="rect">
              <a:avLst/>
            </a:prstGeom>
          </p:spPr>
          <p:txBody>
            <a:bodyPr lIns="50800" tIns="50800" rIns="50800" bIns="50800" rtlCol="0" anchor="ctr"/>
            <a:lstStyle/>
            <a:p>
              <a:pPr algn="ctr">
                <a:lnSpc>
                  <a:spcPts val="2660"/>
                </a:lnSpc>
              </a:pPr>
              <a:endParaRPr/>
            </a:p>
          </p:txBody>
        </p:sp>
      </p:grpSp>
      <p:sp>
        <p:nvSpPr>
          <p:cNvPr id="41" name="TextBox 41"/>
          <p:cNvSpPr txBox="1"/>
          <p:nvPr/>
        </p:nvSpPr>
        <p:spPr>
          <a:xfrm>
            <a:off x="1028700" y="1685781"/>
            <a:ext cx="5644249" cy="695325"/>
          </a:xfrm>
          <a:prstGeom prst="rect">
            <a:avLst/>
          </a:prstGeom>
        </p:spPr>
        <p:txBody>
          <a:bodyPr lIns="0" tIns="0" rIns="0" bIns="0" rtlCol="0" anchor="t">
            <a:spAutoFit/>
          </a:bodyPr>
          <a:lstStyle/>
          <a:p>
            <a:pPr>
              <a:lnSpc>
                <a:spcPts val="5175"/>
              </a:lnSpc>
            </a:pPr>
            <a:r>
              <a:rPr lang="en-US" sz="4500">
                <a:solidFill>
                  <a:srgbClr val="000000"/>
                </a:solidFill>
                <a:latin typeface="Poppins Bold" panose="00000800000000000000"/>
              </a:rPr>
              <a:t>Introduction </a:t>
            </a:r>
          </a:p>
        </p:txBody>
      </p:sp>
      <p:sp>
        <p:nvSpPr>
          <p:cNvPr id="42" name="TextBox 42"/>
          <p:cNvSpPr txBox="1"/>
          <p:nvPr/>
        </p:nvSpPr>
        <p:spPr>
          <a:xfrm>
            <a:off x="538324" y="2835910"/>
            <a:ext cx="8410696" cy="6422390"/>
          </a:xfrm>
          <a:prstGeom prst="rect">
            <a:avLst/>
          </a:prstGeom>
        </p:spPr>
        <p:txBody>
          <a:bodyPr lIns="0" tIns="0" rIns="0" bIns="0" rtlCol="0" anchor="t">
            <a:spAutoFit/>
          </a:bodyPr>
          <a:lstStyle/>
          <a:p>
            <a:pPr marL="604520" lvl="1" indent="-302260" algn="just">
              <a:lnSpc>
                <a:spcPts val="3640"/>
              </a:lnSpc>
              <a:buFont typeface="Arial" panose="020B0604020202020204"/>
              <a:buChar char="•"/>
            </a:pPr>
            <a:r>
              <a:rPr lang="en-US" sz="2800" dirty="0">
                <a:solidFill>
                  <a:srgbClr val="000000"/>
                </a:solidFill>
                <a:latin typeface="Poppins" panose="00000500000000000000"/>
              </a:rPr>
              <a:t>The integration of technology in learning and development has revolutionized traditional approaches, reshaping how individuals acquire skills and knowledge in professional settings(2003).</a:t>
            </a:r>
          </a:p>
          <a:p>
            <a:pPr algn="just">
              <a:lnSpc>
                <a:spcPts val="3640"/>
              </a:lnSpc>
            </a:pPr>
            <a:endParaRPr lang="en-US" sz="2800" dirty="0">
              <a:solidFill>
                <a:srgbClr val="000000"/>
              </a:solidFill>
              <a:latin typeface="Poppins" panose="00000500000000000000"/>
            </a:endParaRPr>
          </a:p>
          <a:p>
            <a:pPr marL="604520" lvl="1" indent="-302260" algn="just">
              <a:lnSpc>
                <a:spcPts val="3640"/>
              </a:lnSpc>
              <a:buFont typeface="Arial" panose="020B0604020202020204"/>
              <a:buChar char="•"/>
            </a:pPr>
            <a:r>
              <a:rPr lang="en-US" sz="2800" dirty="0">
                <a:solidFill>
                  <a:srgbClr val="000000"/>
                </a:solidFill>
                <a:latin typeface="Poppins" panose="00000500000000000000"/>
              </a:rPr>
              <a:t>This presentation will explore the profound influence of technology on learning and development. We'll cover why technology is crucial in training, its benefits for both employees and employers, and potential challenges, and conclude with the impact technology holds on shaping professional growth.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4647357" y="-70771"/>
            <a:ext cx="7516417" cy="10286035"/>
            <a:chOff x="0" y="0"/>
            <a:chExt cx="23248112" cy="31814478"/>
          </a:xfrm>
        </p:grpSpPr>
        <p:sp>
          <p:nvSpPr>
            <p:cNvPr id="3" name="Freeform 3"/>
            <p:cNvSpPr/>
            <p:nvPr/>
          </p:nvSpPr>
          <p:spPr>
            <a:xfrm>
              <a:off x="0" y="0"/>
              <a:ext cx="23248113" cy="31814517"/>
            </a:xfrm>
            <a:custGeom>
              <a:avLst/>
              <a:gdLst/>
              <a:ahLst/>
              <a:cxnLst/>
              <a:rect l="l" t="t" r="r" b="b"/>
              <a:pathLst>
                <a:path w="23248113" h="31814517">
                  <a:moveTo>
                    <a:pt x="10775061" y="0"/>
                  </a:moveTo>
                  <a:lnTo>
                    <a:pt x="0" y="14652625"/>
                  </a:lnTo>
                  <a:lnTo>
                    <a:pt x="13368910" y="31814517"/>
                  </a:lnTo>
                  <a:lnTo>
                    <a:pt x="23248113" y="31814517"/>
                  </a:lnTo>
                  <a:lnTo>
                    <a:pt x="23248113" y="0"/>
                  </a:lnTo>
                  <a:close/>
                </a:path>
              </a:pathLst>
            </a:custGeom>
            <a:blipFill>
              <a:blip r:embed="rId2"/>
              <a:stretch>
                <a:fillRect l="-84604" t="-17518" r="-131764"/>
              </a:stretch>
            </a:blipFill>
          </p:spPr>
          <p:txBody>
            <a:bodyPr/>
            <a:lstStyle/>
            <a:p>
              <a:endParaRPr lang="en-GB"/>
            </a:p>
          </p:txBody>
        </p:sp>
      </p:grpSp>
      <p:grpSp>
        <p:nvGrpSpPr>
          <p:cNvPr id="4" name="Group 4"/>
          <p:cNvGrpSpPr/>
          <p:nvPr/>
        </p:nvGrpSpPr>
        <p:grpSpPr>
          <a:xfrm rot="-10800000">
            <a:off x="13838442" y="-584700"/>
            <a:ext cx="4209272" cy="2700338"/>
            <a:chOff x="0" y="0"/>
            <a:chExt cx="1108615" cy="711200"/>
          </a:xfrm>
        </p:grpSpPr>
        <p:sp>
          <p:nvSpPr>
            <p:cNvPr id="5" name="Freeform 5"/>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6" name="TextBox 6"/>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7" name="Freeform 7"/>
          <p:cNvSpPr/>
          <p:nvPr/>
        </p:nvSpPr>
        <p:spPr>
          <a:xfrm rot="-7711677">
            <a:off x="13322526" y="462380"/>
            <a:ext cx="3847506" cy="182757"/>
          </a:xfrm>
          <a:custGeom>
            <a:avLst/>
            <a:gdLst/>
            <a:ahLst/>
            <a:cxnLst/>
            <a:rect l="l" t="t" r="r" b="b"/>
            <a:pathLst>
              <a:path w="3847506" h="182757">
                <a:moveTo>
                  <a:pt x="0" y="0"/>
                </a:moveTo>
                <a:lnTo>
                  <a:pt x="3847506" y="0"/>
                </a:lnTo>
                <a:lnTo>
                  <a:pt x="3847506"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8" name="Group 8"/>
          <p:cNvGrpSpPr/>
          <p:nvPr/>
        </p:nvGrpSpPr>
        <p:grpSpPr>
          <a:xfrm rot="-7675271">
            <a:off x="13125305" y="615974"/>
            <a:ext cx="3959087" cy="583251"/>
            <a:chOff x="0" y="0"/>
            <a:chExt cx="1807584" cy="266293"/>
          </a:xfrm>
        </p:grpSpPr>
        <p:sp>
          <p:nvSpPr>
            <p:cNvPr id="9" name="Freeform 9"/>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FFBC00"/>
            </a:solidFill>
          </p:spPr>
          <p:txBody>
            <a:bodyPr/>
            <a:lstStyle/>
            <a:p>
              <a:endParaRPr lang="en-GB"/>
            </a:p>
          </p:txBody>
        </p:sp>
        <p:sp>
          <p:nvSpPr>
            <p:cNvPr id="10" name="TextBox 10"/>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rot="-7657944">
            <a:off x="12322097" y="650483"/>
            <a:ext cx="4841514" cy="229972"/>
          </a:xfrm>
          <a:custGeom>
            <a:avLst/>
            <a:gdLst/>
            <a:ahLst/>
            <a:cxnLst/>
            <a:rect l="l" t="t" r="r" b="b"/>
            <a:pathLst>
              <a:path w="4841514" h="229972">
                <a:moveTo>
                  <a:pt x="0" y="0"/>
                </a:moveTo>
                <a:lnTo>
                  <a:pt x="4841515" y="0"/>
                </a:lnTo>
                <a:lnTo>
                  <a:pt x="4841515" y="229971"/>
                </a:lnTo>
                <a:lnTo>
                  <a:pt x="0" y="229971"/>
                </a:lnTo>
                <a:lnTo>
                  <a:pt x="0" y="0"/>
                </a:lnTo>
                <a:close/>
              </a:path>
            </a:pathLst>
          </a:custGeom>
          <a:blipFill>
            <a:blip r:embed="rId3">
              <a:alphaModFix amt="70000"/>
            </a:blip>
            <a:stretch>
              <a:fillRect/>
            </a:stretch>
          </a:blipFill>
        </p:spPr>
        <p:txBody>
          <a:bodyPr/>
          <a:lstStyle/>
          <a:p>
            <a:endParaRPr lang="en-GB"/>
          </a:p>
        </p:txBody>
      </p:sp>
      <p:grpSp>
        <p:nvGrpSpPr>
          <p:cNvPr id="12" name="Group 12"/>
          <p:cNvGrpSpPr/>
          <p:nvPr/>
        </p:nvGrpSpPr>
        <p:grpSpPr>
          <a:xfrm rot="-7667943">
            <a:off x="12088727" y="804221"/>
            <a:ext cx="4922211" cy="683724"/>
            <a:chOff x="0" y="0"/>
            <a:chExt cx="1917072" cy="266293"/>
          </a:xfrm>
        </p:grpSpPr>
        <p:sp>
          <p:nvSpPr>
            <p:cNvPr id="13" name="Freeform 13"/>
            <p:cNvSpPr/>
            <p:nvPr/>
          </p:nvSpPr>
          <p:spPr>
            <a:xfrm>
              <a:off x="0" y="0"/>
              <a:ext cx="1917072" cy="266293"/>
            </a:xfrm>
            <a:custGeom>
              <a:avLst/>
              <a:gdLst/>
              <a:ahLst/>
              <a:cxnLst/>
              <a:rect l="l" t="t" r="r" b="b"/>
              <a:pathLst>
                <a:path w="1917072" h="266293">
                  <a:moveTo>
                    <a:pt x="1713872" y="0"/>
                  </a:moveTo>
                  <a:lnTo>
                    <a:pt x="0" y="0"/>
                  </a:lnTo>
                  <a:lnTo>
                    <a:pt x="203200" y="266293"/>
                  </a:lnTo>
                  <a:lnTo>
                    <a:pt x="1917072" y="266293"/>
                  </a:lnTo>
                  <a:lnTo>
                    <a:pt x="1713872" y="0"/>
                  </a:lnTo>
                  <a:close/>
                </a:path>
              </a:pathLst>
            </a:custGeom>
            <a:solidFill>
              <a:srgbClr val="ED9B0F"/>
            </a:solidFill>
          </p:spPr>
          <p:txBody>
            <a:bodyPr/>
            <a:lstStyle/>
            <a:p>
              <a:endParaRPr lang="en-GB"/>
            </a:p>
          </p:txBody>
        </p:sp>
        <p:sp>
          <p:nvSpPr>
            <p:cNvPr id="14" name="TextBox 14"/>
            <p:cNvSpPr txBox="1"/>
            <p:nvPr/>
          </p:nvSpPr>
          <p:spPr>
            <a:xfrm>
              <a:off x="101600" y="-57150"/>
              <a:ext cx="1713872" cy="323443"/>
            </a:xfrm>
            <a:prstGeom prst="rect">
              <a:avLst/>
            </a:prstGeom>
          </p:spPr>
          <p:txBody>
            <a:bodyPr lIns="50800" tIns="50800" rIns="50800" bIns="50800" rtlCol="0" anchor="ctr"/>
            <a:lstStyle/>
            <a:p>
              <a:pPr algn="ctr">
                <a:lnSpc>
                  <a:spcPts val="2660"/>
                </a:lnSpc>
              </a:pPr>
              <a:endParaRPr/>
            </a:p>
          </p:txBody>
        </p:sp>
      </p:grpSp>
      <p:grpSp>
        <p:nvGrpSpPr>
          <p:cNvPr id="15" name="Group 15"/>
          <p:cNvGrpSpPr/>
          <p:nvPr/>
        </p:nvGrpSpPr>
        <p:grpSpPr>
          <a:xfrm>
            <a:off x="13720637" y="7468212"/>
            <a:ext cx="4684928" cy="3005481"/>
            <a:chOff x="0" y="0"/>
            <a:chExt cx="1108615" cy="711200"/>
          </a:xfrm>
        </p:grpSpPr>
        <p:sp>
          <p:nvSpPr>
            <p:cNvPr id="16" name="Freeform 16"/>
            <p:cNvSpPr/>
            <p:nvPr/>
          </p:nvSpPr>
          <p:spPr>
            <a:xfrm>
              <a:off x="0" y="0"/>
              <a:ext cx="1108615" cy="711200"/>
            </a:xfrm>
            <a:custGeom>
              <a:avLst/>
              <a:gdLst/>
              <a:ahLst/>
              <a:cxnLst/>
              <a:rect l="l" t="t" r="r" b="b"/>
              <a:pathLst>
                <a:path w="1108615" h="711200">
                  <a:moveTo>
                    <a:pt x="554307" y="0"/>
                  </a:moveTo>
                  <a:lnTo>
                    <a:pt x="1108615" y="711200"/>
                  </a:lnTo>
                  <a:lnTo>
                    <a:pt x="0" y="711200"/>
                  </a:lnTo>
                  <a:lnTo>
                    <a:pt x="554307" y="0"/>
                  </a:lnTo>
                  <a:close/>
                </a:path>
              </a:pathLst>
            </a:custGeom>
            <a:solidFill>
              <a:srgbClr val="393939"/>
            </a:solidFill>
          </p:spPr>
          <p:txBody>
            <a:bodyPr/>
            <a:lstStyle/>
            <a:p>
              <a:endParaRPr lang="en-GB"/>
            </a:p>
          </p:txBody>
        </p:sp>
        <p:sp>
          <p:nvSpPr>
            <p:cNvPr id="17" name="TextBox 17"/>
            <p:cNvSpPr txBox="1"/>
            <p:nvPr/>
          </p:nvSpPr>
          <p:spPr>
            <a:xfrm>
              <a:off x="173221" y="273050"/>
              <a:ext cx="762173" cy="387350"/>
            </a:xfrm>
            <a:prstGeom prst="rect">
              <a:avLst/>
            </a:prstGeom>
          </p:spPr>
          <p:txBody>
            <a:bodyPr lIns="50800" tIns="50800" rIns="50800" bIns="50800" rtlCol="0" anchor="ctr"/>
            <a:lstStyle/>
            <a:p>
              <a:pPr algn="ctr">
                <a:lnSpc>
                  <a:spcPts val="2660"/>
                </a:lnSpc>
              </a:pPr>
              <a:endParaRPr/>
            </a:p>
          </p:txBody>
        </p:sp>
      </p:grpSp>
      <p:sp>
        <p:nvSpPr>
          <p:cNvPr id="18" name="Freeform 18"/>
          <p:cNvSpPr/>
          <p:nvPr/>
        </p:nvSpPr>
        <p:spPr>
          <a:xfrm rot="-3254127">
            <a:off x="13804517" y="8877778"/>
            <a:ext cx="3847506" cy="182757"/>
          </a:xfrm>
          <a:custGeom>
            <a:avLst/>
            <a:gdLst/>
            <a:ahLst/>
            <a:cxnLst/>
            <a:rect l="l" t="t" r="r" b="b"/>
            <a:pathLst>
              <a:path w="3847506" h="182757">
                <a:moveTo>
                  <a:pt x="0" y="0"/>
                </a:moveTo>
                <a:lnTo>
                  <a:pt x="3847506" y="0"/>
                </a:lnTo>
                <a:lnTo>
                  <a:pt x="3847506" y="182756"/>
                </a:lnTo>
                <a:lnTo>
                  <a:pt x="0" y="182756"/>
                </a:lnTo>
                <a:lnTo>
                  <a:pt x="0" y="0"/>
                </a:lnTo>
                <a:close/>
              </a:path>
            </a:pathLst>
          </a:custGeom>
          <a:blipFill>
            <a:blip r:embed="rId3">
              <a:alphaModFix amt="70000"/>
            </a:blip>
            <a:stretch>
              <a:fillRect/>
            </a:stretch>
          </a:blipFill>
        </p:spPr>
        <p:txBody>
          <a:bodyPr/>
          <a:lstStyle/>
          <a:p>
            <a:endParaRPr lang="en-GB"/>
          </a:p>
        </p:txBody>
      </p:sp>
      <p:grpSp>
        <p:nvGrpSpPr>
          <p:cNvPr id="19" name="Group 19"/>
          <p:cNvGrpSpPr/>
          <p:nvPr/>
        </p:nvGrpSpPr>
        <p:grpSpPr>
          <a:xfrm rot="-3233192">
            <a:off x="13172697" y="8869530"/>
            <a:ext cx="3959087" cy="583251"/>
            <a:chOff x="0" y="0"/>
            <a:chExt cx="1807584" cy="266293"/>
          </a:xfrm>
        </p:grpSpPr>
        <p:sp>
          <p:nvSpPr>
            <p:cNvPr id="20" name="Freeform 20"/>
            <p:cNvSpPr/>
            <p:nvPr/>
          </p:nvSpPr>
          <p:spPr>
            <a:xfrm>
              <a:off x="0" y="0"/>
              <a:ext cx="1807584" cy="266293"/>
            </a:xfrm>
            <a:custGeom>
              <a:avLst/>
              <a:gdLst/>
              <a:ahLst/>
              <a:cxnLst/>
              <a:rect l="l" t="t" r="r" b="b"/>
              <a:pathLst>
                <a:path w="1807584" h="266293">
                  <a:moveTo>
                    <a:pt x="1604384" y="0"/>
                  </a:moveTo>
                  <a:lnTo>
                    <a:pt x="0" y="0"/>
                  </a:lnTo>
                  <a:lnTo>
                    <a:pt x="203200" y="266293"/>
                  </a:lnTo>
                  <a:lnTo>
                    <a:pt x="1807584" y="266293"/>
                  </a:lnTo>
                  <a:lnTo>
                    <a:pt x="1604384" y="0"/>
                  </a:lnTo>
                  <a:close/>
                </a:path>
              </a:pathLst>
            </a:custGeom>
            <a:solidFill>
              <a:srgbClr val="ED9B0F"/>
            </a:solidFill>
          </p:spPr>
          <p:txBody>
            <a:bodyPr/>
            <a:lstStyle/>
            <a:p>
              <a:endParaRPr lang="en-GB"/>
            </a:p>
          </p:txBody>
        </p:sp>
        <p:sp>
          <p:nvSpPr>
            <p:cNvPr id="21" name="TextBox 21"/>
            <p:cNvSpPr txBox="1"/>
            <p:nvPr/>
          </p:nvSpPr>
          <p:spPr>
            <a:xfrm>
              <a:off x="101600" y="-57150"/>
              <a:ext cx="1604384" cy="323443"/>
            </a:xfrm>
            <a:prstGeom prst="rect">
              <a:avLst/>
            </a:prstGeom>
          </p:spPr>
          <p:txBody>
            <a:bodyPr lIns="50800" tIns="50800" rIns="50800" bIns="50800" rtlCol="0" anchor="ctr"/>
            <a:lstStyle/>
            <a:p>
              <a:pPr algn="ctr">
                <a:lnSpc>
                  <a:spcPts val="2660"/>
                </a:lnSpc>
              </a:pPr>
              <a:endParaRPr/>
            </a:p>
          </p:txBody>
        </p:sp>
      </p:grpSp>
      <p:sp>
        <p:nvSpPr>
          <p:cNvPr id="22" name="Freeform 22"/>
          <p:cNvSpPr/>
          <p:nvPr/>
        </p:nvSpPr>
        <p:spPr>
          <a:xfrm rot="-3254127">
            <a:off x="12625661" y="8855678"/>
            <a:ext cx="4841514" cy="229972"/>
          </a:xfrm>
          <a:custGeom>
            <a:avLst/>
            <a:gdLst/>
            <a:ahLst/>
            <a:cxnLst/>
            <a:rect l="l" t="t" r="r" b="b"/>
            <a:pathLst>
              <a:path w="4841514" h="229972">
                <a:moveTo>
                  <a:pt x="0" y="0"/>
                </a:moveTo>
                <a:lnTo>
                  <a:pt x="4841515" y="0"/>
                </a:lnTo>
                <a:lnTo>
                  <a:pt x="4841515" y="229972"/>
                </a:lnTo>
                <a:lnTo>
                  <a:pt x="0" y="229972"/>
                </a:lnTo>
                <a:lnTo>
                  <a:pt x="0" y="0"/>
                </a:lnTo>
                <a:close/>
              </a:path>
            </a:pathLst>
          </a:custGeom>
          <a:blipFill>
            <a:blip r:embed="rId3">
              <a:alphaModFix amt="70000"/>
            </a:blip>
            <a:stretch>
              <a:fillRect/>
            </a:stretch>
          </a:blipFill>
        </p:spPr>
        <p:txBody>
          <a:bodyPr/>
          <a:lstStyle/>
          <a:p>
            <a:endParaRPr lang="en-GB"/>
          </a:p>
        </p:txBody>
      </p:sp>
      <p:grpSp>
        <p:nvGrpSpPr>
          <p:cNvPr id="23" name="Group 23"/>
          <p:cNvGrpSpPr/>
          <p:nvPr/>
        </p:nvGrpSpPr>
        <p:grpSpPr>
          <a:xfrm rot="-3233192">
            <a:off x="11606391" y="8224769"/>
            <a:ext cx="5979904" cy="918583"/>
            <a:chOff x="0" y="0"/>
            <a:chExt cx="1733545" cy="266293"/>
          </a:xfrm>
        </p:grpSpPr>
        <p:sp>
          <p:nvSpPr>
            <p:cNvPr id="24" name="Freeform 24"/>
            <p:cNvSpPr/>
            <p:nvPr/>
          </p:nvSpPr>
          <p:spPr>
            <a:xfrm>
              <a:off x="0" y="0"/>
              <a:ext cx="1733545" cy="266293"/>
            </a:xfrm>
            <a:custGeom>
              <a:avLst/>
              <a:gdLst/>
              <a:ahLst/>
              <a:cxnLst/>
              <a:rect l="l" t="t" r="r" b="b"/>
              <a:pathLst>
                <a:path w="1733545" h="266293">
                  <a:moveTo>
                    <a:pt x="1530345" y="0"/>
                  </a:moveTo>
                  <a:lnTo>
                    <a:pt x="0" y="0"/>
                  </a:lnTo>
                  <a:lnTo>
                    <a:pt x="203200" y="266293"/>
                  </a:lnTo>
                  <a:lnTo>
                    <a:pt x="1733545" y="266293"/>
                  </a:lnTo>
                  <a:lnTo>
                    <a:pt x="1530345" y="0"/>
                  </a:lnTo>
                  <a:close/>
                </a:path>
              </a:pathLst>
            </a:custGeom>
            <a:solidFill>
              <a:srgbClr val="FFBC00"/>
            </a:solidFill>
          </p:spPr>
          <p:txBody>
            <a:bodyPr/>
            <a:lstStyle/>
            <a:p>
              <a:endParaRPr lang="en-GB"/>
            </a:p>
          </p:txBody>
        </p:sp>
        <p:sp>
          <p:nvSpPr>
            <p:cNvPr id="25" name="TextBox 25"/>
            <p:cNvSpPr txBox="1"/>
            <p:nvPr/>
          </p:nvSpPr>
          <p:spPr>
            <a:xfrm>
              <a:off x="101600" y="-57150"/>
              <a:ext cx="1530345" cy="323443"/>
            </a:xfrm>
            <a:prstGeom prst="rect">
              <a:avLst/>
            </a:prstGeom>
          </p:spPr>
          <p:txBody>
            <a:bodyPr lIns="50800" tIns="50800" rIns="50800" bIns="50800" rtlCol="0" anchor="ctr"/>
            <a:lstStyle/>
            <a:p>
              <a:pPr algn="ctr">
                <a:lnSpc>
                  <a:spcPts val="2660"/>
                </a:lnSpc>
              </a:pPr>
              <a:endParaRPr/>
            </a:p>
          </p:txBody>
        </p:sp>
      </p:grpSp>
      <p:sp>
        <p:nvSpPr>
          <p:cNvPr id="26" name="Freeform 26"/>
          <p:cNvSpPr/>
          <p:nvPr/>
        </p:nvSpPr>
        <p:spPr>
          <a:xfrm rot="3136011">
            <a:off x="12260650" y="8697433"/>
            <a:ext cx="7412268" cy="352083"/>
          </a:xfrm>
          <a:custGeom>
            <a:avLst/>
            <a:gdLst/>
            <a:ahLst/>
            <a:cxnLst/>
            <a:rect l="l" t="t" r="r" b="b"/>
            <a:pathLst>
              <a:path w="7412268" h="352083">
                <a:moveTo>
                  <a:pt x="0" y="0"/>
                </a:moveTo>
                <a:lnTo>
                  <a:pt x="7412267" y="0"/>
                </a:lnTo>
                <a:lnTo>
                  <a:pt x="7412267" y="352083"/>
                </a:lnTo>
                <a:lnTo>
                  <a:pt x="0" y="352083"/>
                </a:lnTo>
                <a:lnTo>
                  <a:pt x="0" y="0"/>
                </a:lnTo>
                <a:close/>
              </a:path>
            </a:pathLst>
          </a:custGeom>
          <a:blipFill>
            <a:blip r:embed="rId3">
              <a:alphaModFix amt="70000"/>
            </a:blip>
            <a:stretch>
              <a:fillRect/>
            </a:stretch>
          </a:blipFill>
        </p:spPr>
        <p:txBody>
          <a:bodyPr/>
          <a:lstStyle/>
          <a:p>
            <a:endParaRPr lang="en-GB"/>
          </a:p>
        </p:txBody>
      </p:sp>
      <p:grpSp>
        <p:nvGrpSpPr>
          <p:cNvPr id="27" name="Group 27"/>
          <p:cNvGrpSpPr/>
          <p:nvPr/>
        </p:nvGrpSpPr>
        <p:grpSpPr>
          <a:xfrm rot="3129624">
            <a:off x="11417673" y="10365683"/>
            <a:ext cx="14392473" cy="1344867"/>
            <a:chOff x="0" y="0"/>
            <a:chExt cx="2939684" cy="274691"/>
          </a:xfrm>
        </p:grpSpPr>
        <p:sp>
          <p:nvSpPr>
            <p:cNvPr id="28" name="Freeform 28"/>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ED9B0F"/>
            </a:solidFill>
          </p:spPr>
          <p:txBody>
            <a:bodyPr/>
            <a:lstStyle/>
            <a:p>
              <a:endParaRPr lang="en-GB"/>
            </a:p>
          </p:txBody>
        </p:sp>
        <p:sp>
          <p:nvSpPr>
            <p:cNvPr id="29" name="TextBox 29"/>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0" name="Group 30"/>
          <p:cNvGrpSpPr/>
          <p:nvPr/>
        </p:nvGrpSpPr>
        <p:grpSpPr>
          <a:xfrm rot="-3233192">
            <a:off x="11984914" y="1477062"/>
            <a:ext cx="10147670" cy="990247"/>
            <a:chOff x="0" y="0"/>
            <a:chExt cx="2728865" cy="266293"/>
          </a:xfrm>
        </p:grpSpPr>
        <p:sp>
          <p:nvSpPr>
            <p:cNvPr id="31" name="Freeform 31"/>
            <p:cNvSpPr/>
            <p:nvPr/>
          </p:nvSpPr>
          <p:spPr>
            <a:xfrm>
              <a:off x="0" y="0"/>
              <a:ext cx="2728865" cy="266293"/>
            </a:xfrm>
            <a:custGeom>
              <a:avLst/>
              <a:gdLst/>
              <a:ahLst/>
              <a:cxnLst/>
              <a:rect l="l" t="t" r="r" b="b"/>
              <a:pathLst>
                <a:path w="2728865" h="266293">
                  <a:moveTo>
                    <a:pt x="2525665" y="0"/>
                  </a:moveTo>
                  <a:lnTo>
                    <a:pt x="0" y="0"/>
                  </a:lnTo>
                  <a:lnTo>
                    <a:pt x="203200" y="266293"/>
                  </a:lnTo>
                  <a:lnTo>
                    <a:pt x="2728865" y="266293"/>
                  </a:lnTo>
                  <a:lnTo>
                    <a:pt x="2525665" y="0"/>
                  </a:lnTo>
                  <a:close/>
                </a:path>
              </a:pathLst>
            </a:custGeom>
            <a:solidFill>
              <a:srgbClr val="ED9B0F"/>
            </a:solidFill>
          </p:spPr>
          <p:txBody>
            <a:bodyPr/>
            <a:lstStyle/>
            <a:p>
              <a:endParaRPr lang="en-GB"/>
            </a:p>
          </p:txBody>
        </p:sp>
        <p:sp>
          <p:nvSpPr>
            <p:cNvPr id="32" name="TextBox 32"/>
            <p:cNvSpPr txBox="1"/>
            <p:nvPr/>
          </p:nvSpPr>
          <p:spPr>
            <a:xfrm>
              <a:off x="101600" y="-57150"/>
              <a:ext cx="2525665" cy="323443"/>
            </a:xfrm>
            <a:prstGeom prst="rect">
              <a:avLst/>
            </a:prstGeom>
          </p:spPr>
          <p:txBody>
            <a:bodyPr lIns="50800" tIns="50800" rIns="50800" bIns="50800" rtlCol="0" anchor="ctr"/>
            <a:lstStyle/>
            <a:p>
              <a:pPr algn="ctr">
                <a:lnSpc>
                  <a:spcPts val="2660"/>
                </a:lnSpc>
              </a:pPr>
              <a:endParaRPr/>
            </a:p>
          </p:txBody>
        </p:sp>
      </p:grpSp>
      <p:sp>
        <p:nvSpPr>
          <p:cNvPr id="33" name="Freeform 33"/>
          <p:cNvSpPr/>
          <p:nvPr/>
        </p:nvSpPr>
        <p:spPr>
          <a:xfrm rot="-3237598">
            <a:off x="13185005" y="1558848"/>
            <a:ext cx="7276226" cy="345621"/>
          </a:xfrm>
          <a:custGeom>
            <a:avLst/>
            <a:gdLst/>
            <a:ahLst/>
            <a:cxnLst/>
            <a:rect l="l" t="t" r="r" b="b"/>
            <a:pathLst>
              <a:path w="7276226" h="345621">
                <a:moveTo>
                  <a:pt x="0" y="0"/>
                </a:moveTo>
                <a:lnTo>
                  <a:pt x="7276226" y="0"/>
                </a:lnTo>
                <a:lnTo>
                  <a:pt x="7276226" y="345621"/>
                </a:lnTo>
                <a:lnTo>
                  <a:pt x="0" y="345621"/>
                </a:lnTo>
                <a:lnTo>
                  <a:pt x="0" y="0"/>
                </a:lnTo>
                <a:close/>
              </a:path>
            </a:pathLst>
          </a:custGeom>
          <a:blipFill>
            <a:blip r:embed="rId3">
              <a:alphaModFix amt="70000"/>
            </a:blip>
            <a:stretch>
              <a:fillRect/>
            </a:stretch>
          </a:blipFill>
        </p:spPr>
        <p:txBody>
          <a:bodyPr/>
          <a:lstStyle/>
          <a:p>
            <a:endParaRPr lang="en-GB"/>
          </a:p>
        </p:txBody>
      </p:sp>
      <p:sp>
        <p:nvSpPr>
          <p:cNvPr id="34" name="Freeform 34"/>
          <p:cNvSpPr/>
          <p:nvPr/>
        </p:nvSpPr>
        <p:spPr>
          <a:xfrm rot="3136011">
            <a:off x="11699831" y="7969466"/>
            <a:ext cx="9848529" cy="467805"/>
          </a:xfrm>
          <a:custGeom>
            <a:avLst/>
            <a:gdLst/>
            <a:ahLst/>
            <a:cxnLst/>
            <a:rect l="l" t="t" r="r" b="b"/>
            <a:pathLst>
              <a:path w="9848529" h="467805">
                <a:moveTo>
                  <a:pt x="0" y="0"/>
                </a:moveTo>
                <a:lnTo>
                  <a:pt x="9848529" y="0"/>
                </a:lnTo>
                <a:lnTo>
                  <a:pt x="9848529" y="467805"/>
                </a:lnTo>
                <a:lnTo>
                  <a:pt x="0" y="467805"/>
                </a:lnTo>
                <a:lnTo>
                  <a:pt x="0" y="0"/>
                </a:lnTo>
                <a:close/>
              </a:path>
            </a:pathLst>
          </a:custGeom>
          <a:blipFill>
            <a:blip r:embed="rId3">
              <a:alphaModFix amt="70000"/>
            </a:blip>
            <a:stretch>
              <a:fillRect/>
            </a:stretch>
          </a:blipFill>
        </p:spPr>
        <p:txBody>
          <a:bodyPr/>
          <a:lstStyle/>
          <a:p>
            <a:endParaRPr lang="en-GB"/>
          </a:p>
        </p:txBody>
      </p:sp>
      <p:grpSp>
        <p:nvGrpSpPr>
          <p:cNvPr id="35" name="Group 35"/>
          <p:cNvGrpSpPr/>
          <p:nvPr/>
        </p:nvGrpSpPr>
        <p:grpSpPr>
          <a:xfrm rot="3129624">
            <a:off x="11965330" y="7658344"/>
            <a:ext cx="10890298" cy="1017616"/>
            <a:chOff x="0" y="0"/>
            <a:chExt cx="2939684" cy="274691"/>
          </a:xfrm>
        </p:grpSpPr>
        <p:sp>
          <p:nvSpPr>
            <p:cNvPr id="36" name="Freeform 36"/>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FFBC00"/>
            </a:solidFill>
          </p:spPr>
          <p:txBody>
            <a:bodyPr/>
            <a:lstStyle/>
            <a:p>
              <a:endParaRPr lang="en-GB"/>
            </a:p>
          </p:txBody>
        </p:sp>
        <p:sp>
          <p:nvSpPr>
            <p:cNvPr id="37" name="TextBox 37"/>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38" name="Group 38"/>
          <p:cNvGrpSpPr/>
          <p:nvPr/>
        </p:nvGrpSpPr>
        <p:grpSpPr>
          <a:xfrm rot="-3233192">
            <a:off x="12616138" y="1083466"/>
            <a:ext cx="7155380" cy="1008470"/>
            <a:chOff x="0" y="0"/>
            <a:chExt cx="1889421" cy="266293"/>
          </a:xfrm>
        </p:grpSpPr>
        <p:sp>
          <p:nvSpPr>
            <p:cNvPr id="39" name="Freeform 39"/>
            <p:cNvSpPr/>
            <p:nvPr/>
          </p:nvSpPr>
          <p:spPr>
            <a:xfrm>
              <a:off x="0" y="0"/>
              <a:ext cx="1889421" cy="266293"/>
            </a:xfrm>
            <a:custGeom>
              <a:avLst/>
              <a:gdLst/>
              <a:ahLst/>
              <a:cxnLst/>
              <a:rect l="l" t="t" r="r" b="b"/>
              <a:pathLst>
                <a:path w="1889421" h="266293">
                  <a:moveTo>
                    <a:pt x="1686221" y="0"/>
                  </a:moveTo>
                  <a:lnTo>
                    <a:pt x="0" y="0"/>
                  </a:lnTo>
                  <a:lnTo>
                    <a:pt x="203200" y="266293"/>
                  </a:lnTo>
                  <a:lnTo>
                    <a:pt x="1889421" y="266293"/>
                  </a:lnTo>
                  <a:lnTo>
                    <a:pt x="1686221" y="0"/>
                  </a:lnTo>
                  <a:close/>
                </a:path>
              </a:pathLst>
            </a:custGeom>
            <a:solidFill>
              <a:srgbClr val="FFBC00"/>
            </a:solidFill>
          </p:spPr>
          <p:txBody>
            <a:bodyPr/>
            <a:lstStyle/>
            <a:p>
              <a:endParaRPr lang="en-GB"/>
            </a:p>
          </p:txBody>
        </p:sp>
        <p:sp>
          <p:nvSpPr>
            <p:cNvPr id="40" name="TextBox 40"/>
            <p:cNvSpPr txBox="1"/>
            <p:nvPr/>
          </p:nvSpPr>
          <p:spPr>
            <a:xfrm>
              <a:off x="101600" y="-57150"/>
              <a:ext cx="1686221" cy="323443"/>
            </a:xfrm>
            <a:prstGeom prst="rect">
              <a:avLst/>
            </a:prstGeom>
          </p:spPr>
          <p:txBody>
            <a:bodyPr lIns="50800" tIns="50800" rIns="50800" bIns="50800" rtlCol="0" anchor="ctr"/>
            <a:lstStyle/>
            <a:p>
              <a:pPr algn="ctr">
                <a:lnSpc>
                  <a:spcPts val="2660"/>
                </a:lnSpc>
              </a:pPr>
              <a:endParaRPr/>
            </a:p>
          </p:txBody>
        </p:sp>
      </p:grpSp>
      <p:sp>
        <p:nvSpPr>
          <p:cNvPr id="41" name="TextBox 41"/>
          <p:cNvSpPr txBox="1"/>
          <p:nvPr/>
        </p:nvSpPr>
        <p:spPr>
          <a:xfrm>
            <a:off x="915943" y="1314415"/>
            <a:ext cx="12509591" cy="1469115"/>
          </a:xfrm>
          <a:prstGeom prst="rect">
            <a:avLst/>
          </a:prstGeom>
        </p:spPr>
        <p:txBody>
          <a:bodyPr lIns="0" tIns="0" rIns="0" bIns="0" rtlCol="0" anchor="t">
            <a:spAutoFit/>
          </a:bodyPr>
          <a:lstStyle/>
          <a:p>
            <a:pPr algn="ctr">
              <a:lnSpc>
                <a:spcPts val="5585"/>
              </a:lnSpc>
            </a:pPr>
            <a:r>
              <a:rPr lang="en-US" sz="4855">
                <a:solidFill>
                  <a:srgbClr val="000000"/>
                </a:solidFill>
                <a:latin typeface="Poppins Bold" panose="00000800000000000000"/>
              </a:rPr>
              <a:t>Importance of Technology in Training and Development</a:t>
            </a:r>
          </a:p>
        </p:txBody>
      </p:sp>
      <p:sp>
        <p:nvSpPr>
          <p:cNvPr id="42" name="TextBox 42"/>
          <p:cNvSpPr txBox="1"/>
          <p:nvPr/>
        </p:nvSpPr>
        <p:spPr>
          <a:xfrm>
            <a:off x="443946" y="3247763"/>
            <a:ext cx="12505551" cy="6154092"/>
          </a:xfrm>
          <a:prstGeom prst="rect">
            <a:avLst/>
          </a:prstGeom>
        </p:spPr>
        <p:txBody>
          <a:bodyPr lIns="0" tIns="0" rIns="0" bIns="0" rtlCol="0" anchor="t">
            <a:spAutoFit/>
          </a:bodyPr>
          <a:lstStyle/>
          <a:p>
            <a:pPr marL="735965" lvl="1" indent="-367665" algn="just">
              <a:lnSpc>
                <a:spcPts val="4430"/>
              </a:lnSpc>
              <a:buFont typeface="Arial" panose="020B0604020202020204"/>
              <a:buChar char="•"/>
            </a:pPr>
            <a:r>
              <a:rPr lang="en-US" sz="3405" dirty="0">
                <a:solidFill>
                  <a:srgbClr val="000000"/>
                </a:solidFill>
                <a:latin typeface="Poppins" panose="00000500000000000000"/>
              </a:rPr>
              <a:t>Technology plays a crucial role in modern learning and development strategies. It revolutionizes how individuals access and engage with educational content, offering a diverse range of learning materials and platforms (Haleem et al., 2022).</a:t>
            </a:r>
          </a:p>
          <a:p>
            <a:pPr marL="735965" lvl="1" indent="-367665" algn="just">
              <a:lnSpc>
                <a:spcPts val="4430"/>
              </a:lnSpc>
              <a:buFont typeface="Arial" panose="020B0604020202020204"/>
              <a:buChar char="•"/>
            </a:pPr>
            <a:r>
              <a:rPr lang="en-US" sz="3405" dirty="0">
                <a:solidFill>
                  <a:srgbClr val="000000"/>
                </a:solidFill>
                <a:latin typeface="Poppins" panose="00000500000000000000"/>
              </a:rPr>
              <a:t>Technology enhances accessibility by providing learning opportunities anytime, anywhere. It offers flexibility through personalized learning experiences and adapts easily to varying skill levels. Scalability allows training programs to grow and adapt as organizational needs evolve(Green &amp; Donovan, 2018).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993580" y="2480607"/>
            <a:ext cx="3785636" cy="3253281"/>
            <a:chOff x="0" y="0"/>
            <a:chExt cx="5047514" cy="4337708"/>
          </a:xfrm>
        </p:grpSpPr>
        <p:grpSp>
          <p:nvGrpSpPr>
            <p:cNvPr id="5" name="Group 5"/>
            <p:cNvGrpSpPr/>
            <p:nvPr/>
          </p:nvGrpSpPr>
          <p:grpSpPr>
            <a:xfrm>
              <a:off x="0" y="0"/>
              <a:ext cx="5047514" cy="4337708"/>
              <a:chOff x="0" y="0"/>
              <a:chExt cx="812800" cy="698500"/>
            </a:xfrm>
          </p:grpSpPr>
          <p:sp>
            <p:nvSpPr>
              <p:cNvPr id="6" name="Freeform 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BC00"/>
              </a:solidFill>
              <a:ln w="266700" cap="sq">
                <a:solidFill>
                  <a:srgbClr val="393939"/>
                </a:solidFill>
                <a:prstDash val="solid"/>
                <a:miter/>
              </a:ln>
            </p:spPr>
            <p:txBody>
              <a:bodyPr/>
              <a:lstStyle/>
              <a:p>
                <a:endParaRPr lang="en-GB"/>
              </a:p>
            </p:txBody>
          </p:sp>
          <p:sp>
            <p:nvSpPr>
              <p:cNvPr id="7" name="TextBox 7"/>
              <p:cNvSpPr txBox="1"/>
              <p:nvPr/>
            </p:nvSpPr>
            <p:spPr>
              <a:xfrm>
                <a:off x="114300" y="-57150"/>
                <a:ext cx="584200" cy="755650"/>
              </a:xfrm>
              <a:prstGeom prst="rect">
                <a:avLst/>
              </a:prstGeom>
            </p:spPr>
            <p:txBody>
              <a:bodyPr lIns="50800" tIns="50800" rIns="50800" bIns="50800" rtlCol="0" anchor="ctr"/>
              <a:lstStyle/>
              <a:p>
                <a:pPr algn="ctr">
                  <a:lnSpc>
                    <a:spcPts val="2660"/>
                  </a:lnSpc>
                </a:pPr>
                <a:endParaRPr/>
              </a:p>
            </p:txBody>
          </p:sp>
        </p:grpSp>
        <p:grpSp>
          <p:nvGrpSpPr>
            <p:cNvPr id="8" name="Group 8"/>
            <p:cNvGrpSpPr>
              <a:grpSpLocks noChangeAspect="1"/>
            </p:cNvGrpSpPr>
            <p:nvPr/>
          </p:nvGrpSpPr>
          <p:grpSpPr>
            <a:xfrm>
              <a:off x="374349" y="307563"/>
              <a:ext cx="4298817" cy="3722582"/>
              <a:chOff x="0" y="0"/>
              <a:chExt cx="4282440" cy="3708400"/>
            </a:xfrm>
          </p:grpSpPr>
          <p:sp>
            <p:nvSpPr>
              <p:cNvPr id="9" name="Freeform 9"/>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5"/>
                <a:stretch>
                  <a:fillRect l="-15064" r="-15064"/>
                </a:stretch>
              </a:blipFill>
            </p:spPr>
            <p:txBody>
              <a:bodyPr/>
              <a:lstStyle/>
              <a:p>
                <a:endParaRPr lang="en-GB"/>
              </a:p>
            </p:txBody>
          </p:sp>
        </p:grpSp>
      </p:grpSp>
      <p:grpSp>
        <p:nvGrpSpPr>
          <p:cNvPr id="10" name="Group 10"/>
          <p:cNvGrpSpPr/>
          <p:nvPr/>
        </p:nvGrpSpPr>
        <p:grpSpPr>
          <a:xfrm>
            <a:off x="-1522364" y="9979204"/>
            <a:ext cx="21354623" cy="2652117"/>
            <a:chOff x="0" y="0"/>
            <a:chExt cx="5624263" cy="698500"/>
          </a:xfrm>
        </p:grpSpPr>
        <p:sp>
          <p:nvSpPr>
            <p:cNvPr id="11" name="Freeform 11"/>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12" name="TextBox 12"/>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13" name="Group 13"/>
          <p:cNvGrpSpPr/>
          <p:nvPr/>
        </p:nvGrpSpPr>
        <p:grpSpPr>
          <a:xfrm>
            <a:off x="1681160" y="9979204"/>
            <a:ext cx="11022791" cy="2652117"/>
            <a:chOff x="0" y="0"/>
            <a:chExt cx="2903122" cy="698500"/>
          </a:xfrm>
        </p:grpSpPr>
        <p:sp>
          <p:nvSpPr>
            <p:cNvPr id="14" name="Freeform 14"/>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15" name="TextBox 15"/>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16" name="Group 16"/>
          <p:cNvGrpSpPr/>
          <p:nvPr/>
        </p:nvGrpSpPr>
        <p:grpSpPr>
          <a:xfrm>
            <a:off x="-2363919" y="9979204"/>
            <a:ext cx="8400463" cy="2652117"/>
            <a:chOff x="0" y="0"/>
            <a:chExt cx="2212468" cy="698500"/>
          </a:xfrm>
        </p:grpSpPr>
        <p:sp>
          <p:nvSpPr>
            <p:cNvPr id="17" name="Freeform 17"/>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8" name="TextBox 18"/>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grpSp>
        <p:nvGrpSpPr>
          <p:cNvPr id="19" name="Group 19"/>
          <p:cNvGrpSpPr/>
          <p:nvPr/>
        </p:nvGrpSpPr>
        <p:grpSpPr>
          <a:xfrm>
            <a:off x="1993580" y="6582941"/>
            <a:ext cx="3785636" cy="3253281"/>
            <a:chOff x="0" y="0"/>
            <a:chExt cx="5047514" cy="4337708"/>
          </a:xfrm>
        </p:grpSpPr>
        <p:grpSp>
          <p:nvGrpSpPr>
            <p:cNvPr id="20" name="Group 20"/>
            <p:cNvGrpSpPr/>
            <p:nvPr/>
          </p:nvGrpSpPr>
          <p:grpSpPr>
            <a:xfrm>
              <a:off x="0" y="0"/>
              <a:ext cx="5047514" cy="4337708"/>
              <a:chOff x="0" y="0"/>
              <a:chExt cx="812800" cy="698500"/>
            </a:xfrm>
          </p:grpSpPr>
          <p:sp>
            <p:nvSpPr>
              <p:cNvPr id="21" name="Freeform 2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BC00"/>
              </a:solidFill>
              <a:ln w="266700" cap="sq">
                <a:solidFill>
                  <a:srgbClr val="393939"/>
                </a:solidFill>
                <a:prstDash val="solid"/>
                <a:miter/>
              </a:ln>
            </p:spPr>
            <p:txBody>
              <a:bodyPr/>
              <a:lstStyle/>
              <a:p>
                <a:endParaRPr lang="en-GB"/>
              </a:p>
            </p:txBody>
          </p:sp>
          <p:sp>
            <p:nvSpPr>
              <p:cNvPr id="22" name="TextBox 22"/>
              <p:cNvSpPr txBox="1"/>
              <p:nvPr/>
            </p:nvSpPr>
            <p:spPr>
              <a:xfrm>
                <a:off x="114300" y="-57150"/>
                <a:ext cx="584200" cy="755650"/>
              </a:xfrm>
              <a:prstGeom prst="rect">
                <a:avLst/>
              </a:prstGeom>
            </p:spPr>
            <p:txBody>
              <a:bodyPr lIns="50800" tIns="50800" rIns="50800" bIns="50800" rtlCol="0" anchor="ctr"/>
              <a:lstStyle/>
              <a:p>
                <a:pPr algn="ctr">
                  <a:lnSpc>
                    <a:spcPts val="2660"/>
                  </a:lnSpc>
                </a:pPr>
                <a:endParaRPr/>
              </a:p>
            </p:txBody>
          </p:sp>
        </p:grpSp>
        <p:grpSp>
          <p:nvGrpSpPr>
            <p:cNvPr id="23" name="Group 23"/>
            <p:cNvGrpSpPr>
              <a:grpSpLocks noChangeAspect="1"/>
            </p:cNvGrpSpPr>
            <p:nvPr/>
          </p:nvGrpSpPr>
          <p:grpSpPr>
            <a:xfrm>
              <a:off x="374349" y="307563"/>
              <a:ext cx="4298817" cy="3722582"/>
              <a:chOff x="0" y="0"/>
              <a:chExt cx="4282440" cy="3708400"/>
            </a:xfrm>
          </p:grpSpPr>
          <p:sp>
            <p:nvSpPr>
              <p:cNvPr id="24" name="Freeform 24"/>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6"/>
                <a:stretch>
                  <a:fillRect t="-7739" b="-7739"/>
                </a:stretch>
              </a:blipFill>
            </p:spPr>
            <p:txBody>
              <a:bodyPr/>
              <a:lstStyle/>
              <a:p>
                <a:endParaRPr lang="en-GB"/>
              </a:p>
            </p:txBody>
          </p:sp>
        </p:grpSp>
      </p:grpSp>
      <p:sp>
        <p:nvSpPr>
          <p:cNvPr id="25" name="TextBox 25"/>
          <p:cNvSpPr txBox="1"/>
          <p:nvPr/>
        </p:nvSpPr>
        <p:spPr>
          <a:xfrm>
            <a:off x="5168385" y="577533"/>
            <a:ext cx="10384706" cy="873760"/>
          </a:xfrm>
          <a:prstGeom prst="rect">
            <a:avLst/>
          </a:prstGeom>
        </p:spPr>
        <p:txBody>
          <a:bodyPr lIns="0" tIns="0" rIns="0" bIns="0" rtlCol="0" anchor="t">
            <a:spAutoFit/>
          </a:bodyPr>
          <a:lstStyle/>
          <a:p>
            <a:pPr algn="ctr">
              <a:lnSpc>
                <a:spcPts val="6440"/>
              </a:lnSpc>
            </a:pPr>
            <a:r>
              <a:rPr lang="en-US" sz="5600" spc="-167">
                <a:solidFill>
                  <a:srgbClr val="000000"/>
                </a:solidFill>
                <a:latin typeface="Poppins Bold" panose="00000800000000000000"/>
              </a:rPr>
              <a:t>Benefits with Examples</a:t>
            </a:r>
          </a:p>
        </p:txBody>
      </p:sp>
      <p:sp>
        <p:nvSpPr>
          <p:cNvPr id="26" name="TextBox 26"/>
          <p:cNvSpPr txBox="1"/>
          <p:nvPr/>
        </p:nvSpPr>
        <p:spPr>
          <a:xfrm>
            <a:off x="7469690" y="3214436"/>
            <a:ext cx="9575356" cy="582480"/>
          </a:xfrm>
          <a:prstGeom prst="rect">
            <a:avLst/>
          </a:prstGeom>
        </p:spPr>
        <p:txBody>
          <a:bodyPr lIns="0" tIns="0" rIns="0" bIns="0" rtlCol="0" anchor="t">
            <a:spAutoFit/>
          </a:bodyPr>
          <a:lstStyle/>
          <a:p>
            <a:pPr>
              <a:lnSpc>
                <a:spcPts val="4340"/>
              </a:lnSpc>
            </a:pPr>
            <a:r>
              <a:rPr lang="en-US" sz="3775">
                <a:solidFill>
                  <a:srgbClr val="393939"/>
                </a:solidFill>
                <a:latin typeface="Poppins Bold" panose="00000800000000000000"/>
              </a:rPr>
              <a:t>Enhanced Engagement and Retention</a:t>
            </a:r>
          </a:p>
        </p:txBody>
      </p:sp>
      <p:sp>
        <p:nvSpPr>
          <p:cNvPr id="27" name="TextBox 27"/>
          <p:cNvSpPr txBox="1"/>
          <p:nvPr/>
        </p:nvSpPr>
        <p:spPr>
          <a:xfrm>
            <a:off x="7469690" y="6996153"/>
            <a:ext cx="11258206" cy="578110"/>
          </a:xfrm>
          <a:prstGeom prst="rect">
            <a:avLst/>
          </a:prstGeom>
        </p:spPr>
        <p:txBody>
          <a:bodyPr lIns="0" tIns="0" rIns="0" bIns="0" rtlCol="0" anchor="t">
            <a:spAutoFit/>
          </a:bodyPr>
          <a:lstStyle/>
          <a:p>
            <a:pPr>
              <a:lnSpc>
                <a:spcPts val="4235"/>
              </a:lnSpc>
            </a:pPr>
            <a:r>
              <a:rPr lang="en-US" sz="3680">
                <a:solidFill>
                  <a:srgbClr val="393939"/>
                </a:solidFill>
                <a:latin typeface="Poppins Bold" panose="00000800000000000000"/>
              </a:rPr>
              <a:t>Personalized Learning for Better Retention</a:t>
            </a:r>
          </a:p>
        </p:txBody>
      </p:sp>
      <p:sp>
        <p:nvSpPr>
          <p:cNvPr id="28" name="TextBox 28"/>
          <p:cNvSpPr txBox="1"/>
          <p:nvPr/>
        </p:nvSpPr>
        <p:spPr>
          <a:xfrm>
            <a:off x="7469690" y="4088197"/>
            <a:ext cx="9829934" cy="1412639"/>
          </a:xfrm>
          <a:prstGeom prst="rect">
            <a:avLst/>
          </a:prstGeom>
        </p:spPr>
        <p:txBody>
          <a:bodyPr lIns="0" tIns="0" rIns="0" bIns="0" rtlCol="0" anchor="t">
            <a:spAutoFit/>
          </a:bodyPr>
          <a:lstStyle/>
          <a:p>
            <a:pPr algn="just">
              <a:lnSpc>
                <a:spcPts val="3775"/>
              </a:lnSpc>
            </a:pPr>
            <a:r>
              <a:rPr lang="en-US" sz="3145">
                <a:solidFill>
                  <a:srgbClr val="000000"/>
                </a:solidFill>
                <a:latin typeface="Poppins Bold" panose="00000800000000000000"/>
              </a:rPr>
              <a:t>Example</a:t>
            </a:r>
            <a:r>
              <a:rPr lang="en-US" sz="3145">
                <a:solidFill>
                  <a:srgbClr val="000000"/>
                </a:solidFill>
                <a:latin typeface="Poppins" panose="00000500000000000000"/>
              </a:rPr>
              <a:t>: Walmart utilizes VR simulations for employee training, creating a lifelike environment for learning customer service skills. </a:t>
            </a:r>
          </a:p>
        </p:txBody>
      </p:sp>
      <p:sp>
        <p:nvSpPr>
          <p:cNvPr id="29" name="TextBox 29"/>
          <p:cNvSpPr txBox="1"/>
          <p:nvPr/>
        </p:nvSpPr>
        <p:spPr>
          <a:xfrm>
            <a:off x="7469690" y="7848367"/>
            <a:ext cx="9587525" cy="1387798"/>
          </a:xfrm>
          <a:prstGeom prst="rect">
            <a:avLst/>
          </a:prstGeom>
        </p:spPr>
        <p:txBody>
          <a:bodyPr lIns="0" tIns="0" rIns="0" bIns="0" rtlCol="0" anchor="t">
            <a:spAutoFit/>
          </a:bodyPr>
          <a:lstStyle/>
          <a:p>
            <a:pPr algn="just">
              <a:lnSpc>
                <a:spcPts val="3680"/>
              </a:lnSpc>
            </a:pPr>
            <a:r>
              <a:rPr lang="en-US" sz="3070">
                <a:solidFill>
                  <a:srgbClr val="000000"/>
                </a:solidFill>
                <a:latin typeface="Poppins Bold" panose="00000800000000000000"/>
              </a:rPr>
              <a:t>Example</a:t>
            </a:r>
            <a:r>
              <a:rPr lang="en-US" sz="3070">
                <a:solidFill>
                  <a:srgbClr val="000000"/>
                </a:solidFill>
                <a:latin typeface="Poppins" panose="00000500000000000000"/>
              </a:rPr>
              <a:t>: IBM implements personalized e-learning modules tailored to individual employee roles and learning preferences.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94449" y="2063978"/>
            <a:ext cx="10384706" cy="873760"/>
          </a:xfrm>
          <a:prstGeom prst="rect">
            <a:avLst/>
          </a:prstGeom>
        </p:spPr>
        <p:txBody>
          <a:bodyPr lIns="0" tIns="0" rIns="0" bIns="0" rtlCol="0" anchor="t">
            <a:spAutoFit/>
          </a:bodyPr>
          <a:lstStyle/>
          <a:p>
            <a:pPr algn="ctr">
              <a:lnSpc>
                <a:spcPts val="6440"/>
              </a:lnSpc>
            </a:pPr>
            <a:r>
              <a:rPr lang="en-US" sz="5600" spc="-167">
                <a:solidFill>
                  <a:srgbClr val="000000"/>
                </a:solidFill>
                <a:latin typeface="Poppins Bold" panose="00000800000000000000"/>
              </a:rPr>
              <a:t>Benefits with Examples</a:t>
            </a:r>
          </a:p>
        </p:txBody>
      </p:sp>
      <p:sp>
        <p:nvSpPr>
          <p:cNvPr id="5" name="Freeform 5"/>
          <p:cNvSpPr/>
          <p:nvPr/>
        </p:nvSpPr>
        <p:spPr>
          <a:xfrm>
            <a:off x="538621" y="4961557"/>
            <a:ext cx="1531682" cy="1330649"/>
          </a:xfrm>
          <a:custGeom>
            <a:avLst/>
            <a:gdLst/>
            <a:ahLst/>
            <a:cxnLst/>
            <a:rect l="l" t="t" r="r" b="b"/>
            <a:pathLst>
              <a:path w="1531682" h="1330649">
                <a:moveTo>
                  <a:pt x="0" y="0"/>
                </a:moveTo>
                <a:lnTo>
                  <a:pt x="1531683" y="0"/>
                </a:lnTo>
                <a:lnTo>
                  <a:pt x="1531683" y="1330649"/>
                </a:lnTo>
                <a:lnTo>
                  <a:pt x="0" y="133064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647845" y="5056445"/>
            <a:ext cx="1313235" cy="1140873"/>
          </a:xfrm>
          <a:custGeom>
            <a:avLst/>
            <a:gdLst/>
            <a:ahLst/>
            <a:cxnLst/>
            <a:rect l="l" t="t" r="r" b="b"/>
            <a:pathLst>
              <a:path w="1313235" h="1140873">
                <a:moveTo>
                  <a:pt x="0" y="0"/>
                </a:moveTo>
                <a:lnTo>
                  <a:pt x="1313235" y="0"/>
                </a:lnTo>
                <a:lnTo>
                  <a:pt x="1313235" y="1140872"/>
                </a:lnTo>
                <a:lnTo>
                  <a:pt x="0" y="11408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811538" y="5198448"/>
            <a:ext cx="985849" cy="856867"/>
          </a:xfrm>
          <a:custGeom>
            <a:avLst/>
            <a:gdLst/>
            <a:ahLst/>
            <a:cxnLst/>
            <a:rect l="l" t="t" r="r" b="b"/>
            <a:pathLst>
              <a:path w="985849" h="856867">
                <a:moveTo>
                  <a:pt x="0" y="0"/>
                </a:moveTo>
                <a:lnTo>
                  <a:pt x="985849" y="0"/>
                </a:lnTo>
                <a:lnTo>
                  <a:pt x="985849" y="856866"/>
                </a:lnTo>
                <a:lnTo>
                  <a:pt x="0" y="85686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2315300" y="4921577"/>
            <a:ext cx="7974957" cy="402014"/>
          </a:xfrm>
          <a:prstGeom prst="rect">
            <a:avLst/>
          </a:prstGeom>
        </p:spPr>
        <p:txBody>
          <a:bodyPr lIns="0" tIns="0" rIns="0" bIns="0" rtlCol="0" anchor="t">
            <a:spAutoFit/>
          </a:bodyPr>
          <a:lstStyle/>
          <a:p>
            <a:pPr>
              <a:lnSpc>
                <a:spcPts val="3025"/>
              </a:lnSpc>
            </a:pPr>
            <a:r>
              <a:rPr lang="en-US" sz="2630">
                <a:solidFill>
                  <a:srgbClr val="393939"/>
                </a:solidFill>
                <a:latin typeface="Poppins Bold" panose="00000800000000000000"/>
              </a:rPr>
              <a:t>Accessible On-the-Go Learning</a:t>
            </a:r>
          </a:p>
        </p:txBody>
      </p:sp>
      <p:grpSp>
        <p:nvGrpSpPr>
          <p:cNvPr id="9" name="Group 9"/>
          <p:cNvGrpSpPr/>
          <p:nvPr/>
        </p:nvGrpSpPr>
        <p:grpSpPr>
          <a:xfrm>
            <a:off x="-1522364" y="9979204"/>
            <a:ext cx="21354623" cy="2652117"/>
            <a:chOff x="0" y="0"/>
            <a:chExt cx="5624263" cy="698500"/>
          </a:xfrm>
        </p:grpSpPr>
        <p:sp>
          <p:nvSpPr>
            <p:cNvPr id="10" name="Freeform 10"/>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11" name="TextBox 11"/>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12" name="Group 12"/>
          <p:cNvGrpSpPr/>
          <p:nvPr/>
        </p:nvGrpSpPr>
        <p:grpSpPr>
          <a:xfrm>
            <a:off x="1681160" y="9979204"/>
            <a:ext cx="11022791" cy="2652117"/>
            <a:chOff x="0" y="0"/>
            <a:chExt cx="2903122" cy="698500"/>
          </a:xfrm>
        </p:grpSpPr>
        <p:sp>
          <p:nvSpPr>
            <p:cNvPr id="13" name="Freeform 13"/>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14" name="TextBox 14"/>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15" name="Group 15"/>
          <p:cNvGrpSpPr/>
          <p:nvPr/>
        </p:nvGrpSpPr>
        <p:grpSpPr>
          <a:xfrm>
            <a:off x="-2363919" y="9979204"/>
            <a:ext cx="8400463" cy="2652117"/>
            <a:chOff x="0" y="0"/>
            <a:chExt cx="2212468" cy="698500"/>
          </a:xfrm>
        </p:grpSpPr>
        <p:sp>
          <p:nvSpPr>
            <p:cNvPr id="16" name="Freeform 16"/>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7" name="TextBox 17"/>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grpSp>
        <p:nvGrpSpPr>
          <p:cNvPr id="18" name="Group 18"/>
          <p:cNvGrpSpPr>
            <a:grpSpLocks noChangeAspect="1"/>
          </p:cNvGrpSpPr>
          <p:nvPr/>
        </p:nvGrpSpPr>
        <p:grpSpPr>
          <a:xfrm>
            <a:off x="10825068" y="12"/>
            <a:ext cx="7516417" cy="10286035"/>
            <a:chOff x="0" y="0"/>
            <a:chExt cx="23248112" cy="31814478"/>
          </a:xfrm>
        </p:grpSpPr>
        <p:sp>
          <p:nvSpPr>
            <p:cNvPr id="19" name="Freeform 19"/>
            <p:cNvSpPr/>
            <p:nvPr/>
          </p:nvSpPr>
          <p:spPr>
            <a:xfrm>
              <a:off x="0" y="0"/>
              <a:ext cx="23248113" cy="31814517"/>
            </a:xfrm>
            <a:custGeom>
              <a:avLst/>
              <a:gdLst/>
              <a:ahLst/>
              <a:cxnLst/>
              <a:rect l="l" t="t" r="r" b="b"/>
              <a:pathLst>
                <a:path w="23248113" h="31814517">
                  <a:moveTo>
                    <a:pt x="10775061" y="0"/>
                  </a:moveTo>
                  <a:lnTo>
                    <a:pt x="0" y="14652625"/>
                  </a:lnTo>
                  <a:lnTo>
                    <a:pt x="13368910" y="31814517"/>
                  </a:lnTo>
                  <a:lnTo>
                    <a:pt x="23248113" y="31814517"/>
                  </a:lnTo>
                  <a:lnTo>
                    <a:pt x="23248113" y="0"/>
                  </a:lnTo>
                  <a:close/>
                </a:path>
              </a:pathLst>
            </a:custGeom>
            <a:blipFill>
              <a:blip r:embed="rId11"/>
              <a:stretch>
                <a:fillRect l="-71642" r="-71642"/>
              </a:stretch>
            </a:blipFill>
          </p:spPr>
          <p:txBody>
            <a:bodyPr/>
            <a:lstStyle/>
            <a:p>
              <a:endParaRPr lang="en-GB"/>
            </a:p>
          </p:txBody>
        </p:sp>
      </p:grpSp>
      <p:grpSp>
        <p:nvGrpSpPr>
          <p:cNvPr id="20" name="Group 20"/>
          <p:cNvGrpSpPr/>
          <p:nvPr/>
        </p:nvGrpSpPr>
        <p:grpSpPr>
          <a:xfrm rot="-3233192">
            <a:off x="8177659" y="873996"/>
            <a:ext cx="9067640" cy="990247"/>
            <a:chOff x="0" y="0"/>
            <a:chExt cx="2438429" cy="266293"/>
          </a:xfrm>
        </p:grpSpPr>
        <p:sp>
          <p:nvSpPr>
            <p:cNvPr id="21" name="Freeform 21"/>
            <p:cNvSpPr/>
            <p:nvPr/>
          </p:nvSpPr>
          <p:spPr>
            <a:xfrm>
              <a:off x="0" y="0"/>
              <a:ext cx="2438428" cy="266293"/>
            </a:xfrm>
            <a:custGeom>
              <a:avLst/>
              <a:gdLst/>
              <a:ahLst/>
              <a:cxnLst/>
              <a:rect l="l" t="t" r="r" b="b"/>
              <a:pathLst>
                <a:path w="2438428" h="266293">
                  <a:moveTo>
                    <a:pt x="2235228" y="0"/>
                  </a:moveTo>
                  <a:lnTo>
                    <a:pt x="0" y="0"/>
                  </a:lnTo>
                  <a:lnTo>
                    <a:pt x="203200" y="266293"/>
                  </a:lnTo>
                  <a:lnTo>
                    <a:pt x="2438428" y="266293"/>
                  </a:lnTo>
                  <a:lnTo>
                    <a:pt x="2235228" y="0"/>
                  </a:lnTo>
                  <a:close/>
                </a:path>
              </a:pathLst>
            </a:custGeom>
            <a:solidFill>
              <a:srgbClr val="ED9B0F"/>
            </a:solidFill>
          </p:spPr>
          <p:txBody>
            <a:bodyPr/>
            <a:lstStyle/>
            <a:p>
              <a:endParaRPr lang="en-GB"/>
            </a:p>
          </p:txBody>
        </p:sp>
        <p:sp>
          <p:nvSpPr>
            <p:cNvPr id="22" name="TextBox 22"/>
            <p:cNvSpPr txBox="1"/>
            <p:nvPr/>
          </p:nvSpPr>
          <p:spPr>
            <a:xfrm>
              <a:off x="101600" y="-57150"/>
              <a:ext cx="2235229" cy="323443"/>
            </a:xfrm>
            <a:prstGeom prst="rect">
              <a:avLst/>
            </a:prstGeom>
          </p:spPr>
          <p:txBody>
            <a:bodyPr lIns="50800" tIns="50800" rIns="50800" bIns="50800" rtlCol="0" anchor="ctr"/>
            <a:lstStyle/>
            <a:p>
              <a:pPr algn="ctr">
                <a:lnSpc>
                  <a:spcPts val="2660"/>
                </a:lnSpc>
              </a:pPr>
              <a:endParaRPr/>
            </a:p>
          </p:txBody>
        </p:sp>
      </p:grpSp>
      <p:sp>
        <p:nvSpPr>
          <p:cNvPr id="23" name="Freeform 23"/>
          <p:cNvSpPr/>
          <p:nvPr/>
        </p:nvSpPr>
        <p:spPr>
          <a:xfrm rot="-3237598">
            <a:off x="8519459" y="1392034"/>
            <a:ext cx="7276226" cy="345621"/>
          </a:xfrm>
          <a:custGeom>
            <a:avLst/>
            <a:gdLst/>
            <a:ahLst/>
            <a:cxnLst/>
            <a:rect l="l" t="t" r="r" b="b"/>
            <a:pathLst>
              <a:path w="7276226" h="345621">
                <a:moveTo>
                  <a:pt x="0" y="0"/>
                </a:moveTo>
                <a:lnTo>
                  <a:pt x="7276225" y="0"/>
                </a:lnTo>
                <a:lnTo>
                  <a:pt x="7276225" y="345620"/>
                </a:lnTo>
                <a:lnTo>
                  <a:pt x="0" y="345620"/>
                </a:lnTo>
                <a:lnTo>
                  <a:pt x="0" y="0"/>
                </a:lnTo>
                <a:close/>
              </a:path>
            </a:pathLst>
          </a:custGeom>
          <a:blipFill>
            <a:blip r:embed="rId12">
              <a:alphaModFix amt="70000"/>
            </a:blip>
            <a:stretch>
              <a:fillRect/>
            </a:stretch>
          </a:blipFill>
        </p:spPr>
        <p:txBody>
          <a:bodyPr/>
          <a:lstStyle/>
          <a:p>
            <a:endParaRPr lang="en-GB"/>
          </a:p>
        </p:txBody>
      </p:sp>
      <p:grpSp>
        <p:nvGrpSpPr>
          <p:cNvPr id="24" name="Group 24"/>
          <p:cNvGrpSpPr/>
          <p:nvPr/>
        </p:nvGrpSpPr>
        <p:grpSpPr>
          <a:xfrm rot="3129624">
            <a:off x="7299784" y="7491529"/>
            <a:ext cx="10890298" cy="1017616"/>
            <a:chOff x="0" y="0"/>
            <a:chExt cx="2939684" cy="274691"/>
          </a:xfrm>
        </p:grpSpPr>
        <p:sp>
          <p:nvSpPr>
            <p:cNvPr id="25" name="Freeform 25"/>
            <p:cNvSpPr/>
            <p:nvPr/>
          </p:nvSpPr>
          <p:spPr>
            <a:xfrm>
              <a:off x="0" y="0"/>
              <a:ext cx="2939684" cy="274691"/>
            </a:xfrm>
            <a:custGeom>
              <a:avLst/>
              <a:gdLst/>
              <a:ahLst/>
              <a:cxnLst/>
              <a:rect l="l" t="t" r="r" b="b"/>
              <a:pathLst>
                <a:path w="2939684" h="274691">
                  <a:moveTo>
                    <a:pt x="203200" y="0"/>
                  </a:moveTo>
                  <a:lnTo>
                    <a:pt x="2939684" y="0"/>
                  </a:lnTo>
                  <a:lnTo>
                    <a:pt x="2736484" y="274691"/>
                  </a:lnTo>
                  <a:lnTo>
                    <a:pt x="0" y="274691"/>
                  </a:lnTo>
                  <a:lnTo>
                    <a:pt x="203200" y="0"/>
                  </a:lnTo>
                  <a:close/>
                </a:path>
              </a:pathLst>
            </a:custGeom>
            <a:solidFill>
              <a:srgbClr val="FFBC00"/>
            </a:solidFill>
          </p:spPr>
          <p:txBody>
            <a:bodyPr/>
            <a:lstStyle/>
            <a:p>
              <a:endParaRPr lang="en-GB"/>
            </a:p>
          </p:txBody>
        </p:sp>
        <p:sp>
          <p:nvSpPr>
            <p:cNvPr id="26" name="TextBox 26"/>
            <p:cNvSpPr txBox="1"/>
            <p:nvPr/>
          </p:nvSpPr>
          <p:spPr>
            <a:xfrm>
              <a:off x="101600" y="-57150"/>
              <a:ext cx="2736484" cy="331841"/>
            </a:xfrm>
            <a:prstGeom prst="rect">
              <a:avLst/>
            </a:prstGeom>
          </p:spPr>
          <p:txBody>
            <a:bodyPr lIns="50800" tIns="50800" rIns="50800" bIns="50800" rtlCol="0" anchor="ctr"/>
            <a:lstStyle/>
            <a:p>
              <a:pPr algn="ctr">
                <a:lnSpc>
                  <a:spcPts val="2660"/>
                </a:lnSpc>
              </a:pPr>
              <a:endParaRPr/>
            </a:p>
          </p:txBody>
        </p:sp>
      </p:grpSp>
      <p:grpSp>
        <p:nvGrpSpPr>
          <p:cNvPr id="27" name="Group 27"/>
          <p:cNvGrpSpPr/>
          <p:nvPr/>
        </p:nvGrpSpPr>
        <p:grpSpPr>
          <a:xfrm rot="-3233192">
            <a:off x="7950591" y="916651"/>
            <a:ext cx="7155380" cy="1008470"/>
            <a:chOff x="0" y="0"/>
            <a:chExt cx="1889421" cy="266293"/>
          </a:xfrm>
        </p:grpSpPr>
        <p:sp>
          <p:nvSpPr>
            <p:cNvPr id="28" name="Freeform 28"/>
            <p:cNvSpPr/>
            <p:nvPr/>
          </p:nvSpPr>
          <p:spPr>
            <a:xfrm>
              <a:off x="0" y="0"/>
              <a:ext cx="1889421" cy="266293"/>
            </a:xfrm>
            <a:custGeom>
              <a:avLst/>
              <a:gdLst/>
              <a:ahLst/>
              <a:cxnLst/>
              <a:rect l="l" t="t" r="r" b="b"/>
              <a:pathLst>
                <a:path w="1889421" h="266293">
                  <a:moveTo>
                    <a:pt x="1686221" y="0"/>
                  </a:moveTo>
                  <a:lnTo>
                    <a:pt x="0" y="0"/>
                  </a:lnTo>
                  <a:lnTo>
                    <a:pt x="203200" y="266293"/>
                  </a:lnTo>
                  <a:lnTo>
                    <a:pt x="1889421" y="266293"/>
                  </a:lnTo>
                  <a:lnTo>
                    <a:pt x="1686221" y="0"/>
                  </a:lnTo>
                  <a:close/>
                </a:path>
              </a:pathLst>
            </a:custGeom>
            <a:solidFill>
              <a:srgbClr val="FFBC00"/>
            </a:solidFill>
          </p:spPr>
          <p:txBody>
            <a:bodyPr/>
            <a:lstStyle/>
            <a:p>
              <a:endParaRPr lang="en-GB"/>
            </a:p>
          </p:txBody>
        </p:sp>
        <p:sp>
          <p:nvSpPr>
            <p:cNvPr id="29" name="TextBox 29"/>
            <p:cNvSpPr txBox="1"/>
            <p:nvPr/>
          </p:nvSpPr>
          <p:spPr>
            <a:xfrm>
              <a:off x="101600" y="-57150"/>
              <a:ext cx="1686221" cy="323443"/>
            </a:xfrm>
            <a:prstGeom prst="rect">
              <a:avLst/>
            </a:prstGeom>
          </p:spPr>
          <p:txBody>
            <a:bodyPr lIns="50800" tIns="50800" rIns="50800" bIns="50800" rtlCol="0" anchor="ctr"/>
            <a:lstStyle/>
            <a:p>
              <a:pPr algn="ctr">
                <a:lnSpc>
                  <a:spcPts val="2660"/>
                </a:lnSpc>
              </a:pPr>
              <a:endParaRPr/>
            </a:p>
          </p:txBody>
        </p:sp>
      </p:grpSp>
      <p:sp>
        <p:nvSpPr>
          <p:cNvPr id="30" name="TextBox 30"/>
          <p:cNvSpPr txBox="1"/>
          <p:nvPr/>
        </p:nvSpPr>
        <p:spPr>
          <a:xfrm>
            <a:off x="2315300" y="5520720"/>
            <a:ext cx="6847595" cy="2352675"/>
          </a:xfrm>
          <a:prstGeom prst="rect">
            <a:avLst/>
          </a:prstGeom>
        </p:spPr>
        <p:txBody>
          <a:bodyPr lIns="0" tIns="0" rIns="0" bIns="0" rtlCol="0" anchor="t">
            <a:spAutoFit/>
          </a:bodyPr>
          <a:lstStyle/>
          <a:p>
            <a:pPr algn="just">
              <a:lnSpc>
                <a:spcPts val="2630"/>
              </a:lnSpc>
            </a:pPr>
            <a:r>
              <a:rPr lang="en-US" sz="2190">
                <a:solidFill>
                  <a:srgbClr val="000000"/>
                </a:solidFill>
                <a:latin typeface="Poppins Bold" panose="00000800000000000000"/>
              </a:rPr>
              <a:t>Salesforce Trailhead: </a:t>
            </a:r>
            <a:r>
              <a:rPr lang="en-US" sz="2190">
                <a:solidFill>
                  <a:srgbClr val="000000"/>
                </a:solidFill>
                <a:latin typeface="Poppins" panose="00000500000000000000"/>
              </a:rPr>
              <a:t>Salesforce's Trailhead is an online learning platform offering interactive modules and projects to learn Salesforce CRM skills. It provides a gamified learning experience, allowing users to earn badges and certifications as they progress through different learning paths (Salesforce Trailhead, 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689440" y="4880898"/>
            <a:ext cx="1983440" cy="1723113"/>
          </a:xfrm>
          <a:custGeom>
            <a:avLst/>
            <a:gdLst/>
            <a:ahLst/>
            <a:cxnLst/>
            <a:rect l="l" t="t" r="r" b="b"/>
            <a:pathLst>
              <a:path w="1983440" h="1723113">
                <a:moveTo>
                  <a:pt x="0" y="0"/>
                </a:moveTo>
                <a:lnTo>
                  <a:pt x="1983440" y="0"/>
                </a:lnTo>
                <a:lnTo>
                  <a:pt x="1983440" y="1723113"/>
                </a:lnTo>
                <a:lnTo>
                  <a:pt x="0" y="17231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830879" y="5003773"/>
            <a:ext cx="1700563" cy="1477364"/>
          </a:xfrm>
          <a:custGeom>
            <a:avLst/>
            <a:gdLst/>
            <a:ahLst/>
            <a:cxnLst/>
            <a:rect l="l" t="t" r="r" b="b"/>
            <a:pathLst>
              <a:path w="1700563" h="1477364">
                <a:moveTo>
                  <a:pt x="0" y="0"/>
                </a:moveTo>
                <a:lnTo>
                  <a:pt x="1700562" y="0"/>
                </a:lnTo>
                <a:lnTo>
                  <a:pt x="1700562" y="1477364"/>
                </a:lnTo>
                <a:lnTo>
                  <a:pt x="0" y="14773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042851" y="5187658"/>
            <a:ext cx="1276617" cy="1109593"/>
          </a:xfrm>
          <a:custGeom>
            <a:avLst/>
            <a:gdLst/>
            <a:ahLst/>
            <a:cxnLst/>
            <a:rect l="l" t="t" r="r" b="b"/>
            <a:pathLst>
              <a:path w="1276617" h="1109593">
                <a:moveTo>
                  <a:pt x="0" y="0"/>
                </a:moveTo>
                <a:lnTo>
                  <a:pt x="1276617" y="0"/>
                </a:lnTo>
                <a:lnTo>
                  <a:pt x="1276617" y="1109593"/>
                </a:lnTo>
                <a:lnTo>
                  <a:pt x="0" y="110959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7" name="Group 7"/>
          <p:cNvGrpSpPr/>
          <p:nvPr/>
        </p:nvGrpSpPr>
        <p:grpSpPr>
          <a:xfrm>
            <a:off x="-1522364" y="9979204"/>
            <a:ext cx="21354623" cy="2652117"/>
            <a:chOff x="0" y="0"/>
            <a:chExt cx="5624263" cy="698500"/>
          </a:xfrm>
        </p:grpSpPr>
        <p:sp>
          <p:nvSpPr>
            <p:cNvPr id="8" name="Freeform 8"/>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9" name="TextBox 9"/>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10" name="Group 10"/>
          <p:cNvGrpSpPr/>
          <p:nvPr/>
        </p:nvGrpSpPr>
        <p:grpSpPr>
          <a:xfrm>
            <a:off x="1681160" y="9979204"/>
            <a:ext cx="11022791" cy="2652117"/>
            <a:chOff x="0" y="0"/>
            <a:chExt cx="2903122" cy="698500"/>
          </a:xfrm>
        </p:grpSpPr>
        <p:sp>
          <p:nvSpPr>
            <p:cNvPr id="11" name="Freeform 11"/>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12" name="TextBox 12"/>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13" name="Group 13"/>
          <p:cNvGrpSpPr/>
          <p:nvPr/>
        </p:nvGrpSpPr>
        <p:grpSpPr>
          <a:xfrm>
            <a:off x="-2363919" y="9979204"/>
            <a:ext cx="8400463" cy="2652117"/>
            <a:chOff x="0" y="0"/>
            <a:chExt cx="2212468" cy="698500"/>
          </a:xfrm>
        </p:grpSpPr>
        <p:sp>
          <p:nvSpPr>
            <p:cNvPr id="14" name="Freeform 14"/>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5" name="TextBox 15"/>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sp>
        <p:nvSpPr>
          <p:cNvPr id="16" name="Freeform 16"/>
          <p:cNvSpPr/>
          <p:nvPr/>
        </p:nvSpPr>
        <p:spPr>
          <a:xfrm>
            <a:off x="4578087" y="2041401"/>
            <a:ext cx="10006767" cy="2962372"/>
          </a:xfrm>
          <a:custGeom>
            <a:avLst/>
            <a:gdLst/>
            <a:ahLst/>
            <a:cxnLst/>
            <a:rect l="l" t="t" r="r" b="b"/>
            <a:pathLst>
              <a:path w="10006767" h="2962372">
                <a:moveTo>
                  <a:pt x="0" y="0"/>
                </a:moveTo>
                <a:lnTo>
                  <a:pt x="10006767" y="0"/>
                </a:lnTo>
                <a:lnTo>
                  <a:pt x="10006767" y="2962372"/>
                </a:lnTo>
                <a:lnTo>
                  <a:pt x="0" y="2962372"/>
                </a:lnTo>
                <a:lnTo>
                  <a:pt x="0" y="0"/>
                </a:lnTo>
                <a:close/>
              </a:path>
            </a:pathLst>
          </a:custGeom>
          <a:blipFill>
            <a:blip r:embed="rId11"/>
            <a:stretch>
              <a:fillRect b="-125045"/>
            </a:stretch>
          </a:blipFill>
        </p:spPr>
        <p:txBody>
          <a:bodyPr/>
          <a:lstStyle/>
          <a:p>
            <a:endParaRPr lang="en-GB"/>
          </a:p>
        </p:txBody>
      </p:sp>
      <p:sp>
        <p:nvSpPr>
          <p:cNvPr id="17" name="TextBox 17"/>
          <p:cNvSpPr txBox="1"/>
          <p:nvPr/>
        </p:nvSpPr>
        <p:spPr>
          <a:xfrm>
            <a:off x="4389118" y="1054538"/>
            <a:ext cx="10384706" cy="873760"/>
          </a:xfrm>
          <a:prstGeom prst="rect">
            <a:avLst/>
          </a:prstGeom>
        </p:spPr>
        <p:txBody>
          <a:bodyPr lIns="0" tIns="0" rIns="0" bIns="0" rtlCol="0" anchor="t">
            <a:spAutoFit/>
          </a:bodyPr>
          <a:lstStyle/>
          <a:p>
            <a:pPr algn="ctr">
              <a:lnSpc>
                <a:spcPts val="6440"/>
              </a:lnSpc>
            </a:pPr>
            <a:r>
              <a:rPr lang="en-US" sz="5600" spc="-167">
                <a:solidFill>
                  <a:srgbClr val="000000"/>
                </a:solidFill>
                <a:latin typeface="Poppins Bold" panose="00000800000000000000"/>
              </a:rPr>
              <a:t>Benefits with Examples</a:t>
            </a:r>
          </a:p>
        </p:txBody>
      </p:sp>
      <p:sp>
        <p:nvSpPr>
          <p:cNvPr id="18" name="TextBox 18"/>
          <p:cNvSpPr txBox="1"/>
          <p:nvPr/>
        </p:nvSpPr>
        <p:spPr>
          <a:xfrm>
            <a:off x="2758936" y="5114925"/>
            <a:ext cx="10412405" cy="536825"/>
          </a:xfrm>
          <a:prstGeom prst="rect">
            <a:avLst/>
          </a:prstGeom>
        </p:spPr>
        <p:txBody>
          <a:bodyPr lIns="0" tIns="0" rIns="0" bIns="0" rtlCol="0" anchor="t">
            <a:spAutoFit/>
          </a:bodyPr>
          <a:lstStyle/>
          <a:p>
            <a:pPr>
              <a:lnSpc>
                <a:spcPts val="3915"/>
              </a:lnSpc>
            </a:pPr>
            <a:r>
              <a:rPr lang="en-US" sz="3405">
                <a:solidFill>
                  <a:srgbClr val="393939"/>
                </a:solidFill>
                <a:latin typeface="Poppins Bold" panose="00000800000000000000"/>
              </a:rPr>
              <a:t>Instant Feedback for Skill Enhancement</a:t>
            </a:r>
          </a:p>
        </p:txBody>
      </p:sp>
      <p:sp>
        <p:nvSpPr>
          <p:cNvPr id="19" name="TextBox 19"/>
          <p:cNvSpPr txBox="1"/>
          <p:nvPr/>
        </p:nvSpPr>
        <p:spPr>
          <a:xfrm>
            <a:off x="2758936" y="5704355"/>
            <a:ext cx="14765832" cy="3467100"/>
          </a:xfrm>
          <a:prstGeom prst="rect">
            <a:avLst/>
          </a:prstGeom>
        </p:spPr>
        <p:txBody>
          <a:bodyPr lIns="0" tIns="0" rIns="0" bIns="0" rtlCol="0" anchor="t">
            <a:spAutoFit/>
          </a:bodyPr>
          <a:lstStyle/>
          <a:p>
            <a:pPr algn="just">
              <a:lnSpc>
                <a:spcPts val="3405"/>
              </a:lnSpc>
            </a:pPr>
            <a:r>
              <a:rPr lang="en-US" sz="2840">
                <a:solidFill>
                  <a:srgbClr val="000000"/>
                </a:solidFill>
                <a:latin typeface="Poppins" panose="00000500000000000000"/>
              </a:rPr>
              <a:t>Amazon has implemented a program called "Career Choice" that offers employees opportunities to learn new skills for in-demand fields, even if those skills aren't directly related to their current roles at Amazon(Chen, 2023). The program covers various industries and provides access to training courses, including those in high-demand areas like healthcare, IT, and manufacturing. Employees can access these courses both online and in-person, aiming to help them gain new skills and potentially pursue different career paths (Amazon Career choice, 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4484148" y="1000125"/>
            <a:ext cx="10384706" cy="873760"/>
          </a:xfrm>
          <a:prstGeom prst="rect">
            <a:avLst/>
          </a:prstGeom>
        </p:spPr>
        <p:txBody>
          <a:bodyPr lIns="0" tIns="0" rIns="0" bIns="0" rtlCol="0" anchor="t">
            <a:spAutoFit/>
          </a:bodyPr>
          <a:lstStyle/>
          <a:p>
            <a:pPr algn="ctr">
              <a:lnSpc>
                <a:spcPts val="6440"/>
              </a:lnSpc>
            </a:pPr>
            <a:r>
              <a:rPr lang="en-US" sz="5600" spc="-167">
                <a:solidFill>
                  <a:srgbClr val="000000"/>
                </a:solidFill>
                <a:latin typeface="Poppins Bold" panose="00000800000000000000"/>
              </a:rPr>
              <a:t>Benefits with Examples</a:t>
            </a:r>
          </a:p>
        </p:txBody>
      </p:sp>
      <p:sp>
        <p:nvSpPr>
          <p:cNvPr id="5" name="AutoShape 5"/>
          <p:cNvSpPr/>
          <p:nvPr/>
        </p:nvSpPr>
        <p:spPr>
          <a:xfrm>
            <a:off x="1894295" y="4172094"/>
            <a:ext cx="0" cy="4205926"/>
          </a:xfrm>
          <a:prstGeom prst="line">
            <a:avLst/>
          </a:prstGeom>
          <a:ln w="133350" cap="flat">
            <a:solidFill>
              <a:srgbClr val="393939"/>
            </a:solidFill>
            <a:prstDash val="solid"/>
            <a:headEnd type="none" w="sm" len="sm"/>
            <a:tailEnd type="none" w="sm" len="sm"/>
          </a:ln>
        </p:spPr>
        <p:txBody>
          <a:bodyPr/>
          <a:lstStyle/>
          <a:p>
            <a:endParaRPr lang="en-GB"/>
          </a:p>
        </p:txBody>
      </p:sp>
      <p:sp>
        <p:nvSpPr>
          <p:cNvPr id="6" name="Freeform 6"/>
          <p:cNvSpPr/>
          <p:nvPr/>
        </p:nvSpPr>
        <p:spPr>
          <a:xfrm>
            <a:off x="1028700" y="2935870"/>
            <a:ext cx="1731190" cy="1503971"/>
          </a:xfrm>
          <a:custGeom>
            <a:avLst/>
            <a:gdLst/>
            <a:ahLst/>
            <a:cxnLst/>
            <a:rect l="l" t="t" r="r" b="b"/>
            <a:pathLst>
              <a:path w="1731190" h="1503971">
                <a:moveTo>
                  <a:pt x="0" y="0"/>
                </a:moveTo>
                <a:lnTo>
                  <a:pt x="1731190" y="0"/>
                </a:lnTo>
                <a:lnTo>
                  <a:pt x="1731190" y="1503971"/>
                </a:lnTo>
                <a:lnTo>
                  <a:pt x="0" y="15039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028700" y="5038624"/>
            <a:ext cx="1731190" cy="1503971"/>
          </a:xfrm>
          <a:custGeom>
            <a:avLst/>
            <a:gdLst/>
            <a:ahLst/>
            <a:cxnLst/>
            <a:rect l="l" t="t" r="r" b="b"/>
            <a:pathLst>
              <a:path w="1731190" h="1503971">
                <a:moveTo>
                  <a:pt x="0" y="0"/>
                </a:moveTo>
                <a:lnTo>
                  <a:pt x="1731190" y="0"/>
                </a:lnTo>
                <a:lnTo>
                  <a:pt x="1731190" y="1503972"/>
                </a:lnTo>
                <a:lnTo>
                  <a:pt x="0" y="15039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1028700" y="7141796"/>
            <a:ext cx="1731190" cy="1503971"/>
          </a:xfrm>
          <a:custGeom>
            <a:avLst/>
            <a:gdLst/>
            <a:ahLst/>
            <a:cxnLst/>
            <a:rect l="l" t="t" r="r" b="b"/>
            <a:pathLst>
              <a:path w="1731190" h="1503971">
                <a:moveTo>
                  <a:pt x="0" y="0"/>
                </a:moveTo>
                <a:lnTo>
                  <a:pt x="1731190" y="0"/>
                </a:lnTo>
                <a:lnTo>
                  <a:pt x="1731190" y="1503972"/>
                </a:lnTo>
                <a:lnTo>
                  <a:pt x="0" y="15039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1152151" y="3043118"/>
            <a:ext cx="1484289" cy="1289476"/>
          </a:xfrm>
          <a:custGeom>
            <a:avLst/>
            <a:gdLst/>
            <a:ahLst/>
            <a:cxnLst/>
            <a:rect l="l" t="t" r="r" b="b"/>
            <a:pathLst>
              <a:path w="1484289" h="1289476">
                <a:moveTo>
                  <a:pt x="0" y="0"/>
                </a:moveTo>
                <a:lnTo>
                  <a:pt x="1484288" y="0"/>
                </a:lnTo>
                <a:lnTo>
                  <a:pt x="1484288" y="1289476"/>
                </a:lnTo>
                <a:lnTo>
                  <a:pt x="0" y="12894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1152151" y="5145872"/>
            <a:ext cx="1484289" cy="1289476"/>
          </a:xfrm>
          <a:custGeom>
            <a:avLst/>
            <a:gdLst/>
            <a:ahLst/>
            <a:cxnLst/>
            <a:rect l="l" t="t" r="r" b="b"/>
            <a:pathLst>
              <a:path w="1484289" h="1289476">
                <a:moveTo>
                  <a:pt x="0" y="0"/>
                </a:moveTo>
                <a:lnTo>
                  <a:pt x="1484288" y="0"/>
                </a:lnTo>
                <a:lnTo>
                  <a:pt x="1484288" y="1289476"/>
                </a:lnTo>
                <a:lnTo>
                  <a:pt x="0" y="12894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1152151" y="7249044"/>
            <a:ext cx="1484289" cy="1289476"/>
          </a:xfrm>
          <a:custGeom>
            <a:avLst/>
            <a:gdLst/>
            <a:ahLst/>
            <a:cxnLst/>
            <a:rect l="l" t="t" r="r" b="b"/>
            <a:pathLst>
              <a:path w="1484289" h="1289476">
                <a:moveTo>
                  <a:pt x="0" y="0"/>
                </a:moveTo>
                <a:lnTo>
                  <a:pt x="1484288" y="0"/>
                </a:lnTo>
                <a:lnTo>
                  <a:pt x="1484288" y="1289476"/>
                </a:lnTo>
                <a:lnTo>
                  <a:pt x="0" y="128947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1337165" y="3203617"/>
            <a:ext cx="1114260" cy="968477"/>
          </a:xfrm>
          <a:custGeom>
            <a:avLst/>
            <a:gdLst/>
            <a:ahLst/>
            <a:cxnLst/>
            <a:rect l="l" t="t" r="r" b="b"/>
            <a:pathLst>
              <a:path w="1114260" h="968477">
                <a:moveTo>
                  <a:pt x="0" y="0"/>
                </a:moveTo>
                <a:lnTo>
                  <a:pt x="1114260" y="0"/>
                </a:lnTo>
                <a:lnTo>
                  <a:pt x="1114260" y="968477"/>
                </a:lnTo>
                <a:lnTo>
                  <a:pt x="0" y="9684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p:cNvSpPr/>
          <p:nvPr/>
        </p:nvSpPr>
        <p:spPr>
          <a:xfrm>
            <a:off x="1337165" y="5306371"/>
            <a:ext cx="1114260" cy="968477"/>
          </a:xfrm>
          <a:custGeom>
            <a:avLst/>
            <a:gdLst/>
            <a:ahLst/>
            <a:cxnLst/>
            <a:rect l="l" t="t" r="r" b="b"/>
            <a:pathLst>
              <a:path w="1114260" h="968477">
                <a:moveTo>
                  <a:pt x="0" y="0"/>
                </a:moveTo>
                <a:lnTo>
                  <a:pt x="1114260" y="0"/>
                </a:lnTo>
                <a:lnTo>
                  <a:pt x="1114260" y="968478"/>
                </a:lnTo>
                <a:lnTo>
                  <a:pt x="0" y="9684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4" name="Freeform 14"/>
          <p:cNvSpPr/>
          <p:nvPr/>
        </p:nvSpPr>
        <p:spPr>
          <a:xfrm>
            <a:off x="1337165" y="7409543"/>
            <a:ext cx="1114260" cy="968477"/>
          </a:xfrm>
          <a:custGeom>
            <a:avLst/>
            <a:gdLst/>
            <a:ahLst/>
            <a:cxnLst/>
            <a:rect l="l" t="t" r="r" b="b"/>
            <a:pathLst>
              <a:path w="1114260" h="968477">
                <a:moveTo>
                  <a:pt x="0" y="0"/>
                </a:moveTo>
                <a:lnTo>
                  <a:pt x="1114260" y="0"/>
                </a:lnTo>
                <a:lnTo>
                  <a:pt x="1114260" y="968477"/>
                </a:lnTo>
                <a:lnTo>
                  <a:pt x="0" y="9684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2942420" y="3075645"/>
            <a:ext cx="10169360" cy="457027"/>
          </a:xfrm>
          <a:prstGeom prst="rect">
            <a:avLst/>
          </a:prstGeom>
        </p:spPr>
        <p:txBody>
          <a:bodyPr lIns="0" tIns="0" rIns="0" bIns="0" rtlCol="0" anchor="t">
            <a:spAutoFit/>
          </a:bodyPr>
          <a:lstStyle/>
          <a:p>
            <a:pPr>
              <a:lnSpc>
                <a:spcPts val="3420"/>
              </a:lnSpc>
            </a:pPr>
            <a:r>
              <a:rPr lang="en-US" sz="2970" u="sng">
                <a:solidFill>
                  <a:srgbClr val="393939"/>
                </a:solidFill>
                <a:latin typeface="Poppins Bold" panose="00000800000000000000"/>
              </a:rPr>
              <a:t>Improved Employee Performance and Efficiency</a:t>
            </a:r>
          </a:p>
        </p:txBody>
      </p:sp>
      <p:sp>
        <p:nvSpPr>
          <p:cNvPr id="16" name="TextBox 16"/>
          <p:cNvSpPr txBox="1"/>
          <p:nvPr/>
        </p:nvSpPr>
        <p:spPr>
          <a:xfrm>
            <a:off x="2942420" y="5178399"/>
            <a:ext cx="9088179" cy="457027"/>
          </a:xfrm>
          <a:prstGeom prst="rect">
            <a:avLst/>
          </a:prstGeom>
        </p:spPr>
        <p:txBody>
          <a:bodyPr lIns="0" tIns="0" rIns="0" bIns="0" rtlCol="0" anchor="t">
            <a:spAutoFit/>
          </a:bodyPr>
          <a:lstStyle/>
          <a:p>
            <a:pPr>
              <a:lnSpc>
                <a:spcPts val="3420"/>
              </a:lnSpc>
            </a:pPr>
            <a:r>
              <a:rPr lang="en-US" sz="2970" u="sng">
                <a:solidFill>
                  <a:srgbClr val="393939"/>
                </a:solidFill>
                <a:latin typeface="Poppins Bold" panose="00000800000000000000"/>
              </a:rPr>
              <a:t>Cost Savings and Scalability</a:t>
            </a:r>
          </a:p>
        </p:txBody>
      </p:sp>
      <p:sp>
        <p:nvSpPr>
          <p:cNvPr id="17" name="TextBox 17"/>
          <p:cNvSpPr txBox="1"/>
          <p:nvPr/>
        </p:nvSpPr>
        <p:spPr>
          <a:xfrm>
            <a:off x="2942420" y="7281571"/>
            <a:ext cx="10169360" cy="457027"/>
          </a:xfrm>
          <a:prstGeom prst="rect">
            <a:avLst/>
          </a:prstGeom>
        </p:spPr>
        <p:txBody>
          <a:bodyPr lIns="0" tIns="0" rIns="0" bIns="0" rtlCol="0" anchor="t">
            <a:spAutoFit/>
          </a:bodyPr>
          <a:lstStyle/>
          <a:p>
            <a:pPr>
              <a:lnSpc>
                <a:spcPts val="3420"/>
              </a:lnSpc>
            </a:pPr>
            <a:r>
              <a:rPr lang="en-US" sz="2970" u="sng">
                <a:solidFill>
                  <a:srgbClr val="393939"/>
                </a:solidFill>
                <a:latin typeface="Poppins Bold" panose="00000800000000000000"/>
              </a:rPr>
              <a:t>Enhanced Learning Management and Tracking</a:t>
            </a:r>
          </a:p>
        </p:txBody>
      </p:sp>
      <p:sp>
        <p:nvSpPr>
          <p:cNvPr id="18" name="TextBox 18"/>
          <p:cNvSpPr txBox="1"/>
          <p:nvPr/>
        </p:nvSpPr>
        <p:spPr>
          <a:xfrm>
            <a:off x="2942420" y="3754069"/>
            <a:ext cx="14539833" cy="1133475"/>
          </a:xfrm>
          <a:prstGeom prst="rect">
            <a:avLst/>
          </a:prstGeom>
        </p:spPr>
        <p:txBody>
          <a:bodyPr lIns="0" tIns="0" rIns="0" bIns="0" rtlCol="0" anchor="t">
            <a:spAutoFit/>
          </a:bodyPr>
          <a:lstStyle/>
          <a:p>
            <a:pPr algn="just">
              <a:lnSpc>
                <a:spcPts val="2970"/>
              </a:lnSpc>
            </a:pPr>
            <a:r>
              <a:rPr lang="en-US" sz="2475">
                <a:solidFill>
                  <a:srgbClr val="000000"/>
                </a:solidFill>
                <a:latin typeface="Poppins" panose="00000500000000000000"/>
              </a:rPr>
              <a:t>Microsoft utilizes data analytics to identify skill gaps and tailor training programs accordingly. This leads to improved employee performance and operational efficiency(Stories, 2023).</a:t>
            </a:r>
          </a:p>
        </p:txBody>
      </p:sp>
      <p:sp>
        <p:nvSpPr>
          <p:cNvPr id="19" name="TextBox 19"/>
          <p:cNvSpPr txBox="1"/>
          <p:nvPr/>
        </p:nvSpPr>
        <p:spPr>
          <a:xfrm>
            <a:off x="2942420" y="5856823"/>
            <a:ext cx="14928946" cy="762000"/>
          </a:xfrm>
          <a:prstGeom prst="rect">
            <a:avLst/>
          </a:prstGeom>
        </p:spPr>
        <p:txBody>
          <a:bodyPr lIns="0" tIns="0" rIns="0" bIns="0" rtlCol="0" anchor="t">
            <a:spAutoFit/>
          </a:bodyPr>
          <a:lstStyle/>
          <a:p>
            <a:pPr algn="just">
              <a:lnSpc>
                <a:spcPts val="2970"/>
              </a:lnSpc>
            </a:pPr>
            <a:r>
              <a:rPr lang="en-US" sz="2475">
                <a:solidFill>
                  <a:srgbClr val="000000"/>
                </a:solidFill>
                <a:latin typeface="Poppins" panose="00000500000000000000"/>
              </a:rPr>
              <a:t>Google incorporates online collaboration tools for remote training, reducing costs and allowing scalable training options for a globally dispersed workforce (PricewaterhouseCoopers, nd).</a:t>
            </a:r>
          </a:p>
        </p:txBody>
      </p:sp>
      <p:sp>
        <p:nvSpPr>
          <p:cNvPr id="20" name="TextBox 20"/>
          <p:cNvSpPr txBox="1"/>
          <p:nvPr/>
        </p:nvSpPr>
        <p:spPr>
          <a:xfrm>
            <a:off x="2942420" y="7959995"/>
            <a:ext cx="14928946" cy="1876425"/>
          </a:xfrm>
          <a:prstGeom prst="rect">
            <a:avLst/>
          </a:prstGeom>
        </p:spPr>
        <p:txBody>
          <a:bodyPr lIns="0" tIns="0" rIns="0" bIns="0" rtlCol="0" anchor="t">
            <a:spAutoFit/>
          </a:bodyPr>
          <a:lstStyle/>
          <a:p>
            <a:pPr algn="just">
              <a:lnSpc>
                <a:spcPts val="2970"/>
              </a:lnSpc>
            </a:pPr>
            <a:r>
              <a:rPr lang="en-US" sz="2475">
                <a:solidFill>
                  <a:srgbClr val="000000"/>
                </a:solidFill>
                <a:latin typeface="Poppins" panose="00000500000000000000"/>
              </a:rPr>
              <a:t> LinkedIn uses learning management systems (LMS) to track employee progress and skill development, ensuring efficient learning pathways for its workforce (</a:t>
            </a:r>
            <a:r>
              <a:rPr lang="en-US" sz="2475">
                <a:solidFill>
                  <a:srgbClr val="000000"/>
                </a:solidFill>
                <a:latin typeface="Poppins Italics" panose="00000500000000000000"/>
              </a:rPr>
              <a:t>Learning Management Systems, 2004).</a:t>
            </a:r>
          </a:p>
          <a:p>
            <a:pPr algn="just">
              <a:lnSpc>
                <a:spcPts val="2970"/>
              </a:lnSpc>
            </a:pPr>
            <a:endParaRPr lang="en-US" sz="2475">
              <a:solidFill>
                <a:srgbClr val="000000"/>
              </a:solidFill>
              <a:latin typeface="Poppins Italics" panose="00000500000000000000"/>
            </a:endParaRPr>
          </a:p>
          <a:p>
            <a:pPr algn="just">
              <a:lnSpc>
                <a:spcPts val="2970"/>
              </a:lnSpc>
            </a:pPr>
            <a:endParaRPr lang="en-US" sz="2475">
              <a:solidFill>
                <a:srgbClr val="000000"/>
              </a:solidFill>
              <a:latin typeface="Poppins Italics" panose="00000500000000000000"/>
            </a:endParaRPr>
          </a:p>
        </p:txBody>
      </p:sp>
      <p:grpSp>
        <p:nvGrpSpPr>
          <p:cNvPr id="21" name="Group 21"/>
          <p:cNvGrpSpPr/>
          <p:nvPr/>
        </p:nvGrpSpPr>
        <p:grpSpPr>
          <a:xfrm>
            <a:off x="-1522364" y="9979204"/>
            <a:ext cx="21354623" cy="2652117"/>
            <a:chOff x="0" y="0"/>
            <a:chExt cx="5624263" cy="698500"/>
          </a:xfrm>
        </p:grpSpPr>
        <p:sp>
          <p:nvSpPr>
            <p:cNvPr id="22" name="Freeform 22"/>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23" name="TextBox 23"/>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24" name="Group 24"/>
          <p:cNvGrpSpPr/>
          <p:nvPr/>
        </p:nvGrpSpPr>
        <p:grpSpPr>
          <a:xfrm>
            <a:off x="1681160" y="9979204"/>
            <a:ext cx="11022791" cy="2652117"/>
            <a:chOff x="0" y="0"/>
            <a:chExt cx="2903122" cy="698500"/>
          </a:xfrm>
        </p:grpSpPr>
        <p:sp>
          <p:nvSpPr>
            <p:cNvPr id="25" name="Freeform 25"/>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26" name="TextBox 26"/>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27" name="Group 27"/>
          <p:cNvGrpSpPr/>
          <p:nvPr/>
        </p:nvGrpSpPr>
        <p:grpSpPr>
          <a:xfrm>
            <a:off x="-2363919" y="9979204"/>
            <a:ext cx="8400463" cy="2652117"/>
            <a:chOff x="0" y="0"/>
            <a:chExt cx="2212468" cy="698500"/>
          </a:xfrm>
        </p:grpSpPr>
        <p:sp>
          <p:nvSpPr>
            <p:cNvPr id="28" name="Freeform 28"/>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29" name="TextBox 29"/>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22364" y="9912529"/>
            <a:ext cx="21354623" cy="2652117"/>
            <a:chOff x="0" y="0"/>
            <a:chExt cx="5624263" cy="698500"/>
          </a:xfrm>
        </p:grpSpPr>
        <p:sp>
          <p:nvSpPr>
            <p:cNvPr id="3" name="Freeform 3"/>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4" name="TextBox 4"/>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5" name="Group 5"/>
          <p:cNvGrpSpPr/>
          <p:nvPr/>
        </p:nvGrpSpPr>
        <p:grpSpPr>
          <a:xfrm>
            <a:off x="1681160" y="9912529"/>
            <a:ext cx="11022791" cy="2652117"/>
            <a:chOff x="0" y="0"/>
            <a:chExt cx="2903122" cy="698500"/>
          </a:xfrm>
        </p:grpSpPr>
        <p:sp>
          <p:nvSpPr>
            <p:cNvPr id="6" name="Freeform 6"/>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7" name="TextBox 7"/>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8" name="Group 8"/>
          <p:cNvGrpSpPr/>
          <p:nvPr/>
        </p:nvGrpSpPr>
        <p:grpSpPr>
          <a:xfrm>
            <a:off x="-2363919" y="9912529"/>
            <a:ext cx="8400463" cy="2652117"/>
            <a:chOff x="0" y="0"/>
            <a:chExt cx="2212468" cy="698500"/>
          </a:xfrm>
        </p:grpSpPr>
        <p:sp>
          <p:nvSpPr>
            <p:cNvPr id="9" name="Freeform 9"/>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0" name="TextBox 10"/>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4197944" y="2122166"/>
            <a:ext cx="9514603" cy="923290"/>
          </a:xfrm>
          <a:prstGeom prst="rect">
            <a:avLst/>
          </a:prstGeom>
        </p:spPr>
        <p:txBody>
          <a:bodyPr lIns="0" tIns="0" rIns="0" bIns="0" rtlCol="0" anchor="t">
            <a:spAutoFit/>
          </a:bodyPr>
          <a:lstStyle/>
          <a:p>
            <a:pPr algn="ctr">
              <a:lnSpc>
                <a:spcPts val="6785"/>
              </a:lnSpc>
            </a:pPr>
            <a:r>
              <a:rPr lang="en-US" sz="5900" spc="-176">
                <a:solidFill>
                  <a:srgbClr val="000000"/>
                </a:solidFill>
                <a:latin typeface="Poppins Bold" panose="00000800000000000000"/>
              </a:rPr>
              <a:t> Challenges</a:t>
            </a:r>
          </a:p>
        </p:txBody>
      </p:sp>
      <p:sp>
        <p:nvSpPr>
          <p:cNvPr id="14" name="TextBox 14"/>
          <p:cNvSpPr txBox="1"/>
          <p:nvPr/>
        </p:nvSpPr>
        <p:spPr>
          <a:xfrm>
            <a:off x="3825259" y="3418526"/>
            <a:ext cx="12575191" cy="6137002"/>
          </a:xfrm>
          <a:prstGeom prst="rect">
            <a:avLst/>
          </a:prstGeom>
        </p:spPr>
        <p:txBody>
          <a:bodyPr lIns="0" tIns="0" rIns="0" bIns="0" rtlCol="0" anchor="t">
            <a:spAutoFit/>
          </a:bodyPr>
          <a:lstStyle/>
          <a:p>
            <a:pPr marL="979805" lvl="1" indent="-489585">
              <a:lnSpc>
                <a:spcPts val="8120"/>
              </a:lnSpc>
              <a:buFont typeface="Arial" panose="020B0604020202020204"/>
              <a:buChar char="•"/>
            </a:pPr>
            <a:r>
              <a:rPr lang="en-US" sz="4535">
                <a:solidFill>
                  <a:srgbClr val="000000"/>
                </a:solidFill>
                <a:latin typeface="Poppins" panose="00000500000000000000"/>
              </a:rPr>
              <a:t>Digital Divide and Access(Sabin, 2018)  </a:t>
            </a:r>
          </a:p>
          <a:p>
            <a:pPr marL="979805" lvl="1" indent="-489585">
              <a:lnSpc>
                <a:spcPts val="8120"/>
              </a:lnSpc>
              <a:buFont typeface="Arial" panose="020B0604020202020204"/>
              <a:buChar char="•"/>
            </a:pPr>
            <a:r>
              <a:rPr lang="en-US" sz="4535">
                <a:solidFill>
                  <a:srgbClr val="000000"/>
                </a:solidFill>
                <a:latin typeface="Poppins" panose="00000500000000000000"/>
              </a:rPr>
              <a:t>Technological Constraints and Adaptability</a:t>
            </a:r>
          </a:p>
          <a:p>
            <a:pPr marL="979805" lvl="1" indent="-489585">
              <a:lnSpc>
                <a:spcPts val="8120"/>
              </a:lnSpc>
              <a:buFont typeface="Arial" panose="020B0604020202020204"/>
              <a:buChar char="•"/>
            </a:pPr>
            <a:r>
              <a:rPr lang="en-US" sz="4535">
                <a:solidFill>
                  <a:srgbClr val="000000"/>
                </a:solidFill>
                <a:latin typeface="Poppins" panose="00000500000000000000"/>
              </a:rPr>
              <a:t>Maintenance and Upkeep Costs </a:t>
            </a:r>
          </a:p>
          <a:p>
            <a:pPr marL="979805" lvl="1" indent="-489585">
              <a:lnSpc>
                <a:spcPts val="8120"/>
              </a:lnSpc>
              <a:buFont typeface="Arial" panose="020B0604020202020204"/>
              <a:buChar char="•"/>
            </a:pPr>
            <a:r>
              <a:rPr lang="en-US" sz="4535">
                <a:solidFill>
                  <a:srgbClr val="000000"/>
                </a:solidFill>
                <a:latin typeface="Poppins" panose="00000500000000000000"/>
              </a:rPr>
              <a:t>Employee Resistance to Change(Lainema, 2005)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22364" y="9912529"/>
            <a:ext cx="21354623" cy="2652117"/>
            <a:chOff x="0" y="0"/>
            <a:chExt cx="5624263" cy="698500"/>
          </a:xfrm>
        </p:grpSpPr>
        <p:sp>
          <p:nvSpPr>
            <p:cNvPr id="3" name="Freeform 3"/>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4" name="TextBox 4"/>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5" name="Group 5"/>
          <p:cNvGrpSpPr/>
          <p:nvPr/>
        </p:nvGrpSpPr>
        <p:grpSpPr>
          <a:xfrm>
            <a:off x="1681160" y="9912529"/>
            <a:ext cx="11022791" cy="2652117"/>
            <a:chOff x="0" y="0"/>
            <a:chExt cx="2903122" cy="698500"/>
          </a:xfrm>
        </p:grpSpPr>
        <p:sp>
          <p:nvSpPr>
            <p:cNvPr id="6" name="Freeform 6"/>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7" name="TextBox 7"/>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8" name="Group 8"/>
          <p:cNvGrpSpPr/>
          <p:nvPr/>
        </p:nvGrpSpPr>
        <p:grpSpPr>
          <a:xfrm>
            <a:off x="-2363919" y="9912529"/>
            <a:ext cx="8400463" cy="2652117"/>
            <a:chOff x="0" y="0"/>
            <a:chExt cx="2212468" cy="698500"/>
          </a:xfrm>
        </p:grpSpPr>
        <p:sp>
          <p:nvSpPr>
            <p:cNvPr id="9" name="Freeform 9"/>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0" name="TextBox 10"/>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7402017" y="4203118"/>
            <a:ext cx="3426891" cy="2944985"/>
            <a:chOff x="0" y="0"/>
            <a:chExt cx="812800" cy="698500"/>
          </a:xfrm>
        </p:grpSpPr>
        <p:sp>
          <p:nvSpPr>
            <p:cNvPr id="14" name="Freeform 1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393939"/>
            </a:solidFill>
            <a:ln w="152400" cap="sq">
              <a:solidFill>
                <a:srgbClr val="FFBC00"/>
              </a:solidFill>
              <a:prstDash val="solid"/>
              <a:miter/>
            </a:ln>
          </p:spPr>
          <p:txBody>
            <a:bodyPr/>
            <a:lstStyle/>
            <a:p>
              <a:endParaRPr lang="en-GB"/>
            </a:p>
          </p:txBody>
        </p:sp>
        <p:sp>
          <p:nvSpPr>
            <p:cNvPr id="15" name="TextBox 15"/>
            <p:cNvSpPr txBox="1"/>
            <p:nvPr/>
          </p:nvSpPr>
          <p:spPr>
            <a:xfrm>
              <a:off x="114300" y="-57150"/>
              <a:ext cx="584200" cy="755650"/>
            </a:xfrm>
            <a:prstGeom prst="rect">
              <a:avLst/>
            </a:prstGeom>
          </p:spPr>
          <p:txBody>
            <a:bodyPr lIns="50800" tIns="50800" rIns="50800" bIns="50800" rtlCol="0" anchor="ctr"/>
            <a:lstStyle/>
            <a:p>
              <a:pPr algn="ctr">
                <a:lnSpc>
                  <a:spcPts val="2660"/>
                </a:lnSpc>
              </a:pPr>
              <a:endParaRPr/>
            </a:p>
          </p:txBody>
        </p:sp>
      </p:grpSp>
      <p:sp>
        <p:nvSpPr>
          <p:cNvPr id="16" name="Freeform 16"/>
          <p:cNvSpPr/>
          <p:nvPr/>
        </p:nvSpPr>
        <p:spPr>
          <a:xfrm>
            <a:off x="10084264" y="2929703"/>
            <a:ext cx="1710175" cy="1485715"/>
          </a:xfrm>
          <a:custGeom>
            <a:avLst/>
            <a:gdLst/>
            <a:ahLst/>
            <a:cxnLst/>
            <a:rect l="l" t="t" r="r" b="b"/>
            <a:pathLst>
              <a:path w="1710175" h="1485715">
                <a:moveTo>
                  <a:pt x="0" y="0"/>
                </a:moveTo>
                <a:lnTo>
                  <a:pt x="1710175" y="0"/>
                </a:lnTo>
                <a:lnTo>
                  <a:pt x="1710175" y="1485715"/>
                </a:lnTo>
                <a:lnTo>
                  <a:pt x="0" y="14857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a:off x="6036543" y="6784986"/>
            <a:ext cx="1710175" cy="1485715"/>
          </a:xfrm>
          <a:custGeom>
            <a:avLst/>
            <a:gdLst/>
            <a:ahLst/>
            <a:cxnLst/>
            <a:rect l="l" t="t" r="r" b="b"/>
            <a:pathLst>
              <a:path w="1710175" h="1485715">
                <a:moveTo>
                  <a:pt x="0" y="0"/>
                </a:moveTo>
                <a:lnTo>
                  <a:pt x="1710175" y="0"/>
                </a:lnTo>
                <a:lnTo>
                  <a:pt x="1710175" y="1485715"/>
                </a:lnTo>
                <a:lnTo>
                  <a:pt x="0" y="14857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10206216" y="3035649"/>
            <a:ext cx="1466271" cy="1273823"/>
          </a:xfrm>
          <a:custGeom>
            <a:avLst/>
            <a:gdLst/>
            <a:ahLst/>
            <a:cxnLst/>
            <a:rect l="l" t="t" r="r" b="b"/>
            <a:pathLst>
              <a:path w="1466271" h="1273823">
                <a:moveTo>
                  <a:pt x="0" y="0"/>
                </a:moveTo>
                <a:lnTo>
                  <a:pt x="1466271" y="0"/>
                </a:lnTo>
                <a:lnTo>
                  <a:pt x="1466271" y="1273823"/>
                </a:lnTo>
                <a:lnTo>
                  <a:pt x="0" y="12738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a:off x="6158495" y="6890932"/>
            <a:ext cx="1466271" cy="1273823"/>
          </a:xfrm>
          <a:custGeom>
            <a:avLst/>
            <a:gdLst/>
            <a:ahLst/>
            <a:cxnLst/>
            <a:rect l="l" t="t" r="r" b="b"/>
            <a:pathLst>
              <a:path w="1466271" h="1273823">
                <a:moveTo>
                  <a:pt x="0" y="0"/>
                </a:moveTo>
                <a:lnTo>
                  <a:pt x="1466271" y="0"/>
                </a:lnTo>
                <a:lnTo>
                  <a:pt x="1466271" y="1273823"/>
                </a:lnTo>
                <a:lnTo>
                  <a:pt x="0" y="12738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0" name="Freeform 20"/>
          <p:cNvSpPr/>
          <p:nvPr/>
        </p:nvSpPr>
        <p:spPr>
          <a:xfrm>
            <a:off x="6337468" y="2852895"/>
            <a:ext cx="1710175" cy="1485715"/>
          </a:xfrm>
          <a:custGeom>
            <a:avLst/>
            <a:gdLst/>
            <a:ahLst/>
            <a:cxnLst/>
            <a:rect l="l" t="t" r="r" b="b"/>
            <a:pathLst>
              <a:path w="1710175" h="1485715">
                <a:moveTo>
                  <a:pt x="0" y="0"/>
                </a:moveTo>
                <a:lnTo>
                  <a:pt x="1710175" y="0"/>
                </a:lnTo>
                <a:lnTo>
                  <a:pt x="1710175" y="1485714"/>
                </a:lnTo>
                <a:lnTo>
                  <a:pt x="0" y="1485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1" name="Freeform 21"/>
          <p:cNvSpPr/>
          <p:nvPr/>
        </p:nvSpPr>
        <p:spPr>
          <a:xfrm>
            <a:off x="6459420" y="2958841"/>
            <a:ext cx="1466271" cy="1273823"/>
          </a:xfrm>
          <a:custGeom>
            <a:avLst/>
            <a:gdLst/>
            <a:ahLst/>
            <a:cxnLst/>
            <a:rect l="l" t="t" r="r" b="b"/>
            <a:pathLst>
              <a:path w="1466271" h="1273823">
                <a:moveTo>
                  <a:pt x="0" y="0"/>
                </a:moveTo>
                <a:lnTo>
                  <a:pt x="1466271" y="0"/>
                </a:lnTo>
                <a:lnTo>
                  <a:pt x="1466271" y="1273823"/>
                </a:lnTo>
                <a:lnTo>
                  <a:pt x="0" y="12738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2" name="Freeform 22"/>
          <p:cNvSpPr/>
          <p:nvPr/>
        </p:nvSpPr>
        <p:spPr>
          <a:xfrm>
            <a:off x="10479570" y="6784986"/>
            <a:ext cx="1710175" cy="1485715"/>
          </a:xfrm>
          <a:custGeom>
            <a:avLst/>
            <a:gdLst/>
            <a:ahLst/>
            <a:cxnLst/>
            <a:rect l="l" t="t" r="r" b="b"/>
            <a:pathLst>
              <a:path w="1710175" h="1485715">
                <a:moveTo>
                  <a:pt x="0" y="0"/>
                </a:moveTo>
                <a:lnTo>
                  <a:pt x="1710175" y="0"/>
                </a:lnTo>
                <a:lnTo>
                  <a:pt x="1710175" y="1485715"/>
                </a:lnTo>
                <a:lnTo>
                  <a:pt x="0" y="14857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Freeform 23"/>
          <p:cNvSpPr/>
          <p:nvPr/>
        </p:nvSpPr>
        <p:spPr>
          <a:xfrm>
            <a:off x="10601522" y="6890932"/>
            <a:ext cx="1466271" cy="1273823"/>
          </a:xfrm>
          <a:custGeom>
            <a:avLst/>
            <a:gdLst/>
            <a:ahLst/>
            <a:cxnLst/>
            <a:rect l="l" t="t" r="r" b="b"/>
            <a:pathLst>
              <a:path w="1466271" h="1273823">
                <a:moveTo>
                  <a:pt x="0" y="0"/>
                </a:moveTo>
                <a:lnTo>
                  <a:pt x="1466271" y="0"/>
                </a:lnTo>
                <a:lnTo>
                  <a:pt x="1466271" y="1273823"/>
                </a:lnTo>
                <a:lnTo>
                  <a:pt x="0" y="12738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4" name="Freeform 24"/>
          <p:cNvSpPr/>
          <p:nvPr/>
        </p:nvSpPr>
        <p:spPr>
          <a:xfrm>
            <a:off x="6813766" y="3216963"/>
            <a:ext cx="757578" cy="757578"/>
          </a:xfrm>
          <a:custGeom>
            <a:avLst/>
            <a:gdLst/>
            <a:ahLst/>
            <a:cxnLst/>
            <a:rect l="l" t="t" r="r" b="b"/>
            <a:pathLst>
              <a:path w="757578" h="757578">
                <a:moveTo>
                  <a:pt x="0" y="0"/>
                </a:moveTo>
                <a:lnTo>
                  <a:pt x="757578" y="0"/>
                </a:lnTo>
                <a:lnTo>
                  <a:pt x="757578" y="757578"/>
                </a:lnTo>
                <a:lnTo>
                  <a:pt x="0" y="7575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Freeform 25"/>
          <p:cNvSpPr/>
          <p:nvPr/>
        </p:nvSpPr>
        <p:spPr>
          <a:xfrm>
            <a:off x="10623331" y="3293772"/>
            <a:ext cx="682767" cy="757578"/>
          </a:xfrm>
          <a:custGeom>
            <a:avLst/>
            <a:gdLst/>
            <a:ahLst/>
            <a:cxnLst/>
            <a:rect l="l" t="t" r="r" b="b"/>
            <a:pathLst>
              <a:path w="682767" h="757578">
                <a:moveTo>
                  <a:pt x="0" y="0"/>
                </a:moveTo>
                <a:lnTo>
                  <a:pt x="682767" y="0"/>
                </a:lnTo>
                <a:lnTo>
                  <a:pt x="682767" y="757578"/>
                </a:lnTo>
                <a:lnTo>
                  <a:pt x="0" y="75757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6" name="Freeform 26"/>
          <p:cNvSpPr/>
          <p:nvPr/>
        </p:nvSpPr>
        <p:spPr>
          <a:xfrm>
            <a:off x="6560617" y="7092299"/>
            <a:ext cx="662028" cy="871089"/>
          </a:xfrm>
          <a:custGeom>
            <a:avLst/>
            <a:gdLst/>
            <a:ahLst/>
            <a:cxnLst/>
            <a:rect l="l" t="t" r="r" b="b"/>
            <a:pathLst>
              <a:path w="662028" h="871089">
                <a:moveTo>
                  <a:pt x="0" y="0"/>
                </a:moveTo>
                <a:lnTo>
                  <a:pt x="662028" y="0"/>
                </a:lnTo>
                <a:lnTo>
                  <a:pt x="662028" y="871089"/>
                </a:lnTo>
                <a:lnTo>
                  <a:pt x="0" y="87108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7" name="Freeform 27"/>
          <p:cNvSpPr/>
          <p:nvPr/>
        </p:nvSpPr>
        <p:spPr>
          <a:xfrm>
            <a:off x="10955868" y="7148102"/>
            <a:ext cx="759482" cy="759482"/>
          </a:xfrm>
          <a:custGeom>
            <a:avLst/>
            <a:gdLst/>
            <a:ahLst/>
            <a:cxnLst/>
            <a:rect l="l" t="t" r="r" b="b"/>
            <a:pathLst>
              <a:path w="759482" h="759482">
                <a:moveTo>
                  <a:pt x="0" y="0"/>
                </a:moveTo>
                <a:lnTo>
                  <a:pt x="759482" y="0"/>
                </a:lnTo>
                <a:lnTo>
                  <a:pt x="759482" y="759483"/>
                </a:lnTo>
                <a:lnTo>
                  <a:pt x="0" y="75948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8" name="TextBox 28"/>
          <p:cNvSpPr txBox="1"/>
          <p:nvPr/>
        </p:nvSpPr>
        <p:spPr>
          <a:xfrm>
            <a:off x="5168385" y="1009650"/>
            <a:ext cx="9514603" cy="704850"/>
          </a:xfrm>
          <a:prstGeom prst="rect">
            <a:avLst/>
          </a:prstGeom>
        </p:spPr>
        <p:txBody>
          <a:bodyPr lIns="0" tIns="0" rIns="0" bIns="0" rtlCol="0" anchor="t">
            <a:spAutoFit/>
          </a:bodyPr>
          <a:lstStyle/>
          <a:p>
            <a:pPr algn="ctr">
              <a:lnSpc>
                <a:spcPts val="5175"/>
              </a:lnSpc>
            </a:pPr>
            <a:r>
              <a:rPr lang="en-US" sz="4500" spc="-135">
                <a:solidFill>
                  <a:srgbClr val="000000"/>
                </a:solidFill>
                <a:latin typeface="Poppins Bold" panose="00000800000000000000"/>
              </a:rPr>
              <a:t>Strategies to Address Challenges</a:t>
            </a:r>
          </a:p>
        </p:txBody>
      </p:sp>
      <p:sp>
        <p:nvSpPr>
          <p:cNvPr id="29" name="TextBox 29"/>
          <p:cNvSpPr txBox="1"/>
          <p:nvPr/>
        </p:nvSpPr>
        <p:spPr>
          <a:xfrm>
            <a:off x="11973811" y="3055262"/>
            <a:ext cx="7158559" cy="297815"/>
          </a:xfrm>
          <a:prstGeom prst="rect">
            <a:avLst/>
          </a:prstGeom>
        </p:spPr>
        <p:txBody>
          <a:bodyPr lIns="0" tIns="0" rIns="0" bIns="0" rtlCol="0" anchor="t">
            <a:spAutoFit/>
          </a:bodyPr>
          <a:lstStyle/>
          <a:p>
            <a:pPr>
              <a:lnSpc>
                <a:spcPts val="2185"/>
              </a:lnSpc>
            </a:pPr>
            <a:r>
              <a:rPr lang="en-US" sz="1900">
                <a:solidFill>
                  <a:srgbClr val="000000"/>
                </a:solidFill>
                <a:latin typeface="Poppins Bold" panose="00000800000000000000"/>
              </a:rPr>
              <a:t>Technological Constraints and Adaptability</a:t>
            </a:r>
          </a:p>
        </p:txBody>
      </p:sp>
      <p:sp>
        <p:nvSpPr>
          <p:cNvPr id="30" name="TextBox 30"/>
          <p:cNvSpPr txBox="1"/>
          <p:nvPr/>
        </p:nvSpPr>
        <p:spPr>
          <a:xfrm>
            <a:off x="1337401" y="2949316"/>
            <a:ext cx="4843924" cy="387350"/>
          </a:xfrm>
          <a:prstGeom prst="rect">
            <a:avLst/>
          </a:prstGeom>
        </p:spPr>
        <p:txBody>
          <a:bodyPr lIns="0" tIns="0" rIns="0" bIns="0" rtlCol="0" anchor="t">
            <a:spAutoFit/>
          </a:bodyPr>
          <a:lstStyle/>
          <a:p>
            <a:pPr algn="r">
              <a:lnSpc>
                <a:spcPts val="2875"/>
              </a:lnSpc>
            </a:pPr>
            <a:r>
              <a:rPr lang="en-US" sz="2500">
                <a:solidFill>
                  <a:srgbClr val="000000"/>
                </a:solidFill>
                <a:latin typeface="Poppins Bold" panose="00000800000000000000"/>
              </a:rPr>
              <a:t> Digital Divide and Access</a:t>
            </a:r>
          </a:p>
        </p:txBody>
      </p:sp>
      <p:sp>
        <p:nvSpPr>
          <p:cNvPr id="31" name="TextBox 31"/>
          <p:cNvSpPr txBox="1"/>
          <p:nvPr/>
        </p:nvSpPr>
        <p:spPr>
          <a:xfrm>
            <a:off x="12284995" y="7138577"/>
            <a:ext cx="5152625" cy="387350"/>
          </a:xfrm>
          <a:prstGeom prst="rect">
            <a:avLst/>
          </a:prstGeom>
        </p:spPr>
        <p:txBody>
          <a:bodyPr lIns="0" tIns="0" rIns="0" bIns="0" rtlCol="0" anchor="t">
            <a:spAutoFit/>
          </a:bodyPr>
          <a:lstStyle/>
          <a:p>
            <a:pPr algn="r">
              <a:lnSpc>
                <a:spcPts val="2875"/>
              </a:lnSpc>
            </a:pPr>
            <a:r>
              <a:rPr lang="en-US" sz="2500">
                <a:solidFill>
                  <a:srgbClr val="000000"/>
                </a:solidFill>
                <a:latin typeface="Poppins Bold" panose="00000800000000000000"/>
              </a:rPr>
              <a:t>Employee Resistance to Chang</a:t>
            </a:r>
          </a:p>
        </p:txBody>
      </p:sp>
      <p:sp>
        <p:nvSpPr>
          <p:cNvPr id="32" name="TextBox 32"/>
          <p:cNvSpPr txBox="1"/>
          <p:nvPr/>
        </p:nvSpPr>
        <p:spPr>
          <a:xfrm>
            <a:off x="2508166" y="6960727"/>
            <a:ext cx="2956878" cy="749300"/>
          </a:xfrm>
          <a:prstGeom prst="rect">
            <a:avLst/>
          </a:prstGeom>
        </p:spPr>
        <p:txBody>
          <a:bodyPr lIns="0" tIns="0" rIns="0" bIns="0" rtlCol="0" anchor="t">
            <a:spAutoFit/>
          </a:bodyPr>
          <a:lstStyle/>
          <a:p>
            <a:pPr algn="r">
              <a:lnSpc>
                <a:spcPts val="2875"/>
              </a:lnSpc>
            </a:pPr>
            <a:r>
              <a:rPr lang="en-US" sz="2500">
                <a:solidFill>
                  <a:srgbClr val="000000"/>
                </a:solidFill>
                <a:latin typeface="Poppins Bold" panose="00000800000000000000"/>
              </a:rPr>
              <a:t>Maintenance and Upkeep Costs</a:t>
            </a:r>
          </a:p>
        </p:txBody>
      </p:sp>
      <p:sp>
        <p:nvSpPr>
          <p:cNvPr id="33" name="TextBox 33"/>
          <p:cNvSpPr txBox="1"/>
          <p:nvPr/>
        </p:nvSpPr>
        <p:spPr>
          <a:xfrm>
            <a:off x="12106675" y="3543650"/>
            <a:ext cx="5330945" cy="1195625"/>
          </a:xfrm>
          <a:prstGeom prst="rect">
            <a:avLst/>
          </a:prstGeom>
        </p:spPr>
        <p:txBody>
          <a:bodyPr lIns="0" tIns="0" rIns="0" bIns="0" rtlCol="0" anchor="t">
            <a:spAutoFit/>
          </a:bodyPr>
          <a:lstStyle/>
          <a:p>
            <a:pPr algn="just">
              <a:lnSpc>
                <a:spcPts val="2355"/>
              </a:lnSpc>
            </a:pPr>
            <a:r>
              <a:rPr lang="en-US" sz="1980">
                <a:solidFill>
                  <a:srgbClr val="000000"/>
                </a:solidFill>
                <a:latin typeface="Poppins" panose="00000500000000000000"/>
              </a:rPr>
              <a:t>Addressing compatibility issues with existing systems and ensuring smooth integration of new technology for training purposes.</a:t>
            </a:r>
          </a:p>
        </p:txBody>
      </p:sp>
      <p:sp>
        <p:nvSpPr>
          <p:cNvPr id="34" name="TextBox 34"/>
          <p:cNvSpPr txBox="1"/>
          <p:nvPr/>
        </p:nvSpPr>
        <p:spPr>
          <a:xfrm>
            <a:off x="1337401" y="3543650"/>
            <a:ext cx="4843924" cy="821436"/>
          </a:xfrm>
          <a:prstGeom prst="rect">
            <a:avLst/>
          </a:prstGeom>
        </p:spPr>
        <p:txBody>
          <a:bodyPr lIns="0" tIns="0" rIns="0" bIns="0" rtlCol="0" anchor="t">
            <a:spAutoFit/>
          </a:bodyPr>
          <a:lstStyle/>
          <a:p>
            <a:pPr algn="just">
              <a:lnSpc>
                <a:spcPts val="2140"/>
              </a:lnSpc>
            </a:pPr>
            <a:r>
              <a:rPr lang="en-US" sz="1800">
                <a:solidFill>
                  <a:srgbClr val="000000"/>
                </a:solidFill>
                <a:latin typeface="Poppins" panose="00000500000000000000"/>
              </a:rPr>
              <a:t>Ensuring equitable access to technology and training resources across diverse employee demographics.</a:t>
            </a:r>
          </a:p>
        </p:txBody>
      </p:sp>
      <p:sp>
        <p:nvSpPr>
          <p:cNvPr id="35" name="TextBox 35"/>
          <p:cNvSpPr txBox="1"/>
          <p:nvPr/>
        </p:nvSpPr>
        <p:spPr>
          <a:xfrm>
            <a:off x="12284995" y="7732912"/>
            <a:ext cx="5152625" cy="1354836"/>
          </a:xfrm>
          <a:prstGeom prst="rect">
            <a:avLst/>
          </a:prstGeom>
        </p:spPr>
        <p:txBody>
          <a:bodyPr lIns="0" tIns="0" rIns="0" bIns="0" rtlCol="0" anchor="t">
            <a:spAutoFit/>
          </a:bodyPr>
          <a:lstStyle/>
          <a:p>
            <a:pPr algn="just">
              <a:lnSpc>
                <a:spcPts val="2140"/>
              </a:lnSpc>
            </a:pPr>
            <a:r>
              <a:rPr lang="en-US" sz="1800">
                <a:solidFill>
                  <a:srgbClr val="000000"/>
                </a:solidFill>
                <a:latin typeface="Poppins" panose="00000500000000000000"/>
              </a:rPr>
              <a:t> Implementing change management strategies to overcome employee reluctance and foster a positive attitude towards technology-based training initiatives.</a:t>
            </a:r>
          </a:p>
        </p:txBody>
      </p:sp>
      <p:sp>
        <p:nvSpPr>
          <p:cNvPr id="36" name="TextBox 36"/>
          <p:cNvSpPr txBox="1"/>
          <p:nvPr/>
        </p:nvSpPr>
        <p:spPr>
          <a:xfrm>
            <a:off x="1531036" y="7800372"/>
            <a:ext cx="3934008" cy="1044544"/>
          </a:xfrm>
          <a:prstGeom prst="rect">
            <a:avLst/>
          </a:prstGeom>
        </p:spPr>
        <p:txBody>
          <a:bodyPr lIns="0" tIns="0" rIns="0" bIns="0" rtlCol="0" anchor="t">
            <a:spAutoFit/>
          </a:bodyPr>
          <a:lstStyle/>
          <a:p>
            <a:pPr algn="just">
              <a:lnSpc>
                <a:spcPts val="2035"/>
              </a:lnSpc>
            </a:pPr>
            <a:r>
              <a:rPr lang="en-US" sz="1710">
                <a:solidFill>
                  <a:srgbClr val="000000"/>
                </a:solidFill>
                <a:latin typeface="Poppins" panose="00000500000000000000"/>
              </a:rPr>
              <a:t>Budgeting for ongoing maintenance, updates, and technological advancements in training infrastructure.</a:t>
            </a:r>
          </a:p>
        </p:txBody>
      </p:sp>
      <p:sp>
        <p:nvSpPr>
          <p:cNvPr id="37" name="Freeform 37"/>
          <p:cNvSpPr/>
          <p:nvPr/>
        </p:nvSpPr>
        <p:spPr>
          <a:xfrm>
            <a:off x="7901156" y="4624509"/>
            <a:ext cx="2485688" cy="2160477"/>
          </a:xfrm>
          <a:custGeom>
            <a:avLst/>
            <a:gdLst/>
            <a:ahLst/>
            <a:cxnLst/>
            <a:rect l="l" t="t" r="r" b="b"/>
            <a:pathLst>
              <a:path w="2485688" h="2160477">
                <a:moveTo>
                  <a:pt x="0" y="0"/>
                </a:moveTo>
                <a:lnTo>
                  <a:pt x="2485688" y="0"/>
                </a:lnTo>
                <a:lnTo>
                  <a:pt x="2485688" y="2160477"/>
                </a:lnTo>
                <a:lnTo>
                  <a:pt x="0" y="216047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22364" y="9912529"/>
            <a:ext cx="21354623" cy="2652117"/>
            <a:chOff x="0" y="0"/>
            <a:chExt cx="5624263" cy="698500"/>
          </a:xfrm>
        </p:grpSpPr>
        <p:sp>
          <p:nvSpPr>
            <p:cNvPr id="3" name="Freeform 3"/>
            <p:cNvSpPr/>
            <p:nvPr/>
          </p:nvSpPr>
          <p:spPr>
            <a:xfrm>
              <a:off x="0" y="0"/>
              <a:ext cx="5624263" cy="698500"/>
            </a:xfrm>
            <a:custGeom>
              <a:avLst/>
              <a:gdLst/>
              <a:ahLst/>
              <a:cxnLst/>
              <a:rect l="l" t="t" r="r" b="b"/>
              <a:pathLst>
                <a:path w="5624263" h="698500">
                  <a:moveTo>
                    <a:pt x="5624263" y="349250"/>
                  </a:moveTo>
                  <a:lnTo>
                    <a:pt x="5421063" y="698500"/>
                  </a:lnTo>
                  <a:lnTo>
                    <a:pt x="203200" y="698500"/>
                  </a:lnTo>
                  <a:lnTo>
                    <a:pt x="0" y="349250"/>
                  </a:lnTo>
                  <a:lnTo>
                    <a:pt x="203200" y="0"/>
                  </a:lnTo>
                  <a:lnTo>
                    <a:pt x="5421063" y="0"/>
                  </a:lnTo>
                  <a:lnTo>
                    <a:pt x="5624263" y="349250"/>
                  </a:lnTo>
                  <a:close/>
                </a:path>
              </a:pathLst>
            </a:custGeom>
            <a:solidFill>
              <a:srgbClr val="393939"/>
            </a:solidFill>
          </p:spPr>
          <p:txBody>
            <a:bodyPr/>
            <a:lstStyle/>
            <a:p>
              <a:endParaRPr lang="en-GB"/>
            </a:p>
          </p:txBody>
        </p:sp>
        <p:sp>
          <p:nvSpPr>
            <p:cNvPr id="4" name="TextBox 4"/>
            <p:cNvSpPr txBox="1"/>
            <p:nvPr/>
          </p:nvSpPr>
          <p:spPr>
            <a:xfrm>
              <a:off x="114300" y="-57150"/>
              <a:ext cx="5395663" cy="755650"/>
            </a:xfrm>
            <a:prstGeom prst="rect">
              <a:avLst/>
            </a:prstGeom>
          </p:spPr>
          <p:txBody>
            <a:bodyPr lIns="50800" tIns="50800" rIns="50800" bIns="50800" rtlCol="0" anchor="ctr"/>
            <a:lstStyle/>
            <a:p>
              <a:pPr algn="ctr">
                <a:lnSpc>
                  <a:spcPts val="2660"/>
                </a:lnSpc>
              </a:pPr>
              <a:endParaRPr/>
            </a:p>
          </p:txBody>
        </p:sp>
      </p:grpSp>
      <p:grpSp>
        <p:nvGrpSpPr>
          <p:cNvPr id="5" name="Group 5"/>
          <p:cNvGrpSpPr/>
          <p:nvPr/>
        </p:nvGrpSpPr>
        <p:grpSpPr>
          <a:xfrm>
            <a:off x="1681160" y="9912529"/>
            <a:ext cx="11022791" cy="2652117"/>
            <a:chOff x="0" y="0"/>
            <a:chExt cx="2903122" cy="698500"/>
          </a:xfrm>
        </p:grpSpPr>
        <p:sp>
          <p:nvSpPr>
            <p:cNvPr id="6" name="Freeform 6"/>
            <p:cNvSpPr/>
            <p:nvPr/>
          </p:nvSpPr>
          <p:spPr>
            <a:xfrm>
              <a:off x="0" y="0"/>
              <a:ext cx="2903122" cy="698500"/>
            </a:xfrm>
            <a:custGeom>
              <a:avLst/>
              <a:gdLst/>
              <a:ahLst/>
              <a:cxnLst/>
              <a:rect l="l" t="t" r="r" b="b"/>
              <a:pathLst>
                <a:path w="2903122" h="698500">
                  <a:moveTo>
                    <a:pt x="2903122" y="349250"/>
                  </a:moveTo>
                  <a:lnTo>
                    <a:pt x="2699922" y="698500"/>
                  </a:lnTo>
                  <a:lnTo>
                    <a:pt x="203200" y="698500"/>
                  </a:lnTo>
                  <a:lnTo>
                    <a:pt x="0" y="349250"/>
                  </a:lnTo>
                  <a:lnTo>
                    <a:pt x="203200" y="0"/>
                  </a:lnTo>
                  <a:lnTo>
                    <a:pt x="2699922" y="0"/>
                  </a:lnTo>
                  <a:lnTo>
                    <a:pt x="2903122" y="349250"/>
                  </a:lnTo>
                  <a:close/>
                </a:path>
              </a:pathLst>
            </a:custGeom>
            <a:solidFill>
              <a:srgbClr val="ED9B0F"/>
            </a:solidFill>
          </p:spPr>
          <p:txBody>
            <a:bodyPr/>
            <a:lstStyle/>
            <a:p>
              <a:endParaRPr lang="en-GB"/>
            </a:p>
          </p:txBody>
        </p:sp>
        <p:sp>
          <p:nvSpPr>
            <p:cNvPr id="7" name="TextBox 7"/>
            <p:cNvSpPr txBox="1"/>
            <p:nvPr/>
          </p:nvSpPr>
          <p:spPr>
            <a:xfrm>
              <a:off x="114300" y="-57150"/>
              <a:ext cx="2674522" cy="755650"/>
            </a:xfrm>
            <a:prstGeom prst="rect">
              <a:avLst/>
            </a:prstGeom>
          </p:spPr>
          <p:txBody>
            <a:bodyPr lIns="50800" tIns="50800" rIns="50800" bIns="50800" rtlCol="0" anchor="ctr"/>
            <a:lstStyle/>
            <a:p>
              <a:pPr algn="ctr">
                <a:lnSpc>
                  <a:spcPts val="2660"/>
                </a:lnSpc>
              </a:pPr>
              <a:endParaRPr/>
            </a:p>
          </p:txBody>
        </p:sp>
      </p:grpSp>
      <p:grpSp>
        <p:nvGrpSpPr>
          <p:cNvPr id="8" name="Group 8"/>
          <p:cNvGrpSpPr/>
          <p:nvPr/>
        </p:nvGrpSpPr>
        <p:grpSpPr>
          <a:xfrm>
            <a:off x="-2363919" y="9912529"/>
            <a:ext cx="8400463" cy="2652117"/>
            <a:chOff x="0" y="0"/>
            <a:chExt cx="2212468" cy="698500"/>
          </a:xfrm>
        </p:grpSpPr>
        <p:sp>
          <p:nvSpPr>
            <p:cNvPr id="9" name="Freeform 9"/>
            <p:cNvSpPr/>
            <p:nvPr/>
          </p:nvSpPr>
          <p:spPr>
            <a:xfrm>
              <a:off x="0" y="0"/>
              <a:ext cx="2212468" cy="698500"/>
            </a:xfrm>
            <a:custGeom>
              <a:avLst/>
              <a:gdLst/>
              <a:ahLst/>
              <a:cxnLst/>
              <a:rect l="l" t="t" r="r" b="b"/>
              <a:pathLst>
                <a:path w="2212468" h="698500">
                  <a:moveTo>
                    <a:pt x="2212468" y="349250"/>
                  </a:moveTo>
                  <a:lnTo>
                    <a:pt x="2009268" y="698500"/>
                  </a:lnTo>
                  <a:lnTo>
                    <a:pt x="203200" y="698500"/>
                  </a:lnTo>
                  <a:lnTo>
                    <a:pt x="0" y="349250"/>
                  </a:lnTo>
                  <a:lnTo>
                    <a:pt x="203200" y="0"/>
                  </a:lnTo>
                  <a:lnTo>
                    <a:pt x="2009268" y="0"/>
                  </a:lnTo>
                  <a:lnTo>
                    <a:pt x="2212468" y="349250"/>
                  </a:lnTo>
                  <a:close/>
                </a:path>
              </a:pathLst>
            </a:custGeom>
            <a:solidFill>
              <a:srgbClr val="FFBC00"/>
            </a:solidFill>
          </p:spPr>
          <p:txBody>
            <a:bodyPr/>
            <a:lstStyle/>
            <a:p>
              <a:endParaRPr lang="en-GB"/>
            </a:p>
          </p:txBody>
        </p:sp>
        <p:sp>
          <p:nvSpPr>
            <p:cNvPr id="10" name="TextBox 10"/>
            <p:cNvSpPr txBox="1"/>
            <p:nvPr/>
          </p:nvSpPr>
          <p:spPr>
            <a:xfrm>
              <a:off x="114300" y="-57150"/>
              <a:ext cx="1983868" cy="755650"/>
            </a:xfrm>
            <a:prstGeom prst="rect">
              <a:avLst/>
            </a:prstGeom>
          </p:spPr>
          <p:txBody>
            <a:bodyPr lIns="50800" tIns="50800" rIns="50800" bIns="50800" rtlCol="0" anchor="ctr"/>
            <a:lstStyle/>
            <a:p>
              <a:pPr algn="ctr">
                <a:lnSpc>
                  <a:spcPts val="2660"/>
                </a:lnSpc>
              </a:pPr>
              <a:endParaRPr/>
            </a:p>
          </p:txBody>
        </p:sp>
      </p:grpSp>
      <p:sp>
        <p:nvSpPr>
          <p:cNvPr id="11" name="Freeform 11"/>
          <p:cNvSpPr/>
          <p:nvPr/>
        </p:nvSpPr>
        <p:spPr>
          <a:xfrm>
            <a:off x="-60107" y="-2653476"/>
            <a:ext cx="2795016" cy="4991100"/>
          </a:xfrm>
          <a:custGeom>
            <a:avLst/>
            <a:gdLst/>
            <a:ahLst/>
            <a:cxnLst/>
            <a:rect l="l" t="t" r="r" b="b"/>
            <a:pathLst>
              <a:path w="2795016" h="4991100">
                <a:moveTo>
                  <a:pt x="0" y="0"/>
                </a:moveTo>
                <a:lnTo>
                  <a:pt x="2795016" y="0"/>
                </a:lnTo>
                <a:lnTo>
                  <a:pt x="2795016" y="4991100"/>
                </a:lnTo>
                <a:lnTo>
                  <a:pt x="0" y="49911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flipH="1">
            <a:off x="15553091" y="-2653476"/>
            <a:ext cx="2795016" cy="4991100"/>
          </a:xfrm>
          <a:custGeom>
            <a:avLst/>
            <a:gdLst/>
            <a:ahLst/>
            <a:cxnLst/>
            <a:rect l="l" t="t" r="r" b="b"/>
            <a:pathLst>
              <a:path w="2795016" h="4991100">
                <a:moveTo>
                  <a:pt x="2795016" y="0"/>
                </a:moveTo>
                <a:lnTo>
                  <a:pt x="0" y="0"/>
                </a:lnTo>
                <a:lnTo>
                  <a:pt x="0" y="4991100"/>
                </a:lnTo>
                <a:lnTo>
                  <a:pt x="2795016" y="4991100"/>
                </a:lnTo>
                <a:lnTo>
                  <a:pt x="279501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5168385" y="1198405"/>
            <a:ext cx="7951230" cy="704850"/>
          </a:xfrm>
          <a:prstGeom prst="rect">
            <a:avLst/>
          </a:prstGeom>
        </p:spPr>
        <p:txBody>
          <a:bodyPr lIns="0" tIns="0" rIns="0" bIns="0" rtlCol="0" anchor="t">
            <a:spAutoFit/>
          </a:bodyPr>
          <a:lstStyle/>
          <a:p>
            <a:pPr algn="ctr">
              <a:lnSpc>
                <a:spcPts val="5175"/>
              </a:lnSpc>
            </a:pPr>
            <a:r>
              <a:rPr lang="en-US" sz="4500" spc="-135">
                <a:solidFill>
                  <a:srgbClr val="000000"/>
                </a:solidFill>
                <a:latin typeface="Poppins Bold" panose="00000800000000000000"/>
              </a:rPr>
              <a:t>Conclusion</a:t>
            </a:r>
          </a:p>
        </p:txBody>
      </p:sp>
      <p:sp>
        <p:nvSpPr>
          <p:cNvPr id="14" name="TextBox 14"/>
          <p:cNvSpPr txBox="1"/>
          <p:nvPr/>
        </p:nvSpPr>
        <p:spPr>
          <a:xfrm>
            <a:off x="473837" y="2955911"/>
            <a:ext cx="17362220" cy="6309757"/>
          </a:xfrm>
          <a:prstGeom prst="rect">
            <a:avLst/>
          </a:prstGeom>
        </p:spPr>
        <p:txBody>
          <a:bodyPr lIns="0" tIns="0" rIns="0" bIns="0" rtlCol="0" anchor="t">
            <a:spAutoFit/>
          </a:bodyPr>
          <a:lstStyle/>
          <a:p>
            <a:pPr marL="690880" lvl="1" indent="-345440" algn="just">
              <a:lnSpc>
                <a:spcPts val="3810"/>
              </a:lnSpc>
              <a:buFont typeface="Arial" panose="020B0604020202020204"/>
              <a:buChar char="•"/>
            </a:pPr>
            <a:r>
              <a:rPr lang="en-US" sz="3200">
                <a:solidFill>
                  <a:srgbClr val="000000"/>
                </a:solidFill>
                <a:latin typeface="Poppins" panose="00000500000000000000"/>
              </a:rPr>
              <a:t>Importance of Technology in Training and Development: Technology plays a crucial role in modern learning, offering accessibility, flexibility, and scalability in training initiatives.</a:t>
            </a:r>
          </a:p>
          <a:p>
            <a:pPr marL="690880" lvl="1" indent="-345440" algn="just">
              <a:lnSpc>
                <a:spcPts val="3810"/>
              </a:lnSpc>
              <a:buFont typeface="Arial" panose="020B0604020202020204"/>
              <a:buChar char="•"/>
            </a:pPr>
            <a:r>
              <a:rPr lang="en-US" sz="3200">
                <a:solidFill>
                  <a:srgbClr val="000000"/>
                </a:solidFill>
                <a:latin typeface="Poppins" panose="00000500000000000000"/>
              </a:rPr>
              <a:t> Benefits for Employees: Enhanced engagement, personalized learning, on-the-go accessibility, and instant feedback foster skill development and knowledge retention.</a:t>
            </a:r>
          </a:p>
          <a:p>
            <a:pPr marL="690880" lvl="1" indent="-345440" algn="just">
              <a:lnSpc>
                <a:spcPts val="3810"/>
              </a:lnSpc>
              <a:buFont typeface="Arial" panose="020B0604020202020204"/>
              <a:buChar char="•"/>
            </a:pPr>
            <a:r>
              <a:rPr lang="en-US" sz="3200">
                <a:solidFill>
                  <a:srgbClr val="000000"/>
                </a:solidFill>
                <a:latin typeface="Poppins" panose="00000500000000000000"/>
              </a:rPr>
              <a:t>Benefits for Employers: Improved performance, cost savings, efficient learning management, increased engagement, and higher retention rates among employees.</a:t>
            </a:r>
          </a:p>
          <a:p>
            <a:pPr marL="690880" lvl="1" indent="-345440" algn="just">
              <a:lnSpc>
                <a:spcPts val="3810"/>
              </a:lnSpc>
              <a:buFont typeface="Arial" panose="020B0604020202020204"/>
              <a:buChar char="•"/>
            </a:pPr>
            <a:r>
              <a:rPr lang="en-US" sz="3200">
                <a:solidFill>
                  <a:srgbClr val="000000"/>
                </a:solidFill>
                <a:latin typeface="Poppins" panose="00000500000000000000"/>
              </a:rPr>
              <a:t>Challenges and Considerations: The digital divide, technological constraints, maintenance costs, and employee resistance require careful consideration and strategic planning.</a:t>
            </a:r>
          </a:p>
          <a:p>
            <a:pPr algn="just">
              <a:lnSpc>
                <a:spcPts val="3810"/>
              </a:lnSpc>
            </a:pPr>
            <a:endParaRPr lang="en-US" sz="3200">
              <a:solidFill>
                <a:srgbClr val="000000"/>
              </a:solidFill>
              <a:latin typeface="Poppins" panose="0000050000000000000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62435" y="1498225"/>
            <a:ext cx="17377272" cy="8775546"/>
          </a:xfrm>
          <a:prstGeom prst="rect">
            <a:avLst/>
          </a:prstGeom>
        </p:spPr>
        <p:txBody>
          <a:bodyPr lIns="0" tIns="0" rIns="0" bIns="0" rtlCol="0" anchor="t">
            <a:spAutoFit/>
          </a:bodyPr>
          <a:lstStyle/>
          <a:p>
            <a:pPr algn="just">
              <a:lnSpc>
                <a:spcPts val="1515"/>
              </a:lnSpc>
            </a:pPr>
            <a:r>
              <a:rPr lang="en-US" sz="1595">
                <a:solidFill>
                  <a:srgbClr val="000000"/>
                </a:solidFill>
                <a:latin typeface="Open Sans" panose="020B0606030504020204"/>
              </a:rPr>
              <a:t>(No date) Critical Review of Research on technology-based training in business ... Available at: http://aabri.com/manuscripts/10632.pdf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Amazon Career choice (no date) Amazon Career Choice. Available at: https://careerchoice.amazon/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Chen, C. (2023) Everything you need to know about career choice, Amazon’s education benefit that pre-pays tuition for degrees and Skills Development, US About Amazon. Available at: https://www.aboutamazon.com/news/workplace/career-choice-free-education-for-amazon-employees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The fun way to learn (no date) Trailhead. Available at: https://trailhead.salesforce.com/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Get started with trailhead (no date) Salesforce Trailhead. Available at: https://trailhead.salesforce.com/content/learn/trails/learn_salesforce_with_trailhead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Green, T.D. and Donovan, L.C. (2018) ‘Learning anytime, anywhere through technology’, The Wiley Handbook of Teaching and Learning, pp. 225–256. doi:10.1002/9781118955901.ch9.</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Haleem, A. et al. (2022) ‘Understanding the role of digital technologies in education: A Review’, Sustainable Operations and Computers, 3, pp. 275–285. doi:10.1016/j.susoc.2022.05.004.</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Lainema, T. (2005) ‘Building Technology-based training on relevant learning perspectives’, E-Training Practices for Professional Organizations, pp. 263–271. doi:10.1007/0-387-23572-8_32.</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PricewaterhouseCoopers (no date) What does virtual reality and the metaverse mean for training?, PwC. Available at: https://www.pwc.com/us/en/tech-effect/emerging-tech/virtual-reality-study.html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Sabin, M. (2018) ‘Implementing a competency-based Information Technology Curriculum: Challenges and Opportunities’, Proceedings of the 23rd Annual ACM Conference on Innovation and Technology in Computer Science Education [Preprint]. doi:10.1145/3197091.3205808.</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stories, I.T.– retired (2023) Microsoft uses analytics and data science to enhance the user experience, Inside Track Blog. Available at: https://www.microsoft.com/insidetrack/blog/microsoft-uses-analytics-and-data-science-to-enhance-the-user-experience/ (Accessed: 20 November 2023).</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‘Learning Management Systems (LMS)’ (2004) Encyclopedia of Distributed Learning [Preprint]. doi:10.4135/9781412950596.n99.</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r>
              <a:rPr lang="en-US" sz="1595">
                <a:solidFill>
                  <a:srgbClr val="000000"/>
                </a:solidFill>
                <a:latin typeface="Open Sans" panose="020B0606030504020204"/>
              </a:rPr>
              <a:t>‘Reconsidering content: Technology, learning and Learning Technology’ (2003) Learning Technology in Transition, pp. 27–40. doi:10.1201/b16987-4.</a:t>
            </a: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a:p>
            <a:pPr algn="just">
              <a:lnSpc>
                <a:spcPts val="1515"/>
              </a:lnSpc>
            </a:pPr>
            <a:endParaRPr lang="en-US" sz="1595">
              <a:solidFill>
                <a:srgbClr val="000000"/>
              </a:solidFill>
              <a:latin typeface="Open Sans" panose="020B0606030504020204"/>
            </a:endParaRPr>
          </a:p>
        </p:txBody>
      </p:sp>
      <p:sp>
        <p:nvSpPr>
          <p:cNvPr id="3" name="TextBox 3"/>
          <p:cNvSpPr txBox="1"/>
          <p:nvPr/>
        </p:nvSpPr>
        <p:spPr>
          <a:xfrm>
            <a:off x="1028700" y="881376"/>
            <a:ext cx="16230600" cy="313698"/>
          </a:xfrm>
          <a:prstGeom prst="rect">
            <a:avLst/>
          </a:prstGeom>
        </p:spPr>
        <p:txBody>
          <a:bodyPr lIns="0" tIns="0" rIns="0" bIns="0" rtlCol="0" anchor="t">
            <a:spAutoFit/>
          </a:bodyPr>
          <a:lstStyle/>
          <a:p>
            <a:pPr marL="0" lvl="0" indent="0" algn="ctr">
              <a:lnSpc>
                <a:spcPts val="2420"/>
              </a:lnSpc>
            </a:pPr>
            <a:r>
              <a:rPr lang="en-US" sz="2200">
                <a:solidFill>
                  <a:srgbClr val="000000"/>
                </a:solidFill>
                <a:latin typeface="Open Sans Bold" panose="020B0806030504020204"/>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1623</Words>
  <Application>Microsoft Office PowerPoint</Application>
  <PresentationFormat>Custom</PresentationFormat>
  <Paragraphs>130</Paragraphs>
  <Slides>11</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Calibri</vt:lpstr>
      <vt:lpstr>Arial</vt:lpstr>
      <vt:lpstr>Poppins Semi-Bold</vt:lpstr>
      <vt:lpstr>Poppins Italics</vt:lpstr>
      <vt:lpstr>Open Sans</vt:lpstr>
      <vt:lpstr>Poppins Bold</vt:lpstr>
      <vt:lpstr>Open Sans Bold</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Risk Management</dc:title>
  <dc:creator/>
  <cp:lastModifiedBy>Cristian Stoleru (2215119)</cp:lastModifiedBy>
  <cp:revision>6</cp:revision>
  <dcterms:created xsi:type="dcterms:W3CDTF">2006-08-16T00:00:00Z</dcterms:created>
  <dcterms:modified xsi:type="dcterms:W3CDTF">2023-11-22T09:24:32Z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90C0F288899C4AF498960DD77E87AAB0_12</vt:lpwstr>
  </property>
  <property fmtid="{D5CDD505-2E9C-101B-9397-08002B2CF9AE}" pid="3" name="KSOProductBuildVer">
    <vt:lpwstr>1033-12.2.0.13306</vt:lpwstr>
  </property>
</Properties>
</file>