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21"/>
    <p:restoredTop sz="94621"/>
  </p:normalViewPr>
  <p:slideViewPr>
    <p:cSldViewPr snapToGrid="0" snapToObjects="1">
      <p:cViewPr varScale="1">
        <p:scale>
          <a:sx n="76" d="100"/>
          <a:sy n="76" d="100"/>
        </p:scale>
        <p:origin x="21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a:t>3/26/22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3/26/22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3/26/22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3/26/22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3/26/22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3/26/22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3/26/22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3/26/22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3/26/22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3/26/22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3/26/22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3/26/22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a:pPr/>
              <a:t>3/26/22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3/26/22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3/26/22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3/26/22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a:pPr/>
              <a:t>3/26/22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a:pPr/>
              <a:t>3/26/22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waltdisneycompany.com/contact-us/" TargetMode="External"/><Relationship Id="rId7" Type="http://schemas.openxmlformats.org/officeDocument/2006/relationships/hyperlink" Target="https://www.wired.com/2015/11/how-disney-is-making-sure-youll-never-be-able-to-escape-star-wars/" TargetMode="External"/><Relationship Id="rId2" Type="http://schemas.openxmlformats.org/officeDocument/2006/relationships/hyperlink" Target="https://globalmarketingprofessor.com/integrated-marketing-communication-disney/" TargetMode="External"/><Relationship Id="rId1" Type="http://schemas.openxmlformats.org/officeDocument/2006/relationships/slideLayout" Target="../slideLayouts/slideLayout2.xml"/><Relationship Id="rId6" Type="http://schemas.openxmlformats.org/officeDocument/2006/relationships/hyperlink" Target="https://www.toolshero.com/communication-skills/berlos-smcr-model-of-communication/" TargetMode="External"/><Relationship Id="rId5" Type="http://schemas.openxmlformats.org/officeDocument/2006/relationships/hyperlink" Target="https://www.totalassignmenthelp.com/free-sample/case-study-of-walt-disney-company" TargetMode="External"/><Relationship Id="rId4" Type="http://schemas.openxmlformats.org/officeDocument/2006/relationships/hyperlink" Target="https://www.guidespark.com/blog/how-effective-communication-can-ensure-your-total-rewards-meet-employee-expectation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5A35A-3EE1-6644-BAA8-1F2537E7D79F}"/>
              </a:ext>
            </a:extLst>
          </p:cNvPr>
          <p:cNvSpPr>
            <a:spLocks noGrp="1"/>
          </p:cNvSpPr>
          <p:nvPr>
            <p:ph type="ctrTitle"/>
          </p:nvPr>
        </p:nvSpPr>
        <p:spPr/>
        <p:txBody>
          <a:bodyPr>
            <a:normAutofit fontScale="90000"/>
          </a:bodyPr>
          <a:lstStyle/>
          <a:p>
            <a:r>
              <a:rPr lang="en-US" dirty="0"/>
              <a:t>BMSW4002</a:t>
            </a:r>
            <a:r>
              <a:rPr lang="en-GB" dirty="0"/>
              <a:t> -</a:t>
            </a:r>
            <a:r>
              <a:rPr lang="en-US" b="1" dirty="0"/>
              <a:t>Strategies for Effective Communication in a Business Setting.</a:t>
            </a:r>
            <a:r>
              <a:rPr lang="en-GB" dirty="0"/>
              <a:t> </a:t>
            </a:r>
            <a:endParaRPr lang="en-US" dirty="0"/>
          </a:p>
        </p:txBody>
      </p:sp>
      <p:sp>
        <p:nvSpPr>
          <p:cNvPr id="3" name="Subtitle 2">
            <a:extLst>
              <a:ext uri="{FF2B5EF4-FFF2-40B4-BE49-F238E27FC236}">
                <a16:creationId xmlns:a16="http://schemas.microsoft.com/office/drawing/2014/main" id="{E862C2BC-F209-E443-B52A-E149C135340B}"/>
              </a:ext>
            </a:extLst>
          </p:cNvPr>
          <p:cNvSpPr>
            <a:spLocks noGrp="1"/>
          </p:cNvSpPr>
          <p:nvPr>
            <p:ph type="subTitle" idx="1"/>
          </p:nvPr>
        </p:nvSpPr>
        <p:spPr/>
        <p:txBody>
          <a:bodyPr/>
          <a:lstStyle/>
          <a:p>
            <a:r>
              <a:rPr lang="en-US" dirty="0"/>
              <a:t>Tiffany-Anne Lane (2109241) </a:t>
            </a:r>
          </a:p>
          <a:p>
            <a:endParaRPr lang="en-US" dirty="0"/>
          </a:p>
        </p:txBody>
      </p:sp>
      <p:pic>
        <p:nvPicPr>
          <p:cNvPr id="6" name="Picture 5" descr="Text&#10;&#10;Description automatically generated">
            <a:extLst>
              <a:ext uri="{FF2B5EF4-FFF2-40B4-BE49-F238E27FC236}">
                <a16:creationId xmlns:a16="http://schemas.microsoft.com/office/drawing/2014/main" id="{697859D1-F102-3044-BE5C-55126C5E0B5C}"/>
              </a:ext>
            </a:extLst>
          </p:cNvPr>
          <p:cNvPicPr>
            <a:picLocks noChangeAspect="1"/>
          </p:cNvPicPr>
          <p:nvPr/>
        </p:nvPicPr>
        <p:blipFill>
          <a:blip r:embed="rId2"/>
          <a:stretch>
            <a:fillRect/>
          </a:stretch>
        </p:blipFill>
        <p:spPr>
          <a:xfrm>
            <a:off x="1526117" y="4000501"/>
            <a:ext cx="2095500" cy="965200"/>
          </a:xfrm>
          <a:prstGeom prst="rect">
            <a:avLst/>
          </a:prstGeom>
        </p:spPr>
      </p:pic>
    </p:spTree>
    <p:extLst>
      <p:ext uri="{BB962C8B-B14F-4D97-AF65-F5344CB8AC3E}">
        <p14:creationId xmlns:p14="http://schemas.microsoft.com/office/powerpoint/2010/main" val="330586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7FE85-C017-4F47-8547-AA6482060917}"/>
              </a:ext>
            </a:extLst>
          </p:cNvPr>
          <p:cNvSpPr>
            <a:spLocks noGrp="1"/>
          </p:cNvSpPr>
          <p:nvPr>
            <p:ph type="title"/>
          </p:nvPr>
        </p:nvSpPr>
        <p:spPr/>
        <p:txBody>
          <a:bodyPr/>
          <a:lstStyle/>
          <a:p>
            <a:r>
              <a:rPr lang="en-US" dirty="0"/>
              <a:t>Walt Disney company</a:t>
            </a:r>
          </a:p>
        </p:txBody>
      </p:sp>
      <p:sp>
        <p:nvSpPr>
          <p:cNvPr id="3" name="Content Placeholder 2">
            <a:extLst>
              <a:ext uri="{FF2B5EF4-FFF2-40B4-BE49-F238E27FC236}">
                <a16:creationId xmlns:a16="http://schemas.microsoft.com/office/drawing/2014/main" id="{11316BC1-64BC-D54E-8761-A3F9EBE546DD}"/>
              </a:ext>
            </a:extLst>
          </p:cNvPr>
          <p:cNvSpPr>
            <a:spLocks noGrp="1"/>
          </p:cNvSpPr>
          <p:nvPr>
            <p:ph idx="1"/>
          </p:nvPr>
        </p:nvSpPr>
        <p:spPr/>
        <p:txBody>
          <a:bodyPr/>
          <a:lstStyle/>
          <a:p>
            <a:pPr>
              <a:buFont typeface="Wingdings" pitchFamily="2" charset="2"/>
              <a:buChar char="v"/>
            </a:pPr>
            <a:r>
              <a:rPr lang="en-US" dirty="0"/>
              <a:t> Multinational entertainment and media combination.</a:t>
            </a:r>
          </a:p>
          <a:p>
            <a:pPr>
              <a:buFont typeface="Wingdings" pitchFamily="2" charset="2"/>
              <a:buChar char="v"/>
            </a:pPr>
            <a:endParaRPr lang="en-US" dirty="0"/>
          </a:p>
          <a:p>
            <a:pPr>
              <a:buFont typeface="Wingdings" pitchFamily="2" charset="2"/>
              <a:buChar char="v"/>
            </a:pPr>
            <a:r>
              <a:rPr lang="en-US" dirty="0"/>
              <a:t>Leading diversified family entertainment and media enterprise.</a:t>
            </a:r>
          </a:p>
          <a:p>
            <a:pPr>
              <a:buFont typeface="Wingdings" pitchFamily="2" charset="2"/>
              <a:buChar char="v"/>
            </a:pPr>
            <a:endParaRPr lang="en-US" dirty="0"/>
          </a:p>
          <a:p>
            <a:pPr>
              <a:buFont typeface="Wingdings" pitchFamily="2" charset="2"/>
              <a:buChar char="v"/>
            </a:pPr>
            <a:r>
              <a:rPr lang="en-US" dirty="0"/>
              <a:t>Five different business segments -</a:t>
            </a:r>
          </a:p>
          <a:p>
            <a:pPr>
              <a:buFont typeface="Wingdings" pitchFamily="2" charset="2"/>
              <a:buChar char="v"/>
            </a:pPr>
            <a:endParaRPr lang="en-US" dirty="0"/>
          </a:p>
          <a:p>
            <a:pPr>
              <a:buFont typeface="Wingdings" pitchFamily="2" charset="2"/>
              <a:buChar char="v"/>
            </a:pPr>
            <a:endParaRPr lang="en-US" dirty="0"/>
          </a:p>
        </p:txBody>
      </p:sp>
      <p:sp>
        <p:nvSpPr>
          <p:cNvPr id="5" name="TextBox 4">
            <a:extLst>
              <a:ext uri="{FF2B5EF4-FFF2-40B4-BE49-F238E27FC236}">
                <a16:creationId xmlns:a16="http://schemas.microsoft.com/office/drawing/2014/main" id="{E68E5207-DB6C-9944-8740-89D40E1C7A21}"/>
              </a:ext>
            </a:extLst>
          </p:cNvPr>
          <p:cNvSpPr txBox="1"/>
          <p:nvPr/>
        </p:nvSpPr>
        <p:spPr>
          <a:xfrm>
            <a:off x="5757333" y="4021956"/>
            <a:ext cx="1991251" cy="369332"/>
          </a:xfrm>
          <a:prstGeom prst="rect">
            <a:avLst/>
          </a:prstGeom>
          <a:noFill/>
        </p:spPr>
        <p:txBody>
          <a:bodyPr wrap="none" rtlCol="0">
            <a:spAutoFit/>
          </a:bodyPr>
          <a:lstStyle/>
          <a:p>
            <a:r>
              <a:rPr lang="en-US" dirty="0"/>
              <a:t>Media Networks</a:t>
            </a:r>
          </a:p>
        </p:txBody>
      </p:sp>
      <p:sp>
        <p:nvSpPr>
          <p:cNvPr id="6" name="TextBox 5">
            <a:extLst>
              <a:ext uri="{FF2B5EF4-FFF2-40B4-BE49-F238E27FC236}">
                <a16:creationId xmlns:a16="http://schemas.microsoft.com/office/drawing/2014/main" id="{78A3E527-30D5-0541-BF81-62AFE5C5CBDA}"/>
              </a:ext>
            </a:extLst>
          </p:cNvPr>
          <p:cNvSpPr txBox="1"/>
          <p:nvPr/>
        </p:nvSpPr>
        <p:spPr>
          <a:xfrm>
            <a:off x="5757333" y="4613114"/>
            <a:ext cx="2119491" cy="369332"/>
          </a:xfrm>
          <a:prstGeom prst="rect">
            <a:avLst/>
          </a:prstGeom>
          <a:noFill/>
        </p:spPr>
        <p:txBody>
          <a:bodyPr wrap="none" rtlCol="0">
            <a:spAutoFit/>
          </a:bodyPr>
          <a:lstStyle/>
          <a:p>
            <a:r>
              <a:rPr lang="en-US" dirty="0"/>
              <a:t>Parks And Resorts</a:t>
            </a:r>
          </a:p>
        </p:txBody>
      </p:sp>
      <p:sp>
        <p:nvSpPr>
          <p:cNvPr id="7" name="TextBox 6">
            <a:extLst>
              <a:ext uri="{FF2B5EF4-FFF2-40B4-BE49-F238E27FC236}">
                <a16:creationId xmlns:a16="http://schemas.microsoft.com/office/drawing/2014/main" id="{5AAA2999-2BAB-3949-9CBA-07D6ADFC2CBF}"/>
              </a:ext>
            </a:extLst>
          </p:cNvPr>
          <p:cNvSpPr txBox="1"/>
          <p:nvPr/>
        </p:nvSpPr>
        <p:spPr>
          <a:xfrm>
            <a:off x="5757333" y="5149852"/>
            <a:ext cx="2512226" cy="369332"/>
          </a:xfrm>
          <a:prstGeom prst="rect">
            <a:avLst/>
          </a:prstGeom>
          <a:noFill/>
        </p:spPr>
        <p:txBody>
          <a:bodyPr wrap="none" rtlCol="0">
            <a:spAutoFit/>
          </a:bodyPr>
          <a:lstStyle/>
          <a:p>
            <a:r>
              <a:rPr lang="en-US" dirty="0"/>
              <a:t>Studio Entertainment</a:t>
            </a:r>
          </a:p>
        </p:txBody>
      </p:sp>
      <p:sp>
        <p:nvSpPr>
          <p:cNvPr id="8" name="TextBox 7">
            <a:extLst>
              <a:ext uri="{FF2B5EF4-FFF2-40B4-BE49-F238E27FC236}">
                <a16:creationId xmlns:a16="http://schemas.microsoft.com/office/drawing/2014/main" id="{449C0189-673E-AF4A-BAF4-B52D224290B3}"/>
              </a:ext>
            </a:extLst>
          </p:cNvPr>
          <p:cNvSpPr txBox="1"/>
          <p:nvPr/>
        </p:nvSpPr>
        <p:spPr>
          <a:xfrm>
            <a:off x="5757333" y="5687591"/>
            <a:ext cx="2367956" cy="369332"/>
          </a:xfrm>
          <a:prstGeom prst="rect">
            <a:avLst/>
          </a:prstGeom>
          <a:noFill/>
        </p:spPr>
        <p:txBody>
          <a:bodyPr wrap="none" rtlCol="0">
            <a:spAutoFit/>
          </a:bodyPr>
          <a:lstStyle/>
          <a:p>
            <a:r>
              <a:rPr lang="en-US" dirty="0"/>
              <a:t>Consumer Products</a:t>
            </a:r>
          </a:p>
        </p:txBody>
      </p:sp>
      <p:sp>
        <p:nvSpPr>
          <p:cNvPr id="9" name="TextBox 8">
            <a:extLst>
              <a:ext uri="{FF2B5EF4-FFF2-40B4-BE49-F238E27FC236}">
                <a16:creationId xmlns:a16="http://schemas.microsoft.com/office/drawing/2014/main" id="{FBECE8F6-CEA9-5A46-9134-64A01FF220BB}"/>
              </a:ext>
            </a:extLst>
          </p:cNvPr>
          <p:cNvSpPr txBox="1"/>
          <p:nvPr/>
        </p:nvSpPr>
        <p:spPr>
          <a:xfrm>
            <a:off x="5757333" y="6316743"/>
            <a:ext cx="2175596" cy="369332"/>
          </a:xfrm>
          <a:prstGeom prst="rect">
            <a:avLst/>
          </a:prstGeom>
          <a:noFill/>
        </p:spPr>
        <p:txBody>
          <a:bodyPr wrap="none" rtlCol="0">
            <a:spAutoFit/>
          </a:bodyPr>
          <a:lstStyle/>
          <a:p>
            <a:r>
              <a:rPr lang="en-US" dirty="0"/>
              <a:t>Interactive Media</a:t>
            </a:r>
          </a:p>
        </p:txBody>
      </p:sp>
      <p:pic>
        <p:nvPicPr>
          <p:cNvPr id="11" name="Picture 10" descr="A picture containing text, vector graphics&#10;&#10;Description automatically generated">
            <a:extLst>
              <a:ext uri="{FF2B5EF4-FFF2-40B4-BE49-F238E27FC236}">
                <a16:creationId xmlns:a16="http://schemas.microsoft.com/office/drawing/2014/main" id="{6C5ECD47-7C1C-5149-A06C-1994BC647423}"/>
              </a:ext>
            </a:extLst>
          </p:cNvPr>
          <p:cNvPicPr>
            <a:picLocks noChangeAspect="1"/>
          </p:cNvPicPr>
          <p:nvPr/>
        </p:nvPicPr>
        <p:blipFill>
          <a:blip r:embed="rId2"/>
          <a:stretch>
            <a:fillRect/>
          </a:stretch>
        </p:blipFill>
        <p:spPr>
          <a:xfrm>
            <a:off x="8712200" y="4378401"/>
            <a:ext cx="2794000" cy="1986844"/>
          </a:xfrm>
          <a:prstGeom prst="rect">
            <a:avLst/>
          </a:prstGeom>
          <a:solidFill>
            <a:schemeClr val="tx1"/>
          </a:solidFill>
        </p:spPr>
      </p:pic>
    </p:spTree>
    <p:extLst>
      <p:ext uri="{BB962C8B-B14F-4D97-AF65-F5344CB8AC3E}">
        <p14:creationId xmlns:p14="http://schemas.microsoft.com/office/powerpoint/2010/main" val="4255515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92B14-13CC-2642-B051-D83B305607CF}"/>
              </a:ext>
            </a:extLst>
          </p:cNvPr>
          <p:cNvSpPr>
            <a:spLocks noGrp="1"/>
          </p:cNvSpPr>
          <p:nvPr>
            <p:ph type="title"/>
          </p:nvPr>
        </p:nvSpPr>
        <p:spPr/>
        <p:txBody>
          <a:bodyPr>
            <a:normAutofit fontScale="90000"/>
          </a:bodyPr>
          <a:lstStyle/>
          <a:p>
            <a:r>
              <a:rPr lang="en-US" b="1" dirty="0"/>
              <a:t>What are the benefits of effective communication on the organization’s business process?</a:t>
            </a:r>
            <a:r>
              <a:rPr lang="en-GB" dirty="0"/>
              <a:t> </a:t>
            </a:r>
            <a:endParaRPr lang="en-US" dirty="0"/>
          </a:p>
        </p:txBody>
      </p:sp>
      <p:sp>
        <p:nvSpPr>
          <p:cNvPr id="3" name="Content Placeholder 2">
            <a:extLst>
              <a:ext uri="{FF2B5EF4-FFF2-40B4-BE49-F238E27FC236}">
                <a16:creationId xmlns:a16="http://schemas.microsoft.com/office/drawing/2014/main" id="{78B4BEE3-C6F5-5240-96A9-29D8C415CBF8}"/>
              </a:ext>
            </a:extLst>
          </p:cNvPr>
          <p:cNvSpPr>
            <a:spLocks noGrp="1"/>
          </p:cNvSpPr>
          <p:nvPr>
            <p:ph idx="1"/>
          </p:nvPr>
        </p:nvSpPr>
        <p:spPr/>
        <p:txBody>
          <a:bodyPr/>
          <a:lstStyle/>
          <a:p>
            <a:pPr>
              <a:buFont typeface="Wingdings" pitchFamily="2" charset="2"/>
              <a:buChar char="v"/>
            </a:pPr>
            <a:r>
              <a:rPr lang="en-US" dirty="0"/>
              <a:t>The Walt Disney Company use intergraded marketing communications to ensure a consistent message throughout all platforms. One example of this is when Disney bring out new movies they create suitable advertisements' which can be displayed online, in theme parks, on billboards all over the world.</a:t>
            </a:r>
          </a:p>
          <a:p>
            <a:pPr>
              <a:buFont typeface="Wingdings" pitchFamily="2" charset="2"/>
              <a:buChar char="v"/>
            </a:pPr>
            <a:r>
              <a:rPr lang="en-US" dirty="0"/>
              <a:t>The Walt Disney Company uses cross-cultural marketing communications to create globally intergraded messages to promote new good and services including newspapers, magazines and social media.</a:t>
            </a:r>
          </a:p>
        </p:txBody>
      </p:sp>
    </p:spTree>
    <p:extLst>
      <p:ext uri="{BB962C8B-B14F-4D97-AF65-F5344CB8AC3E}">
        <p14:creationId xmlns:p14="http://schemas.microsoft.com/office/powerpoint/2010/main" val="2857073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05E26-622A-8544-B4DF-CCF87EDD992F}"/>
              </a:ext>
            </a:extLst>
          </p:cNvPr>
          <p:cNvSpPr>
            <a:spLocks noGrp="1"/>
          </p:cNvSpPr>
          <p:nvPr>
            <p:ph type="title"/>
          </p:nvPr>
        </p:nvSpPr>
        <p:spPr>
          <a:xfrm>
            <a:off x="1439333" y="639315"/>
            <a:ext cx="10066867" cy="1293028"/>
          </a:xfrm>
        </p:spPr>
        <p:txBody>
          <a:bodyPr>
            <a:normAutofit fontScale="90000"/>
          </a:bodyPr>
          <a:lstStyle/>
          <a:p>
            <a:r>
              <a:rPr lang="en-US" b="1" dirty="0"/>
              <a:t>How should the organization use the theories relating to models of communication </a:t>
            </a:r>
            <a:r>
              <a:rPr lang="en-GB" b="1" dirty="0"/>
              <a:t>?</a:t>
            </a:r>
            <a:endParaRPr lang="en-US" dirty="0"/>
          </a:p>
        </p:txBody>
      </p:sp>
      <p:pic>
        <p:nvPicPr>
          <p:cNvPr id="5" name="Content Placeholder 4" descr="Diagram&#10;&#10;Description automatically generated">
            <a:extLst>
              <a:ext uri="{FF2B5EF4-FFF2-40B4-BE49-F238E27FC236}">
                <a16:creationId xmlns:a16="http://schemas.microsoft.com/office/drawing/2014/main" id="{3DF6D0D1-26C4-8544-B026-9F16DE3CA58F}"/>
              </a:ext>
            </a:extLst>
          </p:cNvPr>
          <p:cNvPicPr>
            <a:picLocks noGrp="1" noChangeAspect="1"/>
          </p:cNvPicPr>
          <p:nvPr>
            <p:ph idx="1"/>
          </p:nvPr>
        </p:nvPicPr>
        <p:blipFill>
          <a:blip r:embed="rId2"/>
          <a:stretch>
            <a:fillRect/>
          </a:stretch>
        </p:blipFill>
        <p:spPr>
          <a:xfrm>
            <a:off x="5977467" y="2099734"/>
            <a:ext cx="6126936" cy="4595202"/>
          </a:xfrm>
        </p:spPr>
      </p:pic>
      <p:sp>
        <p:nvSpPr>
          <p:cNvPr id="6" name="TextBox 5">
            <a:extLst>
              <a:ext uri="{FF2B5EF4-FFF2-40B4-BE49-F238E27FC236}">
                <a16:creationId xmlns:a16="http://schemas.microsoft.com/office/drawing/2014/main" id="{ADABD2D1-F599-0F48-8CBB-9D6C3D0D464A}"/>
              </a:ext>
            </a:extLst>
          </p:cNvPr>
          <p:cNvSpPr txBox="1"/>
          <p:nvPr/>
        </p:nvSpPr>
        <p:spPr>
          <a:xfrm>
            <a:off x="474133" y="2099735"/>
            <a:ext cx="5080000" cy="3970318"/>
          </a:xfrm>
          <a:prstGeom prst="rect">
            <a:avLst/>
          </a:prstGeom>
          <a:noFill/>
        </p:spPr>
        <p:txBody>
          <a:bodyPr wrap="square" rtlCol="0">
            <a:spAutoFit/>
          </a:bodyPr>
          <a:lstStyle/>
          <a:p>
            <a:pPr marL="285750" indent="-285750">
              <a:buFont typeface="Wingdings" pitchFamily="2" charset="2"/>
              <a:buChar char="v"/>
            </a:pPr>
            <a:r>
              <a:rPr lang="en-US" dirty="0"/>
              <a:t>Berlo’s model would be the best theory of communication for The Walt Disney Company to use. They could focus on the encodren sender by researching and gaining more knowledge on different cultures around the world. They could create more appealing characters and story lines which would relate to children and adults of all ages around the world. This would create an even larger audience for The Walt Disney Company  to reach out to and potentially obtain other partner collaborations or investments in the future.</a:t>
            </a:r>
          </a:p>
        </p:txBody>
      </p:sp>
    </p:spTree>
    <p:extLst>
      <p:ext uri="{BB962C8B-B14F-4D97-AF65-F5344CB8AC3E}">
        <p14:creationId xmlns:p14="http://schemas.microsoft.com/office/powerpoint/2010/main" val="4084877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7F76D-CF85-D546-B2C4-CAE8C2B6D741}"/>
              </a:ext>
            </a:extLst>
          </p:cNvPr>
          <p:cNvSpPr>
            <a:spLocks noGrp="1"/>
          </p:cNvSpPr>
          <p:nvPr>
            <p:ph type="title"/>
          </p:nvPr>
        </p:nvSpPr>
        <p:spPr>
          <a:xfrm>
            <a:off x="846667" y="764373"/>
            <a:ext cx="10659533" cy="1293028"/>
          </a:xfrm>
        </p:spPr>
        <p:txBody>
          <a:bodyPr>
            <a:normAutofit fontScale="90000"/>
          </a:bodyPr>
          <a:lstStyle/>
          <a:p>
            <a:r>
              <a:rPr lang="en-US" b="1" dirty="0"/>
              <a:t>The types of barriers that can prevent effective communication between the organization and their external stakeholders</a:t>
            </a:r>
            <a:endParaRPr lang="en-US" dirty="0"/>
          </a:p>
        </p:txBody>
      </p:sp>
      <p:sp>
        <p:nvSpPr>
          <p:cNvPr id="3" name="Content Placeholder 2">
            <a:extLst>
              <a:ext uri="{FF2B5EF4-FFF2-40B4-BE49-F238E27FC236}">
                <a16:creationId xmlns:a16="http://schemas.microsoft.com/office/drawing/2014/main" id="{98A25E13-5565-EC4D-9641-C05A8AE45DF7}"/>
              </a:ext>
            </a:extLst>
          </p:cNvPr>
          <p:cNvSpPr>
            <a:spLocks noGrp="1"/>
          </p:cNvSpPr>
          <p:nvPr>
            <p:ph idx="1"/>
          </p:nvPr>
        </p:nvSpPr>
        <p:spPr>
          <a:xfrm>
            <a:off x="685800" y="2448560"/>
            <a:ext cx="10820400" cy="4024125"/>
          </a:xfrm>
        </p:spPr>
        <p:txBody>
          <a:bodyPr/>
          <a:lstStyle/>
          <a:p>
            <a:pPr>
              <a:buFont typeface="Wingdings" pitchFamily="2" charset="2"/>
              <a:buChar char="v"/>
            </a:pPr>
            <a:r>
              <a:rPr lang="en-US" dirty="0"/>
              <a:t>Telephone Communication – Unfortunately if you want to contact The Walt Disney Company there isn’t a number for any UK based stakeholders to obtain.</a:t>
            </a:r>
          </a:p>
          <a:p>
            <a:pPr>
              <a:buFont typeface="Wingdings" pitchFamily="2" charset="2"/>
              <a:buChar char="v"/>
            </a:pPr>
            <a:endParaRPr lang="en-US" dirty="0"/>
          </a:p>
          <a:p>
            <a:pPr>
              <a:buFont typeface="Wingdings" pitchFamily="2" charset="2"/>
              <a:buChar char="v"/>
            </a:pPr>
            <a:r>
              <a:rPr lang="en-US" dirty="0"/>
              <a:t>Distance/Location – The Walt Disney Company headquarters is based in Burbank, California.</a:t>
            </a:r>
          </a:p>
          <a:p>
            <a:pPr>
              <a:buFont typeface="Wingdings" pitchFamily="2" charset="2"/>
              <a:buChar char="v"/>
            </a:pPr>
            <a:endParaRPr lang="en-US" dirty="0"/>
          </a:p>
          <a:p>
            <a:pPr>
              <a:buFont typeface="Wingdings" pitchFamily="2" charset="2"/>
              <a:buChar char="v"/>
            </a:pPr>
            <a:r>
              <a:rPr lang="en-US" dirty="0"/>
              <a:t>Cultural/Social Barriers – France and Hong Kong both had cultural and social concerns in regards  to new theme parks The Walt Disney Company were going to open causing financial troubles.</a:t>
            </a:r>
          </a:p>
          <a:p>
            <a:pPr>
              <a:buFont typeface="Wingdings" pitchFamily="2" charset="2"/>
              <a:buChar char="v"/>
            </a:pPr>
            <a:endParaRPr lang="en-US" dirty="0"/>
          </a:p>
          <a:p>
            <a:pPr marL="0" indent="0">
              <a:buNone/>
            </a:pPr>
            <a:endParaRPr lang="en-US" dirty="0"/>
          </a:p>
        </p:txBody>
      </p:sp>
    </p:spTree>
    <p:extLst>
      <p:ext uri="{BB962C8B-B14F-4D97-AF65-F5344CB8AC3E}">
        <p14:creationId xmlns:p14="http://schemas.microsoft.com/office/powerpoint/2010/main" val="57344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B502-82D0-B74C-B65A-7B447F82CCCD}"/>
              </a:ext>
            </a:extLst>
          </p:cNvPr>
          <p:cNvSpPr>
            <a:spLocks noGrp="1"/>
          </p:cNvSpPr>
          <p:nvPr>
            <p:ph type="title"/>
          </p:nvPr>
        </p:nvSpPr>
        <p:spPr>
          <a:xfrm>
            <a:off x="965200" y="764373"/>
            <a:ext cx="10541000" cy="1293028"/>
          </a:xfrm>
        </p:spPr>
        <p:txBody>
          <a:bodyPr>
            <a:normAutofit fontScale="90000"/>
          </a:bodyPr>
          <a:lstStyle/>
          <a:p>
            <a:r>
              <a:rPr lang="en-US" b="1" dirty="0"/>
              <a:t>What are the channels of communication used by the organization and channels that can be used to improve communication?</a:t>
            </a:r>
            <a:br>
              <a:rPr lang="en-GB" dirty="0"/>
            </a:br>
            <a:endParaRPr lang="en-US" dirty="0"/>
          </a:p>
        </p:txBody>
      </p:sp>
      <p:sp>
        <p:nvSpPr>
          <p:cNvPr id="3" name="Content Placeholder 2">
            <a:extLst>
              <a:ext uri="{FF2B5EF4-FFF2-40B4-BE49-F238E27FC236}">
                <a16:creationId xmlns:a16="http://schemas.microsoft.com/office/drawing/2014/main" id="{346D653B-CA91-5F4E-8000-C896A26FF9CD}"/>
              </a:ext>
            </a:extLst>
          </p:cNvPr>
          <p:cNvSpPr>
            <a:spLocks noGrp="1"/>
          </p:cNvSpPr>
          <p:nvPr>
            <p:ph idx="1"/>
          </p:nvPr>
        </p:nvSpPr>
        <p:spPr>
          <a:xfrm>
            <a:off x="685800" y="2397760"/>
            <a:ext cx="10820400" cy="4024125"/>
          </a:xfrm>
        </p:spPr>
        <p:txBody>
          <a:bodyPr/>
          <a:lstStyle/>
          <a:p>
            <a:pPr>
              <a:buFont typeface="Wingdings" pitchFamily="2" charset="2"/>
              <a:buChar char="v"/>
            </a:pPr>
            <a:r>
              <a:rPr lang="en-US" dirty="0"/>
              <a:t>The Walt Disney Company use various different forms of communication which they have had to adapt and compromise to accommodate the 200,000 people who are employed by the company.</a:t>
            </a:r>
          </a:p>
          <a:p>
            <a:pPr>
              <a:buFont typeface="Wingdings" pitchFamily="2" charset="2"/>
              <a:buChar char="v"/>
            </a:pPr>
            <a:r>
              <a:rPr lang="en-US" dirty="0"/>
              <a:t>The Walt Disney Company focused one communication segment to their theme park employee’s and used more face-to-face techniques and visual strategies’.</a:t>
            </a:r>
          </a:p>
          <a:p>
            <a:pPr>
              <a:buFont typeface="Wingdings" pitchFamily="2" charset="2"/>
              <a:buChar char="v"/>
            </a:pPr>
            <a:r>
              <a:rPr lang="en-US" dirty="0"/>
              <a:t>The Walt Disney Company also focused a communication segment towards’ their media based employee’s by using electronic forms of communication such as email. Disney also offer online courses to employee’s which are fully accessible on the Disney institute website. </a:t>
            </a:r>
          </a:p>
          <a:p>
            <a:endParaRPr lang="en-US" dirty="0"/>
          </a:p>
        </p:txBody>
      </p:sp>
    </p:spTree>
    <p:extLst>
      <p:ext uri="{BB962C8B-B14F-4D97-AF65-F5344CB8AC3E}">
        <p14:creationId xmlns:p14="http://schemas.microsoft.com/office/powerpoint/2010/main" val="3794583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B5307-97F2-144B-8E8D-F024D0A6B2A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3E438BD-B3E4-5843-B849-412360792B8F}"/>
              </a:ext>
            </a:extLst>
          </p:cNvPr>
          <p:cNvSpPr>
            <a:spLocks noGrp="1"/>
          </p:cNvSpPr>
          <p:nvPr>
            <p:ph idx="1"/>
          </p:nvPr>
        </p:nvSpPr>
        <p:spPr/>
        <p:txBody>
          <a:bodyPr>
            <a:normAutofit fontScale="92500" lnSpcReduction="20000"/>
          </a:bodyPr>
          <a:lstStyle/>
          <a:p>
            <a:pPr>
              <a:buFont typeface="Wingdings" pitchFamily="2" charset="2"/>
              <a:buChar char="v"/>
            </a:pPr>
            <a:r>
              <a:rPr lang="en-US" dirty="0">
                <a:solidFill>
                  <a:schemeClr val="accent1"/>
                </a:solidFill>
                <a:hlinkClick r:id="rId2">
                  <a:extLst>
                    <a:ext uri="{A12FA001-AC4F-418D-AE19-62706E023703}">
                      <ahyp:hlinkClr xmlns:ahyp="http://schemas.microsoft.com/office/drawing/2018/hyperlinkcolor" val="tx"/>
                    </a:ext>
                  </a:extLst>
                </a:hlinkClick>
              </a:rPr>
              <a:t>https://globalmarketingprofessor.com/integrated-marketing-communication-disney/</a:t>
            </a:r>
            <a:endParaRPr lang="en-US" dirty="0">
              <a:solidFill>
                <a:schemeClr val="accent1"/>
              </a:solidFill>
            </a:endParaRPr>
          </a:p>
          <a:p>
            <a:pPr>
              <a:buFont typeface="Wingdings" pitchFamily="2" charset="2"/>
              <a:buChar char="v"/>
            </a:pPr>
            <a:r>
              <a:rPr lang="en-US" dirty="0">
                <a:solidFill>
                  <a:schemeClr val="accent1"/>
                </a:solidFill>
              </a:rPr>
              <a:t>https://</a:t>
            </a:r>
            <a:r>
              <a:rPr lang="en-US" dirty="0" err="1">
                <a:solidFill>
                  <a:schemeClr val="accent1"/>
                </a:solidFill>
              </a:rPr>
              <a:t>www.bartleby.com</a:t>
            </a:r>
            <a:r>
              <a:rPr lang="en-US" dirty="0">
                <a:solidFill>
                  <a:schemeClr val="accent1"/>
                </a:solidFill>
              </a:rPr>
              <a:t>/essay/Cultural-And-Social-Challenges-Of-The-Walt-FJF5Q5NB4XR</a:t>
            </a:r>
          </a:p>
          <a:p>
            <a:pPr>
              <a:buFont typeface="Wingdings" pitchFamily="2" charset="2"/>
              <a:buChar char="v"/>
            </a:pPr>
            <a:r>
              <a:rPr lang="en-US" dirty="0">
                <a:solidFill>
                  <a:schemeClr val="accent1"/>
                </a:solidFill>
                <a:hlinkClick r:id="rId3">
                  <a:extLst>
                    <a:ext uri="{A12FA001-AC4F-418D-AE19-62706E023703}">
                      <ahyp:hlinkClr xmlns:ahyp="http://schemas.microsoft.com/office/drawing/2018/hyperlinkcolor" val="tx"/>
                    </a:ext>
                  </a:extLst>
                </a:hlinkClick>
              </a:rPr>
              <a:t>https://thewaltdisneycompany.com/contact-us/</a:t>
            </a:r>
            <a:endParaRPr lang="en-US" dirty="0">
              <a:solidFill>
                <a:schemeClr val="accent1"/>
              </a:solidFill>
            </a:endParaRPr>
          </a:p>
          <a:p>
            <a:pPr>
              <a:buFont typeface="Wingdings" pitchFamily="2" charset="2"/>
              <a:buChar char="v"/>
            </a:pPr>
            <a:r>
              <a:rPr lang="en-US" dirty="0">
                <a:solidFill>
                  <a:schemeClr val="accent1"/>
                </a:solidFill>
                <a:hlinkClick r:id="rId4">
                  <a:extLst>
                    <a:ext uri="{A12FA001-AC4F-418D-AE19-62706E023703}">
                      <ahyp:hlinkClr xmlns:ahyp="http://schemas.microsoft.com/office/drawing/2018/hyperlinkcolor" val="tx"/>
                    </a:ext>
                  </a:extLst>
                </a:hlinkClick>
              </a:rPr>
              <a:t>https://www.guidespark.com/blog/how-effective-communication-can-ensure-your-total-rewards-meet-employee-expectations/</a:t>
            </a:r>
            <a:endParaRPr lang="en-US" dirty="0">
              <a:solidFill>
                <a:schemeClr val="accent1"/>
              </a:solidFill>
            </a:endParaRPr>
          </a:p>
          <a:p>
            <a:pPr>
              <a:buFont typeface="Wingdings" pitchFamily="2" charset="2"/>
              <a:buChar char="v"/>
            </a:pPr>
            <a:r>
              <a:rPr lang="en-US" dirty="0">
                <a:solidFill>
                  <a:schemeClr val="accent1"/>
                </a:solidFill>
                <a:hlinkClick r:id="rId5">
                  <a:extLst>
                    <a:ext uri="{A12FA001-AC4F-418D-AE19-62706E023703}">
                      <ahyp:hlinkClr xmlns:ahyp="http://schemas.microsoft.com/office/drawing/2018/hyperlinkcolor" val="tx"/>
                    </a:ext>
                  </a:extLst>
                </a:hlinkClick>
              </a:rPr>
              <a:t>https://www.totalassignmenthelp.com/free-sample/case-study-of-walt-disney-company</a:t>
            </a:r>
            <a:endParaRPr lang="en-US" dirty="0">
              <a:solidFill>
                <a:schemeClr val="accent1"/>
              </a:solidFill>
            </a:endParaRPr>
          </a:p>
          <a:p>
            <a:pPr>
              <a:buFont typeface="Wingdings" pitchFamily="2" charset="2"/>
              <a:buChar char="v"/>
            </a:pPr>
            <a:r>
              <a:rPr lang="en-US" dirty="0">
                <a:solidFill>
                  <a:schemeClr val="accent1"/>
                </a:solidFill>
                <a:hlinkClick r:id="rId6">
                  <a:extLst>
                    <a:ext uri="{A12FA001-AC4F-418D-AE19-62706E023703}">
                      <ahyp:hlinkClr xmlns:ahyp="http://schemas.microsoft.com/office/drawing/2018/hyperlinkcolor" val="tx"/>
                    </a:ext>
                  </a:extLst>
                </a:hlinkClick>
              </a:rPr>
              <a:t>https://www.toolshero.com/communication-skills/berlos-smcr-model-of-communication/</a:t>
            </a:r>
            <a:endParaRPr lang="en-US" dirty="0">
              <a:solidFill>
                <a:schemeClr val="accent1"/>
              </a:solidFill>
            </a:endParaRPr>
          </a:p>
          <a:p>
            <a:pPr>
              <a:buFont typeface="Wingdings" pitchFamily="2" charset="2"/>
              <a:buChar char="v"/>
            </a:pPr>
            <a:r>
              <a:rPr lang="en-US" dirty="0">
                <a:solidFill>
                  <a:schemeClr val="accent1"/>
                </a:solidFill>
                <a:hlinkClick r:id="rId7"/>
              </a:rPr>
              <a:t>https://www.wired.com/2015/11/how-disney-is-making-sure-youll-never-be-able-to-escape-star-wars/</a:t>
            </a:r>
            <a:endParaRPr lang="en-US" dirty="0">
              <a:solidFill>
                <a:schemeClr val="accent1"/>
              </a:solidFill>
            </a:endParaRPr>
          </a:p>
          <a:p>
            <a:pPr>
              <a:buFont typeface="Wingdings" pitchFamily="2" charset="2"/>
              <a:buChar char="v"/>
            </a:pPr>
            <a:r>
              <a:rPr lang="en-US" dirty="0">
                <a:solidFill>
                  <a:schemeClr val="accent1"/>
                </a:solidFill>
              </a:rPr>
              <a:t>https://</a:t>
            </a:r>
            <a:r>
              <a:rPr lang="en-US" dirty="0" err="1">
                <a:solidFill>
                  <a:schemeClr val="accent1"/>
                </a:solidFill>
              </a:rPr>
              <a:t>www.mageplaza.com</a:t>
            </a:r>
            <a:r>
              <a:rPr lang="en-US" dirty="0">
                <a:solidFill>
                  <a:schemeClr val="accent1"/>
                </a:solidFill>
              </a:rPr>
              <a:t>/blog/</a:t>
            </a:r>
            <a:r>
              <a:rPr lang="en-US" dirty="0" err="1">
                <a:solidFill>
                  <a:schemeClr val="accent1"/>
                </a:solidFill>
              </a:rPr>
              <a:t>disney</a:t>
            </a:r>
            <a:r>
              <a:rPr lang="en-US" dirty="0">
                <a:solidFill>
                  <a:schemeClr val="accent1"/>
                </a:solidFill>
              </a:rPr>
              <a:t>-marketing-</a:t>
            </a:r>
            <a:r>
              <a:rPr lang="en-US" dirty="0" err="1">
                <a:solidFill>
                  <a:schemeClr val="accent1"/>
                </a:solidFill>
              </a:rPr>
              <a:t>strategy.html</a:t>
            </a:r>
            <a:endParaRPr lang="en-US" dirty="0">
              <a:solidFill>
                <a:schemeClr val="accent1"/>
              </a:solidFill>
            </a:endParaRPr>
          </a:p>
        </p:txBody>
      </p:sp>
    </p:spTree>
    <p:extLst>
      <p:ext uri="{BB962C8B-B14F-4D97-AF65-F5344CB8AC3E}">
        <p14:creationId xmlns:p14="http://schemas.microsoft.com/office/powerpoint/2010/main" val="3751623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F99B-D171-DF4B-B014-16498545A95A}"/>
              </a:ext>
            </a:extLst>
          </p:cNvPr>
          <p:cNvSpPr>
            <a:spLocks noGrp="1"/>
          </p:cNvSpPr>
          <p:nvPr>
            <p:ph type="title"/>
          </p:nvPr>
        </p:nvSpPr>
        <p:spPr/>
        <p:txBody>
          <a:bodyPr/>
          <a:lstStyle/>
          <a:p>
            <a:r>
              <a:rPr lang="en-US" dirty="0"/>
              <a:t>Self Evaluation</a:t>
            </a:r>
          </a:p>
        </p:txBody>
      </p:sp>
      <p:graphicFrame>
        <p:nvGraphicFramePr>
          <p:cNvPr id="4" name="Table 4">
            <a:extLst>
              <a:ext uri="{FF2B5EF4-FFF2-40B4-BE49-F238E27FC236}">
                <a16:creationId xmlns:a16="http://schemas.microsoft.com/office/drawing/2014/main" id="{8A7B5B79-D836-9748-9B9F-5E2D406BC353}"/>
              </a:ext>
            </a:extLst>
          </p:cNvPr>
          <p:cNvGraphicFramePr>
            <a:graphicFrameLocks noGrp="1"/>
          </p:cNvGraphicFramePr>
          <p:nvPr>
            <p:ph idx="1"/>
            <p:extLst>
              <p:ext uri="{D42A27DB-BD31-4B8C-83A1-F6EECF244321}">
                <p14:modId xmlns:p14="http://schemas.microsoft.com/office/powerpoint/2010/main" val="493134181"/>
              </p:ext>
            </p:extLst>
          </p:nvPr>
        </p:nvGraphicFramePr>
        <p:xfrm>
          <a:off x="685800" y="2193925"/>
          <a:ext cx="10820400" cy="2123440"/>
        </p:xfrm>
        <a:graphic>
          <a:graphicData uri="http://schemas.openxmlformats.org/drawingml/2006/table">
            <a:tbl>
              <a:tblPr firstRow="1" bandRow="1">
                <a:tableStyleId>{5C22544A-7EE6-4342-B048-85BDC9FD1C3A}</a:tableStyleId>
              </a:tblPr>
              <a:tblGrid>
                <a:gridCol w="5410200">
                  <a:extLst>
                    <a:ext uri="{9D8B030D-6E8A-4147-A177-3AD203B41FA5}">
                      <a16:colId xmlns:a16="http://schemas.microsoft.com/office/drawing/2014/main" val="1013368518"/>
                    </a:ext>
                  </a:extLst>
                </a:gridCol>
                <a:gridCol w="5410200">
                  <a:extLst>
                    <a:ext uri="{9D8B030D-6E8A-4147-A177-3AD203B41FA5}">
                      <a16:colId xmlns:a16="http://schemas.microsoft.com/office/drawing/2014/main" val="3507214577"/>
                    </a:ext>
                  </a:extLst>
                </a:gridCol>
              </a:tblGrid>
              <a:tr h="370840">
                <a:tc>
                  <a:txBody>
                    <a:bodyPr/>
                    <a:lstStyle/>
                    <a:p>
                      <a:r>
                        <a:rPr lang="en-US" dirty="0"/>
                        <a:t>Strength's </a:t>
                      </a:r>
                    </a:p>
                  </a:txBody>
                  <a:tcPr/>
                </a:tc>
                <a:tc>
                  <a:txBody>
                    <a:bodyPr/>
                    <a:lstStyle/>
                    <a:p>
                      <a:r>
                        <a:rPr lang="en-US" dirty="0"/>
                        <a:t>Weakness</a:t>
                      </a:r>
                    </a:p>
                  </a:txBody>
                  <a:tcPr/>
                </a:tc>
                <a:extLst>
                  <a:ext uri="{0D108BD9-81ED-4DB2-BD59-A6C34878D82A}">
                    <a16:rowId xmlns:a16="http://schemas.microsoft.com/office/drawing/2014/main" val="1551783105"/>
                  </a:ext>
                </a:extLst>
              </a:tr>
              <a:tr h="370840">
                <a:tc>
                  <a:txBody>
                    <a:bodyPr/>
                    <a:lstStyle/>
                    <a:p>
                      <a:r>
                        <a:rPr lang="en-US" dirty="0"/>
                        <a:t>Know how to obtain information using different sources</a:t>
                      </a:r>
                    </a:p>
                  </a:txBody>
                  <a:tcPr/>
                </a:tc>
                <a:tc>
                  <a:txBody>
                    <a:bodyPr/>
                    <a:lstStyle/>
                    <a:p>
                      <a:r>
                        <a:rPr lang="en-US" dirty="0"/>
                        <a:t>Lack off assertiveness</a:t>
                      </a:r>
                    </a:p>
                  </a:txBody>
                  <a:tcPr/>
                </a:tc>
                <a:extLst>
                  <a:ext uri="{0D108BD9-81ED-4DB2-BD59-A6C34878D82A}">
                    <a16:rowId xmlns:a16="http://schemas.microsoft.com/office/drawing/2014/main" val="1469927666"/>
                  </a:ext>
                </a:extLst>
              </a:tr>
              <a:tr h="370840">
                <a:tc>
                  <a:txBody>
                    <a:bodyPr/>
                    <a:lstStyle/>
                    <a:p>
                      <a:r>
                        <a:rPr lang="en-US" dirty="0"/>
                        <a:t>Strong work ethnic </a:t>
                      </a:r>
                    </a:p>
                  </a:txBody>
                  <a:tcPr/>
                </a:tc>
                <a:tc>
                  <a:txBody>
                    <a:bodyPr/>
                    <a:lstStyle/>
                    <a:p>
                      <a:r>
                        <a:rPr lang="en-US" dirty="0"/>
                        <a:t>Reluctant to ask for help or support</a:t>
                      </a:r>
                    </a:p>
                  </a:txBody>
                  <a:tcPr/>
                </a:tc>
                <a:extLst>
                  <a:ext uri="{0D108BD9-81ED-4DB2-BD59-A6C34878D82A}">
                    <a16:rowId xmlns:a16="http://schemas.microsoft.com/office/drawing/2014/main" val="3379423312"/>
                  </a:ext>
                </a:extLst>
              </a:tr>
              <a:tr h="370840">
                <a:tc>
                  <a:txBody>
                    <a:bodyPr/>
                    <a:lstStyle/>
                    <a:p>
                      <a:r>
                        <a:rPr lang="en-US" dirty="0"/>
                        <a:t>Self reliant </a:t>
                      </a:r>
                    </a:p>
                  </a:txBody>
                  <a:tcPr/>
                </a:tc>
                <a:tc>
                  <a:txBody>
                    <a:bodyPr/>
                    <a:lstStyle/>
                    <a:p>
                      <a:r>
                        <a:rPr lang="en-US" dirty="0"/>
                        <a:t>Lack of patience</a:t>
                      </a:r>
                    </a:p>
                  </a:txBody>
                  <a:tcPr/>
                </a:tc>
                <a:extLst>
                  <a:ext uri="{0D108BD9-81ED-4DB2-BD59-A6C34878D82A}">
                    <a16:rowId xmlns:a16="http://schemas.microsoft.com/office/drawing/2014/main" val="1399982967"/>
                  </a:ext>
                </a:extLst>
              </a:tr>
              <a:tr h="370840">
                <a:tc>
                  <a:txBody>
                    <a:bodyPr/>
                    <a:lstStyle/>
                    <a:p>
                      <a:r>
                        <a:rPr lang="en-US" dirty="0"/>
                        <a:t>persistent</a:t>
                      </a:r>
                    </a:p>
                  </a:txBody>
                  <a:tcPr/>
                </a:tc>
                <a:tc>
                  <a:txBody>
                    <a:bodyPr/>
                    <a:lstStyle/>
                    <a:p>
                      <a:r>
                        <a:rPr lang="en-US" dirty="0"/>
                        <a:t>Worry to much</a:t>
                      </a:r>
                    </a:p>
                  </a:txBody>
                  <a:tcPr/>
                </a:tc>
                <a:extLst>
                  <a:ext uri="{0D108BD9-81ED-4DB2-BD59-A6C34878D82A}">
                    <a16:rowId xmlns:a16="http://schemas.microsoft.com/office/drawing/2014/main" val="2496601071"/>
                  </a:ext>
                </a:extLst>
              </a:tr>
            </a:tbl>
          </a:graphicData>
        </a:graphic>
      </p:graphicFrame>
    </p:spTree>
    <p:extLst>
      <p:ext uri="{BB962C8B-B14F-4D97-AF65-F5344CB8AC3E}">
        <p14:creationId xmlns:p14="http://schemas.microsoft.com/office/powerpoint/2010/main" val="155313430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2617</TotalTime>
  <Words>568</Words>
  <Application>Microsoft Macintosh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vt:lpstr>
      <vt:lpstr>Vapor Trail</vt:lpstr>
      <vt:lpstr>BMSW4002 -Strategies for Effective Communication in a Business Setting. </vt:lpstr>
      <vt:lpstr>Walt Disney company</vt:lpstr>
      <vt:lpstr>What are the benefits of effective communication on the organization’s business process? </vt:lpstr>
      <vt:lpstr>How should the organization use the theories relating to models of communication ?</vt:lpstr>
      <vt:lpstr>The types of barriers that can prevent effective communication between the organization and their external stakeholders</vt:lpstr>
      <vt:lpstr>What are the channels of communication used by the organization and channels that can be used to improve communication? </vt:lpstr>
      <vt:lpstr>reference's</vt:lpstr>
      <vt:lpstr>Self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BMSW4002 -Strategies for Effective Communication in a Business Setting. </dc:title>
  <dc:creator>Tiffany-Anne Lane (2109241)</dc:creator>
  <cp:lastModifiedBy>Tiffany-Anne Lane (2109241)</cp:lastModifiedBy>
  <cp:revision>1</cp:revision>
  <dcterms:created xsi:type="dcterms:W3CDTF">2022-03-26T12:57:26Z</dcterms:created>
  <dcterms:modified xsi:type="dcterms:W3CDTF">2022-03-28T08:34:54Z</dcterms:modified>
</cp:coreProperties>
</file>