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B4AD9-D922-46F7-8A50-4149A450BAD3}" type="datetimeFigureOut">
              <a:rPr lang="en-GB" smtClean="0"/>
              <a:t>26/10/2010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E068E-199A-49CF-B783-E25DC40EC38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2551836"/>
            <a:ext cx="705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Key Changes in </a:t>
            </a:r>
            <a:r>
              <a:rPr lang="en-GB" dirty="0" smtClean="0"/>
              <a:t>Building Regulations </a:t>
            </a:r>
            <a:r>
              <a:rPr lang="en-GB" dirty="0"/>
              <a:t>Part L1A </a:t>
            </a:r>
            <a:r>
              <a:rPr lang="en-GB" dirty="0" smtClean="0"/>
              <a:t>2010.</a:t>
            </a:r>
          </a:p>
          <a:p>
            <a:endParaRPr lang="en-GB" dirty="0"/>
          </a:p>
          <a:p>
            <a:r>
              <a:rPr lang="en-GB" dirty="0"/>
              <a:t>Part L1A of the Building Regulations </a:t>
            </a:r>
            <a:r>
              <a:rPr lang="en-GB" dirty="0" smtClean="0"/>
              <a:t>is in from October 1</a:t>
            </a:r>
            <a:r>
              <a:rPr lang="en-GB" baseline="30000" dirty="0" smtClean="0"/>
              <a:t>st</a:t>
            </a:r>
            <a:r>
              <a:rPr lang="en-GB" dirty="0" smtClean="0"/>
              <a:t>  </a:t>
            </a:r>
            <a:r>
              <a:rPr lang="en-GB" dirty="0"/>
              <a:t>2010.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presentation considers </a:t>
            </a:r>
            <a:r>
              <a:rPr lang="en-GB" dirty="0"/>
              <a:t>ways of exploring these changes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1. 25% less CO2 </a:t>
            </a:r>
            <a:r>
              <a:rPr lang="en-GB" b="1" dirty="0" smtClean="0"/>
              <a:t>emissions than </a:t>
            </a:r>
            <a:r>
              <a:rPr lang="en-GB" b="1" dirty="0"/>
              <a:t>in 2006</a:t>
            </a:r>
          </a:p>
          <a:p>
            <a:pPr>
              <a:buNone/>
            </a:pPr>
            <a:r>
              <a:rPr lang="en-GB" dirty="0"/>
              <a:t>Part L1A 2010 aims to reduce CO2 emissions</a:t>
            </a:r>
          </a:p>
          <a:p>
            <a:pPr>
              <a:buNone/>
            </a:pPr>
            <a:r>
              <a:rPr lang="en-GB" dirty="0"/>
              <a:t>by 25% over Part L1A 2006. This is a 40%</a:t>
            </a:r>
          </a:p>
          <a:p>
            <a:pPr>
              <a:buNone/>
            </a:pPr>
            <a:r>
              <a:rPr lang="en-GB" dirty="0"/>
              <a:t>improvement over a dwelling built to the 2002</a:t>
            </a:r>
          </a:p>
          <a:p>
            <a:pPr>
              <a:buNone/>
            </a:pPr>
            <a:r>
              <a:rPr lang="en-GB" dirty="0"/>
              <a:t>regulations. This corresponds roughly with the</a:t>
            </a:r>
          </a:p>
          <a:p>
            <a:pPr>
              <a:buNone/>
            </a:pPr>
            <a:r>
              <a:rPr lang="en-GB" dirty="0"/>
              <a:t>trigger point for Code for Sustainable Homes</a:t>
            </a:r>
          </a:p>
          <a:p>
            <a:pPr>
              <a:buNone/>
            </a:pPr>
            <a:r>
              <a:rPr lang="en-GB" dirty="0"/>
              <a:t>Level 3, in line with the government’s strategy</a:t>
            </a:r>
          </a:p>
          <a:p>
            <a:pPr>
              <a:buNone/>
            </a:pPr>
            <a:r>
              <a:rPr lang="en-GB" dirty="0"/>
              <a:t>for getting </a:t>
            </a:r>
            <a:r>
              <a:rPr lang="en-GB" dirty="0" smtClean="0"/>
              <a:t>new-build </a:t>
            </a:r>
            <a:r>
              <a:rPr lang="en-GB" dirty="0"/>
              <a:t>dwellings to zero carbon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The ‘Flat’ </a:t>
            </a:r>
            <a:r>
              <a:rPr lang="en-GB" b="1" dirty="0" smtClean="0"/>
              <a:t>TER</a:t>
            </a:r>
            <a:endParaRPr lang="en-GB" b="1" dirty="0"/>
          </a:p>
          <a:p>
            <a:pPr>
              <a:buNone/>
            </a:pPr>
            <a:r>
              <a:rPr lang="en-GB" dirty="0"/>
              <a:t>• The Target Emission Rate (TER) is calculated in much</a:t>
            </a:r>
          </a:p>
          <a:p>
            <a:pPr>
              <a:buNone/>
            </a:pPr>
            <a:r>
              <a:rPr lang="en-GB" dirty="0"/>
              <a:t>the same way as it was in Part L1A 2006. The main</a:t>
            </a:r>
          </a:p>
          <a:p>
            <a:pPr>
              <a:buNone/>
            </a:pPr>
            <a:r>
              <a:rPr lang="en-GB" dirty="0"/>
              <a:t>differences are </a:t>
            </a:r>
            <a:r>
              <a:rPr lang="en-GB" dirty="0" smtClean="0"/>
              <a:t>that:</a:t>
            </a:r>
            <a:endParaRPr lang="en-GB" dirty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/>
              <a:t>a) an improvement factor of 0.4 is used rather than</a:t>
            </a:r>
          </a:p>
          <a:p>
            <a:pPr>
              <a:buNone/>
            </a:pPr>
            <a:r>
              <a:rPr lang="en-GB" dirty="0"/>
              <a:t>0.2 to give the 40% improvement referred to above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/>
              <a:t>b) the SAP 2009 methodology is used to estimate the</a:t>
            </a:r>
          </a:p>
          <a:p>
            <a:pPr>
              <a:buNone/>
            </a:pPr>
            <a:r>
              <a:rPr lang="en-GB" dirty="0"/>
              <a:t>carbon emissions from heating, hot water, lighting,</a:t>
            </a:r>
          </a:p>
          <a:p>
            <a:pPr>
              <a:buNone/>
            </a:pPr>
            <a:r>
              <a:rPr lang="en-GB" dirty="0"/>
              <a:t>pumps and fans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• The fuel factors have not changed so that electric heat</a:t>
            </a:r>
          </a:p>
          <a:p>
            <a:pPr>
              <a:buNone/>
            </a:pPr>
            <a:r>
              <a:rPr lang="en-GB" dirty="0"/>
              <a:t>pumps and biomass will continue to be encouraged by</a:t>
            </a:r>
          </a:p>
          <a:p>
            <a:pPr>
              <a:buNone/>
            </a:pPr>
            <a:r>
              <a:rPr lang="en-GB" dirty="0"/>
              <a:t>the TER; although this is countered to an extent by</a:t>
            </a:r>
          </a:p>
          <a:p>
            <a:pPr>
              <a:buNone/>
            </a:pPr>
            <a:r>
              <a:rPr lang="en-GB" dirty="0"/>
              <a:t>lower limiting U values (see key point 8).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• The fuel factor for heat pumps is also to be reviewed</a:t>
            </a:r>
          </a:p>
          <a:p>
            <a:pPr>
              <a:buNone/>
            </a:pPr>
            <a:r>
              <a:rPr lang="en-GB" dirty="0"/>
              <a:t>after the renewable heat incentive is introduced. The</a:t>
            </a:r>
          </a:p>
          <a:p>
            <a:pPr>
              <a:buNone/>
            </a:pPr>
            <a:r>
              <a:rPr lang="en-GB" dirty="0"/>
              <a:t>‘Aggregate’ TER was rejected on the grounds that the</a:t>
            </a:r>
          </a:p>
          <a:p>
            <a:pPr>
              <a:buNone/>
            </a:pPr>
            <a:r>
              <a:rPr lang="en-GB" dirty="0"/>
              <a:t>benefits did not justify a change in methodology at this</a:t>
            </a:r>
          </a:p>
          <a:p>
            <a:pPr>
              <a:buNone/>
            </a:pPr>
            <a:r>
              <a:rPr lang="en-GB" dirty="0"/>
              <a:t>stage, despite the Aggregate option being selected for</a:t>
            </a:r>
          </a:p>
          <a:p>
            <a:pPr>
              <a:buNone/>
            </a:pPr>
            <a:r>
              <a:rPr lang="en-GB" dirty="0"/>
              <a:t>non domestic dwellings. The issue will be re‐examined</a:t>
            </a:r>
          </a:p>
          <a:p>
            <a:pPr>
              <a:buNone/>
            </a:pPr>
            <a:r>
              <a:rPr lang="en-GB" dirty="0"/>
              <a:t>for Part L1A 2013.</a:t>
            </a:r>
          </a:p>
          <a:p>
            <a:pPr>
              <a:buNone/>
            </a:pPr>
            <a:r>
              <a:rPr lang="en-GB" dirty="0"/>
              <a:t>• You can explore how to meet the new TER in practice</a:t>
            </a:r>
          </a:p>
          <a:p>
            <a:pPr>
              <a:buNone/>
            </a:pPr>
            <a:r>
              <a:rPr lang="en-GB" dirty="0"/>
              <a:t>using the updated NHER SAP 2009 Preview software:</a:t>
            </a:r>
          </a:p>
          <a:p>
            <a:pPr>
              <a:buNone/>
            </a:pPr>
            <a:r>
              <a:rPr lang="en-GB" dirty="0"/>
              <a:t>http://</a:t>
            </a:r>
            <a:r>
              <a:rPr lang="en-GB" dirty="0" err="1"/>
              <a:t>www.nesltd.co.uk</a:t>
            </a:r>
            <a:r>
              <a:rPr lang="en-GB" dirty="0"/>
              <a:t>/content/sap‐2009‐preview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Cavity Party Walls – insulating </a:t>
            </a:r>
            <a:r>
              <a:rPr lang="en-GB" b="1" dirty="0" smtClean="0"/>
              <a:t>/ sealing </a:t>
            </a:r>
            <a:r>
              <a:rPr lang="en-GB" b="1" dirty="0"/>
              <a:t>them does not count </a:t>
            </a:r>
            <a:r>
              <a:rPr lang="en-GB" b="1" dirty="0" smtClean="0"/>
              <a:t>towards the </a:t>
            </a:r>
            <a:r>
              <a:rPr lang="en-GB" b="1" dirty="0"/>
              <a:t>25%</a:t>
            </a:r>
          </a:p>
          <a:p>
            <a:pPr>
              <a:buNone/>
            </a:pPr>
            <a:r>
              <a:rPr lang="en-GB" dirty="0"/>
              <a:t>• A key feature of SAP 2009 is that party walls with</a:t>
            </a:r>
          </a:p>
          <a:p>
            <a:pPr>
              <a:buNone/>
            </a:pPr>
            <a:r>
              <a:rPr lang="en-GB" dirty="0"/>
              <a:t>unfilled and unsealed cavities are assumed to have a U</a:t>
            </a:r>
          </a:p>
          <a:p>
            <a:pPr>
              <a:buNone/>
            </a:pPr>
            <a:r>
              <a:rPr lang="en-GB" dirty="0"/>
              <a:t>value of 0.5 W/m2K. The notional dwelling used in</a:t>
            </a:r>
          </a:p>
          <a:p>
            <a:pPr>
              <a:buNone/>
            </a:pPr>
            <a:r>
              <a:rPr lang="en-GB" dirty="0"/>
              <a:t>calculating the TER assumes a U value for cavity party</a:t>
            </a:r>
          </a:p>
          <a:p>
            <a:pPr>
              <a:buNone/>
            </a:pPr>
            <a:r>
              <a:rPr lang="en-GB" dirty="0"/>
              <a:t>walls of 0.0 W/m2K. This compares to 0.4 W/m2K in</a:t>
            </a:r>
          </a:p>
          <a:p>
            <a:pPr>
              <a:buNone/>
            </a:pPr>
            <a:r>
              <a:rPr lang="en-GB" dirty="0"/>
              <a:t>last year’s Part L1A 2010 consultation. This means that</a:t>
            </a:r>
          </a:p>
          <a:p>
            <a:pPr>
              <a:buNone/>
            </a:pPr>
            <a:r>
              <a:rPr lang="en-GB" dirty="0"/>
              <a:t>insulating/sealing cavity party walls will not count</a:t>
            </a:r>
          </a:p>
          <a:p>
            <a:pPr>
              <a:buNone/>
            </a:pPr>
            <a:r>
              <a:rPr lang="en-GB" dirty="0"/>
              <a:t>towards the 25% improvement target.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Thermal Bridges – 0.08 for ACDs </a:t>
            </a:r>
            <a:r>
              <a:rPr lang="en-GB" b="1" dirty="0" smtClean="0"/>
              <a:t>no longer </a:t>
            </a:r>
            <a:r>
              <a:rPr lang="en-GB" b="1" dirty="0"/>
              <a:t>an option</a:t>
            </a:r>
          </a:p>
          <a:p>
            <a:pPr>
              <a:buNone/>
            </a:pPr>
            <a:r>
              <a:rPr lang="en-GB" dirty="0"/>
              <a:t>• In Part L1A 2006, it is acceptable to assume a y value of 0.08</a:t>
            </a:r>
          </a:p>
          <a:p>
            <a:pPr>
              <a:buNone/>
            </a:pPr>
            <a:r>
              <a:rPr lang="en-GB" dirty="0"/>
              <a:t>W/m2K if Accredited Construction Details have been used. This will</a:t>
            </a:r>
          </a:p>
          <a:p>
            <a:pPr>
              <a:buNone/>
            </a:pPr>
            <a:r>
              <a:rPr lang="en-GB" dirty="0"/>
              <a:t>not be possible with Part L1A 2010. Instead, the length of each</a:t>
            </a:r>
          </a:p>
          <a:p>
            <a:pPr>
              <a:buNone/>
            </a:pPr>
            <a:r>
              <a:rPr lang="en-GB" dirty="0"/>
              <a:t>junction will need to be measured, multiplied by the appropriate psi</a:t>
            </a:r>
          </a:p>
          <a:p>
            <a:pPr>
              <a:buNone/>
            </a:pPr>
            <a:r>
              <a:rPr lang="en-GB" dirty="0"/>
              <a:t>values and added up to produce an ‘effective’ y value.</a:t>
            </a:r>
          </a:p>
          <a:p>
            <a:pPr>
              <a:buNone/>
            </a:pPr>
            <a:r>
              <a:rPr lang="en-GB" dirty="0"/>
              <a:t>• The psi values can either be values already supplied in the SAP 2009</a:t>
            </a:r>
          </a:p>
          <a:p>
            <a:pPr>
              <a:buNone/>
            </a:pPr>
            <a:r>
              <a:rPr lang="en-GB" dirty="0"/>
              <a:t>document or supplied by the relevant approved government ACD</a:t>
            </a:r>
          </a:p>
          <a:p>
            <a:pPr>
              <a:buNone/>
            </a:pPr>
            <a:r>
              <a:rPr lang="en-GB" dirty="0"/>
              <a:t>scheme. The psi values can also be calculated for specific junctions.</a:t>
            </a:r>
          </a:p>
          <a:p>
            <a:pPr>
              <a:buNone/>
            </a:pPr>
            <a:r>
              <a:rPr lang="en-GB" dirty="0"/>
              <a:t>A confidence factor will be applied to the psi value calculation for</a:t>
            </a:r>
          </a:p>
          <a:p>
            <a:pPr>
              <a:buNone/>
            </a:pPr>
            <a:r>
              <a:rPr lang="en-GB" dirty="0"/>
              <a:t>an individual junction if either (a) the calculated psi values are not</a:t>
            </a:r>
          </a:p>
          <a:p>
            <a:pPr>
              <a:buNone/>
            </a:pPr>
            <a:r>
              <a:rPr lang="en-GB" dirty="0"/>
              <a:t>from a government approved Accredited Details scheme or (b) if no</a:t>
            </a:r>
          </a:p>
          <a:p>
            <a:pPr>
              <a:buNone/>
            </a:pPr>
            <a:r>
              <a:rPr lang="en-GB" dirty="0"/>
              <a:t>on site checks can be demonstrated to have been made. The</a:t>
            </a:r>
          </a:p>
          <a:p>
            <a:pPr>
              <a:buNone/>
            </a:pPr>
            <a:r>
              <a:rPr lang="en-GB" dirty="0"/>
              <a:t>confidence factor applied to the psi value calculation is 25% or 0.02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Air Permeability – more </a:t>
            </a:r>
            <a:r>
              <a:rPr lang="en-GB" b="1" dirty="0" smtClean="0"/>
              <a:t>pressure testing </a:t>
            </a:r>
            <a:r>
              <a:rPr lang="en-GB" b="1" dirty="0"/>
              <a:t>and a confidence factor for</a:t>
            </a:r>
          </a:p>
          <a:p>
            <a:r>
              <a:rPr lang="en-GB" b="1" dirty="0"/>
              <a:t>untested dwellings</a:t>
            </a:r>
          </a:p>
          <a:p>
            <a:pPr>
              <a:buNone/>
            </a:pPr>
            <a:r>
              <a:rPr lang="en-GB" dirty="0"/>
              <a:t>• The volume of pressure testing required will roughly double. A</a:t>
            </a:r>
          </a:p>
          <a:p>
            <a:pPr>
              <a:buNone/>
            </a:pPr>
            <a:r>
              <a:rPr lang="en-GB" dirty="0"/>
              <a:t>pressure test should be carried out on three units of each dwelling</a:t>
            </a:r>
          </a:p>
          <a:p>
            <a:pPr>
              <a:buNone/>
            </a:pPr>
            <a:r>
              <a:rPr lang="en-GB" dirty="0"/>
              <a:t>type or 50% of the instances of the dwelling type, whichever is the</a:t>
            </a:r>
          </a:p>
          <a:p>
            <a:pPr>
              <a:buNone/>
            </a:pPr>
            <a:r>
              <a:rPr lang="en-GB" dirty="0"/>
              <a:t>smaller.</a:t>
            </a:r>
          </a:p>
          <a:p>
            <a:pPr>
              <a:buNone/>
            </a:pPr>
            <a:r>
              <a:rPr lang="en-GB" dirty="0"/>
              <a:t>• In addition, a confidence factor will apply to dwellings not pressure</a:t>
            </a:r>
          </a:p>
          <a:p>
            <a:pPr>
              <a:buNone/>
            </a:pPr>
            <a:r>
              <a:rPr lang="en-GB" dirty="0"/>
              <a:t>tested. Where a dwelling has been pressure tested, the measured</a:t>
            </a:r>
          </a:p>
          <a:p>
            <a:pPr>
              <a:buNone/>
            </a:pPr>
            <a:r>
              <a:rPr lang="en-GB" dirty="0"/>
              <a:t>value is used in the calculation of the DER. Where the dwelling has</a:t>
            </a:r>
          </a:p>
          <a:p>
            <a:pPr>
              <a:buNone/>
            </a:pPr>
            <a:r>
              <a:rPr lang="en-GB" dirty="0"/>
              <a:t>not been pressure tested, the value used in the DER calculation is</a:t>
            </a:r>
          </a:p>
          <a:p>
            <a:pPr>
              <a:buNone/>
            </a:pPr>
            <a:r>
              <a:rPr lang="en-GB" dirty="0"/>
              <a:t>the average of the measured values for dwellings of the same type</a:t>
            </a:r>
          </a:p>
          <a:p>
            <a:pPr>
              <a:buNone/>
            </a:pPr>
            <a:r>
              <a:rPr lang="en-GB" dirty="0"/>
              <a:t>but </a:t>
            </a:r>
            <a:r>
              <a:rPr lang="en-GB" b="1" dirty="0"/>
              <a:t>with the addition of a confidence factor of 2.0 m3/(h.m2) at 50</a:t>
            </a:r>
          </a:p>
          <a:p>
            <a:pPr>
              <a:buNone/>
            </a:pPr>
            <a:r>
              <a:rPr lang="en-GB" dirty="0"/>
              <a:t>pa. This means in effect that the design air permeability must be at</a:t>
            </a:r>
          </a:p>
          <a:p>
            <a:pPr>
              <a:buNone/>
            </a:pPr>
            <a:r>
              <a:rPr lang="en-GB" dirty="0"/>
              <a:t>most 8.0 in order to meet the maximum allowable value of 10.0 at</a:t>
            </a:r>
          </a:p>
          <a:p>
            <a:pPr>
              <a:buNone/>
            </a:pPr>
            <a:r>
              <a:rPr lang="en-GB" dirty="0"/>
              <a:t>completion of the dwelling. A value of 15.0 can still be used in </a:t>
            </a:r>
            <a:r>
              <a:rPr lang="en-GB" dirty="0" smtClean="0"/>
              <a:t>small</a:t>
            </a:r>
          </a:p>
          <a:p>
            <a:pPr>
              <a:buNone/>
            </a:pPr>
            <a:r>
              <a:rPr lang="en-GB" dirty="0" smtClean="0"/>
              <a:t>developments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Low Energy Lighting – 100% </a:t>
            </a:r>
            <a:r>
              <a:rPr lang="en-GB" b="1" dirty="0" smtClean="0"/>
              <a:t>counts towards </a:t>
            </a:r>
            <a:r>
              <a:rPr lang="en-GB" b="1" dirty="0"/>
              <a:t>meeting the TER</a:t>
            </a:r>
          </a:p>
          <a:p>
            <a:pPr>
              <a:buNone/>
            </a:pPr>
            <a:r>
              <a:rPr lang="en-GB" dirty="0"/>
              <a:t>• A minimum of 75% of light fittings must be</a:t>
            </a:r>
          </a:p>
          <a:p>
            <a:pPr>
              <a:buNone/>
            </a:pPr>
            <a:r>
              <a:rPr lang="en-GB" dirty="0"/>
              <a:t>low energy. If further low energy light fittings</a:t>
            </a:r>
          </a:p>
          <a:p>
            <a:pPr>
              <a:buNone/>
            </a:pPr>
            <a:r>
              <a:rPr lang="en-GB" dirty="0"/>
              <a:t>are also low energy, the full 100% </a:t>
            </a:r>
            <a:r>
              <a:rPr lang="en-GB" dirty="0" smtClean="0"/>
              <a:t>will contribute </a:t>
            </a:r>
            <a:r>
              <a:rPr lang="en-GB" dirty="0"/>
              <a:t>towards meeting the TER target.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Electric Secondary Heating ‐ </a:t>
            </a:r>
            <a:r>
              <a:rPr lang="en-GB" b="1" dirty="0" smtClean="0"/>
              <a:t>no longer </a:t>
            </a:r>
            <a:r>
              <a:rPr lang="en-GB" b="1" dirty="0"/>
              <a:t>assumed</a:t>
            </a:r>
          </a:p>
          <a:p>
            <a:pPr>
              <a:buNone/>
            </a:pPr>
            <a:r>
              <a:rPr lang="en-GB" dirty="0"/>
              <a:t>• In Part L 2006, a penalty was applied in dwellings</a:t>
            </a:r>
          </a:p>
          <a:p>
            <a:pPr>
              <a:buNone/>
            </a:pPr>
            <a:r>
              <a:rPr lang="en-GB" dirty="0"/>
              <a:t>not fitted with a secondary heating appliance. In</a:t>
            </a:r>
          </a:p>
          <a:p>
            <a:pPr>
              <a:buNone/>
            </a:pPr>
            <a:r>
              <a:rPr lang="en-GB" dirty="0"/>
              <a:t>such cases it was assumed that 10% of the heat in</a:t>
            </a:r>
          </a:p>
          <a:p>
            <a:pPr>
              <a:buNone/>
            </a:pPr>
            <a:r>
              <a:rPr lang="en-GB" dirty="0"/>
              <a:t>the property came from direct acting electric</a:t>
            </a:r>
          </a:p>
          <a:p>
            <a:pPr>
              <a:buNone/>
            </a:pPr>
            <a:r>
              <a:rPr lang="en-GB" dirty="0"/>
              <a:t>heaters, thereby significantly increasing the DER.</a:t>
            </a:r>
          </a:p>
          <a:p>
            <a:pPr>
              <a:buNone/>
            </a:pPr>
            <a:r>
              <a:rPr lang="en-GB" dirty="0"/>
              <a:t>• In Part L 2010, there is no such penalty unless the</a:t>
            </a:r>
          </a:p>
          <a:p>
            <a:pPr>
              <a:buNone/>
            </a:pPr>
            <a:r>
              <a:rPr lang="en-GB" dirty="0"/>
              <a:t>dwelling has a chimney or flue and no appliance</a:t>
            </a:r>
          </a:p>
          <a:p>
            <a:pPr>
              <a:buNone/>
            </a:pPr>
            <a:r>
              <a:rPr lang="en-GB" dirty="0"/>
              <a:t>is installed; in such cases the calculation is </a:t>
            </a:r>
            <a:r>
              <a:rPr lang="en-GB" dirty="0" smtClean="0"/>
              <a:t>the same as in 2006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8. New Limiting U values – </a:t>
            </a:r>
            <a:r>
              <a:rPr lang="en-GB" b="1" dirty="0" smtClean="0"/>
              <a:t>including party </a:t>
            </a:r>
            <a:r>
              <a:rPr lang="en-GB" b="1" dirty="0"/>
              <a:t>walls</a:t>
            </a:r>
          </a:p>
          <a:p>
            <a:pPr>
              <a:buNone/>
            </a:pPr>
            <a:r>
              <a:rPr lang="en-GB" dirty="0"/>
              <a:t>• </a:t>
            </a:r>
            <a:r>
              <a:rPr lang="en-GB" b="1" dirty="0"/>
              <a:t>Roof 0.25 </a:t>
            </a:r>
            <a:r>
              <a:rPr lang="en-GB" b="1" dirty="0" smtClean="0"/>
              <a:t>- 0.20</a:t>
            </a:r>
            <a:endParaRPr lang="en-GB" b="1" dirty="0"/>
          </a:p>
          <a:p>
            <a:pPr>
              <a:buNone/>
            </a:pPr>
            <a:r>
              <a:rPr lang="en-GB" dirty="0"/>
              <a:t>• </a:t>
            </a:r>
            <a:r>
              <a:rPr lang="en-GB" b="1" dirty="0"/>
              <a:t>External Wall 0.35 </a:t>
            </a:r>
            <a:r>
              <a:rPr lang="en-GB" b="1" dirty="0" smtClean="0"/>
              <a:t>- 0.30</a:t>
            </a:r>
            <a:endParaRPr lang="en-GB" b="1" dirty="0"/>
          </a:p>
          <a:p>
            <a:pPr>
              <a:buNone/>
            </a:pPr>
            <a:r>
              <a:rPr lang="en-GB" dirty="0"/>
              <a:t>• </a:t>
            </a:r>
            <a:r>
              <a:rPr lang="en-GB" b="1" dirty="0"/>
              <a:t>Party Wall N/A </a:t>
            </a:r>
            <a:r>
              <a:rPr lang="en-GB" b="1" dirty="0" smtClean="0"/>
              <a:t>- 0.20</a:t>
            </a:r>
            <a:endParaRPr lang="en-GB" b="1" dirty="0"/>
          </a:p>
          <a:p>
            <a:pPr>
              <a:buNone/>
            </a:pPr>
            <a:r>
              <a:rPr lang="en-GB" dirty="0"/>
              <a:t>• </a:t>
            </a:r>
            <a:r>
              <a:rPr lang="en-GB" b="1" dirty="0"/>
              <a:t>Floor </a:t>
            </a:r>
            <a:r>
              <a:rPr lang="en-GB" b="1" dirty="0" smtClean="0"/>
              <a:t>0.25 - </a:t>
            </a:r>
            <a:r>
              <a:rPr lang="en-GB" b="1" dirty="0"/>
              <a:t>0.25</a:t>
            </a:r>
          </a:p>
          <a:p>
            <a:pPr>
              <a:buNone/>
            </a:pPr>
            <a:r>
              <a:rPr lang="en-GB" dirty="0"/>
              <a:t>• </a:t>
            </a:r>
            <a:r>
              <a:rPr lang="en-GB" b="1" dirty="0"/>
              <a:t>Windows 2.20 </a:t>
            </a:r>
            <a:r>
              <a:rPr lang="en-GB" b="1" dirty="0" smtClean="0"/>
              <a:t>- 2.00</a:t>
            </a:r>
            <a:endParaRPr lang="en-GB" b="1" dirty="0"/>
          </a:p>
          <a:p>
            <a:pPr>
              <a:buNone/>
            </a:pPr>
            <a:r>
              <a:rPr lang="en-GB" dirty="0"/>
              <a:t>• </a:t>
            </a:r>
            <a:r>
              <a:rPr lang="en-GB" b="1" dirty="0"/>
              <a:t>Air Permeability </a:t>
            </a:r>
            <a:r>
              <a:rPr lang="en-GB" b="1" dirty="0" smtClean="0"/>
              <a:t>10 - 10 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139136" cy="4525963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b="1" dirty="0"/>
              <a:t>‘Design’ Submissions now part </a:t>
            </a:r>
            <a:r>
              <a:rPr lang="en-GB" b="1" dirty="0" smtClean="0"/>
              <a:t>of Regulation </a:t>
            </a:r>
            <a:r>
              <a:rPr lang="en-GB" b="1" dirty="0"/>
              <a:t>‐ alongside ‘As </a:t>
            </a:r>
            <a:r>
              <a:rPr lang="en-GB" b="1" dirty="0" smtClean="0"/>
              <a:t>Built’ Submissions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dirty="0"/>
              <a:t>• In Part L1A 2006, it was </a:t>
            </a:r>
            <a:r>
              <a:rPr lang="en-GB" b="1" dirty="0"/>
              <a:t>recommended that a submission be</a:t>
            </a:r>
          </a:p>
          <a:p>
            <a:pPr>
              <a:buNone/>
            </a:pPr>
            <a:r>
              <a:rPr lang="en-GB" dirty="0"/>
              <a:t>provided to Building Control prior to the building work being</a:t>
            </a:r>
          </a:p>
          <a:p>
            <a:pPr>
              <a:buNone/>
            </a:pPr>
            <a:r>
              <a:rPr lang="en-GB" dirty="0"/>
              <a:t>completed on site; but this not an absolute requirement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• However, in Part L1A 2010 the person carrying out the work </a:t>
            </a:r>
            <a:r>
              <a:rPr lang="en-GB" b="1" dirty="0"/>
              <a:t>must</a:t>
            </a:r>
          </a:p>
          <a:p>
            <a:pPr>
              <a:buNone/>
            </a:pPr>
            <a:r>
              <a:rPr lang="en-GB" dirty="0"/>
              <a:t>provide building control the TER, DER and a list of specifications</a:t>
            </a:r>
          </a:p>
          <a:p>
            <a:pPr>
              <a:buNone/>
            </a:pPr>
            <a:r>
              <a:rPr lang="en-GB" b="1" dirty="0"/>
              <a:t>before work starts on site. Then, no later than 5 days after the</a:t>
            </a:r>
          </a:p>
          <a:p>
            <a:pPr>
              <a:buNone/>
            </a:pPr>
            <a:r>
              <a:rPr lang="en-GB" dirty="0"/>
              <a:t>work has been completed, they must notify Building Control of the</a:t>
            </a:r>
          </a:p>
          <a:p>
            <a:pPr>
              <a:buNone/>
            </a:pPr>
            <a:r>
              <a:rPr lang="en-GB" dirty="0"/>
              <a:t>TER and DER actually achieved, and whether the building has been</a:t>
            </a:r>
          </a:p>
          <a:p>
            <a:pPr>
              <a:buNone/>
            </a:pPr>
            <a:r>
              <a:rPr lang="en-GB" dirty="0"/>
              <a:t>constructed as per the design specification; if not, a list of changes</a:t>
            </a:r>
          </a:p>
          <a:p>
            <a:pPr>
              <a:buNone/>
            </a:pPr>
            <a:r>
              <a:rPr lang="en-GB" dirty="0"/>
              <a:t>to the design specification must be supplied. This is to better enable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Building </a:t>
            </a:r>
            <a:r>
              <a:rPr lang="en-GB" dirty="0"/>
              <a:t>Control to confirm that what has been built aligns with the</a:t>
            </a:r>
          </a:p>
          <a:p>
            <a:pPr>
              <a:buNone/>
            </a:pPr>
            <a:r>
              <a:rPr lang="en-GB" dirty="0"/>
              <a:t>claimed performance. New outputs from SAP software will be</a:t>
            </a:r>
          </a:p>
          <a:p>
            <a:pPr>
              <a:buNone/>
            </a:pPr>
            <a:r>
              <a:rPr lang="en-GB" dirty="0"/>
              <a:t>available to help Building Control with this process.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Approved Document L1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b="1" dirty="0"/>
              <a:t>Addressing the Performance Gap</a:t>
            </a:r>
          </a:p>
          <a:p>
            <a:pPr>
              <a:buNone/>
            </a:pPr>
            <a:r>
              <a:rPr lang="en-GB" dirty="0"/>
              <a:t>• There is growing evidence that completed dwellings do not in</a:t>
            </a:r>
          </a:p>
          <a:p>
            <a:pPr>
              <a:buNone/>
            </a:pPr>
            <a:r>
              <a:rPr lang="en-GB" dirty="0"/>
              <a:t>practice achieve the intended energy performance. This is referred</a:t>
            </a:r>
          </a:p>
          <a:p>
            <a:pPr>
              <a:buNone/>
            </a:pPr>
            <a:r>
              <a:rPr lang="en-GB" dirty="0"/>
              <a:t>to by government as the ‘performance gap’. If we are to achieve</a:t>
            </a:r>
          </a:p>
          <a:p>
            <a:pPr>
              <a:buNone/>
            </a:pPr>
            <a:r>
              <a:rPr lang="en-GB" dirty="0"/>
              <a:t>true zero carbon by 2016 it is vital that this gap be closed. Part L1A</a:t>
            </a:r>
          </a:p>
          <a:p>
            <a:pPr>
              <a:buNone/>
            </a:pPr>
            <a:r>
              <a:rPr lang="en-GB" dirty="0"/>
              <a:t>2010 contains various things that aim to contribute to this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• Firstly, the document is clearer than previous versions in</a:t>
            </a:r>
          </a:p>
          <a:p>
            <a:pPr>
              <a:buNone/>
            </a:pPr>
            <a:r>
              <a:rPr lang="en-GB" dirty="0"/>
              <a:t>distinguishing between ‘Regulation’ and ‘Guidance’ and is less</a:t>
            </a:r>
          </a:p>
          <a:p>
            <a:pPr>
              <a:buNone/>
            </a:pPr>
            <a:r>
              <a:rPr lang="en-GB" dirty="0"/>
              <a:t>ambiguous in many places. This should help developers better</a:t>
            </a:r>
          </a:p>
          <a:p>
            <a:pPr>
              <a:buNone/>
            </a:pPr>
            <a:r>
              <a:rPr lang="en-GB" dirty="0"/>
              <a:t>understand what is required of them and give Building Control</a:t>
            </a:r>
          </a:p>
          <a:p>
            <a:pPr>
              <a:buNone/>
            </a:pPr>
            <a:r>
              <a:rPr lang="en-GB" dirty="0"/>
              <a:t>clearer guidance on how to check for compliance</a:t>
            </a:r>
            <a:r>
              <a:rPr lang="en-GB" dirty="0" smtClean="0"/>
              <a:t>.</a:t>
            </a:r>
            <a:endParaRPr lang="en-GB" smtClean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• Secondly, the requirement to produce a Design submission as well</a:t>
            </a:r>
          </a:p>
          <a:p>
            <a:pPr>
              <a:buNone/>
            </a:pPr>
            <a:r>
              <a:rPr lang="en-GB" dirty="0"/>
              <a:t>as an As Built Submission, including a comparison of specifications,</a:t>
            </a:r>
          </a:p>
          <a:p>
            <a:pPr>
              <a:buNone/>
            </a:pPr>
            <a:r>
              <a:rPr lang="en-GB" dirty="0"/>
              <a:t>will hopefully bring more standardisation and rigour to </a:t>
            </a:r>
            <a:r>
              <a:rPr lang="en-GB" dirty="0" smtClean="0"/>
              <a:t>the compliance checks.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1312</Words>
  <Application>Microsoft Office PowerPoint</Application>
  <PresentationFormat>On-screen Show (4:3)</PresentationFormat>
  <Paragraphs>142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  <vt:lpstr>Approved Document L1 A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Approved Document L1 A</dc:title>
  <dc:creator>Trevor Francis</dc:creator>
  <cp:lastModifiedBy>Trevor Francis</cp:lastModifiedBy>
  <cp:revision>12</cp:revision>
  <dcterms:created xsi:type="dcterms:W3CDTF">2010-10-26T16:14:36Z</dcterms:created>
  <dcterms:modified xsi:type="dcterms:W3CDTF">2010-10-26T18:05:39Z</dcterms:modified>
</cp:coreProperties>
</file>