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4"/>
  </p:notesMasterIdLst>
  <p:sldIdLst>
    <p:sldId id="256" r:id="rId2"/>
    <p:sldId id="257" r:id="rId3"/>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F92"/>
    <a:srgbClr val="FF2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0"/>
    <p:restoredTop sz="94620"/>
  </p:normalViewPr>
  <p:slideViewPr>
    <p:cSldViewPr snapToGrid="0" snapToObjects="1">
      <p:cViewPr varScale="1">
        <p:scale>
          <a:sx n="105" d="100"/>
          <a:sy n="105" d="100"/>
        </p:scale>
        <p:origin x="2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8410F8-EB04-814E-BE3F-DFEDAE26B817}" type="datetimeFigureOut">
              <a:rPr lang="en-US" smtClean="0"/>
              <a:t>1/14/20</a:t>
            </a:fld>
            <a:endParaRPr lang="en-US"/>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A62245-07D2-984A-B233-0298EFC94082}" type="slidenum">
              <a:rPr lang="en-US" smtClean="0"/>
              <a:t>‹#›</a:t>
            </a:fld>
            <a:endParaRPr lang="en-US"/>
          </a:p>
        </p:txBody>
      </p:sp>
    </p:spTree>
    <p:extLst>
      <p:ext uri="{BB962C8B-B14F-4D97-AF65-F5344CB8AC3E}">
        <p14:creationId xmlns:p14="http://schemas.microsoft.com/office/powerpoint/2010/main" val="3305524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A62245-07D2-984A-B233-0298EFC94082}" type="slidenum">
              <a:rPr lang="en-US" smtClean="0"/>
              <a:t>2</a:t>
            </a:fld>
            <a:endParaRPr lang="en-US"/>
          </a:p>
        </p:txBody>
      </p:sp>
    </p:spTree>
    <p:extLst>
      <p:ext uri="{BB962C8B-B14F-4D97-AF65-F5344CB8AC3E}">
        <p14:creationId xmlns:p14="http://schemas.microsoft.com/office/powerpoint/2010/main" val="2906771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3291561-4A2D-9C48-A4C8-C8ED58243CBA}"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1136934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291561-4A2D-9C48-A4C8-C8ED58243CBA}"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2219679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291561-4A2D-9C48-A4C8-C8ED58243CBA}"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938171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3291561-4A2D-9C48-A4C8-C8ED58243CBA}"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3959869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3291561-4A2D-9C48-A4C8-C8ED58243CBA}" type="datetimeFigureOut">
              <a:rPr lang="en-US" smtClean="0"/>
              <a:t>1/14/20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867983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3291561-4A2D-9C48-A4C8-C8ED58243CBA}" type="datetimeFigureOut">
              <a:rPr lang="en-US" smtClean="0"/>
              <a:t>1/14/20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3939073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291561-4A2D-9C48-A4C8-C8ED58243CBA}" type="datetimeFigureOut">
              <a:rPr lang="en-US" smtClean="0"/>
              <a:t>1/14/20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3332994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3291561-4A2D-9C48-A4C8-C8ED58243CBA}"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1588305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3291561-4A2D-9C48-A4C8-C8ED58243CBA}"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1589343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291561-4A2D-9C48-A4C8-C8ED58243CBA}"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332878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291561-4A2D-9C48-A4C8-C8ED58243CBA}"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958C1-34C4-3345-8EEF-91072487BE69}" type="slidenum">
              <a:rPr lang="en-US" smtClean="0"/>
              <a:t>‹#›</a:t>
            </a:fld>
            <a:endParaRPr lang="en-US"/>
          </a:p>
        </p:txBody>
      </p:sp>
    </p:spTree>
    <p:extLst>
      <p:ext uri="{BB962C8B-B14F-4D97-AF65-F5344CB8AC3E}">
        <p14:creationId xmlns:p14="http://schemas.microsoft.com/office/powerpoint/2010/main" val="59588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291561-4A2D-9C48-A4C8-C8ED58243CBA}" type="datetimeFigureOut">
              <a:rPr lang="en-US" smtClean="0"/>
              <a:t>1/14/20</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B958C1-34C4-3345-8EEF-91072487BE69}" type="slidenum">
              <a:rPr lang="en-US" smtClean="0"/>
              <a:t>‹#›</a:t>
            </a:fld>
            <a:endParaRPr lang="en-US"/>
          </a:p>
        </p:txBody>
      </p:sp>
    </p:spTree>
    <p:extLst>
      <p:ext uri="{BB962C8B-B14F-4D97-AF65-F5344CB8AC3E}">
        <p14:creationId xmlns:p14="http://schemas.microsoft.com/office/powerpoint/2010/main" val="28047576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hyperlink" Target="http://elearningblogs.education.ed.ac.uk/oldelgg/elgg/anzbau/feeds/all/" TargetMode="External"/><Relationship Id="rId3" Type="http://schemas.openxmlformats.org/officeDocument/2006/relationships/hyperlink" Target="http://aulateadelossoles.blogspot.com/2014/12/numicon-un-proyecto-que-transformara-la.html" TargetMode="External"/><Relationship Id="rId7" Type="http://schemas.openxmlformats.org/officeDocument/2006/relationships/image" Target="../media/image4.tiff"/><Relationship Id="rId12"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tiff"/><Relationship Id="rId11" Type="http://schemas.openxmlformats.org/officeDocument/2006/relationships/image" Target="../media/image8.tiff"/><Relationship Id="rId5" Type="http://schemas.openxmlformats.org/officeDocument/2006/relationships/hyperlink" Target="https://www.thingiverse.com/thing:183392" TargetMode="External"/><Relationship Id="rId10" Type="http://schemas.openxmlformats.org/officeDocument/2006/relationships/image" Target="../media/image7.jpeg"/><Relationship Id="rId4" Type="http://schemas.openxmlformats.org/officeDocument/2006/relationships/image" Target="../media/image2.JPG"/><Relationship Id="rId9"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hyperlink" Target="https://hwb.gov.wales/draft-curriculum-for-wales-2022/a-guide-to-curriculum-for-wales-202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learningwales.gov.uk/resources/nlnf" TargetMode="External"/><Relationship Id="rId4" Type="http://schemas.openxmlformats.org/officeDocument/2006/relationships/hyperlink" Target="http://learning.gov.wales/resources/improvementareas/curriculum/programmes-of-study/?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CF9274F-A6D5-414A-BF7B-3A07D8B011F0}"/>
              </a:ext>
            </a:extLst>
          </p:cNvPr>
          <p:cNvSpPr>
            <a:spLocks noGrp="1"/>
          </p:cNvSpPr>
          <p:nvPr>
            <p:ph type="subTitle" idx="1"/>
          </p:nvPr>
        </p:nvSpPr>
        <p:spPr>
          <a:xfrm>
            <a:off x="279017" y="2149544"/>
            <a:ext cx="2345625" cy="4486387"/>
          </a:xfrm>
          <a:solidFill>
            <a:srgbClr val="FF2600">
              <a:alpha val="74902"/>
            </a:srgbClr>
          </a:solidFill>
        </p:spPr>
        <p:txBody>
          <a:bodyPr>
            <a:normAutofit/>
          </a:bodyPr>
          <a:lstStyle/>
          <a:p>
            <a:r>
              <a:rPr lang="en-GB" sz="900" dirty="0"/>
              <a:t>Key features and benefits of Numicon </a:t>
            </a:r>
          </a:p>
          <a:p>
            <a:r>
              <a:rPr lang="en-GB" sz="900" dirty="0"/>
              <a:t>  Fully matched to the latest UK Curricula </a:t>
            </a:r>
          </a:p>
          <a:p>
            <a:r>
              <a:rPr lang="en-GB" sz="900" dirty="0"/>
              <a:t>  Flexible resource, can be used as a whole-school programme or to supplement other </a:t>
            </a:r>
          </a:p>
          <a:p>
            <a:r>
              <a:rPr lang="en-GB" sz="900" dirty="0"/>
              <a:t>programmes </a:t>
            </a:r>
          </a:p>
          <a:p>
            <a:r>
              <a:rPr lang="en-GB" sz="900" dirty="0"/>
              <a:t>  Supports a C-P-A approach to teaching mathematics </a:t>
            </a:r>
          </a:p>
          <a:p>
            <a:r>
              <a:rPr lang="en-GB" sz="900" dirty="0"/>
              <a:t>  Gives children confidence by allowing them to demonstrate how and why they arrived at their </a:t>
            </a:r>
          </a:p>
          <a:p>
            <a:r>
              <a:rPr lang="en-GB" sz="900" dirty="0"/>
              <a:t>answer </a:t>
            </a:r>
          </a:p>
          <a:p>
            <a:r>
              <a:rPr lang="en-GB" sz="900" dirty="0"/>
              <a:t>  Allows children to be able to develop fluency by using a visual, practical base to aid conceptual </a:t>
            </a:r>
          </a:p>
          <a:p>
            <a:r>
              <a:rPr lang="en-GB" sz="900" dirty="0"/>
              <a:t>understanding and recall </a:t>
            </a:r>
          </a:p>
          <a:p>
            <a:r>
              <a:rPr lang="en-GB" sz="900" dirty="0"/>
              <a:t>  Children reason mathematically through the use of concrete objects and spoken language to </a:t>
            </a:r>
          </a:p>
          <a:p>
            <a:r>
              <a:rPr lang="en-GB" sz="900" dirty="0"/>
              <a:t>explain and justify </a:t>
            </a:r>
          </a:p>
          <a:p>
            <a:r>
              <a:rPr lang="en-GB" sz="900" dirty="0"/>
              <a:t>  Helps children to become confident problem solvers by applying their learning to different real- </a:t>
            </a:r>
          </a:p>
          <a:p>
            <a:r>
              <a:rPr lang="en-GB" sz="900" dirty="0"/>
              <a:t>life contexts </a:t>
            </a:r>
            <a:endParaRPr lang="en-GB" sz="900" dirty="0">
              <a:effectLst/>
            </a:endParaRPr>
          </a:p>
        </p:txBody>
      </p:sp>
      <p:pic>
        <p:nvPicPr>
          <p:cNvPr id="5" name="Picture 4" descr="A picture containing object, clock, city, white&#10;&#10;Description automatically generated">
            <a:extLst>
              <a:ext uri="{FF2B5EF4-FFF2-40B4-BE49-F238E27FC236}">
                <a16:creationId xmlns:a16="http://schemas.microsoft.com/office/drawing/2014/main" id="{78D1BE63-2703-0948-9E20-3EEC72682B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99633" y="5442418"/>
            <a:ext cx="7106195" cy="1391160"/>
          </a:xfrm>
          <a:prstGeom prst="rect">
            <a:avLst/>
          </a:prstGeom>
        </p:spPr>
      </p:pic>
      <p:pic>
        <p:nvPicPr>
          <p:cNvPr id="9" name="Picture 8" descr="A close up of a device&#10;&#10;Description automatically generated">
            <a:extLst>
              <a:ext uri="{FF2B5EF4-FFF2-40B4-BE49-F238E27FC236}">
                <a16:creationId xmlns:a16="http://schemas.microsoft.com/office/drawing/2014/main" id="{AC7B8606-8A29-E44C-98F4-059100D7D41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1339326">
            <a:off x="10495891" y="1793893"/>
            <a:ext cx="1225987" cy="919490"/>
          </a:xfrm>
          <a:prstGeom prst="rect">
            <a:avLst/>
          </a:prstGeom>
        </p:spPr>
      </p:pic>
      <p:sp>
        <p:nvSpPr>
          <p:cNvPr id="34" name="Rounded Rectangle 33">
            <a:extLst>
              <a:ext uri="{FF2B5EF4-FFF2-40B4-BE49-F238E27FC236}">
                <a16:creationId xmlns:a16="http://schemas.microsoft.com/office/drawing/2014/main" id="{D98E450E-2E25-A341-B0FF-D21DE130B5B8}"/>
              </a:ext>
            </a:extLst>
          </p:cNvPr>
          <p:cNvSpPr/>
          <p:nvPr/>
        </p:nvSpPr>
        <p:spPr>
          <a:xfrm rot="10800000" flipV="1">
            <a:off x="334961" y="452545"/>
            <a:ext cx="9442707" cy="1346543"/>
          </a:xfrm>
          <a:prstGeom prst="roundRect">
            <a:avLst>
              <a:gd name="adj" fmla="val 5938"/>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tx1"/>
                </a:solidFill>
              </a:rPr>
              <a:t>What is Numicon? </a:t>
            </a:r>
          </a:p>
          <a:p>
            <a:r>
              <a:rPr lang="en-GB" sz="1100" dirty="0">
                <a:solidFill>
                  <a:schemeClr val="tx1"/>
                </a:solidFill>
              </a:rPr>
              <a:t>Numicon is a multi-sensory mathematics teaching programme using visual Numicon images in a series of practical teaching activities currently comprising three stages – Foundation, Stage 1 and Stage 2. </a:t>
            </a:r>
          </a:p>
          <a:p>
            <a:r>
              <a:rPr lang="en-GB" sz="1100" dirty="0">
                <a:solidFill>
                  <a:schemeClr val="tx1"/>
                </a:solidFill>
              </a:rPr>
              <a:t>When Numicon patterns are arranged in order, pupils begin to notice important connections between numbers for instance that each number is one more than the last and one fewer than the next, odd and even numbers and place value. </a:t>
            </a:r>
          </a:p>
          <a:p>
            <a:r>
              <a:rPr lang="en-GB" sz="1100" dirty="0">
                <a:solidFill>
                  <a:schemeClr val="tx1"/>
                </a:solidFill>
              </a:rPr>
              <a:t>Numicon illustrates number bonds, addition and subtraction, place value, doubling and halving, estimation, division and multiplication. </a:t>
            </a:r>
          </a:p>
          <a:p>
            <a:endParaRPr lang="en-GB" dirty="0"/>
          </a:p>
        </p:txBody>
      </p:sp>
      <p:sp>
        <p:nvSpPr>
          <p:cNvPr id="35" name="Rounded Rectangle 34">
            <a:extLst>
              <a:ext uri="{FF2B5EF4-FFF2-40B4-BE49-F238E27FC236}">
                <a16:creationId xmlns:a16="http://schemas.microsoft.com/office/drawing/2014/main" id="{E6D3E880-4DD4-DB4E-891F-292D9671FAA5}"/>
              </a:ext>
            </a:extLst>
          </p:cNvPr>
          <p:cNvSpPr/>
          <p:nvPr/>
        </p:nvSpPr>
        <p:spPr>
          <a:xfrm>
            <a:off x="2743683" y="4517108"/>
            <a:ext cx="1612723" cy="973963"/>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ounded Rectangle 35">
            <a:extLst>
              <a:ext uri="{FF2B5EF4-FFF2-40B4-BE49-F238E27FC236}">
                <a16:creationId xmlns:a16="http://schemas.microsoft.com/office/drawing/2014/main" id="{B90D5AC2-0A12-C045-A027-4C965C6FA722}"/>
              </a:ext>
            </a:extLst>
          </p:cNvPr>
          <p:cNvSpPr/>
          <p:nvPr/>
        </p:nvSpPr>
        <p:spPr>
          <a:xfrm>
            <a:off x="2643635" y="3183353"/>
            <a:ext cx="2026879" cy="987660"/>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Early Years Numeracy Framework.</a:t>
            </a:r>
          </a:p>
        </p:txBody>
      </p:sp>
      <p:sp>
        <p:nvSpPr>
          <p:cNvPr id="37" name="Rounded Rectangle 36">
            <a:extLst>
              <a:ext uri="{FF2B5EF4-FFF2-40B4-BE49-F238E27FC236}">
                <a16:creationId xmlns:a16="http://schemas.microsoft.com/office/drawing/2014/main" id="{8EC0CBC9-8040-A14E-BF02-46E15990BAEC}"/>
              </a:ext>
            </a:extLst>
          </p:cNvPr>
          <p:cNvSpPr/>
          <p:nvPr/>
        </p:nvSpPr>
        <p:spPr>
          <a:xfrm>
            <a:off x="5682342" y="4517108"/>
            <a:ext cx="1513101" cy="965898"/>
          </a:xfrm>
          <a:prstGeom prst="roundRect">
            <a:avLst/>
          </a:prstGeom>
          <a:solidFill>
            <a:srgbClr val="FF2F92">
              <a:alpha val="63137"/>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Picture 37">
            <a:extLst>
              <a:ext uri="{FF2B5EF4-FFF2-40B4-BE49-F238E27FC236}">
                <a16:creationId xmlns:a16="http://schemas.microsoft.com/office/drawing/2014/main" id="{5FD05D73-CC87-954D-BFC8-58F6163911EF}"/>
              </a:ext>
            </a:extLst>
          </p:cNvPr>
          <p:cNvPicPr>
            <a:picLocks noChangeAspect="1"/>
          </p:cNvPicPr>
          <p:nvPr/>
        </p:nvPicPr>
        <p:blipFill>
          <a:blip r:embed="rId6"/>
          <a:stretch>
            <a:fillRect/>
          </a:stretch>
        </p:blipFill>
        <p:spPr>
          <a:xfrm>
            <a:off x="2989402" y="4675893"/>
            <a:ext cx="1227760" cy="607741"/>
          </a:xfrm>
          <a:prstGeom prst="rect">
            <a:avLst/>
          </a:prstGeom>
        </p:spPr>
      </p:pic>
      <p:pic>
        <p:nvPicPr>
          <p:cNvPr id="39" name="Picture 38">
            <a:extLst>
              <a:ext uri="{FF2B5EF4-FFF2-40B4-BE49-F238E27FC236}">
                <a16:creationId xmlns:a16="http://schemas.microsoft.com/office/drawing/2014/main" id="{081F5D26-BB77-CA47-8251-58F10578E45A}"/>
              </a:ext>
            </a:extLst>
          </p:cNvPr>
          <p:cNvPicPr>
            <a:picLocks noChangeAspect="1"/>
          </p:cNvPicPr>
          <p:nvPr/>
        </p:nvPicPr>
        <p:blipFill>
          <a:blip r:embed="rId7"/>
          <a:stretch>
            <a:fillRect/>
          </a:stretch>
        </p:blipFill>
        <p:spPr>
          <a:xfrm>
            <a:off x="5977761" y="4595255"/>
            <a:ext cx="950512" cy="807060"/>
          </a:xfrm>
          <a:prstGeom prst="rect">
            <a:avLst/>
          </a:prstGeom>
        </p:spPr>
      </p:pic>
      <p:sp>
        <p:nvSpPr>
          <p:cNvPr id="43" name="TextBox 42">
            <a:extLst>
              <a:ext uri="{FF2B5EF4-FFF2-40B4-BE49-F238E27FC236}">
                <a16:creationId xmlns:a16="http://schemas.microsoft.com/office/drawing/2014/main" id="{99BA9046-EAB1-C646-8547-5396E6C9E061}"/>
              </a:ext>
            </a:extLst>
          </p:cNvPr>
          <p:cNvSpPr txBox="1"/>
          <p:nvPr/>
        </p:nvSpPr>
        <p:spPr>
          <a:xfrm flipH="1">
            <a:off x="5654233" y="4176378"/>
            <a:ext cx="1752407" cy="369332"/>
          </a:xfrm>
          <a:prstGeom prst="rect">
            <a:avLst/>
          </a:prstGeom>
          <a:noFill/>
        </p:spPr>
        <p:txBody>
          <a:bodyPr wrap="square" rtlCol="0">
            <a:spAutoFit/>
          </a:bodyPr>
          <a:lstStyle/>
          <a:p>
            <a:r>
              <a:rPr lang="en-US" dirty="0"/>
              <a:t>Telling the time</a:t>
            </a:r>
          </a:p>
        </p:txBody>
      </p:sp>
      <p:sp>
        <p:nvSpPr>
          <p:cNvPr id="44" name="TextBox 43">
            <a:extLst>
              <a:ext uri="{FF2B5EF4-FFF2-40B4-BE49-F238E27FC236}">
                <a16:creationId xmlns:a16="http://schemas.microsoft.com/office/drawing/2014/main" id="{E38E5C1A-940B-8541-B54D-3BCE815C402F}"/>
              </a:ext>
            </a:extLst>
          </p:cNvPr>
          <p:cNvSpPr txBox="1"/>
          <p:nvPr/>
        </p:nvSpPr>
        <p:spPr>
          <a:xfrm flipH="1">
            <a:off x="3009926" y="4203397"/>
            <a:ext cx="1213733" cy="369332"/>
          </a:xfrm>
          <a:prstGeom prst="rect">
            <a:avLst/>
          </a:prstGeom>
          <a:noFill/>
        </p:spPr>
        <p:txBody>
          <a:bodyPr wrap="square" rtlCol="0">
            <a:spAutoFit/>
          </a:bodyPr>
          <a:lstStyle/>
          <a:p>
            <a:r>
              <a:rPr lang="en-US" dirty="0"/>
              <a:t>Money</a:t>
            </a:r>
          </a:p>
        </p:txBody>
      </p:sp>
      <p:sp>
        <p:nvSpPr>
          <p:cNvPr id="46" name="Rounded Rectangle 45">
            <a:extLst>
              <a:ext uri="{FF2B5EF4-FFF2-40B4-BE49-F238E27FC236}">
                <a16:creationId xmlns:a16="http://schemas.microsoft.com/office/drawing/2014/main" id="{68C9F247-9040-8247-885F-0909F1EC0F87}"/>
              </a:ext>
            </a:extLst>
          </p:cNvPr>
          <p:cNvSpPr/>
          <p:nvPr/>
        </p:nvSpPr>
        <p:spPr>
          <a:xfrm rot="5400000">
            <a:off x="4563020" y="4388583"/>
            <a:ext cx="914035" cy="1268391"/>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drawing&#10;&#10;Description automatically generated">
            <a:extLst>
              <a:ext uri="{FF2B5EF4-FFF2-40B4-BE49-F238E27FC236}">
                <a16:creationId xmlns:a16="http://schemas.microsoft.com/office/drawing/2014/main" id="{2B15918A-824F-C54F-95F9-1DC1EFA707D8}"/>
              </a:ext>
            </a:extLst>
          </p:cNvPr>
          <p:cNvPicPr>
            <a:picLocks noChangeAspect="1"/>
          </p:cNvPicPr>
          <p:nvPr/>
        </p:nvPicPr>
        <p:blipFill>
          <a:blip r:embed="rId8"/>
          <a:stretch>
            <a:fillRect/>
          </a:stretch>
        </p:blipFill>
        <p:spPr>
          <a:xfrm>
            <a:off x="4577099" y="4624967"/>
            <a:ext cx="832283" cy="808631"/>
          </a:xfrm>
          <a:prstGeom prst="rect">
            <a:avLst/>
          </a:prstGeom>
        </p:spPr>
      </p:pic>
      <p:sp>
        <p:nvSpPr>
          <p:cNvPr id="4" name="Rounded Rectangle 3">
            <a:extLst>
              <a:ext uri="{FF2B5EF4-FFF2-40B4-BE49-F238E27FC236}">
                <a16:creationId xmlns:a16="http://schemas.microsoft.com/office/drawing/2014/main" id="{C2E97E98-4024-DC44-B3AB-DB82D316890F}"/>
              </a:ext>
            </a:extLst>
          </p:cNvPr>
          <p:cNvSpPr/>
          <p:nvPr/>
        </p:nvSpPr>
        <p:spPr>
          <a:xfrm>
            <a:off x="4742607" y="2452738"/>
            <a:ext cx="3420819" cy="1658931"/>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latin typeface="Chalkboard" panose="03050602040202020205" pitchFamily="66" charset="77"/>
              </a:rPr>
              <a:t>Lev Vygotsky developed the scaffolding theory.  The development of children’s numeracy skills depends on a range of factors not least the quality of classroom teaching</a:t>
            </a:r>
            <a:r>
              <a:rPr lang="en-GB" dirty="0"/>
              <a:t>. </a:t>
            </a:r>
          </a:p>
        </p:txBody>
      </p:sp>
      <p:sp>
        <p:nvSpPr>
          <p:cNvPr id="15" name="Rounded Rectangle 14">
            <a:extLst>
              <a:ext uri="{FF2B5EF4-FFF2-40B4-BE49-F238E27FC236}">
                <a16:creationId xmlns:a16="http://schemas.microsoft.com/office/drawing/2014/main" id="{DD78C496-932D-5F45-9C72-22B91ED34F31}"/>
              </a:ext>
            </a:extLst>
          </p:cNvPr>
          <p:cNvSpPr/>
          <p:nvPr/>
        </p:nvSpPr>
        <p:spPr>
          <a:xfrm>
            <a:off x="7251392" y="4505122"/>
            <a:ext cx="1138967" cy="96589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a:extLst>
              <a:ext uri="{FF2B5EF4-FFF2-40B4-BE49-F238E27FC236}">
                <a16:creationId xmlns:a16="http://schemas.microsoft.com/office/drawing/2014/main" id="{BE9C78FB-4DB4-7A41-BBAB-60729D399353}"/>
              </a:ext>
            </a:extLst>
          </p:cNvPr>
          <p:cNvSpPr/>
          <p:nvPr/>
        </p:nvSpPr>
        <p:spPr>
          <a:xfrm>
            <a:off x="8415343" y="4494212"/>
            <a:ext cx="1313286" cy="96589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person, indoor, sitting, child&#10;&#10;Description automatically generated">
            <a:extLst>
              <a:ext uri="{FF2B5EF4-FFF2-40B4-BE49-F238E27FC236}">
                <a16:creationId xmlns:a16="http://schemas.microsoft.com/office/drawing/2014/main" id="{AF4F950F-8229-204C-969A-C27B00B4DB55}"/>
              </a:ext>
            </a:extLst>
          </p:cNvPr>
          <p:cNvPicPr>
            <a:picLocks noChangeAspect="1"/>
          </p:cNvPicPr>
          <p:nvPr/>
        </p:nvPicPr>
        <p:blipFill>
          <a:blip r:embed="rId9"/>
          <a:stretch>
            <a:fillRect/>
          </a:stretch>
        </p:blipFill>
        <p:spPr>
          <a:xfrm>
            <a:off x="7412003" y="4585813"/>
            <a:ext cx="840273" cy="832395"/>
          </a:xfrm>
          <a:prstGeom prst="rect">
            <a:avLst/>
          </a:prstGeom>
        </p:spPr>
      </p:pic>
      <p:pic>
        <p:nvPicPr>
          <p:cNvPr id="12" name="Picture 11" descr="A close up of a sign&#10;&#10;Description automatically generated">
            <a:extLst>
              <a:ext uri="{FF2B5EF4-FFF2-40B4-BE49-F238E27FC236}">
                <a16:creationId xmlns:a16="http://schemas.microsoft.com/office/drawing/2014/main" id="{F3F1F810-05C8-C94B-91BA-A21DBC3D03EE}"/>
              </a:ext>
            </a:extLst>
          </p:cNvPr>
          <p:cNvPicPr>
            <a:picLocks noChangeAspect="1"/>
          </p:cNvPicPr>
          <p:nvPr/>
        </p:nvPicPr>
        <p:blipFill>
          <a:blip r:embed="rId10"/>
          <a:stretch>
            <a:fillRect/>
          </a:stretch>
        </p:blipFill>
        <p:spPr>
          <a:xfrm>
            <a:off x="8497411" y="4565761"/>
            <a:ext cx="1138967" cy="827512"/>
          </a:xfrm>
          <a:prstGeom prst="rect">
            <a:avLst/>
          </a:prstGeom>
        </p:spPr>
      </p:pic>
      <p:pic>
        <p:nvPicPr>
          <p:cNvPr id="17" name="Picture 16">
            <a:extLst>
              <a:ext uri="{FF2B5EF4-FFF2-40B4-BE49-F238E27FC236}">
                <a16:creationId xmlns:a16="http://schemas.microsoft.com/office/drawing/2014/main" id="{202E9253-7FC1-5944-B3C9-C8A50FF17D97}"/>
              </a:ext>
            </a:extLst>
          </p:cNvPr>
          <p:cNvPicPr>
            <a:picLocks noChangeAspect="1"/>
          </p:cNvPicPr>
          <p:nvPr/>
        </p:nvPicPr>
        <p:blipFill>
          <a:blip r:embed="rId11"/>
          <a:stretch>
            <a:fillRect/>
          </a:stretch>
        </p:blipFill>
        <p:spPr>
          <a:xfrm>
            <a:off x="2662509" y="1848006"/>
            <a:ext cx="1775069" cy="739729"/>
          </a:xfrm>
          <a:prstGeom prst="rect">
            <a:avLst/>
          </a:prstGeom>
        </p:spPr>
      </p:pic>
      <p:sp>
        <p:nvSpPr>
          <p:cNvPr id="18" name="TextBox 17">
            <a:extLst>
              <a:ext uri="{FF2B5EF4-FFF2-40B4-BE49-F238E27FC236}">
                <a16:creationId xmlns:a16="http://schemas.microsoft.com/office/drawing/2014/main" id="{3E3C3912-1910-344D-92FB-149C15409D03}"/>
              </a:ext>
            </a:extLst>
          </p:cNvPr>
          <p:cNvSpPr txBox="1"/>
          <p:nvPr/>
        </p:nvSpPr>
        <p:spPr>
          <a:xfrm>
            <a:off x="2834906" y="2516971"/>
            <a:ext cx="2029194" cy="646331"/>
          </a:xfrm>
          <a:prstGeom prst="rect">
            <a:avLst/>
          </a:prstGeom>
          <a:noFill/>
        </p:spPr>
        <p:txBody>
          <a:bodyPr wrap="square" rtlCol="0">
            <a:spAutoFit/>
          </a:bodyPr>
          <a:lstStyle/>
          <a:p>
            <a:r>
              <a:rPr lang="en-US" dirty="0"/>
              <a:t>Successful Futures</a:t>
            </a:r>
          </a:p>
          <a:p>
            <a:r>
              <a:rPr lang="en-GB" dirty="0"/>
              <a:t>(</a:t>
            </a:r>
            <a:r>
              <a:rPr lang="en-GB" sz="1000" dirty="0"/>
              <a:t>Gov.wales, 2020</a:t>
            </a:r>
            <a:r>
              <a:rPr lang="en-GB" dirty="0"/>
              <a:t>)</a:t>
            </a:r>
            <a:endParaRPr lang="en-US" dirty="0"/>
          </a:p>
        </p:txBody>
      </p:sp>
      <p:sp>
        <p:nvSpPr>
          <p:cNvPr id="19" name="Rectangle 18">
            <a:extLst>
              <a:ext uri="{FF2B5EF4-FFF2-40B4-BE49-F238E27FC236}">
                <a16:creationId xmlns:a16="http://schemas.microsoft.com/office/drawing/2014/main" id="{4BBB6FB3-9FB0-9942-A245-1586FD4EE3D9}"/>
              </a:ext>
            </a:extLst>
          </p:cNvPr>
          <p:cNvSpPr/>
          <p:nvPr/>
        </p:nvSpPr>
        <p:spPr>
          <a:xfrm>
            <a:off x="4593389" y="1870639"/>
            <a:ext cx="5033593" cy="646331"/>
          </a:xfrm>
          <a:prstGeom prst="rect">
            <a:avLst/>
          </a:prstGeom>
        </p:spPr>
        <p:txBody>
          <a:bodyPr wrap="square">
            <a:spAutoFit/>
          </a:bodyPr>
          <a:lstStyle/>
          <a:p>
            <a:r>
              <a:rPr lang="en-US" dirty="0"/>
              <a:t>Numicon</a:t>
            </a:r>
            <a:br>
              <a:rPr lang="en-US" dirty="0"/>
            </a:br>
            <a:r>
              <a:rPr lang="en-GB" dirty="0"/>
              <a:t> A MULTI-SENSORY APPROACH</a:t>
            </a:r>
            <a:endParaRPr lang="en-US" dirty="0"/>
          </a:p>
        </p:txBody>
      </p:sp>
      <p:sp>
        <p:nvSpPr>
          <p:cNvPr id="20" name="TextBox 19">
            <a:extLst>
              <a:ext uri="{FF2B5EF4-FFF2-40B4-BE49-F238E27FC236}">
                <a16:creationId xmlns:a16="http://schemas.microsoft.com/office/drawing/2014/main" id="{50B6FB54-3FD1-6A40-90A2-644FC9EC1EEB}"/>
              </a:ext>
            </a:extLst>
          </p:cNvPr>
          <p:cNvSpPr txBox="1"/>
          <p:nvPr/>
        </p:nvSpPr>
        <p:spPr>
          <a:xfrm>
            <a:off x="4309727" y="4225923"/>
            <a:ext cx="1167307" cy="369332"/>
          </a:xfrm>
          <a:prstGeom prst="rect">
            <a:avLst/>
          </a:prstGeom>
          <a:noFill/>
        </p:spPr>
        <p:txBody>
          <a:bodyPr wrap="none" rtlCol="0">
            <a:spAutoFit/>
          </a:bodyPr>
          <a:lstStyle/>
          <a:p>
            <a:r>
              <a:rPr lang="en-US" dirty="0"/>
              <a:t>Making 10</a:t>
            </a:r>
          </a:p>
        </p:txBody>
      </p:sp>
      <p:sp>
        <p:nvSpPr>
          <p:cNvPr id="21" name="TextBox 20">
            <a:extLst>
              <a:ext uri="{FF2B5EF4-FFF2-40B4-BE49-F238E27FC236}">
                <a16:creationId xmlns:a16="http://schemas.microsoft.com/office/drawing/2014/main" id="{F0D5E203-AFC0-8944-935E-1B619C70187D}"/>
              </a:ext>
            </a:extLst>
          </p:cNvPr>
          <p:cNvSpPr txBox="1"/>
          <p:nvPr/>
        </p:nvSpPr>
        <p:spPr>
          <a:xfrm>
            <a:off x="7195443" y="4152015"/>
            <a:ext cx="1216167" cy="307777"/>
          </a:xfrm>
          <a:prstGeom prst="rect">
            <a:avLst/>
          </a:prstGeom>
          <a:noFill/>
        </p:spPr>
        <p:txBody>
          <a:bodyPr wrap="none" rtlCol="0">
            <a:spAutoFit/>
          </a:bodyPr>
          <a:lstStyle/>
          <a:p>
            <a:r>
              <a:rPr lang="en-US" sz="1400" dirty="0"/>
              <a:t>Measurement</a:t>
            </a:r>
          </a:p>
        </p:txBody>
      </p:sp>
      <p:sp>
        <p:nvSpPr>
          <p:cNvPr id="22" name="TextBox 21">
            <a:extLst>
              <a:ext uri="{FF2B5EF4-FFF2-40B4-BE49-F238E27FC236}">
                <a16:creationId xmlns:a16="http://schemas.microsoft.com/office/drawing/2014/main" id="{55018736-ECD4-7844-B08A-21F48E79CCF9}"/>
              </a:ext>
            </a:extLst>
          </p:cNvPr>
          <p:cNvSpPr txBox="1"/>
          <p:nvPr/>
        </p:nvSpPr>
        <p:spPr>
          <a:xfrm>
            <a:off x="8548790" y="4135790"/>
            <a:ext cx="620554" cy="369332"/>
          </a:xfrm>
          <a:prstGeom prst="rect">
            <a:avLst/>
          </a:prstGeom>
          <a:noFill/>
        </p:spPr>
        <p:txBody>
          <a:bodyPr wrap="none" rtlCol="0">
            <a:spAutoFit/>
          </a:bodyPr>
          <a:lstStyle/>
          <a:p>
            <a:r>
              <a:rPr lang="en-US" dirty="0"/>
              <a:t>Data</a:t>
            </a:r>
          </a:p>
        </p:txBody>
      </p:sp>
      <p:sp>
        <p:nvSpPr>
          <p:cNvPr id="23" name="TextBox 22">
            <a:extLst>
              <a:ext uri="{FF2B5EF4-FFF2-40B4-BE49-F238E27FC236}">
                <a16:creationId xmlns:a16="http://schemas.microsoft.com/office/drawing/2014/main" id="{E03F7F10-7989-CD4C-BA90-3B2BDE427FC4}"/>
              </a:ext>
            </a:extLst>
          </p:cNvPr>
          <p:cNvSpPr txBox="1"/>
          <p:nvPr/>
        </p:nvSpPr>
        <p:spPr>
          <a:xfrm>
            <a:off x="334962" y="1828800"/>
            <a:ext cx="2236942" cy="369332"/>
          </a:xfrm>
          <a:prstGeom prst="rect">
            <a:avLst/>
          </a:prstGeom>
          <a:solidFill>
            <a:schemeClr val="accent2">
              <a:lumMod val="60000"/>
              <a:lumOff val="40000"/>
            </a:schemeClr>
          </a:solidFill>
          <a:ln>
            <a:solidFill>
              <a:schemeClr val="tx1">
                <a:lumMod val="95000"/>
                <a:lumOff val="5000"/>
              </a:schemeClr>
            </a:solidFill>
            <a:prstDash val="solid"/>
          </a:ln>
        </p:spPr>
        <p:txBody>
          <a:bodyPr wrap="square" rtlCol="0">
            <a:spAutoFit/>
          </a:bodyPr>
          <a:lstStyle/>
          <a:p>
            <a:r>
              <a:rPr lang="en-US" dirty="0"/>
              <a:t>ESTYN Guidelines.</a:t>
            </a:r>
          </a:p>
        </p:txBody>
      </p:sp>
      <p:sp>
        <p:nvSpPr>
          <p:cNvPr id="6" name="TextBox 5">
            <a:extLst>
              <a:ext uri="{FF2B5EF4-FFF2-40B4-BE49-F238E27FC236}">
                <a16:creationId xmlns:a16="http://schemas.microsoft.com/office/drawing/2014/main" id="{730E2629-189C-904F-8D30-52620107A4CF}"/>
              </a:ext>
            </a:extLst>
          </p:cNvPr>
          <p:cNvSpPr txBox="1"/>
          <p:nvPr/>
        </p:nvSpPr>
        <p:spPr>
          <a:xfrm rot="10800000" flipV="1">
            <a:off x="7195442" y="3901717"/>
            <a:ext cx="967983" cy="261610"/>
          </a:xfrm>
          <a:prstGeom prst="rect">
            <a:avLst/>
          </a:prstGeom>
          <a:noFill/>
        </p:spPr>
        <p:txBody>
          <a:bodyPr wrap="square" rtlCol="0">
            <a:spAutoFit/>
          </a:bodyPr>
          <a:lstStyle/>
          <a:p>
            <a:r>
              <a:rPr lang="en-US" sz="1100" dirty="0"/>
              <a:t>(Bates, 2019)</a:t>
            </a:r>
          </a:p>
        </p:txBody>
      </p:sp>
      <p:sp>
        <p:nvSpPr>
          <p:cNvPr id="8" name="TextBox 7">
            <a:extLst>
              <a:ext uri="{FF2B5EF4-FFF2-40B4-BE49-F238E27FC236}">
                <a16:creationId xmlns:a16="http://schemas.microsoft.com/office/drawing/2014/main" id="{39E2914F-BD37-4A4D-9027-72539625E5F2}"/>
              </a:ext>
            </a:extLst>
          </p:cNvPr>
          <p:cNvSpPr txBox="1"/>
          <p:nvPr/>
        </p:nvSpPr>
        <p:spPr>
          <a:xfrm>
            <a:off x="420023" y="6611567"/>
            <a:ext cx="3843666" cy="246221"/>
          </a:xfrm>
          <a:prstGeom prst="rect">
            <a:avLst/>
          </a:prstGeom>
          <a:noFill/>
        </p:spPr>
        <p:txBody>
          <a:bodyPr wrap="square" rtlCol="0">
            <a:spAutoFit/>
          </a:bodyPr>
          <a:lstStyle/>
          <a:p>
            <a:r>
              <a:rPr lang="en-GB" sz="1000" dirty="0"/>
              <a:t>(Estyn. Gov.wales, 2020)</a:t>
            </a:r>
            <a:endParaRPr lang="en-US" sz="1000" dirty="0"/>
          </a:p>
        </p:txBody>
      </p:sp>
      <p:sp>
        <p:nvSpPr>
          <p:cNvPr id="11" name="TextBox 10">
            <a:extLst>
              <a:ext uri="{FF2B5EF4-FFF2-40B4-BE49-F238E27FC236}">
                <a16:creationId xmlns:a16="http://schemas.microsoft.com/office/drawing/2014/main" id="{0618885C-8394-244E-9743-7DA2E2AD1E85}"/>
              </a:ext>
            </a:extLst>
          </p:cNvPr>
          <p:cNvSpPr txBox="1"/>
          <p:nvPr/>
        </p:nvSpPr>
        <p:spPr>
          <a:xfrm>
            <a:off x="8497412" y="1351708"/>
            <a:ext cx="1053576" cy="246221"/>
          </a:xfrm>
          <a:prstGeom prst="rect">
            <a:avLst/>
          </a:prstGeom>
          <a:noFill/>
        </p:spPr>
        <p:txBody>
          <a:bodyPr wrap="square" rtlCol="0">
            <a:spAutoFit/>
          </a:bodyPr>
          <a:lstStyle/>
          <a:p>
            <a:r>
              <a:rPr lang="en-GB" sz="1000" dirty="0"/>
              <a:t>(Crawley, 2020)</a:t>
            </a:r>
            <a:endParaRPr lang="en-US" sz="1000" dirty="0"/>
          </a:p>
        </p:txBody>
      </p:sp>
      <p:pic>
        <p:nvPicPr>
          <p:cNvPr id="14" name="Picture 13" descr="A close up of a logo&#10;&#10;Description automatically generated">
            <a:extLst>
              <a:ext uri="{FF2B5EF4-FFF2-40B4-BE49-F238E27FC236}">
                <a16:creationId xmlns:a16="http://schemas.microsoft.com/office/drawing/2014/main" id="{0FAFFC8A-8467-B14B-B10B-DCE6AE7924DC}"/>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8163425" y="2061443"/>
            <a:ext cx="1657137" cy="1508277"/>
          </a:xfrm>
          <a:prstGeom prst="rect">
            <a:avLst/>
          </a:prstGeom>
        </p:spPr>
      </p:pic>
      <p:sp>
        <p:nvSpPr>
          <p:cNvPr id="25" name="Rounded Rectangle 24">
            <a:extLst>
              <a:ext uri="{FF2B5EF4-FFF2-40B4-BE49-F238E27FC236}">
                <a16:creationId xmlns:a16="http://schemas.microsoft.com/office/drawing/2014/main" id="{8B666AF6-192F-B242-B473-453820A568E2}"/>
              </a:ext>
            </a:extLst>
          </p:cNvPr>
          <p:cNvSpPr/>
          <p:nvPr/>
        </p:nvSpPr>
        <p:spPr>
          <a:xfrm>
            <a:off x="8390359" y="3660241"/>
            <a:ext cx="1289212" cy="4755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Scaffolding</a:t>
            </a:r>
          </a:p>
        </p:txBody>
      </p:sp>
      <p:sp>
        <p:nvSpPr>
          <p:cNvPr id="28" name="Rounded Rectangle 27">
            <a:extLst>
              <a:ext uri="{FF2B5EF4-FFF2-40B4-BE49-F238E27FC236}">
                <a16:creationId xmlns:a16="http://schemas.microsoft.com/office/drawing/2014/main" id="{55EF444B-E795-9B40-AC72-540EFE6A809B}"/>
              </a:ext>
            </a:extLst>
          </p:cNvPr>
          <p:cNvSpPr/>
          <p:nvPr/>
        </p:nvSpPr>
        <p:spPr>
          <a:xfrm>
            <a:off x="355012" y="0"/>
            <a:ext cx="9442706" cy="4745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u="sng" dirty="0"/>
              <a:t>SJIE5001 Numbers Count. </a:t>
            </a:r>
            <a:endParaRPr lang="en-GB" dirty="0"/>
          </a:p>
        </p:txBody>
      </p:sp>
    </p:spTree>
    <p:extLst>
      <p:ext uri="{BB962C8B-B14F-4D97-AF65-F5344CB8AC3E}">
        <p14:creationId xmlns:p14="http://schemas.microsoft.com/office/powerpoint/2010/main" val="1690102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26B30-3049-5C4F-A5EE-CE6BF8C93744}"/>
              </a:ext>
            </a:extLst>
          </p:cNvPr>
          <p:cNvSpPr>
            <a:spLocks noGrp="1"/>
          </p:cNvSpPr>
          <p:nvPr>
            <p:ph type="title"/>
          </p:nvPr>
        </p:nvSpPr>
        <p:spPr>
          <a:xfrm>
            <a:off x="681038" y="1"/>
            <a:ext cx="8543925" cy="313507"/>
          </a:xfrm>
        </p:spPr>
        <p:txBody>
          <a:bodyPr>
            <a:normAutofit fontScale="90000"/>
          </a:bodyPr>
          <a:lstStyle/>
          <a:p>
            <a:r>
              <a:rPr lang="en-US" sz="1800" b="1" u="sng" dirty="0"/>
              <a:t>Reference List:</a:t>
            </a:r>
          </a:p>
        </p:txBody>
      </p:sp>
      <p:sp>
        <p:nvSpPr>
          <p:cNvPr id="3" name="Content Placeholder 2">
            <a:extLst>
              <a:ext uri="{FF2B5EF4-FFF2-40B4-BE49-F238E27FC236}">
                <a16:creationId xmlns:a16="http://schemas.microsoft.com/office/drawing/2014/main" id="{A636E31A-29B4-584E-AB61-A6BC03F7E6AE}"/>
              </a:ext>
            </a:extLst>
          </p:cNvPr>
          <p:cNvSpPr>
            <a:spLocks noGrp="1"/>
          </p:cNvSpPr>
          <p:nvPr>
            <p:ph idx="1"/>
          </p:nvPr>
        </p:nvSpPr>
        <p:spPr>
          <a:xfrm>
            <a:off x="654939" y="313508"/>
            <a:ext cx="8543925" cy="6367707"/>
          </a:xfrm>
        </p:spPr>
        <p:txBody>
          <a:bodyPr>
            <a:normAutofit fontScale="25000" lnSpcReduction="20000"/>
          </a:bodyPr>
          <a:lstStyle/>
          <a:p>
            <a:pPr algn="just"/>
            <a:r>
              <a:rPr lang="en-GB" sz="3200" dirty="0">
                <a:latin typeface="Chalkboard" panose="03050602040202020205" pitchFamily="66" charset="77"/>
              </a:rPr>
              <a:t>/ [Accessed 13 Jan. 2020Hwb.gov.wales. (2015). </a:t>
            </a:r>
            <a:r>
              <a:rPr lang="en-GB" sz="3200" i="1" dirty="0">
                <a:latin typeface="Chalkboard" panose="03050602040202020205" pitchFamily="66" charset="77"/>
              </a:rPr>
              <a:t>A guide to Curriculum for Wales 2022 - Hwb</a:t>
            </a:r>
            <a:r>
              <a:rPr lang="en-GB" sz="3200" dirty="0">
                <a:latin typeface="Chalkboard" panose="03050602040202020205" pitchFamily="66" charset="77"/>
              </a:rPr>
              <a:t>. Available at: </a:t>
            </a:r>
            <a:r>
              <a:rPr lang="en-GB" sz="3200" dirty="0">
                <a:solidFill>
                  <a:srgbClr val="00B050"/>
                </a:solidFill>
                <a:latin typeface="Chalkboard" panose="03050602040202020205" pitchFamily="66" charset="77"/>
              </a:rPr>
              <a:t>https://Hwb.gov.wales/draft-curriculum-for-wales-2022/a-guide-to-curriculum-for-wales-2022</a:t>
            </a:r>
            <a:r>
              <a:rPr lang="en-GB" sz="3200" dirty="0">
                <a:latin typeface="Chalkboard" panose="03050602040202020205" pitchFamily="66" charset="77"/>
              </a:rPr>
              <a:t>].</a:t>
            </a:r>
          </a:p>
          <a:p>
            <a:pPr algn="just"/>
            <a:r>
              <a:rPr lang="en-GB" sz="3200" dirty="0">
                <a:latin typeface="Chalkboard" panose="03050602040202020205" pitchFamily="66" charset="77"/>
              </a:rPr>
              <a:t> Allen, S. and Gordon, P. (2011) </a:t>
            </a:r>
            <a:r>
              <a:rPr lang="en-GB" sz="3200" i="1" dirty="0">
                <a:latin typeface="Chalkboard" panose="03050602040202020205" pitchFamily="66" charset="77"/>
              </a:rPr>
              <a:t>How Children Learn 4</a:t>
            </a:r>
            <a:r>
              <a:rPr lang="en-GB" sz="3200" dirty="0">
                <a:latin typeface="Chalkboard" panose="03050602040202020205" pitchFamily="66" charset="77"/>
              </a:rPr>
              <a:t>. London: Practical Pre-School books.</a:t>
            </a:r>
          </a:p>
          <a:p>
            <a:pPr algn="just"/>
            <a:r>
              <a:rPr lang="en-GB" sz="3200" dirty="0">
                <a:latin typeface="Chalkboard" panose="03050602040202020205" pitchFamily="66" charset="77"/>
              </a:rPr>
              <a:t>Compton, A., Fielding, H. &amp; Scott, M. (2007) </a:t>
            </a:r>
            <a:r>
              <a:rPr lang="en-GB" sz="3200" i="1" dirty="0">
                <a:latin typeface="Chalkboard" panose="03050602040202020205" pitchFamily="66" charset="77"/>
              </a:rPr>
              <a:t>Supporting Numeracy: A Guide for School Support Staff. </a:t>
            </a:r>
            <a:r>
              <a:rPr lang="en-GB" sz="3200" dirty="0">
                <a:latin typeface="Chalkboard" panose="03050602040202020205" pitchFamily="66" charset="77"/>
              </a:rPr>
              <a:t> London: Sage. </a:t>
            </a:r>
          </a:p>
          <a:p>
            <a:pPr algn="just"/>
            <a:r>
              <a:rPr lang="en-GB" sz="3200" dirty="0">
                <a:latin typeface="Chalkboard" panose="03050602040202020205" pitchFamily="66" charset="77"/>
              </a:rPr>
              <a:t> Bates, B. (2019) </a:t>
            </a:r>
            <a:r>
              <a:rPr lang="en-GB" sz="3200" i="1" dirty="0">
                <a:latin typeface="Chalkboard" panose="03050602040202020205" pitchFamily="66" charset="77"/>
              </a:rPr>
              <a:t>Learning Theories Simplified.</a:t>
            </a:r>
            <a:r>
              <a:rPr lang="en-GB" sz="3200" dirty="0">
                <a:latin typeface="Chalkboard" panose="03050602040202020205" pitchFamily="66" charset="77"/>
              </a:rPr>
              <a:t> 2</a:t>
            </a:r>
            <a:r>
              <a:rPr lang="en-GB" sz="3200" baseline="30000" dirty="0">
                <a:latin typeface="Chalkboard" panose="03050602040202020205" pitchFamily="66" charset="77"/>
              </a:rPr>
              <a:t>nd</a:t>
            </a:r>
            <a:r>
              <a:rPr lang="en-GB" sz="3200" dirty="0">
                <a:latin typeface="Chalkboard" panose="03050602040202020205" pitchFamily="66" charset="77"/>
              </a:rPr>
              <a:t> Ed. London: Sage Publications Ltd.</a:t>
            </a:r>
          </a:p>
          <a:p>
            <a:pPr algn="just"/>
            <a:r>
              <a:rPr lang="en-GB" sz="3200" dirty="0">
                <a:latin typeface="Chalkboard" panose="03050602040202020205" pitchFamily="66" charset="77"/>
              </a:rPr>
              <a:t>Beith, K. (2008). </a:t>
            </a:r>
            <a:r>
              <a:rPr lang="en-GB" sz="3200" i="1" dirty="0">
                <a:latin typeface="Chalkboard" panose="03050602040202020205" pitchFamily="66" charset="77"/>
              </a:rPr>
              <a:t>Children's care, learning and development</a:t>
            </a:r>
            <a:r>
              <a:rPr lang="en-GB" sz="3200" dirty="0">
                <a:latin typeface="Chalkboard" panose="03050602040202020205" pitchFamily="66" charset="77"/>
              </a:rPr>
              <a:t>. Oxford: Heinemann.</a:t>
            </a:r>
          </a:p>
          <a:p>
            <a:pPr algn="just"/>
            <a:r>
              <a:rPr lang="en-GB" sz="3200" dirty="0">
                <a:latin typeface="Chalkboard" panose="03050602040202020205" pitchFamily="66" charset="77"/>
              </a:rPr>
              <a:t>Compton, A., Fielding, H. &amp; Scott, M. (2007) </a:t>
            </a:r>
            <a:r>
              <a:rPr lang="en-GB" sz="3200" i="1" dirty="0">
                <a:latin typeface="Chalkboard" panose="03050602040202020205" pitchFamily="66" charset="77"/>
              </a:rPr>
              <a:t>Supporting Numeracy: A Guide for School Support Staff. </a:t>
            </a:r>
            <a:r>
              <a:rPr lang="en-GB" sz="3200" dirty="0">
                <a:latin typeface="Chalkboard" panose="03050602040202020205" pitchFamily="66" charset="77"/>
              </a:rPr>
              <a:t> London: Sage. </a:t>
            </a:r>
          </a:p>
          <a:p>
            <a:pPr algn="just"/>
            <a:r>
              <a:rPr lang="en-GB" sz="3200" dirty="0">
                <a:latin typeface="Chalkboard" panose="03050602040202020205" pitchFamily="66" charset="77"/>
              </a:rPr>
              <a:t>Carruthers, E. and Worthing, M. (2012) </a:t>
            </a:r>
            <a:r>
              <a:rPr lang="en-GB" sz="3200" i="1" dirty="0">
                <a:latin typeface="Chalkboard" panose="03050602040202020205" pitchFamily="66" charset="77"/>
              </a:rPr>
              <a:t>Children's Mathematics, Making Marks, Making Meaning</a:t>
            </a:r>
            <a:r>
              <a:rPr lang="en-GB" sz="3200" dirty="0">
                <a:latin typeface="Chalkboard" panose="03050602040202020205" pitchFamily="66" charset="77"/>
              </a:rPr>
              <a:t>. 2</a:t>
            </a:r>
            <a:r>
              <a:rPr lang="en-GB" sz="3200" baseline="30000" dirty="0">
                <a:latin typeface="Chalkboard" panose="03050602040202020205" pitchFamily="66" charset="77"/>
              </a:rPr>
              <a:t>nd</a:t>
            </a:r>
            <a:r>
              <a:rPr lang="en-GB" sz="3200" dirty="0">
                <a:latin typeface="Chalkboard" panose="03050602040202020205" pitchFamily="66" charset="77"/>
              </a:rPr>
              <a:t> Ed. London; Paul Chapman Publishing.</a:t>
            </a:r>
          </a:p>
          <a:p>
            <a:pPr algn="just"/>
            <a:r>
              <a:rPr lang="en-GB" sz="3200" dirty="0">
                <a:latin typeface="Chalkboard" panose="03050602040202020205" pitchFamily="66" charset="77"/>
              </a:rPr>
              <a:t>Donaldson G. (2015) Successful Futures. Available at:).</a:t>
            </a:r>
            <a:r>
              <a:rPr lang="en-GB" sz="3200" dirty="0">
                <a:solidFill>
                  <a:srgbClr val="00B0F0"/>
                </a:solidFill>
                <a:latin typeface="Chalkboard" panose="03050602040202020205" pitchFamily="66" charset="77"/>
              </a:rPr>
              <a:t> https://gov.wales/sites/default/files/publications/2018-03/succesful-futures-a-summary-of-professor-graham-donaldsons-report.pdf </a:t>
            </a:r>
            <a:r>
              <a:rPr lang="en-GB" sz="3200" dirty="0">
                <a:latin typeface="Chalkboard" panose="03050602040202020205" pitchFamily="66" charset="77"/>
              </a:rPr>
              <a:t>(Accessed; 13 Jan. 2020</a:t>
            </a:r>
          </a:p>
          <a:p>
            <a:pPr algn="just"/>
            <a:r>
              <a:rPr lang="en-GB" sz="3200" dirty="0">
                <a:latin typeface="Chalkboard" panose="03050602040202020205" pitchFamily="66" charset="77"/>
              </a:rPr>
              <a:t>Estyn. Gov.wales. (2020). </a:t>
            </a:r>
            <a:r>
              <a:rPr lang="en-GB" sz="3200" i="1" dirty="0">
                <a:latin typeface="Chalkboard" panose="03050602040202020205" pitchFamily="66" charset="77"/>
              </a:rPr>
              <a:t>About us | Estyn</a:t>
            </a:r>
            <a:r>
              <a:rPr lang="en-GB" sz="3200" dirty="0">
                <a:latin typeface="Chalkboard" panose="03050602040202020205" pitchFamily="66" charset="77"/>
              </a:rPr>
              <a:t>. Available at: https://www.estyn.gov.wales/about-us [Accessed 14 Jan. 2020].</a:t>
            </a:r>
          </a:p>
          <a:p>
            <a:pPr algn="just"/>
            <a:r>
              <a:rPr lang="en-GB" sz="3200" dirty="0">
                <a:latin typeface="Chalkboard" panose="03050602040202020205" pitchFamily="66" charset="77"/>
              </a:rPr>
              <a:t>Foundation Phase Framework for Children’s Learning for 3-7-year olds in Wales. Available: </a:t>
            </a:r>
            <a:r>
              <a:rPr lang="en-GB" sz="3200" dirty="0">
                <a:solidFill>
                  <a:schemeClr val="accent2">
                    <a:lumMod val="75000"/>
                  </a:schemeClr>
                </a:solidFill>
                <a:latin typeface="Chalkboard" panose="03050602040202020205" pitchFamily="66" charset="77"/>
              </a:rPr>
              <a:t>https://Hwb.gov.wales/curriculum-for-wales-2008/foundation-phase/foundation-phase-framework</a:t>
            </a:r>
            <a:r>
              <a:rPr lang="en-GB" sz="3200" dirty="0">
                <a:latin typeface="Chalkboard" panose="03050602040202020205" pitchFamily="66" charset="77"/>
              </a:rPr>
              <a:t> (Accessed; 13 Dec. 2020). </a:t>
            </a:r>
          </a:p>
          <a:p>
            <a:pPr algn="just"/>
            <a:r>
              <a:rPr lang="en-GB" sz="3200" dirty="0">
                <a:latin typeface="Chalkboard" panose="03050602040202020205" pitchFamily="66" charset="77"/>
              </a:rPr>
              <a:t>Haylock, D. (2010) </a:t>
            </a:r>
            <a:r>
              <a:rPr lang="en-GB" sz="3200" i="1" dirty="0">
                <a:latin typeface="Chalkboard" panose="03050602040202020205" pitchFamily="66" charset="77"/>
              </a:rPr>
              <a:t>Mathematics Explained for Primary Teachers, </a:t>
            </a:r>
            <a:r>
              <a:rPr lang="en-GB" sz="3200" dirty="0">
                <a:latin typeface="Chalkboard" panose="03050602040202020205" pitchFamily="66" charset="77"/>
              </a:rPr>
              <a:t>London: Paul Chapman.. </a:t>
            </a:r>
          </a:p>
          <a:p>
            <a:pPr algn="just"/>
            <a:r>
              <a:rPr lang="en-GB" sz="3200" dirty="0">
                <a:latin typeface="Chalkboard" panose="03050602040202020205" pitchFamily="66" charset="77"/>
              </a:rPr>
              <a:t>/ [Accessed 13 Jan. 2020Hwb.gov.wales. (2015). </a:t>
            </a:r>
            <a:r>
              <a:rPr lang="en-GB" sz="3200" i="1" dirty="0">
                <a:latin typeface="Chalkboard" panose="03050602040202020205" pitchFamily="66" charset="77"/>
              </a:rPr>
              <a:t>A guide to Curriculum for Wales 2022 - Hwb</a:t>
            </a:r>
            <a:r>
              <a:rPr lang="en-GB" sz="3200" dirty="0">
                <a:latin typeface="Chalkboard" panose="03050602040202020205" pitchFamily="66" charset="77"/>
              </a:rPr>
              <a:t>. Available at: </a:t>
            </a:r>
            <a:r>
              <a:rPr lang="en-GB" sz="3200" dirty="0">
                <a:solidFill>
                  <a:srgbClr val="00B050"/>
                </a:solidFill>
                <a:latin typeface="Chalkboard" panose="03050602040202020205" pitchFamily="66" charset="77"/>
                <a:hlinkClick r:id="rId3"/>
              </a:rPr>
              <a:t>https://Hwb.gov.wales/draft-curriculum-for-wales-2022/a-guide-to-curriculum-for-wales-2022</a:t>
            </a:r>
            <a:r>
              <a:rPr lang="en-GB" sz="3200" dirty="0">
                <a:latin typeface="Chalkboard" panose="03050602040202020205" pitchFamily="66" charset="77"/>
              </a:rPr>
              <a:t>].</a:t>
            </a:r>
          </a:p>
          <a:p>
            <a:pPr algn="just"/>
            <a:r>
              <a:rPr lang="en-GB" sz="3200" dirty="0">
                <a:latin typeface="Chalkboard" panose="03050602040202020205" pitchFamily="66" charset="77"/>
              </a:rPr>
              <a:t> National curriculum (2013). Available at</a:t>
            </a:r>
          </a:p>
          <a:p>
            <a:pPr algn="just"/>
            <a:r>
              <a:rPr lang="en-GB" sz="3200" u="sng" dirty="0">
                <a:solidFill>
                  <a:srgbClr val="7030A0"/>
                </a:solidFill>
                <a:latin typeface="Chalkboard" panose="03050602040202020205" pitchFamily="66" charset="77"/>
                <a:hlinkClick r:id="rId4">
                  <a:extLst>
                    <a:ext uri="{A12FA001-AC4F-418D-AE19-62706E023703}">
                      <ahyp:hlinkClr xmlns:ahyp="http://schemas.microsoft.com/office/drawing/2018/hyperlinkcolor" val="tx"/>
                    </a:ext>
                  </a:extLst>
                </a:hlinkClick>
              </a:rPr>
              <a:t>http://learning.gov.wales/resources/improvementareas/curriculum/programmes-of-study/?lang=en</a:t>
            </a:r>
            <a:r>
              <a:rPr lang="en-GB" sz="3200" u="sng" dirty="0">
                <a:solidFill>
                  <a:srgbClr val="7030A0"/>
                </a:solidFill>
                <a:latin typeface="Chalkboard" panose="03050602040202020205" pitchFamily="66" charset="77"/>
              </a:rPr>
              <a:t> </a:t>
            </a:r>
            <a:r>
              <a:rPr lang="en-GB" sz="3200" dirty="0">
                <a:latin typeface="Chalkboard" panose="03050602040202020205" pitchFamily="66" charset="77"/>
              </a:rPr>
              <a:t>(Accessed; 13 Jan. 2020).</a:t>
            </a:r>
          </a:p>
          <a:p>
            <a:pPr algn="just"/>
            <a:r>
              <a:rPr lang="en-GB" sz="3200" dirty="0">
                <a:latin typeface="Chalkboard" panose="03050602040202020205" pitchFamily="66" charset="77"/>
              </a:rPr>
              <a:t>National Numeracy. (2019). </a:t>
            </a:r>
            <a:r>
              <a:rPr lang="en-GB" sz="3200" i="1" dirty="0">
                <a:latin typeface="Chalkboard" panose="03050602040202020205" pitchFamily="66" charset="77"/>
              </a:rPr>
              <a:t>What is numeracy?</a:t>
            </a:r>
            <a:r>
              <a:rPr lang="en-GB" sz="3200" dirty="0">
                <a:latin typeface="Chalkboard" panose="03050602040202020205" pitchFamily="66" charset="77"/>
              </a:rPr>
              <a:t> Available at: https://www.nationalnumeracy.org.uk/what-numeracy [Accessed 13 Jan. 2020].</a:t>
            </a:r>
          </a:p>
          <a:p>
            <a:pPr algn="just"/>
            <a:r>
              <a:rPr lang="en-GB" sz="3200" dirty="0">
                <a:latin typeface="Chalkboard" panose="03050602040202020205" pitchFamily="66" charset="77"/>
              </a:rPr>
              <a:t> The Cockcroft Report (1982), </a:t>
            </a:r>
            <a:r>
              <a:rPr lang="en-GB" sz="3200" i="1" dirty="0">
                <a:latin typeface="Chalkboard" panose="03050602040202020205" pitchFamily="66" charset="77"/>
              </a:rPr>
              <a:t>Mathematics Counts. </a:t>
            </a:r>
            <a:r>
              <a:rPr lang="en-GB" sz="3200" dirty="0">
                <a:latin typeface="Chalkboard" panose="03050602040202020205" pitchFamily="66" charset="77"/>
              </a:rPr>
              <a:t>London: Her Majesty's Stationery Office.</a:t>
            </a:r>
          </a:p>
          <a:p>
            <a:pPr algn="just"/>
            <a:r>
              <a:rPr lang="en-GB" sz="3200" dirty="0">
                <a:latin typeface="Chalkboard" panose="03050602040202020205" pitchFamily="66" charset="77"/>
              </a:rPr>
              <a:t> Welsh Assembly Government. (2005) </a:t>
            </a:r>
            <a:r>
              <a:rPr lang="en-GB" sz="3200" i="1" dirty="0">
                <a:latin typeface="Chalkboard" panose="03050602040202020205" pitchFamily="66" charset="77"/>
              </a:rPr>
              <a:t>Words Talk – Numbers Count</a:t>
            </a:r>
            <a:r>
              <a:rPr lang="en-GB" sz="3200" dirty="0">
                <a:latin typeface="Chalkboard" panose="03050602040202020205" pitchFamily="66" charset="77"/>
              </a:rPr>
              <a:t>. Cardiff: Welsh Assembly Government. </a:t>
            </a:r>
          </a:p>
          <a:p>
            <a:pPr algn="just"/>
            <a:r>
              <a:rPr lang="en-GB" sz="3200" dirty="0">
                <a:latin typeface="Chalkboard" panose="03050602040202020205" pitchFamily="66" charset="77"/>
              </a:rPr>
              <a:t>Welsh Government (2013) </a:t>
            </a:r>
            <a:r>
              <a:rPr lang="en-GB" sz="3200" i="1" dirty="0">
                <a:latin typeface="Chalkboard" panose="03050602040202020205" pitchFamily="66" charset="77"/>
              </a:rPr>
              <a:t>National Literacy and Numeracy</a:t>
            </a:r>
            <a:r>
              <a:rPr lang="en-GB" sz="3200" dirty="0">
                <a:latin typeface="Chalkboard" panose="03050602040202020205" pitchFamily="66" charset="77"/>
              </a:rPr>
              <a:t>. 2020).  </a:t>
            </a:r>
          </a:p>
          <a:p>
            <a:pPr algn="just"/>
            <a:r>
              <a:rPr lang="en-GB" sz="3200" dirty="0">
                <a:latin typeface="Chalkboard" panose="03050602040202020205" pitchFamily="66" charset="77"/>
              </a:rPr>
              <a:t>Kemény, J. (1964). </a:t>
            </a:r>
            <a:r>
              <a:rPr lang="en-GB" sz="3200" i="1" dirty="0">
                <a:latin typeface="Chalkboard" panose="03050602040202020205" pitchFamily="66" charset="77"/>
              </a:rPr>
              <a:t>Random essays on mathematics, education and computers</a:t>
            </a:r>
            <a:r>
              <a:rPr lang="en-GB" sz="3200" dirty="0">
                <a:latin typeface="Chalkboard" panose="03050602040202020205" pitchFamily="66" charset="77"/>
              </a:rPr>
              <a:t>. Englewood Cliffs (N.J.): Prentice-Hall..</a:t>
            </a:r>
          </a:p>
          <a:p>
            <a:pPr algn="just"/>
            <a:r>
              <a:rPr lang="en-GB" sz="3200" i="1" dirty="0">
                <a:latin typeface="Chalkboard" panose="03050602040202020205" pitchFamily="66" charset="77"/>
              </a:rPr>
              <a:t>National Framework. </a:t>
            </a:r>
            <a:r>
              <a:rPr lang="en-GB" sz="3200" dirty="0">
                <a:latin typeface="Chalkboard" panose="03050602040202020205" pitchFamily="66" charset="77"/>
              </a:rPr>
              <a:t>Welsh Government: </a:t>
            </a:r>
            <a:r>
              <a:rPr lang="en-GB" sz="3200" dirty="0">
                <a:solidFill>
                  <a:srgbClr val="FF0000"/>
                </a:solidFill>
                <a:latin typeface="Chalkboard" panose="03050602040202020205" pitchFamily="66" charset="77"/>
                <a:hlinkClick r:id="rId5">
                  <a:extLst>
                    <a:ext uri="{A12FA001-AC4F-418D-AE19-62706E023703}">
                      <ahyp:hlinkClr xmlns:ahyp="http://schemas.microsoft.com/office/drawing/2018/hyperlinkcolor" val="tx"/>
                    </a:ext>
                  </a:extLst>
                </a:hlinkClick>
              </a:rPr>
              <a:t>http://learningwales.gov.uk/resources/nlnf</a:t>
            </a:r>
            <a:r>
              <a:rPr lang="en-GB" sz="3200" dirty="0">
                <a:latin typeface="Chalkboard" panose="03050602040202020205" pitchFamily="66" charset="77"/>
              </a:rPr>
              <a:t> (Accessed; 13 Jan MacLeod-Brudenell, I. and Kay, J. (2008) </a:t>
            </a:r>
            <a:r>
              <a:rPr lang="en-GB" sz="3200" i="1" dirty="0">
                <a:latin typeface="Chalkboard" panose="03050602040202020205" pitchFamily="66" charset="77"/>
              </a:rPr>
              <a:t>Advanced Early Years. </a:t>
            </a:r>
            <a:r>
              <a:rPr lang="en-GB" sz="3200" dirty="0">
                <a:latin typeface="Chalkboard" panose="03050602040202020205" pitchFamily="66" charset="77"/>
              </a:rPr>
              <a:t>2</a:t>
            </a:r>
            <a:r>
              <a:rPr lang="en-GB" sz="3200" baseline="30000" dirty="0">
                <a:latin typeface="Chalkboard" panose="03050602040202020205" pitchFamily="66" charset="77"/>
              </a:rPr>
              <a:t>nd</a:t>
            </a:r>
            <a:r>
              <a:rPr lang="en-GB" sz="3200" dirty="0">
                <a:latin typeface="Chalkboard" panose="03050602040202020205" pitchFamily="66" charset="77"/>
              </a:rPr>
              <a:t> Ed. oxford: Heinemann.</a:t>
            </a:r>
          </a:p>
          <a:p>
            <a:pPr algn="just"/>
            <a:r>
              <a:rPr lang="en-GB" sz="3200" dirty="0">
                <a:latin typeface="Chalkboard" panose="03050602040202020205" pitchFamily="66" charset="77"/>
                <a:cs typeface="Apple Chancery" panose="03020702040506060504" pitchFamily="66" charset="-79"/>
              </a:rPr>
              <a:t>Crawley, J. (2020). </a:t>
            </a:r>
            <a:r>
              <a:rPr lang="en-GB" sz="3200" i="1" dirty="0">
                <a:latin typeface="Chalkboard" panose="03050602040202020205" pitchFamily="66" charset="77"/>
                <a:cs typeface="Apple Chancery" panose="03020702040506060504" pitchFamily="66" charset="-79"/>
              </a:rPr>
              <a:t>Numicon, Primary School Maths Resources</a:t>
            </a:r>
            <a:r>
              <a:rPr lang="en-GB" sz="3200" dirty="0">
                <a:latin typeface="Chalkboard" panose="03050602040202020205" pitchFamily="66" charset="77"/>
                <a:cs typeface="Apple Chancery" panose="03020702040506060504" pitchFamily="66" charset="-79"/>
              </a:rPr>
              <a:t>. Global.oup.com. Available at: </a:t>
            </a:r>
            <a:r>
              <a:rPr lang="en-GB" sz="3200" dirty="0">
                <a:solidFill>
                  <a:schemeClr val="accent3">
                    <a:lumMod val="75000"/>
                  </a:schemeClr>
                </a:solidFill>
                <a:latin typeface="Chalkboard" panose="03050602040202020205" pitchFamily="66" charset="77"/>
                <a:cs typeface="Apple Chancery" panose="03020702040506060504" pitchFamily="66" charset="-79"/>
              </a:rPr>
              <a:t>https://global.oup.com/education/content/primary/series/numicon/?region=uk</a:t>
            </a:r>
            <a:r>
              <a:rPr lang="en-GB" sz="3200" dirty="0">
                <a:latin typeface="Chalkboard" panose="03050602040202020205" pitchFamily="66" charset="77"/>
                <a:cs typeface="Apple Chancery" panose="03020702040506060504" pitchFamily="66" charset="-79"/>
              </a:rPr>
              <a:t> [Accessed 14 Jan. 2020].</a:t>
            </a:r>
          </a:p>
          <a:p>
            <a:pPr algn="just"/>
            <a:r>
              <a:rPr lang="en-GB" sz="3200" dirty="0">
                <a:latin typeface="Chalkboard" panose="03050602040202020205" pitchFamily="66" charset="77"/>
              </a:rPr>
              <a:t>O'Regan, M. and Merteens, R. (1986). </a:t>
            </a:r>
            <a:r>
              <a:rPr lang="en-GB" sz="3200" i="1" dirty="0">
                <a:latin typeface="Chalkboard" panose="03050602040202020205" pitchFamily="66" charset="77"/>
              </a:rPr>
              <a:t>Hamilton Maths</a:t>
            </a:r>
            <a:r>
              <a:rPr lang="en-GB" sz="3200" dirty="0">
                <a:latin typeface="Chalkboard" panose="03050602040202020205" pitchFamily="66" charset="77"/>
              </a:rPr>
              <a:t>. Hamilton Trust. Available at</a:t>
            </a:r>
            <a:r>
              <a:rPr lang="en-GB" sz="3200" dirty="0">
                <a:solidFill>
                  <a:schemeClr val="accent1">
                    <a:lumMod val="75000"/>
                  </a:schemeClr>
                </a:solidFill>
                <a:latin typeface="Chalkboard" panose="03050602040202020205" pitchFamily="66" charset="77"/>
              </a:rPr>
              <a:t>: https://www.hamilton-trust.org.uk/maths/ </a:t>
            </a:r>
            <a:r>
              <a:rPr lang="en-GB" sz="3200" dirty="0">
                <a:latin typeface="Chalkboard" panose="03050602040202020205" pitchFamily="66" charset="77"/>
              </a:rPr>
              <a:t>[Accessed 3 Jan. 2020].</a:t>
            </a:r>
          </a:p>
          <a:p>
            <a:pPr algn="just"/>
            <a:r>
              <a:rPr lang="en-GB" sz="3200" dirty="0">
                <a:latin typeface="Chalkboard" panose="03050602040202020205" pitchFamily="66" charset="77"/>
              </a:rPr>
              <a:t>Stevens Brehim, S. (2007). </a:t>
            </a:r>
            <a:r>
              <a:rPr lang="en-GB" sz="3200" i="1" dirty="0">
                <a:latin typeface="Chalkboard" panose="03050602040202020205" pitchFamily="66" charset="77"/>
              </a:rPr>
              <a:t>Psychology's Role in Mathematics and Science Education</a:t>
            </a:r>
            <a:r>
              <a:rPr lang="en-GB" sz="3200" dirty="0">
                <a:solidFill>
                  <a:schemeClr val="accent6">
                    <a:lumMod val="75000"/>
                  </a:schemeClr>
                </a:solidFill>
                <a:latin typeface="Chalkboard" panose="03050602040202020205" pitchFamily="66" charset="77"/>
              </a:rPr>
              <a:t>. https://www.apa.org. Available at: https://www.apa.org/ed/schools/stem/psychology-role </a:t>
            </a:r>
            <a:r>
              <a:rPr lang="en-GB" sz="3200" dirty="0">
                <a:latin typeface="Chalkboard" panose="03050602040202020205" pitchFamily="66" charset="77"/>
              </a:rPr>
              <a:t>[Accessed 29 Dec. 2019].</a:t>
            </a:r>
          </a:p>
          <a:p>
            <a:pPr algn="just"/>
            <a:r>
              <a:rPr lang="en-GB" sz="3200" dirty="0">
                <a:latin typeface="Chalkboard" panose="03050602040202020205" pitchFamily="66" charset="77"/>
              </a:rPr>
              <a:t>Rogers, B. (2000) </a:t>
            </a:r>
            <a:r>
              <a:rPr lang="en-GB" sz="3200" i="1" dirty="0">
                <a:latin typeface="Chalkboard" panose="03050602040202020205" pitchFamily="66" charset="77"/>
              </a:rPr>
              <a:t>Behaviour Management</a:t>
            </a:r>
            <a:r>
              <a:rPr lang="en-GB" sz="3200" dirty="0">
                <a:latin typeface="Chalkboard" panose="03050602040202020205" pitchFamily="66" charset="77"/>
              </a:rPr>
              <a:t>. London: Paul Chapman Publishing Ltd.</a:t>
            </a:r>
          </a:p>
          <a:p>
            <a:pPr marL="0" indent="0" algn="just">
              <a:buNone/>
            </a:pPr>
            <a:endParaRPr lang="en-GB" sz="3200" dirty="0">
              <a:latin typeface="Chalkboard" panose="03050602040202020205" pitchFamily="66" charset="77"/>
            </a:endParaRPr>
          </a:p>
          <a:p>
            <a:pPr marL="0" indent="0" algn="just">
              <a:buNone/>
            </a:pPr>
            <a:endParaRPr lang="en-GB" sz="3600" dirty="0">
              <a:latin typeface="Chalkboard" panose="03050602040202020205" pitchFamily="66" charset="77"/>
            </a:endParaRPr>
          </a:p>
          <a:p>
            <a:pPr marL="0" indent="0" algn="just">
              <a:buNone/>
            </a:pPr>
            <a:r>
              <a:rPr lang="en-GB" sz="3600" dirty="0">
                <a:latin typeface="Chalkboard" panose="03050602040202020205" pitchFamily="66" charset="77"/>
              </a:rPr>
              <a:t> </a:t>
            </a:r>
          </a:p>
          <a:p>
            <a:pPr marL="0" indent="0" algn="just">
              <a:buNone/>
            </a:pPr>
            <a:r>
              <a:rPr lang="en-GB" sz="3600" dirty="0">
                <a:latin typeface="Chalkboard" panose="03050602040202020205" pitchFamily="66" charset="77"/>
              </a:rPr>
              <a:t> </a:t>
            </a:r>
          </a:p>
          <a:p>
            <a:pPr marL="0" indent="0" algn="just">
              <a:buNone/>
            </a:pPr>
            <a:r>
              <a:rPr lang="en-GB" sz="3600" dirty="0">
                <a:latin typeface="Chalkboard" panose="03050602040202020205" pitchFamily="66" charset="77"/>
              </a:rPr>
              <a:t> </a:t>
            </a:r>
          </a:p>
          <a:p>
            <a:endParaRPr lang="en-US" dirty="0"/>
          </a:p>
        </p:txBody>
      </p:sp>
    </p:spTree>
    <p:extLst>
      <p:ext uri="{BB962C8B-B14F-4D97-AF65-F5344CB8AC3E}">
        <p14:creationId xmlns:p14="http://schemas.microsoft.com/office/powerpoint/2010/main" val="33617832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D9975A7C-BD69-C148-A1F7-16C6DCB12108}" vid="{A7AE92B7-D9CF-CE43-950B-F115D8EAD7D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107</TotalTime>
  <Words>1000</Words>
  <Application>Microsoft Macintosh PowerPoint</Application>
  <PresentationFormat>A4 Paper (210x297 mm)</PresentationFormat>
  <Paragraphs>64</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Chalkboard</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SJE15001  Numbers count</dc:title>
  <dc:creator>Tara Culleton</dc:creator>
  <cp:lastModifiedBy>Tara Culleton</cp:lastModifiedBy>
  <cp:revision>8</cp:revision>
  <dcterms:created xsi:type="dcterms:W3CDTF">2020-01-14T12:08:58Z</dcterms:created>
  <dcterms:modified xsi:type="dcterms:W3CDTF">2020-01-14T19:39:49Z</dcterms:modified>
</cp:coreProperties>
</file>