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1920A-7167-F6FB-4CD2-0FE7BBC07A9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3D4F3D0-9CAE-D472-148B-2B1EBA868A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9240257-EB7C-0E9E-F4D9-CCCB9BC0E441}"/>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5" name="Footer Placeholder 4">
            <a:extLst>
              <a:ext uri="{FF2B5EF4-FFF2-40B4-BE49-F238E27FC236}">
                <a16:creationId xmlns:a16="http://schemas.microsoft.com/office/drawing/2014/main" id="{E2CB9873-0644-A910-EE7C-9277C4A5C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EAFF1E-AFA9-E0D4-800C-4ECDF9A7AFB7}"/>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320801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87F04-6BB6-20A5-4CF1-9FE10B6108C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71E465F-0C89-30CF-0683-4B6690A454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A021666-2B51-996C-4125-1FBA828E9800}"/>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5" name="Footer Placeholder 4">
            <a:extLst>
              <a:ext uri="{FF2B5EF4-FFF2-40B4-BE49-F238E27FC236}">
                <a16:creationId xmlns:a16="http://schemas.microsoft.com/office/drawing/2014/main" id="{CCFB47BF-768B-8D25-0B8C-9CBEC2D479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DBB90-A5CF-8B7B-6A7B-3F64C47D0638}"/>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3611032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C603E-F6C4-A463-6133-B71D0DBD69B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E30FD7F-3700-C926-4CC0-06F6524C79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925B54-1EB3-AEDE-5C63-046D4CE5D94F}"/>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5" name="Footer Placeholder 4">
            <a:extLst>
              <a:ext uri="{FF2B5EF4-FFF2-40B4-BE49-F238E27FC236}">
                <a16:creationId xmlns:a16="http://schemas.microsoft.com/office/drawing/2014/main" id="{4775752D-66D1-88C2-69EB-C7CB99D38A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478E0E-1832-AC45-EF06-8802071967F6}"/>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821317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38BC5-51AC-8D75-89B4-7FCB627D2E6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2BAFD5-B4CC-4A99-F79F-A826A2F1AF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B1D8FC1-C7F9-5F1B-0ABA-0395142D212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646B93B-2AB6-7308-04E1-686BBCED7866}"/>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6" name="Footer Placeholder 5">
            <a:extLst>
              <a:ext uri="{FF2B5EF4-FFF2-40B4-BE49-F238E27FC236}">
                <a16:creationId xmlns:a16="http://schemas.microsoft.com/office/drawing/2014/main" id="{5174E298-010E-3D2F-A527-C0FB276B94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2D5AE5-F1D2-D27E-1A25-9EF7D9D53000}"/>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2543762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FFEF-5134-BFE9-BC3A-E5DC859A983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EE763A7-1853-9579-27BE-BA2B838AD8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A0D1C5-8667-FBDB-C9AA-CD022C5D28C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AC9383D-93AB-9EFB-6B1F-1180A7D3B6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649E7B-B43F-0A10-D6BD-EDDA66BE94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DC5B610-AB59-E32A-1B19-443DF20190DC}"/>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8" name="Footer Placeholder 7">
            <a:extLst>
              <a:ext uri="{FF2B5EF4-FFF2-40B4-BE49-F238E27FC236}">
                <a16:creationId xmlns:a16="http://schemas.microsoft.com/office/drawing/2014/main" id="{E90CE745-2300-20B7-1E99-AEDDD42126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79BC5F-9F01-8F07-47BB-79CF9C11E569}"/>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2935938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2FB82-26E3-B515-C607-76765D2CF9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45EEE05-80B2-84C4-02A2-825CFAAA027D}"/>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4" name="Footer Placeholder 3">
            <a:extLst>
              <a:ext uri="{FF2B5EF4-FFF2-40B4-BE49-F238E27FC236}">
                <a16:creationId xmlns:a16="http://schemas.microsoft.com/office/drawing/2014/main" id="{73356A15-C1DB-25CF-B74B-A2B9961C77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B6ABFA-1BD5-0706-DDE7-31971B131D16}"/>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3263592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E7112C-462B-10AF-F966-0C5B61F6EBFB}"/>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3" name="Footer Placeholder 2">
            <a:extLst>
              <a:ext uri="{FF2B5EF4-FFF2-40B4-BE49-F238E27FC236}">
                <a16:creationId xmlns:a16="http://schemas.microsoft.com/office/drawing/2014/main" id="{40898E8D-2148-D076-C800-E8BDF294C9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78B348-4758-4BF8-4DEC-939D7A3E5ACE}"/>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2434888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38413-05AD-7E70-8F71-7CD67A0294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9324B93-50D2-A37E-8991-6DD1E2D7E9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4567B29-0082-F029-8E7A-FBC16D1F5D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16845A-C475-36EB-7BD3-8339CB2DFF10}"/>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6" name="Footer Placeholder 5">
            <a:extLst>
              <a:ext uri="{FF2B5EF4-FFF2-40B4-BE49-F238E27FC236}">
                <a16:creationId xmlns:a16="http://schemas.microsoft.com/office/drawing/2014/main" id="{40FAD2FD-BD13-3E7C-439B-9713A92A28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7BAB7C-36C7-EC0A-E703-0232BF3A7CA3}"/>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1701876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C45D1-CD77-A942-B9BE-F1FF6A83BA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4235228-C9EE-6CE5-6966-02B042320DD4}"/>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5A99CB-5AEA-499B-A64A-D183A9FCDA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0E3B3D-95CD-0B5B-64BC-90865F120A0C}"/>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6" name="Footer Placeholder 5">
            <a:extLst>
              <a:ext uri="{FF2B5EF4-FFF2-40B4-BE49-F238E27FC236}">
                <a16:creationId xmlns:a16="http://schemas.microsoft.com/office/drawing/2014/main" id="{D58519BF-C91E-5F93-BE00-E8CB4B7329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E36083-B3E5-EFE7-5429-507BD1A20F7C}"/>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2522611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0283E-174F-7303-91FD-9BC77C92AD4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4782485-E805-DB75-2266-3B194E5EC0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309104-7FF5-7603-1F34-19EF4AF42F05}"/>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5" name="Footer Placeholder 4">
            <a:extLst>
              <a:ext uri="{FF2B5EF4-FFF2-40B4-BE49-F238E27FC236}">
                <a16:creationId xmlns:a16="http://schemas.microsoft.com/office/drawing/2014/main" id="{35FE4C36-0C87-431C-E0F7-9A63BFC393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FDDFA2-152D-34D6-1D78-A567E9CA31E4}"/>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2897166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EC27C2-DE5D-6D8B-EA91-0B1362AE5D1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BB2DD60-78A3-A698-1F17-4F662BEFCF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18BED0-0866-5A1B-7C13-54C0A7460779}"/>
              </a:ext>
            </a:extLst>
          </p:cNvPr>
          <p:cNvSpPr>
            <a:spLocks noGrp="1"/>
          </p:cNvSpPr>
          <p:nvPr>
            <p:ph type="dt" sz="half" idx="10"/>
          </p:nvPr>
        </p:nvSpPr>
        <p:spPr/>
        <p:txBody>
          <a:bodyPr/>
          <a:lstStyle/>
          <a:p>
            <a:fld id="{077B20EC-FDD1-474F-A229-340BC69A2DCD}" type="datetimeFigureOut">
              <a:rPr lang="en-GB" smtClean="0"/>
              <a:t>18/10/2026</a:t>
            </a:fld>
            <a:endParaRPr lang="en-GB"/>
          </a:p>
        </p:txBody>
      </p:sp>
      <p:sp>
        <p:nvSpPr>
          <p:cNvPr id="5" name="Footer Placeholder 4">
            <a:extLst>
              <a:ext uri="{FF2B5EF4-FFF2-40B4-BE49-F238E27FC236}">
                <a16:creationId xmlns:a16="http://schemas.microsoft.com/office/drawing/2014/main" id="{9AA7F96E-9460-2E31-52B9-66D7D028E5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AC7A76-D4CE-0913-018E-D5444E4762F1}"/>
              </a:ext>
            </a:extLst>
          </p:cNvPr>
          <p:cNvSpPr>
            <a:spLocks noGrp="1"/>
          </p:cNvSpPr>
          <p:nvPr>
            <p:ph type="sldNum" sz="quarter" idx="12"/>
          </p:nvPr>
        </p:nvSpPr>
        <p:spPr/>
        <p:txBody>
          <a:bodyPr/>
          <a:lstStyle/>
          <a:p>
            <a:fld id="{5CE1EAF1-2060-4C90-A80C-D20272DEAED0}" type="slidenum">
              <a:rPr lang="en-GB" smtClean="0"/>
              <a:t>‹#›</a:t>
            </a:fld>
            <a:endParaRPr lang="en-GB"/>
          </a:p>
        </p:txBody>
      </p:sp>
    </p:spTree>
    <p:extLst>
      <p:ext uri="{BB962C8B-B14F-4D97-AF65-F5344CB8AC3E}">
        <p14:creationId xmlns:p14="http://schemas.microsoft.com/office/powerpoint/2010/main" val="254377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A56D00-ED8E-DE53-86E8-83E1C656CF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1F3EF49-A279-51CB-A7F6-31F24C665F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407E1E-0C1B-CDA1-249A-FF65EEDC89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7B20EC-FDD1-474F-A229-340BC69A2DCD}" type="datetimeFigureOut">
              <a:rPr lang="en-GB" smtClean="0"/>
              <a:t>18/10/2026</a:t>
            </a:fld>
            <a:endParaRPr lang="en-GB"/>
          </a:p>
        </p:txBody>
      </p:sp>
      <p:sp>
        <p:nvSpPr>
          <p:cNvPr id="5" name="Footer Placeholder 4">
            <a:extLst>
              <a:ext uri="{FF2B5EF4-FFF2-40B4-BE49-F238E27FC236}">
                <a16:creationId xmlns:a16="http://schemas.microsoft.com/office/drawing/2014/main" id="{A47C6A7A-887D-9A59-7E2C-6130A3079C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A992AF-8738-9E82-48E0-A015020DD5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CE1EAF1-2060-4C90-A80C-D20272DEAED0}" type="slidenum">
              <a:rPr lang="en-GB" smtClean="0"/>
              <a:t>‹#›</a:t>
            </a:fld>
            <a:endParaRPr lang="en-GB"/>
          </a:p>
        </p:txBody>
      </p:sp>
    </p:spTree>
    <p:extLst>
      <p:ext uri="{BB962C8B-B14F-4D97-AF65-F5344CB8AC3E}">
        <p14:creationId xmlns:p14="http://schemas.microsoft.com/office/powerpoint/2010/main" val="5511470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jobs.nhs.uk/candidate/jobadvert/M0042-26-0304?searchFormType=main&amp;keyword=midwife&amp;language=e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mc.org.uk/" TargetMode="External"/><Relationship Id="rId2" Type="http://schemas.openxmlformats.org/officeDocument/2006/relationships/hyperlink" Target="https://nationalcareers.service.gov.uk/job-profiles/midwife" TargetMode="External"/><Relationship Id="rId1" Type="http://schemas.openxmlformats.org/officeDocument/2006/relationships/slideLayout" Target="../slideLayouts/slideLayout2.xml"/><Relationship Id="rId4" Type="http://schemas.openxmlformats.org/officeDocument/2006/relationships/hyperlink" Target="https://www.jobs.nhs.uk/candidate/search/results?keyword=midwif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8D7F2-0D61-60CC-9AF6-43EB55920DA3}"/>
              </a:ext>
            </a:extLst>
          </p:cNvPr>
          <p:cNvSpPr>
            <a:spLocks noGrp="1"/>
          </p:cNvSpPr>
          <p:nvPr>
            <p:ph type="ctrTitle"/>
          </p:nvPr>
        </p:nvSpPr>
        <p:spPr/>
        <p:txBody>
          <a:bodyPr/>
          <a:lstStyle/>
          <a:p>
            <a:r>
              <a:rPr lang="en-GB" dirty="0"/>
              <a:t>Self-awareness: My future career in midwifery.</a:t>
            </a:r>
          </a:p>
        </p:txBody>
      </p:sp>
      <p:sp>
        <p:nvSpPr>
          <p:cNvPr id="3" name="Subtitle 2">
            <a:extLst>
              <a:ext uri="{FF2B5EF4-FFF2-40B4-BE49-F238E27FC236}">
                <a16:creationId xmlns:a16="http://schemas.microsoft.com/office/drawing/2014/main" id="{E2CF27BD-289C-FCE3-5B4B-46B7050194B5}"/>
              </a:ext>
            </a:extLst>
          </p:cNvPr>
          <p:cNvSpPr>
            <a:spLocks noGrp="1"/>
          </p:cNvSpPr>
          <p:nvPr>
            <p:ph type="subTitle" idx="1"/>
          </p:nvPr>
        </p:nvSpPr>
        <p:spPr/>
        <p:txBody>
          <a:bodyPr>
            <a:normAutofit fontScale="25000" lnSpcReduction="20000"/>
          </a:bodyPr>
          <a:lstStyle/>
          <a:p>
            <a:r>
              <a:rPr lang="en-GB" sz="6400" dirty="0"/>
              <a:t>Liyba Imran (2508598).</a:t>
            </a:r>
          </a:p>
          <a:p>
            <a:r>
              <a:rPr lang="en-GB" sz="6400" dirty="0"/>
              <a:t>Professional Development within health and social care.</a:t>
            </a:r>
          </a:p>
          <a:p>
            <a:r>
              <a:rPr lang="en-GB" sz="6400" dirty="0"/>
              <a:t>LCHS4009</a:t>
            </a:r>
          </a:p>
          <a:p>
            <a:endParaRPr lang="en-GB" sz="8000" dirty="0"/>
          </a:p>
          <a:p>
            <a:r>
              <a:rPr lang="en-GB" sz="8000" dirty="0"/>
              <a:t>Today I will discuss my chosen career of midwifery and how my  personal strengths, weaknesses, opportunities and threats relate to this career. I will also explain how I can develop my skills and prepare myself for the responsibilities of becoming a midwife in the future.</a:t>
            </a:r>
          </a:p>
        </p:txBody>
      </p:sp>
    </p:spTree>
    <p:extLst>
      <p:ext uri="{BB962C8B-B14F-4D97-AF65-F5344CB8AC3E}">
        <p14:creationId xmlns:p14="http://schemas.microsoft.com/office/powerpoint/2010/main" val="756403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93856-D598-9A41-3DEC-CEF1CFFC9E3E}"/>
              </a:ext>
            </a:extLst>
          </p:cNvPr>
          <p:cNvSpPr>
            <a:spLocks noGrp="1"/>
          </p:cNvSpPr>
          <p:nvPr>
            <p:ph type="title"/>
          </p:nvPr>
        </p:nvSpPr>
        <p:spPr/>
        <p:txBody>
          <a:bodyPr/>
          <a:lstStyle/>
          <a:p>
            <a:r>
              <a:rPr lang="en-GB" dirty="0"/>
              <a:t>My chosen career: Midwifery</a:t>
            </a:r>
          </a:p>
        </p:txBody>
      </p:sp>
      <p:sp>
        <p:nvSpPr>
          <p:cNvPr id="3" name="Content Placeholder 2">
            <a:extLst>
              <a:ext uri="{FF2B5EF4-FFF2-40B4-BE49-F238E27FC236}">
                <a16:creationId xmlns:a16="http://schemas.microsoft.com/office/drawing/2014/main" id="{DC97F210-0D6F-D88C-04B8-B06C01CE36C5}"/>
              </a:ext>
            </a:extLst>
          </p:cNvPr>
          <p:cNvSpPr>
            <a:spLocks noGrp="1"/>
          </p:cNvSpPr>
          <p:nvPr>
            <p:ph idx="1"/>
          </p:nvPr>
        </p:nvSpPr>
        <p:spPr>
          <a:xfrm>
            <a:off x="562897" y="1569987"/>
            <a:ext cx="10515600" cy="4351338"/>
          </a:xfrm>
        </p:spPr>
        <p:txBody>
          <a:bodyPr>
            <a:normAutofit fontScale="92500" lnSpcReduction="20000"/>
          </a:bodyPr>
          <a:lstStyle/>
          <a:p>
            <a:r>
              <a:rPr lang="en-GB" sz="2000" dirty="0"/>
              <a:t>Midwives support women and families during pregnancy, labour, birth and after birth care to.</a:t>
            </a:r>
          </a:p>
          <a:p>
            <a:r>
              <a:rPr lang="en-GB" sz="2000" dirty="0"/>
              <a:t> They monitor the health and wellbeing of both mothers and babies. </a:t>
            </a:r>
          </a:p>
          <a:p>
            <a:r>
              <a:rPr lang="en-GB" sz="2000" dirty="0"/>
              <a:t> They provide information, emotional support and health education.</a:t>
            </a:r>
          </a:p>
          <a:p>
            <a:r>
              <a:rPr lang="en-GB" sz="2000" dirty="0"/>
              <a:t> They recognise complications and work with other health care professionals. </a:t>
            </a:r>
          </a:p>
          <a:p>
            <a:r>
              <a:rPr lang="en-GB" sz="2000" dirty="0"/>
              <a:t> Becoming a registered midwife requires approved education and registered with the nursing and midwifery council (NMC).</a:t>
            </a:r>
          </a:p>
          <a:p>
            <a:pPr marL="0" indent="0">
              <a:buNone/>
            </a:pPr>
            <a:endParaRPr lang="en-GB" sz="2400" dirty="0"/>
          </a:p>
          <a:p>
            <a:pPr marL="0" indent="0">
              <a:buNone/>
            </a:pPr>
            <a:r>
              <a:rPr lang="en-GB" sz="2400" dirty="0"/>
              <a:t>I have chosen midwifery because it is a career where I could support women and their families during the most important time of their life's. Midwives have a responsibility to provide safe, respectful and compassionate care. They also need very strong communication skills, medical knowledge and the ability to recognise when a mother or baby may need further care. This career interests me because I would like to develop the skills and help women and make differences to their lives within the care of maternity. (National carer services)NMC (2019) </a:t>
            </a:r>
          </a:p>
          <a:p>
            <a:endParaRPr lang="en-GB" dirty="0"/>
          </a:p>
        </p:txBody>
      </p:sp>
    </p:spTree>
    <p:extLst>
      <p:ext uri="{BB962C8B-B14F-4D97-AF65-F5344CB8AC3E}">
        <p14:creationId xmlns:p14="http://schemas.microsoft.com/office/powerpoint/2010/main" val="3374264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276C-252F-A880-ACEB-EC70F24A9475}"/>
              </a:ext>
            </a:extLst>
          </p:cNvPr>
          <p:cNvSpPr>
            <a:spLocks noGrp="1"/>
          </p:cNvSpPr>
          <p:nvPr>
            <p:ph type="title"/>
          </p:nvPr>
        </p:nvSpPr>
        <p:spPr/>
        <p:txBody>
          <a:bodyPr/>
          <a:lstStyle/>
          <a:p>
            <a:r>
              <a:rPr lang="en-GB" dirty="0"/>
              <a:t>My personal SWOT analysis: strengths</a:t>
            </a:r>
          </a:p>
        </p:txBody>
      </p:sp>
      <p:sp>
        <p:nvSpPr>
          <p:cNvPr id="3" name="Content Placeholder 2">
            <a:extLst>
              <a:ext uri="{FF2B5EF4-FFF2-40B4-BE49-F238E27FC236}">
                <a16:creationId xmlns:a16="http://schemas.microsoft.com/office/drawing/2014/main" id="{FADDD326-DBA5-35F3-720B-C2EA8E38E796}"/>
              </a:ext>
            </a:extLst>
          </p:cNvPr>
          <p:cNvSpPr>
            <a:spLocks noGrp="1"/>
          </p:cNvSpPr>
          <p:nvPr>
            <p:ph idx="1"/>
          </p:nvPr>
        </p:nvSpPr>
        <p:spPr/>
        <p:txBody>
          <a:bodyPr>
            <a:normAutofit fontScale="85000" lnSpcReduction="20000"/>
          </a:bodyPr>
          <a:lstStyle/>
          <a:p>
            <a:r>
              <a:rPr lang="en-GB" dirty="0"/>
              <a:t>Communication: being able to listen and explain things clearly.</a:t>
            </a:r>
          </a:p>
          <a:p>
            <a:r>
              <a:rPr lang="en-GB" dirty="0"/>
              <a:t> Empathy: understanding how another person may feel.</a:t>
            </a:r>
          </a:p>
          <a:p>
            <a:r>
              <a:rPr lang="en-GB" dirty="0"/>
              <a:t> Patience: giving people time and reassurance.</a:t>
            </a:r>
          </a:p>
          <a:p>
            <a:r>
              <a:rPr lang="en-GB" dirty="0"/>
              <a:t>Teamwork: working respectfully with others. </a:t>
            </a:r>
          </a:p>
          <a:p>
            <a:pPr marL="0" indent="0">
              <a:buNone/>
            </a:pPr>
            <a:endParaRPr lang="en-GB" dirty="0"/>
          </a:p>
          <a:p>
            <a:pPr marL="0" indent="0">
              <a:buNone/>
            </a:pPr>
            <a:r>
              <a:rPr lang="en-GB" dirty="0"/>
              <a:t>One of my strengths is commutation because  midwives need to listen carefully to women and explain information clearly.  Empathy is also important because pregnancy and childbirth can involve different emotions in everyone. I can build on these strengths through my health and social care studies and practical learning. To make this a real example from my own life rather than simply claiming evert skill. Personal example: I help look after my cousin's newborn baby and that helps my communication skills with her baby. I now know how to hold and feed a baby. This is useful because in midwifery you're looking after new babies.</a:t>
            </a:r>
          </a:p>
        </p:txBody>
      </p:sp>
    </p:spTree>
    <p:extLst>
      <p:ext uri="{BB962C8B-B14F-4D97-AF65-F5344CB8AC3E}">
        <p14:creationId xmlns:p14="http://schemas.microsoft.com/office/powerpoint/2010/main" val="1148507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649EB-99CA-3FEE-76D6-0002DA96D205}"/>
              </a:ext>
            </a:extLst>
          </p:cNvPr>
          <p:cNvSpPr>
            <a:spLocks noGrp="1"/>
          </p:cNvSpPr>
          <p:nvPr>
            <p:ph type="title"/>
          </p:nvPr>
        </p:nvSpPr>
        <p:spPr/>
        <p:txBody>
          <a:bodyPr/>
          <a:lstStyle/>
          <a:p>
            <a:r>
              <a:rPr lang="en-GB" dirty="0"/>
              <a:t>My personal SWOT analysis: Weaknesses</a:t>
            </a:r>
          </a:p>
        </p:txBody>
      </p:sp>
      <p:sp>
        <p:nvSpPr>
          <p:cNvPr id="3" name="Content Placeholder 2">
            <a:extLst>
              <a:ext uri="{FF2B5EF4-FFF2-40B4-BE49-F238E27FC236}">
                <a16:creationId xmlns:a16="http://schemas.microsoft.com/office/drawing/2014/main" id="{A76CD967-ACEC-F4B0-3100-56842C61FE00}"/>
              </a:ext>
            </a:extLst>
          </p:cNvPr>
          <p:cNvSpPr>
            <a:spLocks noGrp="1"/>
          </p:cNvSpPr>
          <p:nvPr>
            <p:ph idx="1"/>
          </p:nvPr>
        </p:nvSpPr>
        <p:spPr/>
        <p:txBody>
          <a:bodyPr>
            <a:normAutofit fontScale="92500" lnSpcReduction="20000"/>
          </a:bodyPr>
          <a:lstStyle/>
          <a:p>
            <a:r>
              <a:rPr lang="en-GB" dirty="0"/>
              <a:t> I need more practical experience in maternity care so I can learn and experience at the same time. </a:t>
            </a:r>
          </a:p>
          <a:p>
            <a:r>
              <a:rPr lang="en-GB" dirty="0"/>
              <a:t> I need to continue developing my medical knowledge. </a:t>
            </a:r>
          </a:p>
          <a:p>
            <a:r>
              <a:rPr lang="en-GB" dirty="0"/>
              <a:t> I need to improve my confidence when speaking Infront of others.</a:t>
            </a:r>
          </a:p>
          <a:p>
            <a:r>
              <a:rPr lang="en-GB" dirty="0"/>
              <a:t> I also need to learn to manage pressure in a professional environment. </a:t>
            </a:r>
          </a:p>
          <a:p>
            <a:endParaRPr lang="en-GB" dirty="0"/>
          </a:p>
          <a:p>
            <a:pPr marL="0" indent="0">
              <a:buNone/>
            </a:pPr>
            <a:r>
              <a:rPr lang="en-GB" dirty="0"/>
              <a:t>One weakness I see in myself is I need to gain more practical experiences before becoming a midwife. This is an area I could improve in through suitable work experience, university placement and feed back from a qualified professional. Recognising these weaknesses are important to me because it helps me make a realistic plan for this improvement. </a:t>
            </a:r>
          </a:p>
        </p:txBody>
      </p:sp>
    </p:spTree>
    <p:extLst>
      <p:ext uri="{BB962C8B-B14F-4D97-AF65-F5344CB8AC3E}">
        <p14:creationId xmlns:p14="http://schemas.microsoft.com/office/powerpoint/2010/main" val="282899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00ABA-D281-B37B-A319-4532DBA6D70C}"/>
              </a:ext>
            </a:extLst>
          </p:cNvPr>
          <p:cNvSpPr>
            <a:spLocks noGrp="1"/>
          </p:cNvSpPr>
          <p:nvPr>
            <p:ph type="title"/>
          </p:nvPr>
        </p:nvSpPr>
        <p:spPr/>
        <p:txBody>
          <a:bodyPr/>
          <a:lstStyle/>
          <a:p>
            <a:r>
              <a:rPr lang="en-GB" dirty="0"/>
              <a:t>My personal SWOT analysis: Opportunities  </a:t>
            </a:r>
          </a:p>
        </p:txBody>
      </p:sp>
      <p:sp>
        <p:nvSpPr>
          <p:cNvPr id="3" name="Content Placeholder 2">
            <a:extLst>
              <a:ext uri="{FF2B5EF4-FFF2-40B4-BE49-F238E27FC236}">
                <a16:creationId xmlns:a16="http://schemas.microsoft.com/office/drawing/2014/main" id="{09B195B6-A40F-7085-629D-FCE90E2E7879}"/>
              </a:ext>
            </a:extLst>
          </p:cNvPr>
          <p:cNvSpPr>
            <a:spLocks noGrp="1"/>
          </p:cNvSpPr>
          <p:nvPr>
            <p:ph idx="1"/>
          </p:nvPr>
        </p:nvSpPr>
        <p:spPr/>
        <p:txBody>
          <a:bodyPr>
            <a:normAutofit fontScale="85000" lnSpcReduction="20000"/>
          </a:bodyPr>
          <a:lstStyle/>
          <a:p>
            <a:r>
              <a:rPr lang="en-GB" dirty="0"/>
              <a:t> Complete an NMC- approved midwifery degree. </a:t>
            </a:r>
          </a:p>
          <a:p>
            <a:r>
              <a:rPr lang="en-GB" dirty="0"/>
              <a:t> Learn through supervised clinical placement.</a:t>
            </a:r>
          </a:p>
          <a:p>
            <a:r>
              <a:rPr lang="en-GB" dirty="0"/>
              <a:t> Gain relevant healthcare experience and volunteers.</a:t>
            </a:r>
          </a:p>
          <a:p>
            <a:r>
              <a:rPr lang="en-GB" dirty="0"/>
              <a:t>Develop skills through training and feed back.</a:t>
            </a:r>
          </a:p>
          <a:p>
            <a:pPr marL="0" indent="0">
              <a:buNone/>
            </a:pPr>
            <a:endParaRPr lang="en-GB" dirty="0"/>
          </a:p>
          <a:p>
            <a:pPr marL="0" indent="0">
              <a:buNone/>
            </a:pPr>
            <a:r>
              <a:rPr lang="en-GB" dirty="0"/>
              <a:t> my opportunities are the things that can help me achieve my goals of becoming a midwife is firstly, I can study an approved degree at university so I can gain the knowledge and qualifications I need. Secondly, clinical placements will give me the opportunity to develop simple skills from the practicals and learn from experienced staff and midwives.  I can also look at relevant work and improve my communication and teamwork skills.  Finally, once I become a qualified midwife, I could develop </a:t>
            </a:r>
            <a:r>
              <a:rPr lang="en-GB" dirty="0" err="1"/>
              <a:t>futher</a:t>
            </a:r>
            <a:r>
              <a:rPr lang="en-GB" dirty="0"/>
              <a:t> skills and explore this role further. </a:t>
            </a:r>
          </a:p>
        </p:txBody>
      </p:sp>
    </p:spTree>
    <p:extLst>
      <p:ext uri="{BB962C8B-B14F-4D97-AF65-F5344CB8AC3E}">
        <p14:creationId xmlns:p14="http://schemas.microsoft.com/office/powerpoint/2010/main" val="3135300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2B059-A0DA-2365-AA49-9531C17E262A}"/>
              </a:ext>
            </a:extLst>
          </p:cNvPr>
          <p:cNvSpPr>
            <a:spLocks noGrp="1"/>
          </p:cNvSpPr>
          <p:nvPr>
            <p:ph type="title"/>
          </p:nvPr>
        </p:nvSpPr>
        <p:spPr/>
        <p:txBody>
          <a:bodyPr/>
          <a:lstStyle/>
          <a:p>
            <a:r>
              <a:rPr lang="en-GB" dirty="0"/>
              <a:t>My personal SWOT analysis: Threats</a:t>
            </a:r>
          </a:p>
        </p:txBody>
      </p:sp>
      <p:sp>
        <p:nvSpPr>
          <p:cNvPr id="3" name="Content Placeholder 2">
            <a:extLst>
              <a:ext uri="{FF2B5EF4-FFF2-40B4-BE49-F238E27FC236}">
                <a16:creationId xmlns:a16="http://schemas.microsoft.com/office/drawing/2014/main" id="{36B0EB3C-C7FA-B9EF-96AB-08FD8724416E}"/>
              </a:ext>
            </a:extLst>
          </p:cNvPr>
          <p:cNvSpPr>
            <a:spLocks noGrp="1"/>
          </p:cNvSpPr>
          <p:nvPr>
            <p:ph idx="1"/>
          </p:nvPr>
        </p:nvSpPr>
        <p:spPr/>
        <p:txBody>
          <a:bodyPr>
            <a:normAutofit fontScale="77500" lnSpcReduction="20000"/>
          </a:bodyPr>
          <a:lstStyle/>
          <a:p>
            <a:r>
              <a:rPr lang="en-GB" dirty="0"/>
              <a:t> Competition for newly qualified midwife jobs.</a:t>
            </a:r>
          </a:p>
          <a:p>
            <a:r>
              <a:rPr lang="en-GB" dirty="0"/>
              <a:t> Emotionally demanding situations.</a:t>
            </a:r>
          </a:p>
          <a:p>
            <a:r>
              <a:rPr lang="en-GB" dirty="0"/>
              <a:t> Shift work, including nights and weekends.</a:t>
            </a:r>
          </a:p>
          <a:p>
            <a:r>
              <a:rPr lang="en-GB" dirty="0"/>
              <a:t> The responsibility of providing care fast and safe.</a:t>
            </a:r>
          </a:p>
          <a:p>
            <a:r>
              <a:rPr lang="en-GB" dirty="0"/>
              <a:t> Balancing your study time and placement hours.   </a:t>
            </a:r>
          </a:p>
          <a:p>
            <a:pPr marL="0" indent="0">
              <a:buNone/>
            </a:pPr>
            <a:endParaRPr lang="en-GB" dirty="0"/>
          </a:p>
          <a:p>
            <a:pPr marL="0" indent="0">
              <a:buNone/>
            </a:pPr>
            <a:r>
              <a:rPr lang="en-GB" dirty="0"/>
              <a:t>One threat is competition for jobs after qualifying, so I need to prepare early by developing my skills and gaining relevant experiences. Another challenge is that midwifery can be emotionally and physically demanding. Midwives may work night shifts and weekends must respond appropriately when a mother or baby's condition changes. I can prepare by developing my resilience, using support from other collages and managing my time in learning to. The national careers service identifies demanding working conditions and shift work as feature of the profession, </a:t>
            </a:r>
          </a:p>
        </p:txBody>
      </p:sp>
    </p:spTree>
    <p:extLst>
      <p:ext uri="{BB962C8B-B14F-4D97-AF65-F5344CB8AC3E}">
        <p14:creationId xmlns:p14="http://schemas.microsoft.com/office/powerpoint/2010/main" val="692786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95D68-01EC-6044-99FF-146324FC57FA}"/>
              </a:ext>
            </a:extLst>
          </p:cNvPr>
          <p:cNvSpPr>
            <a:spLocks noGrp="1"/>
          </p:cNvSpPr>
          <p:nvPr>
            <p:ph type="title"/>
          </p:nvPr>
        </p:nvSpPr>
        <p:spPr/>
        <p:txBody>
          <a:bodyPr/>
          <a:lstStyle/>
          <a:p>
            <a:r>
              <a:rPr lang="en-GB" dirty="0"/>
              <a:t>Current job advert and career Requirements.</a:t>
            </a:r>
          </a:p>
        </p:txBody>
      </p:sp>
      <p:sp>
        <p:nvSpPr>
          <p:cNvPr id="3" name="Content Placeholder 2">
            <a:extLst>
              <a:ext uri="{FF2B5EF4-FFF2-40B4-BE49-F238E27FC236}">
                <a16:creationId xmlns:a16="http://schemas.microsoft.com/office/drawing/2014/main" id="{C0AD9DAD-CE04-0E71-AF0A-30C99F334F03}"/>
              </a:ext>
            </a:extLst>
          </p:cNvPr>
          <p:cNvSpPr>
            <a:spLocks noGrp="1"/>
          </p:cNvSpPr>
          <p:nvPr>
            <p:ph idx="1"/>
          </p:nvPr>
        </p:nvSpPr>
        <p:spPr/>
        <p:txBody>
          <a:bodyPr>
            <a:normAutofit fontScale="85000" lnSpcReduction="20000"/>
          </a:bodyPr>
          <a:lstStyle/>
          <a:p>
            <a:pPr marL="0" indent="0">
              <a:buNone/>
            </a:pPr>
            <a:r>
              <a:rPr lang="en-GB" dirty="0">
                <a:hlinkClick r:id="rId2">
                  <a:extLst>
                    <a:ext uri="{A12FA001-AC4F-418D-AE19-62706E023703}">
                      <ahyp:hlinkClr xmlns:ahyp="http://schemas.microsoft.com/office/drawing/2018/hyperlinkcolor" val="tx"/>
                    </a:ext>
                  </a:extLst>
                </a:hlinkClick>
              </a:rPr>
              <a:t>Registered Midwife</a:t>
            </a:r>
            <a:endParaRPr lang="en-GB" dirty="0"/>
          </a:p>
          <a:p>
            <a:pPr marL="0" indent="0">
              <a:buNone/>
            </a:pPr>
            <a:r>
              <a:rPr lang="en-GB" dirty="0"/>
              <a:t>NHS Professionals Limited</a:t>
            </a:r>
          </a:p>
          <a:p>
            <a:pPr marL="0" indent="0">
              <a:buNone/>
            </a:pPr>
            <a:r>
              <a:rPr lang="en-GB" dirty="0"/>
              <a:t>Plymouth PL6 8DH</a:t>
            </a:r>
          </a:p>
          <a:p>
            <a:pPr marL="0" lvl="0" indent="0">
              <a:buNone/>
            </a:pPr>
            <a:r>
              <a:rPr lang="en-GB" dirty="0"/>
              <a:t>Salary: £20.44 to £32.70 an hour</a:t>
            </a:r>
          </a:p>
          <a:p>
            <a:pPr marL="0" lvl="0" indent="0">
              <a:buNone/>
            </a:pPr>
            <a:r>
              <a:rPr lang="en-GB" dirty="0"/>
              <a:t>Date posted: 16 October 2026</a:t>
            </a:r>
          </a:p>
          <a:p>
            <a:pPr marL="0" lvl="0" indent="0">
              <a:buNone/>
            </a:pPr>
            <a:r>
              <a:rPr lang="en-GB" dirty="0"/>
              <a:t>Closing date: 30 October 2026</a:t>
            </a:r>
          </a:p>
          <a:p>
            <a:pPr marL="0" indent="0">
              <a:buNone/>
            </a:pPr>
            <a:endParaRPr lang="en-GB" dirty="0"/>
          </a:p>
          <a:p>
            <a:pPr marL="0" indent="0">
              <a:buNone/>
            </a:pPr>
            <a:r>
              <a:rPr lang="en-GB" dirty="0"/>
              <a:t>I researched a current NHS job advert for a newly qualified midwife at Plymouth NHS foundation trust. The role involves providing care during pregnancy, labour and after birth. It also requires communication skills, and the ability to work safe within the professional guidelines. Comparing these requirement with SWOT analysis helps me understand which strengths I need to develop and what areas I must improve before applying for this role.  </a:t>
            </a:r>
          </a:p>
        </p:txBody>
      </p:sp>
    </p:spTree>
    <p:extLst>
      <p:ext uri="{BB962C8B-B14F-4D97-AF65-F5344CB8AC3E}">
        <p14:creationId xmlns:p14="http://schemas.microsoft.com/office/powerpoint/2010/main" val="2349872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648F4-823C-A2BC-D5AE-523E240AEC8D}"/>
              </a:ext>
            </a:extLst>
          </p:cNvPr>
          <p:cNvSpPr>
            <a:spLocks noGrp="1"/>
          </p:cNvSpPr>
          <p:nvPr>
            <p:ph type="title"/>
          </p:nvPr>
        </p:nvSpPr>
        <p:spPr/>
        <p:txBody>
          <a:bodyPr/>
          <a:lstStyle/>
          <a:p>
            <a:r>
              <a:rPr lang="en-GB" dirty="0"/>
              <a:t>Conclusion and action plan</a:t>
            </a:r>
          </a:p>
        </p:txBody>
      </p:sp>
      <p:sp>
        <p:nvSpPr>
          <p:cNvPr id="3" name="Content Placeholder 2">
            <a:extLst>
              <a:ext uri="{FF2B5EF4-FFF2-40B4-BE49-F238E27FC236}">
                <a16:creationId xmlns:a16="http://schemas.microsoft.com/office/drawing/2014/main" id="{8C555B24-1DF3-26C1-6675-43FE8504C4B0}"/>
              </a:ext>
            </a:extLst>
          </p:cNvPr>
          <p:cNvSpPr>
            <a:spLocks noGrp="1"/>
          </p:cNvSpPr>
          <p:nvPr>
            <p:ph idx="1"/>
          </p:nvPr>
        </p:nvSpPr>
        <p:spPr/>
        <p:txBody>
          <a:bodyPr>
            <a:normAutofit fontScale="92500" lnSpcReduction="20000"/>
          </a:bodyPr>
          <a:lstStyle/>
          <a:p>
            <a:r>
              <a:rPr lang="en-GB" dirty="0"/>
              <a:t> My goal is to become a registered midwife.</a:t>
            </a:r>
          </a:p>
          <a:p>
            <a:r>
              <a:rPr lang="en-GB" dirty="0"/>
              <a:t> I will develop my communication teamwork and professional skills. </a:t>
            </a:r>
          </a:p>
          <a:p>
            <a:r>
              <a:rPr lang="en-GB" dirty="0"/>
              <a:t> I will research approved degree courses and entry requirements. </a:t>
            </a:r>
          </a:p>
          <a:p>
            <a:r>
              <a:rPr lang="en-GB" dirty="0"/>
              <a:t> I will seek relevant experiences and use feedback to improve.</a:t>
            </a:r>
          </a:p>
          <a:p>
            <a:r>
              <a:rPr lang="en-GB" dirty="0"/>
              <a:t> I will prepare for the challenges and responsibilities pf maternity care. </a:t>
            </a:r>
          </a:p>
          <a:p>
            <a:pPr marL="0" indent="0">
              <a:buNone/>
            </a:pPr>
            <a:r>
              <a:rPr lang="en-GB" dirty="0"/>
              <a:t>To conclude, completing my SWOT analysis has helped me understand how self-awareness can support my future career in midwifery. I have identified skills I can build on, areas I need to improve, opportunities for training and challenges. My next steps are to research Approved midwifery courses, gain relevant experiences and continue developing my communication and teamwork skills. This analysis gives me a starting point for working towards my career goal.</a:t>
            </a:r>
          </a:p>
        </p:txBody>
      </p:sp>
    </p:spTree>
    <p:extLst>
      <p:ext uri="{BB962C8B-B14F-4D97-AF65-F5344CB8AC3E}">
        <p14:creationId xmlns:p14="http://schemas.microsoft.com/office/powerpoint/2010/main" val="2151043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2CEB3-C61D-C93D-CEE7-939D8E9BC33C}"/>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C1B61D1-B806-8CEE-877A-F170C08FBABF}"/>
              </a:ext>
            </a:extLst>
          </p:cNvPr>
          <p:cNvSpPr>
            <a:spLocks noGrp="1"/>
          </p:cNvSpPr>
          <p:nvPr>
            <p:ph idx="1"/>
          </p:nvPr>
        </p:nvSpPr>
        <p:spPr/>
        <p:txBody>
          <a:bodyPr/>
          <a:lstStyle/>
          <a:p>
            <a:r>
              <a:rPr lang="en-GB" dirty="0"/>
              <a:t> National carer service (</a:t>
            </a:r>
            <a:r>
              <a:rPr lang="en-GB" dirty="0" err="1"/>
              <a:t>n.d</a:t>
            </a:r>
            <a:r>
              <a:rPr lang="en-GB" dirty="0"/>
              <a:t>) Midwife: </a:t>
            </a:r>
            <a:r>
              <a:rPr lang="en-GB" dirty="0">
                <a:hlinkClick r:id="rId2"/>
              </a:rPr>
              <a:t>Midwife | Explore careers | Get careers information and advice</a:t>
            </a:r>
            <a:endParaRPr lang="en-GB" dirty="0"/>
          </a:p>
          <a:p>
            <a:r>
              <a:rPr lang="en-GB" dirty="0"/>
              <a:t> Nursing and midwifery council (2019) </a:t>
            </a:r>
            <a:r>
              <a:rPr lang="en-GB" dirty="0">
                <a:hlinkClick r:id="rId3"/>
              </a:rPr>
              <a:t>The Nursing &amp; Midwifery Council - The Nursing and Midwifery Council</a:t>
            </a:r>
            <a:endParaRPr lang="en-GB" dirty="0"/>
          </a:p>
          <a:p>
            <a:r>
              <a:rPr lang="en-GB" dirty="0"/>
              <a:t> NHS jobs (2026) </a:t>
            </a:r>
            <a:r>
              <a:rPr lang="en-GB" dirty="0">
                <a:hlinkClick r:id="rId4"/>
              </a:rPr>
              <a:t>midwife jobs - NHS Jobs</a:t>
            </a:r>
            <a:r>
              <a:rPr lang="en-GB" dirty="0"/>
              <a:t> </a:t>
            </a:r>
          </a:p>
          <a:p>
            <a:r>
              <a:rPr lang="en-GB" dirty="0"/>
              <a:t> Nursing and midwifery council (</a:t>
            </a:r>
            <a:r>
              <a:rPr lang="en-GB" dirty="0" err="1"/>
              <a:t>n.d</a:t>
            </a:r>
            <a:r>
              <a:rPr lang="en-GB"/>
              <a:t>) </a:t>
            </a:r>
            <a:r>
              <a:rPr lang="en-GB">
                <a:hlinkClick r:id="rId3"/>
              </a:rPr>
              <a:t>The Nursing &amp; Midwifery Council - The Nursing and Midwifery Council</a:t>
            </a:r>
            <a:endParaRPr lang="en-GB" dirty="0"/>
          </a:p>
        </p:txBody>
      </p:sp>
    </p:spTree>
    <p:extLst>
      <p:ext uri="{BB962C8B-B14F-4D97-AF65-F5344CB8AC3E}">
        <p14:creationId xmlns:p14="http://schemas.microsoft.com/office/powerpoint/2010/main" val="27566593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120</TotalTime>
  <Words>1125</Words>
  <Application>Microsoft Office PowerPoint</Application>
  <PresentationFormat>Widescreen</PresentationFormat>
  <Paragraphs>64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Self-awareness: My future career in midwifery.</vt:lpstr>
      <vt:lpstr>My chosen career: Midwifery</vt:lpstr>
      <vt:lpstr>My personal SWOT analysis: strengths</vt:lpstr>
      <vt:lpstr>My personal SWOT analysis: Weaknesses</vt:lpstr>
      <vt:lpstr>My personal SWOT analysis: Opportunities  </vt:lpstr>
      <vt:lpstr>My personal SWOT analysis: Threats</vt:lpstr>
      <vt:lpstr>Current job advert and career Requirements.</vt:lpstr>
      <vt:lpstr>Conclusion and action plan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Liyba Imran (2508598)</dc:creator>
  <cp:lastModifiedBy>Liyba Imran (2508598)</cp:lastModifiedBy>
  <cp:revision>1</cp:revision>
  <dcterms:created xsi:type="dcterms:W3CDTF">2026-10-18T17:30:21Z</dcterms:created>
  <dcterms:modified xsi:type="dcterms:W3CDTF">2026-10-18T19:37:33Z</dcterms:modified>
</cp:coreProperties>
</file>