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94652" autoAdjust="0"/>
  </p:normalViewPr>
  <p:slideViewPr>
    <p:cSldViewPr>
      <p:cViewPr varScale="1">
        <p:scale>
          <a:sx n="109" d="100"/>
          <a:sy n="109" d="100"/>
        </p:scale>
        <p:origin x="1680"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5AD1B50F-477C-486C-9C2B-698F01176BDD}" type="datetimeFigureOut">
              <a:rPr lang="en-US" smtClean="0"/>
              <a:t>12/11/2017</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087ABC5E-97F7-4F1A-BEE9-DAE55704A386}" type="slidenum">
              <a:rPr lang="en-GB" smtClean="0"/>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5AD1B50F-477C-486C-9C2B-698F01176BDD}" type="datetimeFigureOut">
              <a:rPr lang="en-US" smtClean="0"/>
              <a:t>12/11/2017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7ABC5E-97F7-4F1A-BEE9-DAE55704A386}" type="slidenum">
              <a:rPr lang="en-GB" smtClean="0"/>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AD1B50F-477C-486C-9C2B-698F01176BDD}" type="datetimeFigureOut">
              <a:rPr lang="en-US" smtClean="0"/>
              <a:t>12/11/2017</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087ABC5E-97F7-4F1A-BEE9-DAE55704A386}"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5AD1B50F-477C-486C-9C2B-698F01176BDD}" type="datetimeFigureOut">
              <a:rPr lang="en-US" smtClean="0"/>
              <a:t>12/11/2017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7ABC5E-97F7-4F1A-BEE9-DAE55704A386}" type="slidenum">
              <a:rPr lang="en-GB" smtClean="0"/>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5AD1B50F-477C-486C-9C2B-698F01176BDD}" type="datetimeFigureOut">
              <a:rPr lang="en-US" smtClean="0"/>
              <a:t>12/11/2017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7ABC5E-97F7-4F1A-BEE9-DAE55704A386}" type="slidenum">
              <a:rPr lang="en-GB" smtClean="0"/>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AD1B50F-477C-486C-9C2B-698F01176BDD}" type="datetimeFigureOut">
              <a:rPr lang="en-US" smtClean="0"/>
              <a:t>12/11/2017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7ABC5E-97F7-4F1A-BEE9-DAE55704A38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D1B50F-477C-486C-9C2B-698F01176BDD}" type="datetimeFigureOut">
              <a:rPr lang="en-US" smtClean="0"/>
              <a:t>12/11/2017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7ABC5E-97F7-4F1A-BEE9-DAE55704A38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AD1B50F-477C-486C-9C2B-698F01176BDD}" type="datetimeFigureOut">
              <a:rPr lang="en-US" smtClean="0"/>
              <a:t>12/11/2017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7ABC5E-97F7-4F1A-BEE9-DAE55704A386}" type="slidenum">
              <a:rPr lang="en-GB" smtClean="0"/>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AD1B50F-477C-486C-9C2B-698F01176BDD}" type="datetimeFigureOut">
              <a:rPr lang="en-US" smtClean="0"/>
              <a:t>12/11/2017</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087ABC5E-97F7-4F1A-BEE9-DAE55704A386}" type="slidenum">
              <a:rPr lang="en-GB" smtClean="0"/>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AD1B50F-477C-486C-9C2B-698F01176BDD}" type="datetimeFigureOut">
              <a:rPr lang="en-US" smtClean="0"/>
              <a:t>12/11/2017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7ABC5E-97F7-4F1A-BEE9-DAE55704A38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AD1B50F-477C-486C-9C2B-698F01176BDD}" type="datetimeFigureOut">
              <a:rPr lang="en-US" smtClean="0"/>
              <a:t>12/11/2017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7ABC5E-97F7-4F1A-BEE9-DAE55704A38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5AD1B50F-477C-486C-9C2B-698F01176BDD}" type="datetimeFigureOut">
              <a:rPr lang="en-US" smtClean="0"/>
              <a:t>12/11/2017</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087ABC5E-97F7-4F1A-BEE9-DAE55704A386}"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fontScale="92500" lnSpcReduction="20000"/>
          </a:bodyPr>
          <a:lstStyle/>
          <a:p>
            <a:r>
              <a:rPr lang="en-GB" dirty="0" smtClean="0">
                <a:solidFill>
                  <a:schemeClr val="tx1"/>
                </a:solidFill>
              </a:rPr>
              <a:t>Arash </a:t>
            </a:r>
            <a:r>
              <a:rPr lang="en-GB" dirty="0" err="1" smtClean="0">
                <a:solidFill>
                  <a:schemeClr val="tx1"/>
                </a:solidFill>
              </a:rPr>
              <a:t>Taklimi</a:t>
            </a:r>
            <a:r>
              <a:rPr lang="en-GB" dirty="0" smtClean="0">
                <a:solidFill>
                  <a:schemeClr val="tx1"/>
                </a:solidFill>
              </a:rPr>
              <a:t> – </a:t>
            </a:r>
            <a:r>
              <a:rPr lang="en-GB" dirty="0" smtClean="0">
                <a:solidFill>
                  <a:schemeClr val="tx1"/>
                </a:solidFill>
              </a:rPr>
              <a:t>Project Manager (1604538)</a:t>
            </a:r>
            <a:endParaRPr lang="en-GB" dirty="0" smtClean="0">
              <a:solidFill>
                <a:schemeClr val="tx1"/>
              </a:solidFill>
            </a:endParaRPr>
          </a:p>
          <a:p>
            <a:r>
              <a:rPr lang="en-GB" dirty="0" smtClean="0">
                <a:solidFill>
                  <a:schemeClr val="tx1"/>
                </a:solidFill>
              </a:rPr>
              <a:t>Amin </a:t>
            </a:r>
            <a:r>
              <a:rPr lang="en-GB" dirty="0" err="1" smtClean="0">
                <a:solidFill>
                  <a:schemeClr val="tx1"/>
                </a:solidFill>
              </a:rPr>
              <a:t>Mohmmadi</a:t>
            </a:r>
            <a:r>
              <a:rPr lang="en-GB" dirty="0" smtClean="0">
                <a:solidFill>
                  <a:schemeClr val="tx1"/>
                </a:solidFill>
              </a:rPr>
              <a:t> (1604627)</a:t>
            </a:r>
            <a:endParaRPr lang="en-GB" dirty="0" smtClean="0">
              <a:solidFill>
                <a:schemeClr val="tx1"/>
              </a:solidFill>
            </a:endParaRPr>
          </a:p>
          <a:p>
            <a:r>
              <a:rPr lang="en-GB" dirty="0" smtClean="0">
                <a:solidFill>
                  <a:schemeClr val="tx1"/>
                </a:solidFill>
              </a:rPr>
              <a:t>Arash Ghanavati (1604626)</a:t>
            </a:r>
            <a:endParaRPr lang="en-GB" dirty="0" smtClean="0">
              <a:solidFill>
                <a:schemeClr val="tx1"/>
              </a:solidFill>
            </a:endParaRPr>
          </a:p>
          <a:p>
            <a:r>
              <a:rPr lang="en-GB" dirty="0" smtClean="0">
                <a:solidFill>
                  <a:schemeClr val="tx1"/>
                </a:solidFill>
              </a:rPr>
              <a:t>Ghazal </a:t>
            </a:r>
            <a:r>
              <a:rPr lang="en-GB" dirty="0" smtClean="0">
                <a:solidFill>
                  <a:schemeClr val="tx1"/>
                </a:solidFill>
              </a:rPr>
              <a:t>Akbari (1604602)</a:t>
            </a:r>
            <a:endParaRPr lang="en-GB" dirty="0" smtClean="0">
              <a:solidFill>
                <a:schemeClr val="tx1"/>
              </a:solidFill>
            </a:endParaRPr>
          </a:p>
          <a:p>
            <a:endParaRPr lang="en-GB" dirty="0"/>
          </a:p>
        </p:txBody>
      </p:sp>
      <p:sp>
        <p:nvSpPr>
          <p:cNvPr id="2" name="Title 1"/>
          <p:cNvSpPr>
            <a:spLocks noGrp="1"/>
          </p:cNvSpPr>
          <p:nvPr>
            <p:ph type="ctrTitle"/>
          </p:nvPr>
        </p:nvSpPr>
        <p:spPr/>
        <p:txBody>
          <a:bodyPr/>
          <a:lstStyle/>
          <a:p>
            <a:r>
              <a:rPr lang="en-GB" dirty="0" smtClean="0"/>
              <a:t>All In one Gym:  Business plan </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a:t>
            </a:r>
            <a:endParaRPr lang="en-GB" dirty="0"/>
          </a:p>
        </p:txBody>
      </p:sp>
      <p:sp>
        <p:nvSpPr>
          <p:cNvPr id="3" name="Content Placeholder 2"/>
          <p:cNvSpPr>
            <a:spLocks noGrp="1"/>
          </p:cNvSpPr>
          <p:nvPr>
            <p:ph sz="quarter" idx="1"/>
          </p:nvPr>
        </p:nvSpPr>
        <p:spPr/>
        <p:txBody>
          <a:bodyPr>
            <a:normAutofit fontScale="92500"/>
          </a:bodyPr>
          <a:lstStyle/>
          <a:p>
            <a:r>
              <a:rPr lang="en-GB" u="sng" dirty="0" smtClean="0"/>
              <a:t>Mission Statement: </a:t>
            </a:r>
            <a:r>
              <a:rPr lang="en-GB" dirty="0" smtClean="0"/>
              <a:t>To </a:t>
            </a:r>
            <a:r>
              <a:rPr lang="en-GB" dirty="0"/>
              <a:t>provide affordable access to training classes, resistance machines and free weight, under one roof. To help very individual to improve their wellbeing's with different choices available at same time and at same place with a fixed price.</a:t>
            </a:r>
          </a:p>
          <a:p>
            <a:r>
              <a:rPr lang="en-GB" u="sng" dirty="0" smtClean="0"/>
              <a:t>Goals:</a:t>
            </a:r>
          </a:p>
          <a:p>
            <a:pPr>
              <a:buNone/>
            </a:pPr>
            <a:r>
              <a:rPr lang="en-GB" sz="2600" dirty="0" smtClean="0"/>
              <a:t>1.The </a:t>
            </a:r>
            <a:r>
              <a:rPr lang="en-GB" sz="2600" dirty="0"/>
              <a:t>objectives of All in one Gym are the following:</a:t>
            </a:r>
          </a:p>
          <a:p>
            <a:pPr lvl="0">
              <a:buNone/>
            </a:pPr>
            <a:r>
              <a:rPr lang="en-GB" sz="2600" dirty="0" smtClean="0"/>
              <a:t>2.Exceed </a:t>
            </a:r>
            <a:r>
              <a:rPr lang="en-GB" sz="2600" dirty="0"/>
              <a:t>55% class capacity by the end of the first year of operation.</a:t>
            </a:r>
          </a:p>
          <a:p>
            <a:pPr lvl="0">
              <a:buNone/>
            </a:pPr>
            <a:r>
              <a:rPr lang="en-GB" sz="2600" dirty="0" smtClean="0"/>
              <a:t>3.Acquire </a:t>
            </a:r>
            <a:r>
              <a:rPr lang="en-GB" sz="2600" dirty="0"/>
              <a:t>150+ memberships by the end of the first year of operation.</a:t>
            </a:r>
          </a:p>
          <a:p>
            <a:pPr lvl="0">
              <a:buNone/>
            </a:pPr>
            <a:r>
              <a:rPr lang="en-GB" sz="2600" dirty="0" smtClean="0"/>
              <a:t>4.Increase </a:t>
            </a:r>
            <a:r>
              <a:rPr lang="en-GB" sz="2600" dirty="0"/>
              <a:t>membership by 15% by the end of the second year of operation.</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Location : </a:t>
            </a:r>
            <a:endParaRPr lang="en-GB" dirty="0"/>
          </a:p>
        </p:txBody>
      </p:sp>
      <p:sp>
        <p:nvSpPr>
          <p:cNvPr id="3" name="Content Placeholder 2"/>
          <p:cNvSpPr>
            <a:spLocks noGrp="1"/>
          </p:cNvSpPr>
          <p:nvPr>
            <p:ph sz="quarter" idx="1"/>
          </p:nvPr>
        </p:nvSpPr>
        <p:spPr/>
        <p:txBody>
          <a:bodyPr>
            <a:normAutofit/>
          </a:bodyPr>
          <a:lstStyle/>
          <a:p>
            <a:r>
              <a:rPr lang="en-GB" dirty="0"/>
              <a:t>All in one gym is located in the Finchley Centro in the O2 shopping centre. The population has grown in the area by 10% each year for the past 3 years. The area attracted young professional due to Jubilee and Metropolitan line direct access to the city in less than 15 minutes. The gym is located in the O2 shopping centre which is next to the underground station with a large parking space at the shopping centre.</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620688"/>
            <a:ext cx="7772400" cy="1143000"/>
          </a:xfrm>
        </p:spPr>
        <p:txBody>
          <a:bodyPr>
            <a:normAutofit fontScale="90000"/>
          </a:bodyPr>
          <a:lstStyle/>
          <a:p>
            <a:r>
              <a:rPr lang="en-GB" dirty="0"/>
              <a:t> </a:t>
            </a:r>
            <a:br>
              <a:rPr lang="en-GB" dirty="0"/>
            </a:br>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b="1" dirty="0" smtClean="0"/>
              <a:t>Comparison </a:t>
            </a:r>
            <a:r>
              <a:rPr lang="en-GB" b="1" dirty="0"/>
              <a:t>to other gyms in Finchley area:</a:t>
            </a:r>
            <a:r>
              <a:rPr lang="en-GB" dirty="0"/>
              <a:t/>
            </a:r>
            <a:br>
              <a:rPr lang="en-GB" dirty="0"/>
            </a:br>
            <a:endParaRPr lang="en-GB" dirty="0"/>
          </a:p>
        </p:txBody>
      </p:sp>
      <p:graphicFrame>
        <p:nvGraphicFramePr>
          <p:cNvPr id="4" name="Content Placeholder 3"/>
          <p:cNvGraphicFramePr>
            <a:graphicFrameLocks noGrp="1"/>
          </p:cNvGraphicFramePr>
          <p:nvPr>
            <p:ph sz="quarter" idx="1"/>
          </p:nvPr>
        </p:nvGraphicFramePr>
        <p:xfrm>
          <a:off x="1285853" y="1600200"/>
          <a:ext cx="7400946" cy="4543440"/>
        </p:xfrm>
        <a:graphic>
          <a:graphicData uri="http://schemas.openxmlformats.org/drawingml/2006/table">
            <a:tbl>
              <a:tblPr firstRow="1" bandRow="1">
                <a:tableStyleId>{5C22544A-7EE6-4342-B048-85BDC9FD1C3A}</a:tableStyleId>
              </a:tblPr>
              <a:tblGrid>
                <a:gridCol w="3714775">
                  <a:extLst>
                    <a:ext uri="{9D8B030D-6E8A-4147-A177-3AD203B41FA5}">
                      <a16:colId xmlns:a16="http://schemas.microsoft.com/office/drawing/2014/main" val="20000"/>
                    </a:ext>
                  </a:extLst>
                </a:gridCol>
                <a:gridCol w="2500330">
                  <a:extLst>
                    <a:ext uri="{9D8B030D-6E8A-4147-A177-3AD203B41FA5}">
                      <a16:colId xmlns:a16="http://schemas.microsoft.com/office/drawing/2014/main" val="20001"/>
                    </a:ext>
                  </a:extLst>
                </a:gridCol>
                <a:gridCol w="1185841">
                  <a:extLst>
                    <a:ext uri="{9D8B030D-6E8A-4147-A177-3AD203B41FA5}">
                      <a16:colId xmlns:a16="http://schemas.microsoft.com/office/drawing/2014/main" val="20002"/>
                    </a:ext>
                  </a:extLst>
                </a:gridCol>
              </a:tblGrid>
              <a:tr h="454344">
                <a:tc>
                  <a:txBody>
                    <a:bodyPr/>
                    <a:lstStyle/>
                    <a:p>
                      <a:pPr>
                        <a:lnSpc>
                          <a:spcPct val="115000"/>
                        </a:lnSpc>
                        <a:spcAft>
                          <a:spcPts val="0"/>
                        </a:spcAft>
                      </a:pPr>
                      <a:r>
                        <a:rPr lang="en-GB" sz="1400" dirty="0">
                          <a:solidFill>
                            <a:srgbClr val="000000"/>
                          </a:solidFill>
                          <a:latin typeface="Calibri"/>
                          <a:ea typeface="Times New Roman"/>
                          <a:cs typeface="Calibri"/>
                        </a:rPr>
                        <a:t>Opening hours: 24/7</a:t>
                      </a:r>
                      <a:endParaRPr lang="en-GB" sz="1100" dirty="0">
                        <a:latin typeface="Calibri"/>
                        <a:ea typeface="Calibri"/>
                        <a:cs typeface="Times New Roman"/>
                      </a:endParaRPr>
                    </a:p>
                  </a:txBody>
                  <a:tcPr marL="68580" marR="68580" marT="0" marB="0"/>
                </a:tc>
                <a:tc>
                  <a:txBody>
                    <a:bodyPr/>
                    <a:lstStyle/>
                    <a:p>
                      <a:pPr algn="ctr">
                        <a:lnSpc>
                          <a:spcPct val="115000"/>
                        </a:lnSpc>
                        <a:spcAft>
                          <a:spcPts val="0"/>
                        </a:spcAft>
                      </a:pPr>
                      <a:r>
                        <a:rPr lang="en-GB" sz="1400">
                          <a:solidFill>
                            <a:srgbClr val="000000"/>
                          </a:solidFill>
                          <a:latin typeface="Calibri"/>
                          <a:ea typeface="Times New Roman"/>
                          <a:cs typeface="Calibri"/>
                        </a:rPr>
                        <a:t>Yes</a:t>
                      </a:r>
                      <a:endParaRPr lang="en-GB" sz="1100">
                        <a:latin typeface="Calibri"/>
                        <a:ea typeface="Calibri"/>
                        <a:cs typeface="Times New Roman"/>
                      </a:endParaRPr>
                    </a:p>
                  </a:txBody>
                  <a:tcPr marL="68580" marR="68580" marT="0" marB="0"/>
                </a:tc>
                <a:tc>
                  <a:txBody>
                    <a:bodyPr/>
                    <a:lstStyle/>
                    <a:p>
                      <a:pPr algn="ctr">
                        <a:lnSpc>
                          <a:spcPct val="115000"/>
                        </a:lnSpc>
                        <a:spcAft>
                          <a:spcPts val="0"/>
                        </a:spcAft>
                      </a:pPr>
                      <a:r>
                        <a:rPr lang="en-GB" sz="1400" dirty="0">
                          <a:solidFill>
                            <a:srgbClr val="000000"/>
                          </a:solidFill>
                          <a:latin typeface="Calibri"/>
                          <a:ea typeface="Times New Roman"/>
                          <a:cs typeface="Calibri"/>
                        </a:rPr>
                        <a:t>No</a:t>
                      </a:r>
                      <a:endParaRPr lang="en-GB" sz="1100" dirty="0">
                        <a:latin typeface="Calibri"/>
                        <a:ea typeface="Calibri"/>
                        <a:cs typeface="Times New Roman"/>
                      </a:endParaRPr>
                    </a:p>
                  </a:txBody>
                  <a:tcPr marL="68580" marR="68580" marT="0" marB="0"/>
                </a:tc>
                <a:extLst>
                  <a:ext uri="{0D108BD9-81ED-4DB2-BD59-A6C34878D82A}">
                    <a16:rowId xmlns:a16="http://schemas.microsoft.com/office/drawing/2014/main" val="10000"/>
                  </a:ext>
                </a:extLst>
              </a:tr>
              <a:tr h="454344">
                <a:tc>
                  <a:txBody>
                    <a:bodyPr/>
                    <a:lstStyle/>
                    <a:p>
                      <a:pPr>
                        <a:lnSpc>
                          <a:spcPct val="115000"/>
                        </a:lnSpc>
                        <a:spcAft>
                          <a:spcPts val="0"/>
                        </a:spcAft>
                      </a:pPr>
                      <a:r>
                        <a:rPr lang="en-GB" sz="1400" dirty="0">
                          <a:solidFill>
                            <a:srgbClr val="000000"/>
                          </a:solidFill>
                          <a:latin typeface="Calibri"/>
                          <a:ea typeface="Times New Roman"/>
                          <a:cs typeface="Calibri"/>
                        </a:rPr>
                        <a:t>Contract: no fixed tern(pay as you go)</a:t>
                      </a:r>
                      <a:endParaRPr lang="en-GB" sz="1100" dirty="0">
                        <a:latin typeface="Calibri"/>
                        <a:ea typeface="Calibri"/>
                        <a:cs typeface="Times New Roman"/>
                      </a:endParaRPr>
                    </a:p>
                  </a:txBody>
                  <a:tcPr marL="68580" marR="68580" marT="0" marB="0"/>
                </a:tc>
                <a:tc>
                  <a:txBody>
                    <a:bodyPr/>
                    <a:lstStyle/>
                    <a:p>
                      <a:pPr algn="ctr">
                        <a:lnSpc>
                          <a:spcPct val="115000"/>
                        </a:lnSpc>
                        <a:spcAft>
                          <a:spcPts val="0"/>
                        </a:spcAft>
                      </a:pPr>
                      <a:r>
                        <a:rPr lang="en-GB" sz="1400">
                          <a:solidFill>
                            <a:srgbClr val="000000"/>
                          </a:solidFill>
                          <a:latin typeface="Calibri"/>
                          <a:ea typeface="Times New Roman"/>
                          <a:cs typeface="Calibri"/>
                        </a:rPr>
                        <a:t>Yes</a:t>
                      </a:r>
                      <a:endParaRPr lang="en-GB" sz="1100">
                        <a:latin typeface="Calibri"/>
                        <a:ea typeface="Calibri"/>
                        <a:cs typeface="Times New Roman"/>
                      </a:endParaRPr>
                    </a:p>
                  </a:txBody>
                  <a:tcPr marL="68580" marR="68580" marT="0" marB="0"/>
                </a:tc>
                <a:tc>
                  <a:txBody>
                    <a:bodyPr/>
                    <a:lstStyle/>
                    <a:p>
                      <a:pPr algn="ctr">
                        <a:lnSpc>
                          <a:spcPct val="115000"/>
                        </a:lnSpc>
                        <a:spcAft>
                          <a:spcPts val="0"/>
                        </a:spcAft>
                      </a:pPr>
                      <a:r>
                        <a:rPr lang="en-GB" sz="1400" dirty="0">
                          <a:solidFill>
                            <a:srgbClr val="000000"/>
                          </a:solidFill>
                          <a:latin typeface="Calibri"/>
                          <a:ea typeface="Times New Roman"/>
                          <a:cs typeface="Calibri"/>
                        </a:rPr>
                        <a:t>No</a:t>
                      </a:r>
                      <a:endParaRPr lang="en-GB" sz="1100" dirty="0">
                        <a:latin typeface="Calibri"/>
                        <a:ea typeface="Calibri"/>
                        <a:cs typeface="Times New Roman"/>
                      </a:endParaRPr>
                    </a:p>
                  </a:txBody>
                  <a:tcPr marL="68580" marR="68580" marT="0" marB="0"/>
                </a:tc>
                <a:extLst>
                  <a:ext uri="{0D108BD9-81ED-4DB2-BD59-A6C34878D82A}">
                    <a16:rowId xmlns:a16="http://schemas.microsoft.com/office/drawing/2014/main" val="10001"/>
                  </a:ext>
                </a:extLst>
              </a:tr>
              <a:tr h="454344">
                <a:tc>
                  <a:txBody>
                    <a:bodyPr/>
                    <a:lstStyle/>
                    <a:p>
                      <a:pPr>
                        <a:lnSpc>
                          <a:spcPct val="115000"/>
                        </a:lnSpc>
                        <a:spcAft>
                          <a:spcPts val="0"/>
                        </a:spcAft>
                      </a:pPr>
                      <a:r>
                        <a:rPr lang="en-GB" sz="1400" dirty="0">
                          <a:solidFill>
                            <a:srgbClr val="000000"/>
                          </a:solidFill>
                          <a:latin typeface="Calibri"/>
                          <a:ea typeface="Times New Roman"/>
                          <a:cs typeface="Calibri"/>
                        </a:rPr>
                        <a:t>Month cost under £19</a:t>
                      </a:r>
                      <a:endParaRPr lang="en-GB" sz="1100" dirty="0">
                        <a:latin typeface="Calibri"/>
                        <a:ea typeface="Calibri"/>
                        <a:cs typeface="Times New Roman"/>
                      </a:endParaRPr>
                    </a:p>
                  </a:txBody>
                  <a:tcPr marL="68580" marR="68580" marT="0" marB="0"/>
                </a:tc>
                <a:tc>
                  <a:txBody>
                    <a:bodyPr/>
                    <a:lstStyle/>
                    <a:p>
                      <a:pPr algn="ctr">
                        <a:lnSpc>
                          <a:spcPct val="115000"/>
                        </a:lnSpc>
                        <a:spcAft>
                          <a:spcPts val="0"/>
                        </a:spcAft>
                      </a:pPr>
                      <a:r>
                        <a:rPr lang="en-GB" sz="1400">
                          <a:solidFill>
                            <a:srgbClr val="000000"/>
                          </a:solidFill>
                          <a:latin typeface="Calibri"/>
                          <a:ea typeface="Times New Roman"/>
                          <a:cs typeface="Calibri"/>
                        </a:rPr>
                        <a:t>yes</a:t>
                      </a:r>
                      <a:endParaRPr lang="en-GB" sz="1100">
                        <a:latin typeface="Calibri"/>
                        <a:ea typeface="Calibri"/>
                        <a:cs typeface="Times New Roman"/>
                      </a:endParaRPr>
                    </a:p>
                  </a:txBody>
                  <a:tcPr marL="68580" marR="68580" marT="0" marB="0"/>
                </a:tc>
                <a:tc>
                  <a:txBody>
                    <a:bodyPr/>
                    <a:lstStyle/>
                    <a:p>
                      <a:pPr algn="ctr">
                        <a:lnSpc>
                          <a:spcPct val="115000"/>
                        </a:lnSpc>
                        <a:spcAft>
                          <a:spcPts val="0"/>
                        </a:spcAft>
                      </a:pPr>
                      <a:r>
                        <a:rPr lang="en-GB" sz="1400" dirty="0">
                          <a:solidFill>
                            <a:srgbClr val="000000"/>
                          </a:solidFill>
                          <a:latin typeface="Calibri"/>
                          <a:ea typeface="Times New Roman"/>
                          <a:cs typeface="Calibri"/>
                        </a:rPr>
                        <a:t>No</a:t>
                      </a:r>
                      <a:endParaRPr lang="en-GB" sz="1100" dirty="0">
                        <a:latin typeface="Calibri"/>
                        <a:ea typeface="Calibri"/>
                        <a:cs typeface="Times New Roman"/>
                      </a:endParaRPr>
                    </a:p>
                  </a:txBody>
                  <a:tcPr marL="68580" marR="68580" marT="0" marB="0"/>
                </a:tc>
                <a:extLst>
                  <a:ext uri="{0D108BD9-81ED-4DB2-BD59-A6C34878D82A}">
                    <a16:rowId xmlns:a16="http://schemas.microsoft.com/office/drawing/2014/main" val="10002"/>
                  </a:ext>
                </a:extLst>
              </a:tr>
              <a:tr h="454344">
                <a:tc>
                  <a:txBody>
                    <a:bodyPr/>
                    <a:lstStyle/>
                    <a:p>
                      <a:pPr>
                        <a:lnSpc>
                          <a:spcPct val="115000"/>
                        </a:lnSpc>
                        <a:spcAft>
                          <a:spcPts val="0"/>
                        </a:spcAft>
                      </a:pPr>
                      <a:r>
                        <a:rPr lang="en-GB" sz="1400" dirty="0">
                          <a:solidFill>
                            <a:srgbClr val="000000"/>
                          </a:solidFill>
                          <a:latin typeface="Calibri"/>
                          <a:ea typeface="Times New Roman"/>
                          <a:cs typeface="Calibri"/>
                        </a:rPr>
                        <a:t>Gym equipment high spec(resistance machines)</a:t>
                      </a:r>
                      <a:endParaRPr lang="en-GB" sz="1100" dirty="0">
                        <a:latin typeface="Calibri"/>
                        <a:ea typeface="Calibri"/>
                        <a:cs typeface="Times New Roman"/>
                      </a:endParaRPr>
                    </a:p>
                  </a:txBody>
                  <a:tcPr marL="68580" marR="68580" marT="0" marB="0"/>
                </a:tc>
                <a:tc>
                  <a:txBody>
                    <a:bodyPr/>
                    <a:lstStyle/>
                    <a:p>
                      <a:pPr algn="ctr">
                        <a:lnSpc>
                          <a:spcPct val="115000"/>
                        </a:lnSpc>
                        <a:spcAft>
                          <a:spcPts val="0"/>
                        </a:spcAft>
                      </a:pPr>
                      <a:r>
                        <a:rPr lang="en-GB" sz="1400">
                          <a:solidFill>
                            <a:srgbClr val="000000"/>
                          </a:solidFill>
                          <a:latin typeface="Calibri"/>
                          <a:ea typeface="Times New Roman"/>
                          <a:cs typeface="Calibri"/>
                        </a:rPr>
                        <a:t>Yes</a:t>
                      </a:r>
                      <a:endParaRPr lang="en-GB" sz="1100">
                        <a:latin typeface="Calibri"/>
                        <a:ea typeface="Calibri"/>
                        <a:cs typeface="Times New Roman"/>
                      </a:endParaRPr>
                    </a:p>
                  </a:txBody>
                  <a:tcPr marL="68580" marR="68580" marT="0" marB="0"/>
                </a:tc>
                <a:tc>
                  <a:txBody>
                    <a:bodyPr/>
                    <a:lstStyle/>
                    <a:p>
                      <a:pPr algn="ctr">
                        <a:lnSpc>
                          <a:spcPct val="115000"/>
                        </a:lnSpc>
                        <a:spcAft>
                          <a:spcPts val="0"/>
                        </a:spcAft>
                      </a:pPr>
                      <a:r>
                        <a:rPr lang="en-GB" sz="1400" dirty="0">
                          <a:solidFill>
                            <a:srgbClr val="000000"/>
                          </a:solidFill>
                          <a:latin typeface="Calibri"/>
                          <a:ea typeface="Times New Roman"/>
                          <a:cs typeface="Calibri"/>
                        </a:rPr>
                        <a:t>No</a:t>
                      </a:r>
                      <a:endParaRPr lang="en-GB" sz="1100" dirty="0">
                        <a:latin typeface="Calibri"/>
                        <a:ea typeface="Calibri"/>
                        <a:cs typeface="Times New Roman"/>
                      </a:endParaRPr>
                    </a:p>
                  </a:txBody>
                  <a:tcPr marL="68580" marR="68580" marT="0" marB="0"/>
                </a:tc>
                <a:extLst>
                  <a:ext uri="{0D108BD9-81ED-4DB2-BD59-A6C34878D82A}">
                    <a16:rowId xmlns:a16="http://schemas.microsoft.com/office/drawing/2014/main" val="10003"/>
                  </a:ext>
                </a:extLst>
              </a:tr>
              <a:tr h="454344">
                <a:tc>
                  <a:txBody>
                    <a:bodyPr/>
                    <a:lstStyle/>
                    <a:p>
                      <a:pPr>
                        <a:lnSpc>
                          <a:spcPct val="115000"/>
                        </a:lnSpc>
                        <a:spcAft>
                          <a:spcPts val="0"/>
                        </a:spcAft>
                      </a:pPr>
                      <a:r>
                        <a:rPr lang="en-GB" sz="1400" dirty="0">
                          <a:solidFill>
                            <a:srgbClr val="000000"/>
                          </a:solidFill>
                          <a:latin typeface="Calibri"/>
                          <a:ea typeface="Times New Roman"/>
                          <a:cs typeface="Calibri"/>
                        </a:rPr>
                        <a:t>In house class training (studio classes)</a:t>
                      </a:r>
                      <a:endParaRPr lang="en-GB" sz="1100" dirty="0">
                        <a:latin typeface="Calibri"/>
                        <a:ea typeface="Calibri"/>
                        <a:cs typeface="Times New Roman"/>
                      </a:endParaRPr>
                    </a:p>
                  </a:txBody>
                  <a:tcPr marL="68580" marR="68580" marT="0" marB="0"/>
                </a:tc>
                <a:tc>
                  <a:txBody>
                    <a:bodyPr/>
                    <a:lstStyle/>
                    <a:p>
                      <a:pPr algn="ctr">
                        <a:lnSpc>
                          <a:spcPct val="115000"/>
                        </a:lnSpc>
                        <a:spcAft>
                          <a:spcPts val="0"/>
                        </a:spcAft>
                      </a:pPr>
                      <a:r>
                        <a:rPr lang="en-GB" sz="1400">
                          <a:solidFill>
                            <a:srgbClr val="000000"/>
                          </a:solidFill>
                          <a:latin typeface="Calibri"/>
                          <a:ea typeface="Times New Roman"/>
                          <a:cs typeface="Calibri"/>
                        </a:rPr>
                        <a:t>Yes</a:t>
                      </a:r>
                      <a:endParaRPr lang="en-GB" sz="1100">
                        <a:latin typeface="Calibri"/>
                        <a:ea typeface="Calibri"/>
                        <a:cs typeface="Times New Roman"/>
                      </a:endParaRPr>
                    </a:p>
                  </a:txBody>
                  <a:tcPr marL="68580" marR="68580" marT="0" marB="0"/>
                </a:tc>
                <a:tc>
                  <a:txBody>
                    <a:bodyPr/>
                    <a:lstStyle/>
                    <a:p>
                      <a:pPr algn="ctr">
                        <a:lnSpc>
                          <a:spcPct val="115000"/>
                        </a:lnSpc>
                        <a:spcAft>
                          <a:spcPts val="0"/>
                        </a:spcAft>
                      </a:pPr>
                      <a:r>
                        <a:rPr lang="en-GB" sz="1400" dirty="0">
                          <a:solidFill>
                            <a:srgbClr val="000000"/>
                          </a:solidFill>
                          <a:latin typeface="Calibri"/>
                          <a:ea typeface="Times New Roman"/>
                          <a:cs typeface="Calibri"/>
                        </a:rPr>
                        <a:t>No</a:t>
                      </a:r>
                      <a:endParaRPr lang="en-GB" sz="1100" dirty="0">
                        <a:latin typeface="Calibri"/>
                        <a:ea typeface="Calibri"/>
                        <a:cs typeface="Times New Roman"/>
                      </a:endParaRPr>
                    </a:p>
                  </a:txBody>
                  <a:tcPr marL="68580" marR="68580" marT="0" marB="0"/>
                </a:tc>
                <a:extLst>
                  <a:ext uri="{0D108BD9-81ED-4DB2-BD59-A6C34878D82A}">
                    <a16:rowId xmlns:a16="http://schemas.microsoft.com/office/drawing/2014/main" val="10004"/>
                  </a:ext>
                </a:extLst>
              </a:tr>
              <a:tr h="454344">
                <a:tc>
                  <a:txBody>
                    <a:bodyPr/>
                    <a:lstStyle/>
                    <a:p>
                      <a:pPr>
                        <a:lnSpc>
                          <a:spcPct val="115000"/>
                        </a:lnSpc>
                        <a:spcAft>
                          <a:spcPts val="0"/>
                        </a:spcAft>
                      </a:pPr>
                      <a:r>
                        <a:rPr lang="en-GB" sz="1400" dirty="0">
                          <a:solidFill>
                            <a:srgbClr val="000000"/>
                          </a:solidFill>
                          <a:latin typeface="Calibri"/>
                          <a:ea typeface="Times New Roman"/>
                          <a:cs typeface="Calibri"/>
                        </a:rPr>
                        <a:t>Wight's and training facilities(free weights)</a:t>
                      </a:r>
                      <a:endParaRPr lang="en-GB" sz="1100" dirty="0">
                        <a:latin typeface="Calibri"/>
                        <a:ea typeface="Calibri"/>
                        <a:cs typeface="Times New Roman"/>
                      </a:endParaRPr>
                    </a:p>
                  </a:txBody>
                  <a:tcPr marL="68580" marR="68580" marT="0" marB="0"/>
                </a:tc>
                <a:tc>
                  <a:txBody>
                    <a:bodyPr/>
                    <a:lstStyle/>
                    <a:p>
                      <a:pPr algn="ctr">
                        <a:lnSpc>
                          <a:spcPct val="115000"/>
                        </a:lnSpc>
                        <a:spcAft>
                          <a:spcPts val="0"/>
                        </a:spcAft>
                      </a:pPr>
                      <a:r>
                        <a:rPr lang="en-GB" sz="1400">
                          <a:solidFill>
                            <a:srgbClr val="000000"/>
                          </a:solidFill>
                          <a:latin typeface="Calibri"/>
                          <a:ea typeface="Times New Roman"/>
                          <a:cs typeface="Calibri"/>
                        </a:rPr>
                        <a:t>Yes</a:t>
                      </a:r>
                      <a:endParaRPr lang="en-GB" sz="1100">
                        <a:latin typeface="Calibri"/>
                        <a:ea typeface="Calibri"/>
                        <a:cs typeface="Times New Roman"/>
                      </a:endParaRPr>
                    </a:p>
                  </a:txBody>
                  <a:tcPr marL="68580" marR="68580" marT="0" marB="0"/>
                </a:tc>
                <a:tc>
                  <a:txBody>
                    <a:bodyPr/>
                    <a:lstStyle/>
                    <a:p>
                      <a:pPr algn="ctr">
                        <a:lnSpc>
                          <a:spcPct val="115000"/>
                        </a:lnSpc>
                        <a:spcAft>
                          <a:spcPts val="0"/>
                        </a:spcAft>
                      </a:pPr>
                      <a:r>
                        <a:rPr lang="en-GB" sz="1400" dirty="0">
                          <a:solidFill>
                            <a:srgbClr val="000000"/>
                          </a:solidFill>
                          <a:latin typeface="Calibri"/>
                          <a:ea typeface="Times New Roman"/>
                          <a:cs typeface="Calibri"/>
                        </a:rPr>
                        <a:t>Yes</a:t>
                      </a:r>
                      <a:endParaRPr lang="en-GB" sz="1100" dirty="0">
                        <a:latin typeface="Calibri"/>
                        <a:ea typeface="Calibri"/>
                        <a:cs typeface="Times New Roman"/>
                      </a:endParaRPr>
                    </a:p>
                  </a:txBody>
                  <a:tcPr marL="68580" marR="68580" marT="0" marB="0"/>
                </a:tc>
                <a:extLst>
                  <a:ext uri="{0D108BD9-81ED-4DB2-BD59-A6C34878D82A}">
                    <a16:rowId xmlns:a16="http://schemas.microsoft.com/office/drawing/2014/main" val="10005"/>
                  </a:ext>
                </a:extLst>
              </a:tr>
              <a:tr h="454344">
                <a:tc>
                  <a:txBody>
                    <a:bodyPr/>
                    <a:lstStyle/>
                    <a:p>
                      <a:pPr>
                        <a:lnSpc>
                          <a:spcPct val="115000"/>
                        </a:lnSpc>
                        <a:spcAft>
                          <a:spcPts val="0"/>
                        </a:spcAft>
                      </a:pPr>
                      <a:r>
                        <a:rPr lang="en-GB" sz="1400" dirty="0">
                          <a:solidFill>
                            <a:srgbClr val="000000"/>
                          </a:solidFill>
                          <a:latin typeface="Calibri"/>
                          <a:ea typeface="Times New Roman"/>
                          <a:cs typeface="Calibri"/>
                        </a:rPr>
                        <a:t>Eco friendly equipment</a:t>
                      </a:r>
                      <a:endParaRPr lang="en-GB" sz="1100" dirty="0">
                        <a:latin typeface="Calibri"/>
                        <a:ea typeface="Calibri"/>
                        <a:cs typeface="Times New Roman"/>
                      </a:endParaRPr>
                    </a:p>
                  </a:txBody>
                  <a:tcPr marL="68580" marR="68580" marT="0" marB="0"/>
                </a:tc>
                <a:tc>
                  <a:txBody>
                    <a:bodyPr/>
                    <a:lstStyle/>
                    <a:p>
                      <a:pPr algn="ctr">
                        <a:lnSpc>
                          <a:spcPct val="115000"/>
                        </a:lnSpc>
                        <a:spcAft>
                          <a:spcPts val="0"/>
                        </a:spcAft>
                      </a:pPr>
                      <a:r>
                        <a:rPr lang="en-GB" sz="1400">
                          <a:solidFill>
                            <a:srgbClr val="000000"/>
                          </a:solidFill>
                          <a:latin typeface="Calibri"/>
                          <a:ea typeface="Times New Roman"/>
                          <a:cs typeface="Calibri"/>
                        </a:rPr>
                        <a:t>Yes</a:t>
                      </a:r>
                      <a:endParaRPr lang="en-GB" sz="1100">
                        <a:latin typeface="Calibri"/>
                        <a:ea typeface="Calibri"/>
                        <a:cs typeface="Times New Roman"/>
                      </a:endParaRPr>
                    </a:p>
                  </a:txBody>
                  <a:tcPr marL="68580" marR="68580" marT="0" marB="0"/>
                </a:tc>
                <a:tc>
                  <a:txBody>
                    <a:bodyPr/>
                    <a:lstStyle/>
                    <a:p>
                      <a:pPr algn="ctr">
                        <a:lnSpc>
                          <a:spcPct val="115000"/>
                        </a:lnSpc>
                        <a:spcAft>
                          <a:spcPts val="0"/>
                        </a:spcAft>
                      </a:pPr>
                      <a:r>
                        <a:rPr lang="en-GB" sz="1400" dirty="0">
                          <a:solidFill>
                            <a:srgbClr val="000000"/>
                          </a:solidFill>
                          <a:latin typeface="Calibri"/>
                          <a:ea typeface="Times New Roman"/>
                          <a:cs typeface="Calibri"/>
                        </a:rPr>
                        <a:t>Yes</a:t>
                      </a:r>
                      <a:endParaRPr lang="en-GB" sz="1100" dirty="0">
                        <a:latin typeface="Calibri"/>
                        <a:ea typeface="Calibri"/>
                        <a:cs typeface="Times New Roman"/>
                      </a:endParaRPr>
                    </a:p>
                  </a:txBody>
                  <a:tcPr marL="68580" marR="68580" marT="0" marB="0"/>
                </a:tc>
                <a:extLst>
                  <a:ext uri="{0D108BD9-81ED-4DB2-BD59-A6C34878D82A}">
                    <a16:rowId xmlns:a16="http://schemas.microsoft.com/office/drawing/2014/main" val="10006"/>
                  </a:ext>
                </a:extLst>
              </a:tr>
              <a:tr h="454344">
                <a:tc>
                  <a:txBody>
                    <a:bodyPr/>
                    <a:lstStyle/>
                    <a:p>
                      <a:pPr>
                        <a:lnSpc>
                          <a:spcPct val="115000"/>
                        </a:lnSpc>
                        <a:spcAft>
                          <a:spcPts val="0"/>
                        </a:spcAft>
                      </a:pPr>
                      <a:r>
                        <a:rPr lang="en-GB" sz="1400" dirty="0">
                          <a:solidFill>
                            <a:srgbClr val="000000"/>
                          </a:solidFill>
                          <a:latin typeface="Calibri"/>
                          <a:ea typeface="Times New Roman"/>
                          <a:cs typeface="Calibri"/>
                        </a:rPr>
                        <a:t>Health and wellbeing spa</a:t>
                      </a:r>
                      <a:endParaRPr lang="en-GB" sz="1100" dirty="0">
                        <a:latin typeface="Calibri"/>
                        <a:ea typeface="Calibri"/>
                        <a:cs typeface="Times New Roman"/>
                      </a:endParaRPr>
                    </a:p>
                  </a:txBody>
                  <a:tcPr marL="68580" marR="68580" marT="0" marB="0"/>
                </a:tc>
                <a:tc>
                  <a:txBody>
                    <a:bodyPr/>
                    <a:lstStyle/>
                    <a:p>
                      <a:pPr algn="ctr">
                        <a:lnSpc>
                          <a:spcPct val="115000"/>
                        </a:lnSpc>
                        <a:spcAft>
                          <a:spcPts val="0"/>
                        </a:spcAft>
                      </a:pPr>
                      <a:r>
                        <a:rPr lang="en-GB" sz="1400">
                          <a:solidFill>
                            <a:srgbClr val="000000"/>
                          </a:solidFill>
                          <a:latin typeface="Calibri"/>
                          <a:ea typeface="Times New Roman"/>
                          <a:cs typeface="Calibri"/>
                        </a:rPr>
                        <a:t>No</a:t>
                      </a:r>
                      <a:endParaRPr lang="en-GB" sz="1100">
                        <a:latin typeface="Calibri"/>
                        <a:ea typeface="Calibri"/>
                        <a:cs typeface="Times New Roman"/>
                      </a:endParaRPr>
                    </a:p>
                  </a:txBody>
                  <a:tcPr marL="68580" marR="68580" marT="0" marB="0"/>
                </a:tc>
                <a:tc>
                  <a:txBody>
                    <a:bodyPr/>
                    <a:lstStyle/>
                    <a:p>
                      <a:pPr algn="ctr">
                        <a:lnSpc>
                          <a:spcPct val="115000"/>
                        </a:lnSpc>
                        <a:spcAft>
                          <a:spcPts val="0"/>
                        </a:spcAft>
                      </a:pPr>
                      <a:r>
                        <a:rPr lang="en-GB" sz="1400" dirty="0">
                          <a:solidFill>
                            <a:srgbClr val="000000"/>
                          </a:solidFill>
                          <a:latin typeface="Calibri"/>
                          <a:ea typeface="Times New Roman"/>
                          <a:cs typeface="Calibri"/>
                        </a:rPr>
                        <a:t>Yes</a:t>
                      </a:r>
                      <a:endParaRPr lang="en-GB" sz="1100" dirty="0">
                        <a:latin typeface="Calibri"/>
                        <a:ea typeface="Calibri"/>
                        <a:cs typeface="Times New Roman"/>
                      </a:endParaRPr>
                    </a:p>
                  </a:txBody>
                  <a:tcPr marL="68580" marR="68580" marT="0" marB="0"/>
                </a:tc>
                <a:extLst>
                  <a:ext uri="{0D108BD9-81ED-4DB2-BD59-A6C34878D82A}">
                    <a16:rowId xmlns:a16="http://schemas.microsoft.com/office/drawing/2014/main" val="10007"/>
                  </a:ext>
                </a:extLst>
              </a:tr>
              <a:tr h="454344">
                <a:tc>
                  <a:txBody>
                    <a:bodyPr/>
                    <a:lstStyle/>
                    <a:p>
                      <a:pPr>
                        <a:lnSpc>
                          <a:spcPct val="115000"/>
                        </a:lnSpc>
                        <a:spcAft>
                          <a:spcPts val="0"/>
                        </a:spcAft>
                      </a:pPr>
                      <a:r>
                        <a:rPr lang="en-GB" sz="1400" dirty="0">
                          <a:solidFill>
                            <a:srgbClr val="000000"/>
                          </a:solidFill>
                          <a:latin typeface="Calibri"/>
                          <a:ea typeface="Times New Roman"/>
                          <a:cs typeface="Calibri"/>
                        </a:rPr>
                        <a:t>Café/ bar</a:t>
                      </a:r>
                      <a:endParaRPr lang="en-GB" sz="1100" dirty="0">
                        <a:latin typeface="Calibri"/>
                        <a:ea typeface="Calibri"/>
                        <a:cs typeface="Times New Roman"/>
                      </a:endParaRPr>
                    </a:p>
                  </a:txBody>
                  <a:tcPr marL="68580" marR="68580" marT="0" marB="0"/>
                </a:tc>
                <a:tc>
                  <a:txBody>
                    <a:bodyPr/>
                    <a:lstStyle/>
                    <a:p>
                      <a:pPr algn="ctr">
                        <a:lnSpc>
                          <a:spcPct val="115000"/>
                        </a:lnSpc>
                        <a:spcAft>
                          <a:spcPts val="0"/>
                        </a:spcAft>
                      </a:pPr>
                      <a:r>
                        <a:rPr lang="en-GB" sz="1400">
                          <a:solidFill>
                            <a:srgbClr val="000000"/>
                          </a:solidFill>
                          <a:latin typeface="Calibri"/>
                          <a:ea typeface="Times New Roman"/>
                          <a:cs typeface="Calibri"/>
                        </a:rPr>
                        <a:t>No</a:t>
                      </a:r>
                      <a:endParaRPr lang="en-GB" sz="1100">
                        <a:latin typeface="Calibri"/>
                        <a:ea typeface="Calibri"/>
                        <a:cs typeface="Times New Roman"/>
                      </a:endParaRPr>
                    </a:p>
                  </a:txBody>
                  <a:tcPr marL="68580" marR="68580" marT="0" marB="0"/>
                </a:tc>
                <a:tc>
                  <a:txBody>
                    <a:bodyPr/>
                    <a:lstStyle/>
                    <a:p>
                      <a:pPr algn="ctr">
                        <a:lnSpc>
                          <a:spcPct val="115000"/>
                        </a:lnSpc>
                        <a:spcAft>
                          <a:spcPts val="0"/>
                        </a:spcAft>
                      </a:pPr>
                      <a:r>
                        <a:rPr lang="en-GB" sz="1400" dirty="0">
                          <a:solidFill>
                            <a:srgbClr val="000000"/>
                          </a:solidFill>
                          <a:latin typeface="Calibri"/>
                          <a:ea typeface="Times New Roman"/>
                          <a:cs typeface="Calibri"/>
                        </a:rPr>
                        <a:t>Yes</a:t>
                      </a:r>
                      <a:endParaRPr lang="en-GB" sz="1100" dirty="0">
                        <a:latin typeface="Calibri"/>
                        <a:ea typeface="Calibri"/>
                        <a:cs typeface="Times New Roman"/>
                      </a:endParaRPr>
                    </a:p>
                  </a:txBody>
                  <a:tcPr marL="68580" marR="68580" marT="0" marB="0"/>
                </a:tc>
                <a:extLst>
                  <a:ext uri="{0D108BD9-81ED-4DB2-BD59-A6C34878D82A}">
                    <a16:rowId xmlns:a16="http://schemas.microsoft.com/office/drawing/2014/main" val="10008"/>
                  </a:ext>
                </a:extLst>
              </a:tr>
              <a:tr h="454344">
                <a:tc>
                  <a:txBody>
                    <a:bodyPr/>
                    <a:lstStyle/>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9"/>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Focused by Technology:</a:t>
            </a:r>
            <a:r>
              <a:rPr lang="en-GB" dirty="0"/>
              <a:t/>
            </a:r>
            <a:br>
              <a:rPr lang="en-GB" dirty="0"/>
            </a:br>
            <a:endParaRPr lang="en-GB" dirty="0"/>
          </a:p>
        </p:txBody>
      </p:sp>
      <p:sp>
        <p:nvSpPr>
          <p:cNvPr id="3" name="Content Placeholder 2"/>
          <p:cNvSpPr>
            <a:spLocks noGrp="1"/>
          </p:cNvSpPr>
          <p:nvPr>
            <p:ph sz="quarter" idx="1"/>
          </p:nvPr>
        </p:nvSpPr>
        <p:spPr/>
        <p:txBody>
          <a:bodyPr/>
          <a:lstStyle/>
          <a:p>
            <a:r>
              <a:rPr lang="en-GB" dirty="0" smtClean="0"/>
              <a:t>Easy joining process- takes 5 min</a:t>
            </a:r>
          </a:p>
          <a:p>
            <a:r>
              <a:rPr lang="en-GB" dirty="0" smtClean="0"/>
              <a:t>No joining fee</a:t>
            </a:r>
          </a:p>
          <a:p>
            <a:r>
              <a:rPr lang="en-GB" dirty="0" smtClean="0"/>
              <a:t>All gym time tables are on line</a:t>
            </a:r>
          </a:p>
          <a:p>
            <a:r>
              <a:rPr lang="en-GB" dirty="0" smtClean="0"/>
              <a:t>Open 24/7 with CCTV security</a:t>
            </a:r>
          </a:p>
          <a:p>
            <a:pPr>
              <a:buNone/>
            </a:pPr>
            <a:endParaRPr lang="en-GB" dirty="0" smtClean="0"/>
          </a:p>
          <a:p>
            <a:endParaRPr lang="en-GB" dirty="0" smtClean="0"/>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Easy staff structure:</a:t>
            </a:r>
            <a:r>
              <a:rPr lang="en-GB" dirty="0"/>
              <a:t/>
            </a:r>
            <a:br>
              <a:rPr lang="en-GB" dirty="0"/>
            </a:br>
            <a:r>
              <a:rPr lang="en-GB" dirty="0" smtClean="0"/>
              <a:t> </a:t>
            </a:r>
            <a:endParaRPr lang="en-GB" dirty="0"/>
          </a:p>
        </p:txBody>
      </p:sp>
      <p:sp>
        <p:nvSpPr>
          <p:cNvPr id="3" name="Content Placeholder 2"/>
          <p:cNvSpPr>
            <a:spLocks noGrp="1"/>
          </p:cNvSpPr>
          <p:nvPr>
            <p:ph sz="quarter" idx="1"/>
          </p:nvPr>
        </p:nvSpPr>
        <p:spPr/>
        <p:txBody>
          <a:bodyPr/>
          <a:lstStyle/>
          <a:p>
            <a:pPr>
              <a:buNone/>
            </a:pPr>
            <a:r>
              <a:rPr lang="en-GB" dirty="0" smtClean="0"/>
              <a:t>professional </a:t>
            </a:r>
            <a:r>
              <a:rPr lang="en-GB" dirty="0"/>
              <a:t>personal training </a:t>
            </a:r>
            <a:r>
              <a:rPr lang="en-GB" dirty="0" smtClean="0"/>
              <a:t>staff</a:t>
            </a:r>
          </a:p>
          <a:p>
            <a:pPr>
              <a:buNone/>
            </a:pPr>
            <a:endParaRPr lang="en-GB" dirty="0" smtClean="0"/>
          </a:p>
          <a:p>
            <a:pPr>
              <a:buNone/>
            </a:pPr>
            <a:r>
              <a:rPr lang="en-GB" dirty="0" smtClean="0"/>
              <a:t>All trainer </a:t>
            </a:r>
            <a:r>
              <a:rPr lang="en-GB" dirty="0"/>
              <a:t>is AFLCA certified and has standard first aid and CPR</a:t>
            </a:r>
            <a:r>
              <a:rPr lang="en-GB" dirty="0" smtClean="0"/>
              <a:t>.</a:t>
            </a:r>
          </a:p>
          <a:p>
            <a:pPr>
              <a:buNone/>
            </a:pPr>
            <a:endParaRPr lang="en-GB" dirty="0" smtClean="0"/>
          </a:p>
          <a:p>
            <a:pPr>
              <a:buNone/>
            </a:pPr>
            <a:endParaRPr lang="en-GB" dirty="0" smtClean="0"/>
          </a:p>
          <a:p>
            <a:pPr>
              <a:buNone/>
            </a:pPr>
            <a:endParaRPr lang="en-GB" dirty="0" smtClean="0"/>
          </a:p>
          <a:p>
            <a:pPr>
              <a:buNone/>
            </a:pPr>
            <a:endParaRPr lang="en-GB" dirty="0" smtClean="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Delivering value to Members:</a:t>
            </a:r>
            <a:r>
              <a:rPr lang="en-GB" dirty="0"/>
              <a:t/>
            </a:r>
            <a:br>
              <a:rPr lang="en-GB" dirty="0"/>
            </a:br>
            <a:endParaRPr lang="en-GB" dirty="0"/>
          </a:p>
        </p:txBody>
      </p:sp>
      <p:sp>
        <p:nvSpPr>
          <p:cNvPr id="3" name="Content Placeholder 2"/>
          <p:cNvSpPr>
            <a:spLocks noGrp="1"/>
          </p:cNvSpPr>
          <p:nvPr>
            <p:ph sz="quarter" idx="1"/>
          </p:nvPr>
        </p:nvSpPr>
        <p:spPr/>
        <p:txBody>
          <a:bodyPr>
            <a:normAutofit/>
          </a:bodyPr>
          <a:lstStyle/>
          <a:p>
            <a:r>
              <a:rPr lang="en-GB" dirty="0"/>
              <a:t>1. The gym is open 24/7 and it’s flexible, low cost gym memberships that suit all.</a:t>
            </a:r>
          </a:p>
          <a:p>
            <a:r>
              <a:rPr lang="en-GB" dirty="0"/>
              <a:t>2. High specification gyms with an average of 170 equipment stations, training classes and free weights under one roof.</a:t>
            </a:r>
          </a:p>
          <a:p>
            <a:r>
              <a:rPr lang="en-GB" dirty="0"/>
              <a:t>3. Gyms located in accessible areas, on the Finchley high street: with lots of space and light.</a:t>
            </a:r>
          </a:p>
          <a:p>
            <a:r>
              <a:rPr lang="en-GB" dirty="0"/>
              <a:t>4. An affordable opportunity to improve members’ wellbeing for the full community and the neighbourhood of Finchley.</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u="sng" dirty="0"/>
              <a:t>Delivering value to Shareholders:</a:t>
            </a:r>
            <a:endParaRPr lang="en-GB" dirty="0"/>
          </a:p>
        </p:txBody>
      </p:sp>
      <p:sp>
        <p:nvSpPr>
          <p:cNvPr id="3" name="Content Placeholder 2"/>
          <p:cNvSpPr>
            <a:spLocks noGrp="1"/>
          </p:cNvSpPr>
          <p:nvPr>
            <p:ph sz="quarter" idx="1"/>
          </p:nvPr>
        </p:nvSpPr>
        <p:spPr/>
        <p:txBody>
          <a:bodyPr/>
          <a:lstStyle/>
          <a:p>
            <a:r>
              <a:rPr lang="en-GB" dirty="0"/>
              <a:t>1. Our low cost operating model drives strong operating margins and high returns on capital.</a:t>
            </a:r>
          </a:p>
          <a:p>
            <a:r>
              <a:rPr lang="en-GB" dirty="0"/>
              <a:t>2. Embedded growth within our business strategy is supported by a well-developed pipeline.</a:t>
            </a:r>
          </a:p>
          <a:p>
            <a:r>
              <a:rPr lang="en-GB" dirty="0"/>
              <a:t>3. Strong cash generation from mature sites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b="1" dirty="0"/>
              <a:t>Competitive Advantages are:</a:t>
            </a:r>
            <a:endParaRPr lang="en-GB" dirty="0"/>
          </a:p>
        </p:txBody>
      </p:sp>
      <p:sp>
        <p:nvSpPr>
          <p:cNvPr id="3" name="Content Placeholder 2"/>
          <p:cNvSpPr>
            <a:spLocks noGrp="1"/>
          </p:cNvSpPr>
          <p:nvPr>
            <p:ph sz="quarter" idx="1"/>
          </p:nvPr>
        </p:nvSpPr>
        <p:spPr/>
        <p:txBody>
          <a:bodyPr/>
          <a:lstStyle/>
          <a:p>
            <a:r>
              <a:rPr lang="en-GB" b="1" dirty="0"/>
              <a:t> </a:t>
            </a:r>
            <a:r>
              <a:rPr lang="en-GB" b="1" i="1" u="sng" dirty="0"/>
              <a:t>Technology:</a:t>
            </a:r>
            <a:r>
              <a:rPr lang="en-GB" dirty="0"/>
              <a:t> We have created innovative, highly specialized, bespoke systems which minimize the requirement for large back office support functions.</a:t>
            </a:r>
          </a:p>
          <a:p>
            <a:r>
              <a:rPr lang="en-GB" b="1" i="1" u="sng" dirty="0"/>
              <a:t>All in One:</a:t>
            </a:r>
            <a:r>
              <a:rPr lang="en-GB" dirty="0"/>
              <a:t> Unique model which we offer to our clients all the classes, with machine and free weights under one roof.</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5400" b="1" dirty="0">
                <a:solidFill>
                  <a:prstClr val="black"/>
                </a:solidFill>
                <a:latin typeface="Calibri"/>
              </a:rPr>
              <a:t>Start up Budget &amp; Costs</a:t>
            </a:r>
            <a:endParaRPr lang="en-GB" dirty="0"/>
          </a:p>
        </p:txBody>
      </p:sp>
      <p:sp>
        <p:nvSpPr>
          <p:cNvPr id="3" name="Content Placeholder 2"/>
          <p:cNvSpPr>
            <a:spLocks noGrp="1"/>
          </p:cNvSpPr>
          <p:nvPr>
            <p:ph sz="quarter" idx="1"/>
          </p:nvPr>
        </p:nvSpPr>
        <p:spPr/>
        <p:txBody>
          <a:bodyPr/>
          <a:lstStyle/>
          <a:p>
            <a:r>
              <a:rPr lang="en-US" dirty="0">
                <a:solidFill>
                  <a:schemeClr val="accent5">
                    <a:lumMod val="20000"/>
                    <a:lumOff val="80000"/>
                  </a:schemeClr>
                </a:solidFill>
              </a:rPr>
              <a:t>-</a:t>
            </a:r>
            <a:r>
              <a:rPr lang="en-US" b="1" i="1" dirty="0">
                <a:cs typeface="+mj-cs"/>
              </a:rPr>
              <a:t>Building (D2 use we need)</a:t>
            </a:r>
          </a:p>
          <a:p>
            <a:r>
              <a:rPr lang="en-US" b="1" i="1" dirty="0">
                <a:cs typeface="+mj-cs"/>
              </a:rPr>
              <a:t>-Rates/rental </a:t>
            </a:r>
          </a:p>
          <a:p>
            <a:r>
              <a:rPr lang="en-US" b="1" i="1" dirty="0">
                <a:cs typeface="+mj-cs"/>
              </a:rPr>
              <a:t>-Utility bills </a:t>
            </a:r>
          </a:p>
          <a:p>
            <a:r>
              <a:rPr lang="en-US" b="1" i="1" dirty="0">
                <a:cs typeface="+mj-cs"/>
              </a:rPr>
              <a:t>-Liability Insurance</a:t>
            </a:r>
          </a:p>
          <a:p>
            <a:r>
              <a:rPr lang="en-US" b="1" i="1" dirty="0">
                <a:cs typeface="+mj-cs"/>
              </a:rPr>
              <a:t>-Employing staff</a:t>
            </a:r>
          </a:p>
          <a:p>
            <a:r>
              <a:rPr lang="en-US" b="1" i="1" dirty="0">
                <a:cs typeface="+mj-cs"/>
              </a:rPr>
              <a:t>-Marketing</a:t>
            </a:r>
          </a:p>
          <a:p>
            <a:r>
              <a:rPr lang="en-US" b="1" i="1" dirty="0">
                <a:cs typeface="+mj-cs"/>
              </a:rPr>
              <a:t>-Membership management </a:t>
            </a:r>
          </a:p>
          <a:p>
            <a:r>
              <a:rPr lang="en-US" b="1" i="1" dirty="0">
                <a:cs typeface="+mj-cs"/>
              </a:rPr>
              <a:t>-Equipment </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fa-IR"/>
          </a:p>
        </p:txBody>
      </p:sp>
      <p:sp>
        <p:nvSpPr>
          <p:cNvPr id="3" name="Content Placeholder 2"/>
          <p:cNvSpPr>
            <a:spLocks noGrp="1"/>
          </p:cNvSpPr>
          <p:nvPr>
            <p:ph sz="quarter" idx="1"/>
          </p:nvPr>
        </p:nvSpPr>
        <p:spPr/>
        <p:txBody>
          <a:bodyPr/>
          <a:lstStyle/>
          <a:p>
            <a:r>
              <a:rPr lang="en-US" sz="1800" b="1" dirty="0">
                <a:solidFill>
                  <a:prstClr val="black"/>
                </a:solidFill>
                <a:latin typeface="Calibri"/>
                <a:ea typeface="+mj-ea"/>
                <a:cs typeface="+mj-cs"/>
              </a:rPr>
              <a:t>Rates / Rental:</a:t>
            </a:r>
            <a:r>
              <a:rPr lang="en-US" sz="1800" dirty="0">
                <a:solidFill>
                  <a:prstClr val="black"/>
                </a:solidFill>
                <a:latin typeface="Calibri"/>
                <a:ea typeface="+mj-ea"/>
                <a:cs typeface="+mj-cs"/>
              </a:rPr>
              <a:t/>
            </a:r>
            <a:br>
              <a:rPr lang="en-US" sz="1800" dirty="0">
                <a:solidFill>
                  <a:prstClr val="black"/>
                </a:solidFill>
                <a:latin typeface="Calibri"/>
                <a:ea typeface="+mj-ea"/>
                <a:cs typeface="+mj-cs"/>
              </a:rPr>
            </a:br>
            <a:r>
              <a:rPr lang="en-US" sz="1800" dirty="0">
                <a:solidFill>
                  <a:prstClr val="black"/>
                </a:solidFill>
                <a:latin typeface="Calibri"/>
                <a:ea typeface="+mj-ea"/>
                <a:cs typeface="+mj-cs"/>
              </a:rPr>
              <a:t>rent will be set by the landlord, and will be locked into a lease for anything from 2-10+ years. best bet is to talk to commercial estate agents and see what typical premises are available at what cost. Business Rates are like council tax, are set by the GOV at a ratable value', however you can check with the council to see what multipliers you might qualify for to reduce this</a:t>
            </a:r>
            <a:r>
              <a:rPr lang="en-US" sz="1800" dirty="0" smtClean="0">
                <a:solidFill>
                  <a:prstClr val="black"/>
                </a:solidFill>
                <a:latin typeface="Calibri"/>
                <a:ea typeface="+mj-ea"/>
                <a:cs typeface="+mj-cs"/>
              </a:rPr>
              <a:t>.</a:t>
            </a:r>
            <a:endParaRPr lang="fa-IR" sz="1800" dirty="0" smtClean="0">
              <a:solidFill>
                <a:prstClr val="black"/>
              </a:solidFill>
              <a:latin typeface="Calibri"/>
              <a:ea typeface="+mj-ea"/>
              <a:cs typeface="+mj-cs"/>
            </a:endParaRPr>
          </a:p>
          <a:p>
            <a:r>
              <a:rPr lang="en-US" sz="1800" b="1" dirty="0"/>
              <a:t>Liability Insurance:</a:t>
            </a:r>
          </a:p>
          <a:p>
            <a:pPr marL="0" indent="0">
              <a:buNone/>
            </a:pPr>
            <a:r>
              <a:rPr lang="en-US" sz="1800" dirty="0"/>
              <a:t>must have public liability insurance, in case anyone hurts themselves on premises, and if we employ staff we need to have employers liability to cover our self</a:t>
            </a:r>
          </a:p>
          <a:p>
            <a:pPr marL="0" indent="0">
              <a:buNone/>
            </a:pPr>
            <a:r>
              <a:rPr lang="en-US" sz="1800" dirty="0"/>
              <a:t>We'll need contents insurance for equipment, and might want to take up other cover on policy (loss of income etc</a:t>
            </a:r>
            <a:r>
              <a:rPr lang="en-US" sz="1800" dirty="0" smtClean="0"/>
              <a:t>.)</a:t>
            </a:r>
          </a:p>
          <a:p>
            <a:pPr marL="0" indent="0">
              <a:buNone/>
            </a:pPr>
            <a:endParaRPr lang="fa-IR" sz="1800" dirty="0"/>
          </a:p>
          <a:p>
            <a:endParaRPr lang="en-US" sz="1800" dirty="0" smtClean="0">
              <a:solidFill>
                <a:prstClr val="black"/>
              </a:solidFill>
              <a:latin typeface="Calibri"/>
              <a:ea typeface="+mj-ea"/>
              <a:cs typeface="+mj-cs"/>
            </a:endParaRPr>
          </a:p>
        </p:txBody>
      </p:sp>
    </p:spTree>
    <p:extLst>
      <p:ext uri="{BB962C8B-B14F-4D97-AF65-F5344CB8AC3E}">
        <p14:creationId xmlns:p14="http://schemas.microsoft.com/office/powerpoint/2010/main" val="9640795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31640" y="1196753"/>
            <a:ext cx="5526360" cy="2862322"/>
          </a:xfrm>
          <a:prstGeom prst="rect">
            <a:avLst/>
          </a:prstGeom>
        </p:spPr>
        <p:txBody>
          <a:bodyPr wrap="square">
            <a:spAutoFit/>
          </a:bodyPr>
          <a:lstStyle/>
          <a:p>
            <a:r>
              <a:rPr lang="en-US" b="1" dirty="0" smtClean="0"/>
              <a:t>Marketing</a:t>
            </a:r>
            <a:r>
              <a:rPr lang="en-US" b="1" dirty="0"/>
              <a:t>:</a:t>
            </a:r>
          </a:p>
          <a:p>
            <a:r>
              <a:rPr lang="en-US" dirty="0"/>
              <a:t>Don't expect people to come flooding in after your first leaflet drop, it's going to take a good long time to build up a client base</a:t>
            </a:r>
          </a:p>
          <a:p>
            <a:r>
              <a:rPr lang="en-US" dirty="0"/>
              <a:t>The advertising costs for starting a gym is actually one of the more enjoyable costs of doing business. Gym advertising and marketing is pretty simple. need to get the word out about your facility, and then make those people fall in love with gym . we’ll first want to set up all our social media profiles , Spend money on getting gym members, keeping gym members, and building community . don't forget about website...</a:t>
            </a:r>
            <a:endParaRPr lang="fa-IR" dirty="0"/>
          </a:p>
        </p:txBody>
      </p:sp>
    </p:spTree>
    <p:extLst>
      <p:ext uri="{BB962C8B-B14F-4D97-AF65-F5344CB8AC3E}">
        <p14:creationId xmlns:p14="http://schemas.microsoft.com/office/powerpoint/2010/main" val="37178667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067044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516"/>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26676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835" y="48231"/>
            <a:ext cx="9297835" cy="69573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383724" y="1273942"/>
            <a:ext cx="4539605"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r>
              <a:rPr lang="en-GB" sz="1400" b="1" dirty="0"/>
              <a:t>Advertising is one of the most important things present in or society today. Advertising helps to keep </a:t>
            </a:r>
            <a:r>
              <a:rPr lang="en-GB" sz="1400" b="1"/>
              <a:t>the </a:t>
            </a:r>
            <a:r>
              <a:rPr lang="en-GB" sz="1400" b="1" smtClean="0"/>
              <a:t>customer </a:t>
            </a:r>
            <a:r>
              <a:rPr lang="en-GB" sz="1400" b="1" dirty="0"/>
              <a:t>informed about whatever new products or services are available in the market at their disposal. It helps to spread awareness about products or services that are of some use to consumer and potential buyers</a:t>
            </a:r>
            <a:r>
              <a:rPr lang="en-GB" sz="1400" b="1" dirty="0" smtClean="0"/>
              <a:t>.</a:t>
            </a:r>
            <a:endParaRPr lang="en-US" sz="1400" dirty="0"/>
          </a:p>
        </p:txBody>
      </p:sp>
      <p:sp>
        <p:nvSpPr>
          <p:cNvPr id="4" name="Rounded Rectangle 3"/>
          <p:cNvSpPr/>
          <p:nvPr/>
        </p:nvSpPr>
        <p:spPr>
          <a:xfrm>
            <a:off x="723439" y="4946350"/>
            <a:ext cx="7321943" cy="15121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sz="1400" dirty="0"/>
              <a:t>The pricing of your product or service is a key element in determining the profitability of your business.</a:t>
            </a:r>
          </a:p>
          <a:p>
            <a:pPr algn="ctr"/>
            <a:r>
              <a:rPr lang="en-US" sz="1400" dirty="0"/>
              <a:t>However it is not always to easy to get it right.</a:t>
            </a:r>
          </a:p>
          <a:p>
            <a:pPr algn="ctr"/>
            <a:r>
              <a:rPr lang="en-US" sz="1400" dirty="0"/>
              <a:t>If your price is too high demand will reduce and you may price yourself out of the market.</a:t>
            </a:r>
          </a:p>
          <a:p>
            <a:pPr algn="ctr"/>
            <a:r>
              <a:rPr lang="en-US" sz="1400" dirty="0"/>
              <a:t>If your price is too low, your sales volume may not generate enough revenue to cover the costs associated with your business.</a:t>
            </a:r>
          </a:p>
          <a:p>
            <a:pPr algn="ctr"/>
            <a:r>
              <a:rPr lang="en-US" sz="1400" dirty="0"/>
              <a:t>People may also believe that the product or service does not offer value at such a low price</a:t>
            </a:r>
          </a:p>
        </p:txBody>
      </p:sp>
    </p:spTree>
    <p:extLst>
      <p:ext uri="{BB962C8B-B14F-4D97-AF65-F5344CB8AC3E}">
        <p14:creationId xmlns:p14="http://schemas.microsoft.com/office/powerpoint/2010/main" val="8951372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71400"/>
            <a:ext cx="9144000" cy="702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451500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3999"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284727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406480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3999"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652930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9392"/>
            <a:ext cx="9143999" cy="69573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437050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3999"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386840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260648"/>
            <a:ext cx="9144000" cy="65973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83742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101</TotalTime>
  <Words>715</Words>
  <Application>Microsoft Office PowerPoint</Application>
  <PresentationFormat>On-screen Show (4:3)</PresentationFormat>
  <Paragraphs>89</Paragraphs>
  <Slides>22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Calibri</vt:lpstr>
      <vt:lpstr>Franklin Gothic Book</vt:lpstr>
      <vt:lpstr>Perpetua</vt:lpstr>
      <vt:lpstr>Tahoma</vt:lpstr>
      <vt:lpstr>Times New Roman</vt:lpstr>
      <vt:lpstr>Wingdings 2</vt:lpstr>
      <vt:lpstr>Equity</vt:lpstr>
      <vt:lpstr>All In one Gym:  Business plan </vt:lpstr>
      <vt:lpstr>Introduction </vt:lpstr>
      <vt:lpstr>Location : </vt:lpstr>
      <vt:lpstr>          Comparison to other gyms in Finchley area: </vt:lpstr>
      <vt:lpstr>Focused by Technology: </vt:lpstr>
      <vt:lpstr>Easy staff structure:  </vt:lpstr>
      <vt:lpstr>Delivering value to Members: </vt:lpstr>
      <vt:lpstr>Delivering value to Shareholders:</vt:lpstr>
      <vt:lpstr> Competitive Advantages are:</vt:lpstr>
      <vt:lpstr>Start up Budget &amp; Costs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All In one Gym:  Business plan</dc:title>
  <dc:creator>PC-3</dc:creator>
  <cp:lastModifiedBy>Arash Ghanavati (1604626)</cp:lastModifiedBy>
  <cp:revision>13</cp:revision>
  <dcterms:created xsi:type="dcterms:W3CDTF">2017-12-03T17:32:49Z</dcterms:created>
  <dcterms:modified xsi:type="dcterms:W3CDTF">2017-12-11T12:09:50Z</dcterms:modified>
</cp:coreProperties>
</file>