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5" r:id="rId4"/>
  </p:sldMasterIdLst>
  <p:notesMasterIdLst>
    <p:notesMasterId r:id="rId15"/>
  </p:notesMasterIdLst>
  <p:sldIdLst>
    <p:sldId id="256" r:id="rId5"/>
    <p:sldId id="265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6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84188" autoAdjust="0"/>
  </p:normalViewPr>
  <p:slideViewPr>
    <p:cSldViewPr snapToGrid="0">
      <p:cViewPr varScale="1">
        <p:scale>
          <a:sx n="50" d="100"/>
          <a:sy n="50" d="100"/>
        </p:scale>
        <p:origin x="1284" y="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bnam Kausar (2319036)" userId="79bd2153-4ef1-47d8-b2cd-6498b0808678" providerId="ADAL" clId="{6E09A7A6-60BD-40D5-A7CA-7CD3EBFFC2CA}"/>
    <pc:docChg chg="undo redo custSel addSld delSld modSld sldOrd addMainMaster delMainMaster">
      <pc:chgData name="Shabnam Kausar (2319036)" userId="79bd2153-4ef1-47d8-b2cd-6498b0808678" providerId="ADAL" clId="{6E09A7A6-60BD-40D5-A7CA-7CD3EBFFC2CA}" dt="2026-03-02T11:21:58.392" v="911" actId="20577"/>
      <pc:docMkLst>
        <pc:docMk/>
      </pc:docMkLst>
      <pc:sldChg chg="addSp delSp modSp mod ord setBg modClrScheme addAnim delAnim setClrOvrMap delDesignElem chgLayout modNotesTx">
        <pc:chgData name="Shabnam Kausar (2319036)" userId="79bd2153-4ef1-47d8-b2cd-6498b0808678" providerId="ADAL" clId="{6E09A7A6-60BD-40D5-A7CA-7CD3EBFFC2CA}" dt="2026-03-02T11:20:50.276" v="903" actId="20577"/>
        <pc:sldMkLst>
          <pc:docMk/>
          <pc:sldMk cId="1446176257" sldId="256"/>
        </pc:sldMkLst>
        <pc:spChg chg="mod ord">
          <ac:chgData name="Shabnam Kausar (2319036)" userId="79bd2153-4ef1-47d8-b2cd-6498b0808678" providerId="ADAL" clId="{6E09A7A6-60BD-40D5-A7CA-7CD3EBFFC2CA}" dt="2026-02-10T13:56:20.606" v="902" actId="2711"/>
          <ac:spMkLst>
            <pc:docMk/>
            <pc:sldMk cId="1446176257" sldId="256"/>
            <ac:spMk id="2" creationId="{DF095701-12C8-725A-813F-52ABF99F6BBD}"/>
          </ac:spMkLst>
        </pc:spChg>
        <pc:spChg chg="add mod">
          <ac:chgData name="Shabnam Kausar (2319036)" userId="79bd2153-4ef1-47d8-b2cd-6498b0808678" providerId="ADAL" clId="{6E09A7A6-60BD-40D5-A7CA-7CD3EBFFC2CA}" dt="2026-02-10T13:02:25.346" v="585" actId="20577"/>
          <ac:spMkLst>
            <pc:docMk/>
            <pc:sldMk cId="1446176257" sldId="256"/>
            <ac:spMk id="14" creationId="{FDD58245-4782-2B65-AD0A-DD13A2B95906}"/>
          </ac:spMkLst>
        </pc:spChg>
        <pc:spChg chg="add del">
          <ac:chgData name="Shabnam Kausar (2319036)" userId="79bd2153-4ef1-47d8-b2cd-6498b0808678" providerId="ADAL" clId="{6E09A7A6-60BD-40D5-A7CA-7CD3EBFFC2CA}" dt="2026-02-10T11:12:36.103" v="81"/>
          <ac:spMkLst>
            <pc:docMk/>
            <pc:sldMk cId="1446176257" sldId="256"/>
            <ac:spMk id="23" creationId="{55B419A7-F817-4767-8CCB-FB0E189C4ACD}"/>
          </ac:spMkLst>
        </pc:spChg>
        <pc:spChg chg="add del">
          <ac:chgData name="Shabnam Kausar (2319036)" userId="79bd2153-4ef1-47d8-b2cd-6498b0808678" providerId="ADAL" clId="{6E09A7A6-60BD-40D5-A7CA-7CD3EBFFC2CA}" dt="2026-02-10T11:12:36.103" v="81"/>
          <ac:spMkLst>
            <pc:docMk/>
            <pc:sldMk cId="1446176257" sldId="256"/>
            <ac:spMk id="24" creationId="{ADA271CD-3011-4A05-B4A3-80F1794684F2}"/>
          </ac:spMkLst>
        </pc:spChg>
        <pc:picChg chg="mod ord">
          <ac:chgData name="Shabnam Kausar (2319036)" userId="79bd2153-4ef1-47d8-b2cd-6498b0808678" providerId="ADAL" clId="{6E09A7A6-60BD-40D5-A7CA-7CD3EBFFC2CA}" dt="2026-02-10T13:02:15.175" v="582" actId="1076"/>
          <ac:picMkLst>
            <pc:docMk/>
            <pc:sldMk cId="1446176257" sldId="256"/>
            <ac:picMk id="4" creationId="{44F823D9-9F99-5C22-606F-9F6E034B90BE}"/>
          </ac:picMkLst>
        </pc:picChg>
      </pc:sldChg>
      <pc:sldChg chg="addSp delSp modSp add del mod modNotesTx">
        <pc:chgData name="Shabnam Kausar (2319036)" userId="79bd2153-4ef1-47d8-b2cd-6498b0808678" providerId="ADAL" clId="{6E09A7A6-60BD-40D5-A7CA-7CD3EBFFC2CA}" dt="2026-03-02T11:21:08.994" v="905" actId="20577"/>
        <pc:sldMkLst>
          <pc:docMk/>
          <pc:sldMk cId="1433458851" sldId="258"/>
        </pc:sldMkLst>
        <pc:spChg chg="mod">
          <ac:chgData name="Shabnam Kausar (2319036)" userId="79bd2153-4ef1-47d8-b2cd-6498b0808678" providerId="ADAL" clId="{6E09A7A6-60BD-40D5-A7CA-7CD3EBFFC2CA}" dt="2026-02-10T11:38:11.043" v="187" actId="20577"/>
          <ac:spMkLst>
            <pc:docMk/>
            <pc:sldMk cId="1433458851" sldId="258"/>
            <ac:spMk id="2" creationId="{B71FBF05-A067-771C-DB99-2AFD98B04BE0}"/>
          </ac:spMkLst>
        </pc:spChg>
        <pc:spChg chg="add mod">
          <ac:chgData name="Shabnam Kausar (2319036)" userId="79bd2153-4ef1-47d8-b2cd-6498b0808678" providerId="ADAL" clId="{6E09A7A6-60BD-40D5-A7CA-7CD3EBFFC2CA}" dt="2026-02-10T13:21:12.855" v="642" actId="20577"/>
          <ac:spMkLst>
            <pc:docMk/>
            <pc:sldMk cId="1433458851" sldId="258"/>
            <ac:spMk id="5" creationId="{BB814AD6-DC5B-52B6-5210-DDDBE80DC8E3}"/>
          </ac:spMkLst>
        </pc:spChg>
      </pc:sldChg>
      <pc:sldChg chg="modSp add mod ord modNotesTx">
        <pc:chgData name="Shabnam Kausar (2319036)" userId="79bd2153-4ef1-47d8-b2cd-6498b0808678" providerId="ADAL" clId="{6E09A7A6-60BD-40D5-A7CA-7CD3EBFFC2CA}" dt="2026-03-02T11:21:17.502" v="906" actId="20577"/>
        <pc:sldMkLst>
          <pc:docMk/>
          <pc:sldMk cId="1563846809" sldId="259"/>
        </pc:sldMkLst>
        <pc:spChg chg="mod">
          <ac:chgData name="Shabnam Kausar (2319036)" userId="79bd2153-4ef1-47d8-b2cd-6498b0808678" providerId="ADAL" clId="{6E09A7A6-60BD-40D5-A7CA-7CD3EBFFC2CA}" dt="2026-02-10T13:37:42.502" v="784" actId="2711"/>
          <ac:spMkLst>
            <pc:docMk/>
            <pc:sldMk cId="1563846809" sldId="259"/>
            <ac:spMk id="5" creationId="{BE6C90FA-53DB-BCD6-9709-E09ED2A140FA}"/>
          </ac:spMkLst>
        </pc:spChg>
      </pc:sldChg>
      <pc:sldChg chg="modSp add mod modNotesTx">
        <pc:chgData name="Shabnam Kausar (2319036)" userId="79bd2153-4ef1-47d8-b2cd-6498b0808678" providerId="ADAL" clId="{6E09A7A6-60BD-40D5-A7CA-7CD3EBFFC2CA}" dt="2026-03-02T11:21:25.942" v="907" actId="20577"/>
        <pc:sldMkLst>
          <pc:docMk/>
          <pc:sldMk cId="1476210972" sldId="260"/>
        </pc:sldMkLst>
        <pc:spChg chg="mod">
          <ac:chgData name="Shabnam Kausar (2319036)" userId="79bd2153-4ef1-47d8-b2cd-6498b0808678" providerId="ADAL" clId="{6E09A7A6-60BD-40D5-A7CA-7CD3EBFFC2CA}" dt="2026-02-10T13:40:21.808" v="792" actId="20577"/>
          <ac:spMkLst>
            <pc:docMk/>
            <pc:sldMk cId="1476210972" sldId="260"/>
            <ac:spMk id="5" creationId="{8830E912-33AF-448C-92EE-D970548D418E}"/>
          </ac:spMkLst>
        </pc:spChg>
      </pc:sldChg>
      <pc:sldChg chg="modSp add mod modNotesTx">
        <pc:chgData name="Shabnam Kausar (2319036)" userId="79bd2153-4ef1-47d8-b2cd-6498b0808678" providerId="ADAL" clId="{6E09A7A6-60BD-40D5-A7CA-7CD3EBFFC2CA}" dt="2026-03-02T11:21:35.329" v="908" actId="20577"/>
        <pc:sldMkLst>
          <pc:docMk/>
          <pc:sldMk cId="2277229541" sldId="261"/>
        </pc:sldMkLst>
        <pc:spChg chg="mod">
          <ac:chgData name="Shabnam Kausar (2319036)" userId="79bd2153-4ef1-47d8-b2cd-6498b0808678" providerId="ADAL" clId="{6E09A7A6-60BD-40D5-A7CA-7CD3EBFFC2CA}" dt="2026-02-10T13:39:02.462" v="790" actId="2711"/>
          <ac:spMkLst>
            <pc:docMk/>
            <pc:sldMk cId="2277229541" sldId="261"/>
            <ac:spMk id="5" creationId="{78CCCC2F-F61D-53B5-901E-09709E6D798D}"/>
          </ac:spMkLst>
        </pc:spChg>
      </pc:sldChg>
      <pc:sldChg chg="modSp add mod modNotesTx">
        <pc:chgData name="Shabnam Kausar (2319036)" userId="79bd2153-4ef1-47d8-b2cd-6498b0808678" providerId="ADAL" clId="{6E09A7A6-60BD-40D5-A7CA-7CD3EBFFC2CA}" dt="2026-03-02T11:21:43.553" v="909" actId="20577"/>
        <pc:sldMkLst>
          <pc:docMk/>
          <pc:sldMk cId="3519037659" sldId="262"/>
        </pc:sldMkLst>
        <pc:spChg chg="mod">
          <ac:chgData name="Shabnam Kausar (2319036)" userId="79bd2153-4ef1-47d8-b2cd-6498b0808678" providerId="ADAL" clId="{6E09A7A6-60BD-40D5-A7CA-7CD3EBFFC2CA}" dt="2026-02-10T13:39:10.124" v="791" actId="20577"/>
          <ac:spMkLst>
            <pc:docMk/>
            <pc:sldMk cId="3519037659" sldId="262"/>
            <ac:spMk id="5" creationId="{16AE2322-F2C8-0FC0-FACA-29EA267DB5F2}"/>
          </ac:spMkLst>
        </pc:spChg>
      </pc:sldChg>
      <pc:sldChg chg="modSp add mod modNotesTx">
        <pc:chgData name="Shabnam Kausar (2319036)" userId="79bd2153-4ef1-47d8-b2cd-6498b0808678" providerId="ADAL" clId="{6E09A7A6-60BD-40D5-A7CA-7CD3EBFFC2CA}" dt="2026-03-02T11:21:51.459" v="910" actId="20577"/>
        <pc:sldMkLst>
          <pc:docMk/>
          <pc:sldMk cId="469571859" sldId="263"/>
        </pc:sldMkLst>
        <pc:spChg chg="mod">
          <ac:chgData name="Shabnam Kausar (2319036)" userId="79bd2153-4ef1-47d8-b2cd-6498b0808678" providerId="ADAL" clId="{6E09A7A6-60BD-40D5-A7CA-7CD3EBFFC2CA}" dt="2026-02-10T13:38:45.794" v="789" actId="12"/>
          <ac:spMkLst>
            <pc:docMk/>
            <pc:sldMk cId="469571859" sldId="263"/>
            <ac:spMk id="5" creationId="{4B17AB25-0FDB-170E-6367-407214FBB397}"/>
          </ac:spMkLst>
        </pc:spChg>
      </pc:sldChg>
      <pc:sldChg chg="modSp add mod ord modNotesTx">
        <pc:chgData name="Shabnam Kausar (2319036)" userId="79bd2153-4ef1-47d8-b2cd-6498b0808678" providerId="ADAL" clId="{6E09A7A6-60BD-40D5-A7CA-7CD3EBFFC2CA}" dt="2026-03-02T11:21:58.392" v="911" actId="20577"/>
        <pc:sldMkLst>
          <pc:docMk/>
          <pc:sldMk cId="2100214523" sldId="264"/>
        </pc:sldMkLst>
        <pc:spChg chg="mod">
          <ac:chgData name="Shabnam Kausar (2319036)" userId="79bd2153-4ef1-47d8-b2cd-6498b0808678" providerId="ADAL" clId="{6E09A7A6-60BD-40D5-A7CA-7CD3EBFFC2CA}" dt="2026-02-10T12:58:27.459" v="559" actId="122"/>
          <ac:spMkLst>
            <pc:docMk/>
            <pc:sldMk cId="2100214523" sldId="264"/>
            <ac:spMk id="5" creationId="{DCCDF94C-0F76-9728-E80E-4E71ACBB546D}"/>
          </ac:spMkLst>
        </pc:spChg>
      </pc:sldChg>
      <pc:sldChg chg="addSp delSp modSp add mod modNotesTx">
        <pc:chgData name="Shabnam Kausar (2319036)" userId="79bd2153-4ef1-47d8-b2cd-6498b0808678" providerId="ADAL" clId="{6E09A7A6-60BD-40D5-A7CA-7CD3EBFFC2CA}" dt="2026-03-02T11:21:00.761" v="904" actId="20577"/>
        <pc:sldMkLst>
          <pc:docMk/>
          <pc:sldMk cId="1542503517" sldId="265"/>
        </pc:sldMkLst>
        <pc:spChg chg="mod">
          <ac:chgData name="Shabnam Kausar (2319036)" userId="79bd2153-4ef1-47d8-b2cd-6498b0808678" providerId="ADAL" clId="{6E09A7A6-60BD-40D5-A7CA-7CD3EBFFC2CA}" dt="2026-02-10T13:28:02.389" v="739" actId="14100"/>
          <ac:spMkLst>
            <pc:docMk/>
            <pc:sldMk cId="1542503517" sldId="265"/>
            <ac:spMk id="2" creationId="{85112A82-E522-6672-1F7A-76BACD10264D}"/>
          </ac:spMkLst>
        </pc:spChg>
        <pc:spChg chg="add mod">
          <ac:chgData name="Shabnam Kausar (2319036)" userId="79bd2153-4ef1-47d8-b2cd-6498b0808678" providerId="ADAL" clId="{6E09A7A6-60BD-40D5-A7CA-7CD3EBFFC2CA}" dt="2026-02-10T13:38:12.877" v="786" actId="12"/>
          <ac:spMkLst>
            <pc:docMk/>
            <pc:sldMk cId="1542503517" sldId="265"/>
            <ac:spMk id="3" creationId="{07CEDF54-3FD3-3C1C-22F2-8C91A7235E56}"/>
          </ac:spMkLst>
        </pc:spChg>
      </pc:sldChg>
      <pc:sldChg chg="delSp modSp new mod">
        <pc:chgData name="Shabnam Kausar (2319036)" userId="79bd2153-4ef1-47d8-b2cd-6498b0808678" providerId="ADAL" clId="{6E09A7A6-60BD-40D5-A7CA-7CD3EBFFC2CA}" dt="2026-02-10T13:48:01.984" v="855" actId="207"/>
        <pc:sldMkLst>
          <pc:docMk/>
          <pc:sldMk cId="795572112" sldId="266"/>
        </pc:sldMkLst>
        <pc:spChg chg="mod">
          <ac:chgData name="Shabnam Kausar (2319036)" userId="79bd2153-4ef1-47d8-b2cd-6498b0808678" providerId="ADAL" clId="{6E09A7A6-60BD-40D5-A7CA-7CD3EBFFC2CA}" dt="2026-02-10T13:48:01.984" v="855" actId="207"/>
          <ac:spMkLst>
            <pc:docMk/>
            <pc:sldMk cId="795572112" sldId="266"/>
            <ac:spMk id="2" creationId="{1F976E17-5BE1-2EBF-9DF1-E5A39F170209}"/>
          </ac:spMkLst>
        </pc:spChg>
      </pc:sldChg>
      <pc:sldMasterChg chg="add addSldLayout">
        <pc:chgData name="Shabnam Kausar (2319036)" userId="79bd2153-4ef1-47d8-b2cd-6498b0808678" providerId="ADAL" clId="{6E09A7A6-60BD-40D5-A7CA-7CD3EBFFC2CA}" dt="2026-02-10T11:11:55.505" v="74" actId="26606"/>
        <pc:sldMasterMkLst>
          <pc:docMk/>
          <pc:sldMasterMk cId="4071238271" sldId="2147483805"/>
        </pc:sldMasterMkLst>
        <pc:sldLayoutChg chg="add">
          <pc:chgData name="Shabnam Kausar (2319036)" userId="79bd2153-4ef1-47d8-b2cd-6498b0808678" providerId="ADAL" clId="{6E09A7A6-60BD-40D5-A7CA-7CD3EBFFC2CA}" dt="2026-02-10T11:11:55.505" v="74" actId="26606"/>
          <pc:sldLayoutMkLst>
            <pc:docMk/>
            <pc:sldMasterMk cId="4071238271" sldId="2147483805"/>
            <pc:sldLayoutMk cId="1256547230" sldId="2147483794"/>
          </pc:sldLayoutMkLst>
        </pc:sldLayoutChg>
        <pc:sldLayoutChg chg="add">
          <pc:chgData name="Shabnam Kausar (2319036)" userId="79bd2153-4ef1-47d8-b2cd-6498b0808678" providerId="ADAL" clId="{6E09A7A6-60BD-40D5-A7CA-7CD3EBFFC2CA}" dt="2026-02-10T11:11:55.505" v="74" actId="26606"/>
          <pc:sldLayoutMkLst>
            <pc:docMk/>
            <pc:sldMasterMk cId="4071238271" sldId="2147483805"/>
            <pc:sldLayoutMk cId="816295556" sldId="2147483795"/>
          </pc:sldLayoutMkLst>
        </pc:sldLayoutChg>
        <pc:sldLayoutChg chg="add">
          <pc:chgData name="Shabnam Kausar (2319036)" userId="79bd2153-4ef1-47d8-b2cd-6498b0808678" providerId="ADAL" clId="{6E09A7A6-60BD-40D5-A7CA-7CD3EBFFC2CA}" dt="2026-02-10T11:11:55.505" v="74" actId="26606"/>
          <pc:sldLayoutMkLst>
            <pc:docMk/>
            <pc:sldMasterMk cId="4071238271" sldId="2147483805"/>
            <pc:sldLayoutMk cId="1596330796" sldId="2147483796"/>
          </pc:sldLayoutMkLst>
        </pc:sldLayoutChg>
        <pc:sldLayoutChg chg="add">
          <pc:chgData name="Shabnam Kausar (2319036)" userId="79bd2153-4ef1-47d8-b2cd-6498b0808678" providerId="ADAL" clId="{6E09A7A6-60BD-40D5-A7CA-7CD3EBFFC2CA}" dt="2026-02-10T11:11:55.505" v="74" actId="26606"/>
          <pc:sldLayoutMkLst>
            <pc:docMk/>
            <pc:sldMasterMk cId="4071238271" sldId="2147483805"/>
            <pc:sldLayoutMk cId="2593090007" sldId="2147483797"/>
          </pc:sldLayoutMkLst>
        </pc:sldLayoutChg>
        <pc:sldLayoutChg chg="add">
          <pc:chgData name="Shabnam Kausar (2319036)" userId="79bd2153-4ef1-47d8-b2cd-6498b0808678" providerId="ADAL" clId="{6E09A7A6-60BD-40D5-A7CA-7CD3EBFFC2CA}" dt="2026-02-10T11:11:55.505" v="74" actId="26606"/>
          <pc:sldLayoutMkLst>
            <pc:docMk/>
            <pc:sldMasterMk cId="4071238271" sldId="2147483805"/>
            <pc:sldLayoutMk cId="3702734255" sldId="2147483798"/>
          </pc:sldLayoutMkLst>
        </pc:sldLayoutChg>
        <pc:sldLayoutChg chg="add">
          <pc:chgData name="Shabnam Kausar (2319036)" userId="79bd2153-4ef1-47d8-b2cd-6498b0808678" providerId="ADAL" clId="{6E09A7A6-60BD-40D5-A7CA-7CD3EBFFC2CA}" dt="2026-02-10T11:11:55.505" v="74" actId="26606"/>
          <pc:sldLayoutMkLst>
            <pc:docMk/>
            <pc:sldMasterMk cId="4071238271" sldId="2147483805"/>
            <pc:sldLayoutMk cId="1369574560" sldId="2147483799"/>
          </pc:sldLayoutMkLst>
        </pc:sldLayoutChg>
        <pc:sldLayoutChg chg="add">
          <pc:chgData name="Shabnam Kausar (2319036)" userId="79bd2153-4ef1-47d8-b2cd-6498b0808678" providerId="ADAL" clId="{6E09A7A6-60BD-40D5-A7CA-7CD3EBFFC2CA}" dt="2026-02-10T11:11:55.505" v="74" actId="26606"/>
          <pc:sldLayoutMkLst>
            <pc:docMk/>
            <pc:sldMasterMk cId="4071238271" sldId="2147483805"/>
            <pc:sldLayoutMk cId="2958323702" sldId="2147483800"/>
          </pc:sldLayoutMkLst>
        </pc:sldLayoutChg>
        <pc:sldLayoutChg chg="add">
          <pc:chgData name="Shabnam Kausar (2319036)" userId="79bd2153-4ef1-47d8-b2cd-6498b0808678" providerId="ADAL" clId="{6E09A7A6-60BD-40D5-A7CA-7CD3EBFFC2CA}" dt="2026-02-10T11:11:55.505" v="74" actId="26606"/>
          <pc:sldLayoutMkLst>
            <pc:docMk/>
            <pc:sldMasterMk cId="4071238271" sldId="2147483805"/>
            <pc:sldLayoutMk cId="1241108902" sldId="2147483801"/>
          </pc:sldLayoutMkLst>
        </pc:sldLayoutChg>
        <pc:sldLayoutChg chg="add">
          <pc:chgData name="Shabnam Kausar (2319036)" userId="79bd2153-4ef1-47d8-b2cd-6498b0808678" providerId="ADAL" clId="{6E09A7A6-60BD-40D5-A7CA-7CD3EBFFC2CA}" dt="2026-02-10T11:11:55.505" v="74" actId="26606"/>
          <pc:sldLayoutMkLst>
            <pc:docMk/>
            <pc:sldMasterMk cId="4071238271" sldId="2147483805"/>
            <pc:sldLayoutMk cId="4081796844" sldId="2147483802"/>
          </pc:sldLayoutMkLst>
        </pc:sldLayoutChg>
        <pc:sldLayoutChg chg="add">
          <pc:chgData name="Shabnam Kausar (2319036)" userId="79bd2153-4ef1-47d8-b2cd-6498b0808678" providerId="ADAL" clId="{6E09A7A6-60BD-40D5-A7CA-7CD3EBFFC2CA}" dt="2026-02-10T11:11:55.505" v="74" actId="26606"/>
          <pc:sldLayoutMkLst>
            <pc:docMk/>
            <pc:sldMasterMk cId="4071238271" sldId="2147483805"/>
            <pc:sldLayoutMk cId="2863262815" sldId="2147483803"/>
          </pc:sldLayoutMkLst>
        </pc:sldLayoutChg>
        <pc:sldLayoutChg chg="add">
          <pc:chgData name="Shabnam Kausar (2319036)" userId="79bd2153-4ef1-47d8-b2cd-6498b0808678" providerId="ADAL" clId="{6E09A7A6-60BD-40D5-A7CA-7CD3EBFFC2CA}" dt="2026-02-10T11:11:55.505" v="74" actId="26606"/>
          <pc:sldLayoutMkLst>
            <pc:docMk/>
            <pc:sldMasterMk cId="4071238271" sldId="2147483805"/>
            <pc:sldLayoutMk cId="4236367200" sldId="2147483804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35DBF2B-9C1C-4791-9209-2E75596DF26A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FEEF93-4DF8-4EC2-AE18-3156B87883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2644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FEEF93-4DF8-4EC2-AE18-3156B87883E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49264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B6A064-6A27-F3C3-0DEA-7ECD10494B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B7979E9-D795-9D94-80AE-65E50745F9F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CC8DBD6-9749-D0E2-3B26-54453D6806A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CFD93AA-8BB5-1369-D5D7-84BD8D06DFD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FEEF93-4DF8-4EC2-AE18-3156B87883E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64871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FEEF93-4DF8-4EC2-AE18-3156B87883E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520787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FEEF93-4DF8-4EC2-AE18-3156B87883E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299312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FEEF93-4DF8-4EC2-AE18-3156B87883E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88285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FEEF93-4DF8-4EC2-AE18-3156B87883E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55854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FEEF93-4DF8-4EC2-AE18-3156B87883E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4920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FEEF93-4DF8-4EC2-AE18-3156B87883E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539755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FEEF93-4DF8-4EC2-AE18-3156B87883E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6391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 title="Page Number Shape">
            <a:extLst>
              <a:ext uri="{FF2B5EF4-FFF2-40B4-BE49-F238E27FC236}">
                <a16:creationId xmlns:a16="http://schemas.microsoft.com/office/drawing/2014/main" id="{DD4C4B28-6B4B-4445-8535-F516D74E4AA9}"/>
              </a:ext>
            </a:extLst>
          </p:cNvPr>
          <p:cNvSpPr/>
          <p:nvPr/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cxnSp>
        <p:nvCxnSpPr>
          <p:cNvPr id="12" name="Straight Connector 11" title="Verticle Rule Line">
            <a:extLst>
              <a:ext uri="{FF2B5EF4-FFF2-40B4-BE49-F238E27FC236}">
                <a16:creationId xmlns:a16="http://schemas.microsoft.com/office/drawing/2014/main" id="{0CB1C732-7193-4253-8746-850D090A6B4E}"/>
              </a:ext>
            </a:extLst>
          </p:cNvPr>
          <p:cNvCxnSpPr>
            <a:cxnSpLocks/>
          </p:cNvCxnSpPr>
          <p:nvPr/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03AA199-952B-427F-A5BE-B97D25FD07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78992" y="1143000"/>
            <a:ext cx="6720840" cy="3730752"/>
          </a:xfrm>
        </p:spPr>
        <p:txBody>
          <a:bodyPr anchor="t">
            <a:normAutofit/>
          </a:bodyPr>
          <a:lstStyle>
            <a:lvl1pPr algn="l">
              <a:defRPr sz="7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1AA393-A876-475F-A05B-1CCAB6C1F0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78992" y="5010912"/>
            <a:ext cx="6720840" cy="704088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395621-D631-4F31-AEEF-C8574E50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86356" y="6007608"/>
            <a:ext cx="3143643" cy="365125"/>
          </a:xfrm>
        </p:spPr>
        <p:txBody>
          <a:bodyPr/>
          <a:lstStyle/>
          <a:p>
            <a:fld id="{53BEF823-48A5-43FC-BE03-E79964288B41}" type="datetimeFigureOut">
              <a:rPr lang="en-US" smtClean="0"/>
              <a:t>3/2/2026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5EE125-77AD-4E23-AFB7-C5CFDEACAC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78991" y="6007608"/>
            <a:ext cx="672083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569682-B530-4F52-87B9-39464A0930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algn="ctr">
              <a:defRPr/>
            </a:lvl1pPr>
          </a:lstStyle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83237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3351BD-5252-4168-A69E-C6864AE297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748EEE-19C9-493B-836D-73B9E4A0BE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7FA6BFE-11ED-4FB4-9F65-508B5B0F0D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3/2/2026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90F536E-BEFF-4E0D-B4EC-39DE28C67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6EE02AF-6FE1-4972-BD48-A82499AD67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11089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452EE-D9FC-4E51-9BFF-141F919233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3051" y="2414016"/>
            <a:ext cx="10666949" cy="3099816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E086C4-4949-4E7A-A182-6709496A1C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58952" y="1389888"/>
            <a:ext cx="10671048" cy="822960"/>
          </a:xfrm>
        </p:spPr>
        <p:txBody>
          <a:bodyPr anchor="ctr">
            <a:normAutofit/>
          </a:bodyPr>
          <a:lstStyle>
            <a:lvl1pPr marL="0" indent="0">
              <a:buNone/>
              <a:defRPr sz="20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D12BC88-6A2B-4851-9568-23A4B74D9F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3/2/2026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882CFE5-65C3-4F46-9141-4645455947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321B390-4E13-4481-AC02-FF126656C4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17968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0E02F8-47BB-4D30-8EFE-69C9222D9E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84648" y="758952"/>
            <a:ext cx="6245352" cy="22402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844D33-6BF0-4205-A542-8537E35159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84647" y="3273551"/>
            <a:ext cx="6245351" cy="22402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D6953A83-D2BE-4015-8D64-BE93DDFE5D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3/2/2026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A849E67-05F9-4033-B033-74D6B8C8E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DFAAC6AA-CFFB-438F-9327-DDB023E2E1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A4960CB-ABA7-4442-AB15-FE444F23C6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8632628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348291-9C7D-407E-8D07-FA3A323EA9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84648" y="758952"/>
            <a:ext cx="6245352" cy="548640"/>
          </a:xfrm>
        </p:spPr>
        <p:txBody>
          <a:bodyPr anchor="b"/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A192D2-8BA6-4A4D-814D-AD37A2A10A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90323" y="1377198"/>
            <a:ext cx="6239675" cy="1828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86FD4BC-C948-41C4-BA24-5D26147E1C9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184647" y="3319548"/>
            <a:ext cx="6245351" cy="548640"/>
          </a:xfrm>
        </p:spPr>
        <p:txBody>
          <a:bodyPr anchor="b"/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12E359C-F73D-4F1B-9F9A-6D62856710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184646" y="3932372"/>
            <a:ext cx="6245352" cy="1828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D76B63AE-38FF-40DD-A543-32DD98E6BD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C686C0EB-E082-4BAB-99E8-B42F3C28B2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3/2/2026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B3CB0152-BA1F-48C7-A66F-3ADB51C94B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BD1C21B3-5CF6-415F-8295-EED3DF5CB5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63672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D470D5-4EB9-4410-A8AE-6D85F19239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5887FB59-BA77-4864-B9E8-994851250C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3/2/2026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6F0BC0B-BA67-455B-B567-1473DF0628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CF0BCF3-6FB5-4529-AA6A-A31467351E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27342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F1315B-6865-4A5A-91C1-B75339038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3/2/2026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536720-08C7-43DE-8EB5-CAB52D0E96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2477AF-B012-491C-AE42-22DE1203BE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65472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D183AC-72A9-43F5-A1B3-1D7A6A4C7E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758951"/>
            <a:ext cx="6245352" cy="4754881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045592-52ED-4270-ACBB-BCC528DAC4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58953" y="3815080"/>
            <a:ext cx="3831336" cy="1698752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99A93518-F9B5-418F-9883-BEF8359B04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3/2/2026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27B9FFE7-C4AB-425B-9B56-E412C72212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59231052-EBA8-4781-B28A-2FEA8BE523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DBF9E7-F686-4FA1-9BA5-69BDD014B0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293017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62955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116CF06-B27C-4DC4-981D-38E31997BD1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758951"/>
            <a:ext cx="6245352" cy="475488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976E66-2CB3-4F47-97F6-077C4281831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58952" y="3794760"/>
            <a:ext cx="3831336" cy="1719072"/>
          </a:xfrm>
        </p:spPr>
        <p:txBody>
          <a:bodyPr>
            <a:normAutofit/>
          </a:bodyPr>
          <a:lstStyle>
            <a:lvl1pPr marL="0" indent="0">
              <a:buNone/>
              <a:defRPr sz="20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71414C9F-CBBD-4D5E-A831-BC0CDFEBCE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3/2/2026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F58DC0C8-B580-442D-8DAC-4F0F869B1F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1B0D29E8-DFEE-49AB-83AF-85FF25252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EAAF1B-6B6E-4D37-8F57-E403C6371A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292608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63307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F59FCF-ACDF-495D-ACFA-15FCAC9EAE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B3786E3-AB17-427E-8EF8-7FCB671A11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833B4E9-7A16-448C-8BE6-B14941A348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3/2/2026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79212F5-5835-49FF-836F-5E3008A0ED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E9D492B-E5EE-4D24-A087-57D739CFAC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30900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A31E395-94BD-4E79-8E42-9CD4EB33CA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475542" y="758952"/>
            <a:ext cx="2954458" cy="498600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9AA8A4-66BC-4E80-ABE3-F533F82B88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58952" y="758952"/>
            <a:ext cx="7407586" cy="498600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DA4EA6-6A1A-48ED-9D79-A438561C7E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3/2/2026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049B2BA-9250-4EBF-8820-10BDA5C1C6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F914475-55F3-4C46-BAE2-E4D93E9E37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95745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 title="Page Number Shape">
            <a:extLst>
              <a:ext uri="{FF2B5EF4-FFF2-40B4-BE49-F238E27FC236}">
                <a16:creationId xmlns:a16="http://schemas.microsoft.com/office/drawing/2014/main" id="{72411438-92A5-42B0-9C54-EA4FB32ACB5E}"/>
              </a:ext>
            </a:extLst>
          </p:cNvPr>
          <p:cNvSpPr/>
          <p:nvPr/>
        </p:nvSpPr>
        <p:spPr bwMode="auto">
          <a:xfrm>
            <a:off x="11784011" y="5778801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D56E4D8-47B6-4DEC-BD29-B3B6ED4CC7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47548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0F5D4C-4873-4052-A294-99CCB9421C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84648" y="758952"/>
            <a:ext cx="6245352" cy="47548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1D62B3-3490-46B4-A10E-33FCE4A1FB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616952" y="6007608"/>
            <a:ext cx="38130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algn="r"/>
            <a:fld id="{53BEF823-48A5-43FC-BE03-E79964288B41}" type="datetimeFigureOut">
              <a:rPr lang="en-US" smtClean="0"/>
              <a:pPr algn="r"/>
              <a:t>3/2/2026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424CB1-7D5F-4F52-9F99-7068F5819E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58952" y="6007608"/>
            <a:ext cx="383133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1F9CC9-1431-4569-B2F1-D048149553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86616" y="6007608"/>
            <a:ext cx="411480" cy="365125"/>
          </a:xfrm>
          <a:prstGeom prst="rect">
            <a:avLst/>
          </a:prstGeom>
        </p:spPr>
        <p:txBody>
          <a:bodyPr vert="horz" lIns="45720" tIns="45720" rIns="45720" bIns="45720" rtlCol="0" anchor="ctr"/>
          <a:lstStyle>
            <a:lvl1pPr algn="r">
              <a:defRPr sz="900" b="1">
                <a:solidFill>
                  <a:schemeClr val="bg1"/>
                </a:solidFill>
              </a:defRPr>
            </a:lvl1pPr>
          </a:lstStyle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12382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0" r:id="rId1"/>
    <p:sldLayoutId id="2147483801" r:id="rId2"/>
    <p:sldLayoutId id="2147483802" r:id="rId3"/>
    <p:sldLayoutId id="2147483803" r:id="rId4"/>
    <p:sldLayoutId id="2147483804" r:id="rId5"/>
    <p:sldLayoutId id="2147483798" r:id="rId6"/>
    <p:sldLayoutId id="2147483794" r:id="rId7"/>
    <p:sldLayoutId id="2147483795" r:id="rId8"/>
    <p:sldLayoutId id="2147483796" r:id="rId9"/>
    <p:sldLayoutId id="2147483797" r:id="rId10"/>
    <p:sldLayoutId id="214748379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i="1" kern="1200" spc="1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Char char="•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182880" indent="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None/>
        <a:defRPr sz="18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82880" indent="-18288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82880" indent="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None/>
        <a:defRPr sz="14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" indent="-18288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Char char="•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topol.hee.nhs.uk/" TargetMode="External"/><Relationship Id="rId3" Type="http://schemas.openxmlformats.org/officeDocument/2006/relationships/hyperlink" Target="https://www.bmj.com/" TargetMode="External"/><Relationship Id="rId7" Type="http://schemas.openxmlformats.org/officeDocument/2006/relationships/hyperlink" Target="https://www.nuffieldtrust.org.uk/" TargetMode="External"/><Relationship Id="rId2" Type="http://schemas.openxmlformats.org/officeDocument/2006/relationships/hyperlink" Target="https://www.kingsfund.org.uk/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nhs.uk/nhs-app" TargetMode="External"/><Relationship Id="rId5" Type="http://schemas.openxmlformats.org/officeDocument/2006/relationships/hyperlink" Target="https://www.longtermplan.nhs.uk/" TargetMode="External"/><Relationship Id="rId4" Type="http://schemas.openxmlformats.org/officeDocument/2006/relationships/hyperlink" Target="https://www.health.org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55B419A7-F817-4767-8CCB-FB0E189C4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4F823D9-9F99-5C22-606F-9F6E034B90BE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/>
          </a:blip>
          <a:srcRect b="450"/>
          <a:stretch>
            <a:fillRect/>
          </a:stretch>
        </p:blipFill>
        <p:spPr>
          <a:xfrm>
            <a:off x="3331593" y="0"/>
            <a:ext cx="8860407" cy="6857990"/>
          </a:xfrm>
          <a:custGeom>
            <a:avLst/>
            <a:gdLst/>
            <a:ahLst/>
            <a:cxnLst/>
            <a:rect l="l" t="t" r="r" b="b"/>
            <a:pathLst>
              <a:path w="8860407" h="6858000">
                <a:moveTo>
                  <a:pt x="0" y="0"/>
                </a:moveTo>
                <a:lnTo>
                  <a:pt x="8860407" y="0"/>
                </a:lnTo>
                <a:lnTo>
                  <a:pt x="8860407" y="6858000"/>
                </a:lnTo>
                <a:lnTo>
                  <a:pt x="661049" y="6858000"/>
                </a:lnTo>
                <a:lnTo>
                  <a:pt x="832672" y="6662026"/>
                </a:lnTo>
                <a:cubicBezTo>
                  <a:pt x="1465328" y="5866432"/>
                  <a:pt x="1845374" y="4846462"/>
                  <a:pt x="1845374" y="3734370"/>
                </a:cubicBezTo>
                <a:cubicBezTo>
                  <a:pt x="1845374" y="2244963"/>
                  <a:pt x="1163691" y="920792"/>
                  <a:pt x="106458" y="79568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F095701-12C8-725A-813F-52ABF99F6B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499403"/>
            <a:ext cx="5184648" cy="4438322"/>
          </a:xfrm>
        </p:spPr>
        <p:txBody>
          <a:bodyPr anchor="b">
            <a:normAutofit fontScale="90000"/>
          </a:bodyPr>
          <a:lstStyle/>
          <a:p>
            <a:pPr algn="ctr"/>
            <a:br>
              <a:rPr lang="en-GB" sz="2000" b="1" i="0" u="sng" dirty="0">
                <a:latin typeface="Aharoni" panose="02010803020104030203" pitchFamily="2" charset="-79"/>
                <a:cs typeface="Aharoni" panose="02010803020104030203" pitchFamily="2" charset="-79"/>
              </a:rPr>
            </a:br>
            <a:br>
              <a:rPr lang="en-GB" sz="2000" b="1" i="0" u="sng" dirty="0">
                <a:latin typeface="Aharoni" panose="02010803020104030203" pitchFamily="2" charset="-79"/>
                <a:cs typeface="Aharoni" panose="02010803020104030203" pitchFamily="2" charset="-79"/>
              </a:rPr>
            </a:br>
            <a:br>
              <a:rPr lang="en-GB" sz="2000" b="1" i="0" u="sng" dirty="0">
                <a:latin typeface="Aharoni" panose="02010803020104030203" pitchFamily="2" charset="-79"/>
                <a:cs typeface="Aharoni" panose="02010803020104030203" pitchFamily="2" charset="-79"/>
              </a:rPr>
            </a:br>
            <a:br>
              <a:rPr lang="en-GB" sz="2000" b="1" i="0" u="sng" dirty="0">
                <a:latin typeface="Aharoni" panose="02010803020104030203" pitchFamily="2" charset="-79"/>
                <a:cs typeface="Aharoni" panose="02010803020104030203" pitchFamily="2" charset="-79"/>
              </a:rPr>
            </a:br>
            <a:br>
              <a:rPr lang="en-GB" sz="2000" i="0" dirty="0">
                <a:latin typeface="Aharoni" panose="02010803020104030203" pitchFamily="2" charset="-79"/>
                <a:cs typeface="Aharoni" panose="02010803020104030203" pitchFamily="2" charset="-79"/>
              </a:rPr>
            </a:br>
            <a:br>
              <a:rPr lang="en-GB" sz="1800" i="0" dirty="0"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en-GB" sz="1800" i="0" dirty="0">
                <a:latin typeface="Aharoni" panose="02010803020104030203" pitchFamily="2" charset="-79"/>
                <a:cs typeface="Aharoni" panose="02010803020104030203" pitchFamily="2" charset="-79"/>
              </a:rPr>
              <a:t>Name: Shabnam Kausar</a:t>
            </a:r>
            <a:br>
              <a:rPr lang="en-GB" sz="1800" i="0" dirty="0">
                <a:latin typeface="Aharoni" panose="02010803020104030203" pitchFamily="2" charset="-79"/>
                <a:cs typeface="Aharoni" panose="02010803020104030203" pitchFamily="2" charset="-79"/>
              </a:rPr>
            </a:br>
            <a:br>
              <a:rPr lang="en-GB" sz="1800" i="0" dirty="0">
                <a:latin typeface="Aharoni" panose="02010803020104030203" pitchFamily="2" charset="-79"/>
                <a:cs typeface="Aharoni" panose="02010803020104030203" pitchFamily="2" charset="-79"/>
              </a:rPr>
            </a:br>
            <a:br>
              <a:rPr lang="en-GB" sz="1800" i="0" dirty="0"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en-GB" sz="1800" i="0" dirty="0">
                <a:latin typeface="Aharoni" panose="02010803020104030203" pitchFamily="2" charset="-79"/>
                <a:cs typeface="Aharoni" panose="02010803020104030203" pitchFamily="2" charset="-79"/>
              </a:rPr>
              <a:t>Student Number: </a:t>
            </a:r>
            <a:r>
              <a:rPr lang="en-GB" sz="1800" i="0" dirty="0">
                <a:latin typeface="Abadi" panose="020B0604020104020204" pitchFamily="34" charset="0"/>
                <a:cs typeface="Aharoni" panose="02010803020104030203" pitchFamily="2" charset="-79"/>
              </a:rPr>
              <a:t>2319036  </a:t>
            </a:r>
            <a:br>
              <a:rPr lang="en-GB" sz="1800" i="0" dirty="0">
                <a:latin typeface="Aharoni" panose="02010803020104030203" pitchFamily="2" charset="-79"/>
                <a:cs typeface="Aharoni" panose="02010803020104030203" pitchFamily="2" charset="-79"/>
              </a:rPr>
            </a:br>
            <a:br>
              <a:rPr lang="en-GB" sz="1800" i="0" dirty="0"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en-GB" sz="1800" i="0" dirty="0">
                <a:latin typeface="Aharoni" panose="02010803020104030203" pitchFamily="2" charset="-79"/>
                <a:cs typeface="Aharoni" panose="02010803020104030203" pitchFamily="2" charset="-79"/>
              </a:rPr>
              <a:t>Digital Transformation in the Health and Care Professions</a:t>
            </a:r>
            <a:br>
              <a:rPr lang="en-GB" sz="1800" i="0" dirty="0">
                <a:latin typeface="Aharoni" panose="02010803020104030203" pitchFamily="2" charset="-79"/>
                <a:cs typeface="Aharoni" panose="02010803020104030203" pitchFamily="2" charset="-79"/>
              </a:rPr>
            </a:br>
            <a:br>
              <a:rPr lang="en-GB" sz="1800" i="0" dirty="0"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en-GB" sz="1800" b="1" i="0" dirty="0">
                <a:latin typeface="Aharoni" panose="02010803020104030203" pitchFamily="2" charset="-79"/>
                <a:cs typeface="Aharoni" panose="02010803020104030203" pitchFamily="2" charset="-79"/>
              </a:rPr>
              <a:t>BMHP</a:t>
            </a:r>
            <a:r>
              <a:rPr lang="en-GB" sz="1800" b="1" i="0" dirty="0">
                <a:latin typeface="Abadi" panose="020B0604020104020204" pitchFamily="34" charset="0"/>
                <a:cs typeface="Aharoni" panose="02010803020104030203" pitchFamily="2" charset="-79"/>
              </a:rPr>
              <a:t>6026</a:t>
            </a:r>
            <a:br>
              <a:rPr lang="en-GB" sz="1800" i="0" dirty="0">
                <a:latin typeface="Aharoni" panose="02010803020104030203" pitchFamily="2" charset="-79"/>
                <a:cs typeface="Aharoni" panose="02010803020104030203" pitchFamily="2" charset="-79"/>
              </a:rPr>
            </a:br>
            <a:br>
              <a:rPr lang="en-GB" sz="1800" i="0" dirty="0"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en-GB" sz="1800" i="0" dirty="0">
                <a:latin typeface="Aharoni" panose="02010803020104030203" pitchFamily="2" charset="-79"/>
                <a:cs typeface="Aharoni" panose="02010803020104030203" pitchFamily="2" charset="-79"/>
              </a:rPr>
              <a:t>Module Name </a:t>
            </a:r>
            <a:r>
              <a:rPr lang="it-IT" sz="1800" b="1" i="0" dirty="0">
                <a:latin typeface="Aharoni" panose="02010803020104030203" pitchFamily="2" charset="-79"/>
                <a:cs typeface="Aharoni" panose="02010803020104030203" pitchFamily="2" charset="-79"/>
              </a:rPr>
              <a:t>Viva Voce (Oral Presentation)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200" dirty="0"/>
            </a:br>
            <a:endParaRPr lang="en-GB" sz="2200" dirty="0"/>
          </a:p>
        </p:txBody>
      </p:sp>
      <p:sp>
        <p:nvSpPr>
          <p:cNvPr id="24" name="Freeform 6">
            <a:extLst>
              <a:ext uri="{FF2B5EF4-FFF2-40B4-BE49-F238E27FC236}">
                <a16:creationId xmlns:a16="http://schemas.microsoft.com/office/drawing/2014/main" id="{ADA271CD-3011-4A05-B4A3-80F1794684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8152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DD58245-4782-2B65-AD0A-DD13A2B95906}"/>
              </a:ext>
            </a:extLst>
          </p:cNvPr>
          <p:cNvSpPr txBox="1"/>
          <p:nvPr/>
        </p:nvSpPr>
        <p:spPr>
          <a:xfrm>
            <a:off x="5801743" y="1441292"/>
            <a:ext cx="496570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u="sng" dirty="0">
                <a:solidFill>
                  <a:schemeClr val="bg2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Digital Innovation in Health and Social </a:t>
            </a:r>
            <a:br>
              <a:rPr lang="en-GB" sz="3200" b="1" u="sng" dirty="0">
                <a:solidFill>
                  <a:schemeClr val="bg2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en-GB" sz="3200" b="1" u="sng" dirty="0">
                <a:solidFill>
                  <a:schemeClr val="bg2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Care</a:t>
            </a:r>
            <a:br>
              <a:rPr lang="en-GB" sz="3200" u="sng" dirty="0">
                <a:solidFill>
                  <a:schemeClr val="bg2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en-GB" sz="3200" u="sng" dirty="0">
                <a:solidFill>
                  <a:schemeClr val="bg2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Critical Evaluation of the NHS App</a:t>
            </a:r>
            <a:endParaRPr lang="en-GB" sz="3200" dirty="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6176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ED0980E-ADC5-4D84-5C97-16E50C1A1F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06C77385-AC45-DA66-E13E-979539E8FB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06CE173-9E77-7AF8-6392-5FD603A97F6C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/>
          </a:blip>
          <a:srcRect b="450"/>
          <a:stretch>
            <a:fillRect/>
          </a:stretch>
        </p:blipFill>
        <p:spPr>
          <a:xfrm>
            <a:off x="3331593" y="0"/>
            <a:ext cx="8860407" cy="6857990"/>
          </a:xfrm>
          <a:custGeom>
            <a:avLst/>
            <a:gdLst/>
            <a:ahLst/>
            <a:cxnLst/>
            <a:rect l="l" t="t" r="r" b="b"/>
            <a:pathLst>
              <a:path w="8860407" h="6858000">
                <a:moveTo>
                  <a:pt x="0" y="0"/>
                </a:moveTo>
                <a:lnTo>
                  <a:pt x="8860407" y="0"/>
                </a:lnTo>
                <a:lnTo>
                  <a:pt x="8860407" y="6858000"/>
                </a:lnTo>
                <a:lnTo>
                  <a:pt x="661049" y="6858000"/>
                </a:lnTo>
                <a:lnTo>
                  <a:pt x="832672" y="6662026"/>
                </a:lnTo>
                <a:cubicBezTo>
                  <a:pt x="1465328" y="5866432"/>
                  <a:pt x="1845374" y="4846462"/>
                  <a:pt x="1845374" y="3734370"/>
                </a:cubicBezTo>
                <a:cubicBezTo>
                  <a:pt x="1845374" y="2244963"/>
                  <a:pt x="1163691" y="920792"/>
                  <a:pt x="106458" y="79568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5112A82-E522-6672-1F7A-76BACD10264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2852" y="622300"/>
            <a:ext cx="3774948" cy="5537200"/>
          </a:xfrm>
        </p:spPr>
        <p:txBody>
          <a:bodyPr anchor="b">
            <a:normAutofit/>
          </a:bodyPr>
          <a:lstStyle/>
          <a:p>
            <a:br>
              <a:rPr lang="en-GB" sz="2000" b="1" i="0" u="sng" dirty="0">
                <a:latin typeface="Aharoni" panose="02010803020104030203" pitchFamily="2" charset="-79"/>
                <a:cs typeface="Aharoni" panose="02010803020104030203" pitchFamily="2" charset="-79"/>
              </a:rPr>
            </a:br>
            <a:br>
              <a:rPr lang="en-GB" sz="2000" b="1" i="0" u="sng" dirty="0">
                <a:latin typeface="Aharoni" panose="02010803020104030203" pitchFamily="2" charset="-79"/>
                <a:cs typeface="Aharoni" panose="02010803020104030203" pitchFamily="2" charset="-79"/>
              </a:rPr>
            </a:br>
            <a:br>
              <a:rPr lang="en-GB" sz="2000" b="1" i="0" u="sng" dirty="0">
                <a:latin typeface="Aharoni" panose="02010803020104030203" pitchFamily="2" charset="-79"/>
                <a:cs typeface="Aharoni" panose="02010803020104030203" pitchFamily="2" charset="-79"/>
              </a:rPr>
            </a:br>
            <a:br>
              <a:rPr lang="en-GB" sz="2000" b="1" i="0" u="sng" dirty="0">
                <a:latin typeface="Aharoni" panose="02010803020104030203" pitchFamily="2" charset="-79"/>
                <a:cs typeface="Aharoni" panose="02010803020104030203" pitchFamily="2" charset="-79"/>
              </a:rPr>
            </a:br>
            <a:br>
              <a:rPr lang="en-GB" sz="2000" i="0" u="sng" dirty="0">
                <a:latin typeface="Aharoni" panose="02010803020104030203" pitchFamily="2" charset="-79"/>
                <a:cs typeface="Aharoni" panose="02010803020104030203" pitchFamily="2" charset="-79"/>
              </a:rPr>
            </a:br>
            <a:br>
              <a:rPr lang="en-GB" sz="2000" i="0" dirty="0">
                <a:latin typeface="Aharoni" panose="02010803020104030203" pitchFamily="2" charset="-79"/>
                <a:cs typeface="Aharoni" panose="02010803020104030203" pitchFamily="2" charset="-79"/>
              </a:rPr>
            </a:br>
            <a:br>
              <a:rPr lang="en-GB" sz="2000" i="0" dirty="0">
                <a:latin typeface="Aharoni" panose="02010803020104030203" pitchFamily="2" charset="-79"/>
                <a:cs typeface="Aharoni" panose="02010803020104030203" pitchFamily="2" charset="-79"/>
              </a:rPr>
            </a:br>
            <a:br>
              <a:rPr lang="en-GB" sz="2200" dirty="0"/>
            </a:br>
            <a:endParaRPr lang="en-GB" sz="2200" dirty="0"/>
          </a:p>
        </p:txBody>
      </p:sp>
      <p:sp>
        <p:nvSpPr>
          <p:cNvPr id="24" name="Freeform 6">
            <a:extLst>
              <a:ext uri="{FF2B5EF4-FFF2-40B4-BE49-F238E27FC236}">
                <a16:creationId xmlns:a16="http://schemas.microsoft.com/office/drawing/2014/main" id="{7AE78218-DE35-4BEB-E98E-822042303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8152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7CEDF54-3FD3-3C1C-22F2-8C91A7235E56}"/>
              </a:ext>
            </a:extLst>
          </p:cNvPr>
          <p:cNvSpPr txBox="1"/>
          <p:nvPr/>
        </p:nvSpPr>
        <p:spPr>
          <a:xfrm>
            <a:off x="482600" y="437624"/>
            <a:ext cx="3505200" cy="57246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>
                <a:latin typeface="Aharoni" panose="02010803020104030203" pitchFamily="2" charset="-79"/>
                <a:cs typeface="Aharoni" panose="02010803020104030203" pitchFamily="2" charset="-79"/>
              </a:rPr>
              <a:t>Background and Context</a:t>
            </a:r>
          </a:p>
          <a:p>
            <a:endParaRPr lang="en-GB" sz="2400" b="1" u="sng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latin typeface="Aharoni" panose="02010803020104030203" pitchFamily="2" charset="-79"/>
                <a:cs typeface="Aharoni" panose="02010803020104030203" pitchFamily="2" charset="-79"/>
              </a:rPr>
              <a:t>Why Digital Transformation?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Increasing NHS demand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Workforce pressures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Need for efficient and accessible services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NHS Long Term Plan → digital-first healthcare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en-GB" dirty="0"/>
              <a:t>(NHS England, 2019)</a:t>
            </a:r>
            <a:endParaRPr lang="en-GB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endParaRPr lang="en-GB" sz="2400" b="1" u="sng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1542503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BE129EC-F7A8-1030-0038-C3D45115A6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8FE2F54E-F83B-C1F8-06F1-DA5C13544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21C39EF-923A-7AA8-3875-D1D76085C272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/>
          </a:blip>
          <a:srcRect b="450"/>
          <a:stretch>
            <a:fillRect/>
          </a:stretch>
        </p:blipFill>
        <p:spPr>
          <a:xfrm>
            <a:off x="3331593" y="10"/>
            <a:ext cx="8860407" cy="6857990"/>
          </a:xfrm>
          <a:custGeom>
            <a:avLst/>
            <a:gdLst/>
            <a:ahLst/>
            <a:cxnLst/>
            <a:rect l="l" t="t" r="r" b="b"/>
            <a:pathLst>
              <a:path w="8860407" h="6858000">
                <a:moveTo>
                  <a:pt x="0" y="0"/>
                </a:moveTo>
                <a:lnTo>
                  <a:pt x="8860407" y="0"/>
                </a:lnTo>
                <a:lnTo>
                  <a:pt x="8860407" y="6858000"/>
                </a:lnTo>
                <a:lnTo>
                  <a:pt x="661049" y="6858000"/>
                </a:lnTo>
                <a:lnTo>
                  <a:pt x="832672" y="6662026"/>
                </a:lnTo>
                <a:cubicBezTo>
                  <a:pt x="1465328" y="5866432"/>
                  <a:pt x="1845374" y="4846462"/>
                  <a:pt x="1845374" y="3734370"/>
                </a:cubicBezTo>
                <a:cubicBezTo>
                  <a:pt x="1845374" y="2244963"/>
                  <a:pt x="1163691" y="920792"/>
                  <a:pt x="106458" y="79568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71FBF05-A067-771C-DB99-2AFD98B04B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8952" y="1128811"/>
            <a:ext cx="3447288" cy="3342290"/>
          </a:xfrm>
        </p:spPr>
        <p:txBody>
          <a:bodyPr anchor="b">
            <a:normAutofit/>
          </a:bodyPr>
          <a:lstStyle/>
          <a:p>
            <a:br>
              <a:rPr lang="en-GB" sz="2200" dirty="0"/>
            </a:br>
            <a:br>
              <a:rPr lang="en-GB" sz="2200" dirty="0"/>
            </a:br>
            <a:endParaRPr lang="en-GB" sz="2200" dirty="0"/>
          </a:p>
        </p:txBody>
      </p:sp>
      <p:sp>
        <p:nvSpPr>
          <p:cNvPr id="24" name="Freeform 6">
            <a:extLst>
              <a:ext uri="{FF2B5EF4-FFF2-40B4-BE49-F238E27FC236}">
                <a16:creationId xmlns:a16="http://schemas.microsoft.com/office/drawing/2014/main" id="{8A3BE0FF-EA2C-3369-544A-67DA04FE1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8152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B814AD6-DC5B-52B6-5210-DDDBE80DC8E3}"/>
              </a:ext>
            </a:extLst>
          </p:cNvPr>
          <p:cNvSpPr txBox="1"/>
          <p:nvPr/>
        </p:nvSpPr>
        <p:spPr>
          <a:xfrm>
            <a:off x="261258" y="982176"/>
            <a:ext cx="3944982" cy="49244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b="1" u="sng" dirty="0">
                <a:latin typeface="Aharoni" panose="02010803020104030203" pitchFamily="2" charset="-79"/>
                <a:cs typeface="Aharoni" panose="02010803020104030203" pitchFamily="2" charset="-79"/>
              </a:rPr>
              <a:t>What is the NHS App?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u="sng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Launched nationally in 2019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Book GP appointments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Order repeat prescriptions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Access health records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Receive messages and health information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Supports patient self-management</a:t>
            </a:r>
          </a:p>
          <a:p>
            <a:endParaRPr lang="en-GB" dirty="0"/>
          </a:p>
          <a:p>
            <a:r>
              <a:rPr lang="en-GB" dirty="0"/>
              <a:t>(NHS England, 2023)</a:t>
            </a:r>
          </a:p>
        </p:txBody>
      </p:sp>
    </p:spTree>
    <p:extLst>
      <p:ext uri="{BB962C8B-B14F-4D97-AF65-F5344CB8AC3E}">
        <p14:creationId xmlns:p14="http://schemas.microsoft.com/office/powerpoint/2010/main" val="1433458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2095FA7-2964-4162-2D46-6685B78679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9F0BFF66-BA6D-8F3A-C4BB-6D9B85F00F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F97423D-9365-E1FC-1951-6A560F56A2E3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/>
          </a:blip>
          <a:srcRect b="450"/>
          <a:stretch>
            <a:fillRect/>
          </a:stretch>
        </p:blipFill>
        <p:spPr>
          <a:xfrm>
            <a:off x="3331593" y="10"/>
            <a:ext cx="8860407" cy="6857990"/>
          </a:xfrm>
          <a:custGeom>
            <a:avLst/>
            <a:gdLst/>
            <a:ahLst/>
            <a:cxnLst/>
            <a:rect l="l" t="t" r="r" b="b"/>
            <a:pathLst>
              <a:path w="8860407" h="6858000">
                <a:moveTo>
                  <a:pt x="0" y="0"/>
                </a:moveTo>
                <a:lnTo>
                  <a:pt x="8860407" y="0"/>
                </a:lnTo>
                <a:lnTo>
                  <a:pt x="8860407" y="6858000"/>
                </a:lnTo>
                <a:lnTo>
                  <a:pt x="661049" y="6858000"/>
                </a:lnTo>
                <a:lnTo>
                  <a:pt x="832672" y="6662026"/>
                </a:lnTo>
                <a:cubicBezTo>
                  <a:pt x="1465328" y="5866432"/>
                  <a:pt x="1845374" y="4846462"/>
                  <a:pt x="1845374" y="3734370"/>
                </a:cubicBezTo>
                <a:cubicBezTo>
                  <a:pt x="1845374" y="2244963"/>
                  <a:pt x="1163691" y="920792"/>
                  <a:pt x="106458" y="79568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1997D8B-02B7-7505-B9A0-5845152C16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8952" y="1128811"/>
            <a:ext cx="3447288" cy="3342290"/>
          </a:xfrm>
        </p:spPr>
        <p:txBody>
          <a:bodyPr anchor="b">
            <a:normAutofit/>
          </a:bodyPr>
          <a:lstStyle/>
          <a:p>
            <a:br>
              <a:rPr lang="en-GB" sz="2200" dirty="0"/>
            </a:br>
            <a:br>
              <a:rPr lang="en-GB" sz="2200" dirty="0"/>
            </a:br>
            <a:endParaRPr lang="en-GB" sz="2200" dirty="0"/>
          </a:p>
        </p:txBody>
      </p:sp>
      <p:sp>
        <p:nvSpPr>
          <p:cNvPr id="24" name="Freeform 6">
            <a:extLst>
              <a:ext uri="{FF2B5EF4-FFF2-40B4-BE49-F238E27FC236}">
                <a16:creationId xmlns:a16="http://schemas.microsoft.com/office/drawing/2014/main" id="{8DFC5C76-F43A-BC06-6EDE-90044CFDC4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8152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E6C90FA-53DB-BCD6-9709-E09ED2A140FA}"/>
              </a:ext>
            </a:extLst>
          </p:cNvPr>
          <p:cNvSpPr txBox="1"/>
          <p:nvPr/>
        </p:nvSpPr>
        <p:spPr>
          <a:xfrm>
            <a:off x="261258" y="544611"/>
            <a:ext cx="3944982" cy="57246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u="sng" dirty="0">
                <a:latin typeface="Aharoni" panose="02010803020104030203" pitchFamily="2" charset="-79"/>
                <a:cs typeface="Aharoni" panose="02010803020104030203" pitchFamily="2" charset="-79"/>
              </a:rPr>
              <a:t>Workforce Impact</a:t>
            </a:r>
          </a:p>
          <a:p>
            <a:endParaRPr lang="en-GB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en-GB" u="sng" dirty="0">
                <a:latin typeface="Aharoni" panose="02010803020104030203" pitchFamily="2" charset="-79"/>
                <a:cs typeface="Aharoni" panose="02010803020104030203" pitchFamily="2" charset="-79"/>
              </a:rPr>
              <a:t>Positive:</a:t>
            </a:r>
          </a:p>
          <a:p>
            <a:endParaRPr lang="en-GB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Reduced administrative tasks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Improved communication with patients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Development of digital skills</a:t>
            </a:r>
          </a:p>
          <a:p>
            <a:endParaRPr lang="en-GB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en-GB" u="sng" dirty="0">
                <a:latin typeface="Aharoni" panose="02010803020104030203" pitchFamily="2" charset="-79"/>
                <a:cs typeface="Aharoni" panose="02010803020104030203" pitchFamily="2" charset="-79"/>
              </a:rPr>
              <a:t>Challenges:</a:t>
            </a:r>
          </a:p>
          <a:p>
            <a:endParaRPr lang="en-GB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Increased digital workload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Training requirements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Adaptation to new workflow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en-GB" dirty="0">
                <a:latin typeface="Avenir Next LT Pro" panose="020B0504020202020204" pitchFamily="34" charset="0"/>
              </a:rPr>
              <a:t>(</a:t>
            </a:r>
            <a:r>
              <a:rPr lang="en-GB" dirty="0">
                <a:latin typeface="Avenir Next LT Pro" panose="020B0504020202020204" pitchFamily="34" charset="0"/>
                <a:cs typeface="Aharoni" panose="02010803020104030203" pitchFamily="2" charset="-79"/>
              </a:rPr>
              <a:t>Topol, 2019; Baird &amp; Beech, 2020)</a:t>
            </a:r>
          </a:p>
        </p:txBody>
      </p:sp>
    </p:spTree>
    <p:extLst>
      <p:ext uri="{BB962C8B-B14F-4D97-AF65-F5344CB8AC3E}">
        <p14:creationId xmlns:p14="http://schemas.microsoft.com/office/powerpoint/2010/main" val="15638468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47E1FC5-5C25-459C-3003-81884F0F40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3FB829F6-EAA0-4134-C193-4EA2BD700F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5F38BE2-5B9B-5D55-0ABA-71EA0188D438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/>
          </a:blip>
          <a:srcRect b="450"/>
          <a:stretch>
            <a:fillRect/>
          </a:stretch>
        </p:blipFill>
        <p:spPr>
          <a:xfrm>
            <a:off x="3331593" y="10"/>
            <a:ext cx="8860407" cy="6857990"/>
          </a:xfrm>
          <a:custGeom>
            <a:avLst/>
            <a:gdLst/>
            <a:ahLst/>
            <a:cxnLst/>
            <a:rect l="l" t="t" r="r" b="b"/>
            <a:pathLst>
              <a:path w="8860407" h="6858000">
                <a:moveTo>
                  <a:pt x="0" y="0"/>
                </a:moveTo>
                <a:lnTo>
                  <a:pt x="8860407" y="0"/>
                </a:lnTo>
                <a:lnTo>
                  <a:pt x="8860407" y="6858000"/>
                </a:lnTo>
                <a:lnTo>
                  <a:pt x="661049" y="6858000"/>
                </a:lnTo>
                <a:lnTo>
                  <a:pt x="832672" y="6662026"/>
                </a:lnTo>
                <a:cubicBezTo>
                  <a:pt x="1465328" y="5866432"/>
                  <a:pt x="1845374" y="4846462"/>
                  <a:pt x="1845374" y="3734370"/>
                </a:cubicBezTo>
                <a:cubicBezTo>
                  <a:pt x="1845374" y="2244963"/>
                  <a:pt x="1163691" y="920792"/>
                  <a:pt x="106458" y="79568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7ACEBC9-7375-ACA3-908B-49A861414BF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8952" y="1128811"/>
            <a:ext cx="3447288" cy="3342290"/>
          </a:xfrm>
        </p:spPr>
        <p:txBody>
          <a:bodyPr anchor="b">
            <a:normAutofit/>
          </a:bodyPr>
          <a:lstStyle/>
          <a:p>
            <a:br>
              <a:rPr lang="en-GB" sz="2200" dirty="0"/>
            </a:br>
            <a:br>
              <a:rPr lang="en-GB" sz="2200" dirty="0"/>
            </a:br>
            <a:endParaRPr lang="en-GB" sz="2200" dirty="0"/>
          </a:p>
        </p:txBody>
      </p:sp>
      <p:sp>
        <p:nvSpPr>
          <p:cNvPr id="24" name="Freeform 6">
            <a:extLst>
              <a:ext uri="{FF2B5EF4-FFF2-40B4-BE49-F238E27FC236}">
                <a16:creationId xmlns:a16="http://schemas.microsoft.com/office/drawing/2014/main" id="{5A00E24C-DFB8-0280-82E3-A13E5C43C7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8152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830E912-33AF-448C-92EE-D970548D418E}"/>
              </a:ext>
            </a:extLst>
          </p:cNvPr>
          <p:cNvSpPr txBox="1"/>
          <p:nvPr/>
        </p:nvSpPr>
        <p:spPr>
          <a:xfrm>
            <a:off x="261258" y="824011"/>
            <a:ext cx="3944982" cy="60016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GB" sz="2400" b="1" u="sng" dirty="0">
                <a:latin typeface="Aharoni" panose="02010803020104030203" pitchFamily="2" charset="-79"/>
                <a:cs typeface="Aharoni" panose="02010803020104030203" pitchFamily="2" charset="-79"/>
              </a:rPr>
              <a:t>Service Delivery</a:t>
            </a:r>
          </a:p>
          <a:p>
            <a:pPr algn="ctr">
              <a:buNone/>
            </a:pPr>
            <a:endParaRPr lang="en-GB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 Remote access to services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 Flexible care models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Reduced need for face-to-face admin visits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 Supports integrated care systems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Critical point: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Technology alone cannot solve workforce pressures</a:t>
            </a:r>
          </a:p>
          <a:p>
            <a:endParaRPr lang="en-GB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endParaRPr lang="en-GB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en-GB" dirty="0"/>
              <a:t> (Greenhalgh et al., 2020)</a:t>
            </a:r>
            <a:endParaRPr lang="en-GB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1476210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94106FA-AB5E-BD09-D2D5-ECB75F6D57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B39D340A-A183-E120-0AAB-4468B3A95E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E944474-269E-2791-5F19-46D131163202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/>
          </a:blip>
          <a:srcRect b="450"/>
          <a:stretch>
            <a:fillRect/>
          </a:stretch>
        </p:blipFill>
        <p:spPr>
          <a:xfrm>
            <a:off x="3331593" y="10"/>
            <a:ext cx="8860407" cy="6857990"/>
          </a:xfrm>
          <a:custGeom>
            <a:avLst/>
            <a:gdLst/>
            <a:ahLst/>
            <a:cxnLst/>
            <a:rect l="l" t="t" r="r" b="b"/>
            <a:pathLst>
              <a:path w="8860407" h="6858000">
                <a:moveTo>
                  <a:pt x="0" y="0"/>
                </a:moveTo>
                <a:lnTo>
                  <a:pt x="8860407" y="0"/>
                </a:lnTo>
                <a:lnTo>
                  <a:pt x="8860407" y="6858000"/>
                </a:lnTo>
                <a:lnTo>
                  <a:pt x="661049" y="6858000"/>
                </a:lnTo>
                <a:lnTo>
                  <a:pt x="832672" y="6662026"/>
                </a:lnTo>
                <a:cubicBezTo>
                  <a:pt x="1465328" y="5866432"/>
                  <a:pt x="1845374" y="4846462"/>
                  <a:pt x="1845374" y="3734370"/>
                </a:cubicBezTo>
                <a:cubicBezTo>
                  <a:pt x="1845374" y="2244963"/>
                  <a:pt x="1163691" y="920792"/>
                  <a:pt x="106458" y="79568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10AAD1E-8F9A-3002-46A7-572FC8D6C0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8952" y="1128811"/>
            <a:ext cx="3447288" cy="3342290"/>
          </a:xfrm>
        </p:spPr>
        <p:txBody>
          <a:bodyPr anchor="b">
            <a:normAutofit/>
          </a:bodyPr>
          <a:lstStyle/>
          <a:p>
            <a:br>
              <a:rPr lang="en-GB" sz="2200" dirty="0"/>
            </a:br>
            <a:br>
              <a:rPr lang="en-GB" sz="2200" dirty="0"/>
            </a:br>
            <a:endParaRPr lang="en-GB" sz="2200" dirty="0"/>
          </a:p>
        </p:txBody>
      </p:sp>
      <p:sp>
        <p:nvSpPr>
          <p:cNvPr id="24" name="Freeform 6">
            <a:extLst>
              <a:ext uri="{FF2B5EF4-FFF2-40B4-BE49-F238E27FC236}">
                <a16:creationId xmlns:a16="http://schemas.microsoft.com/office/drawing/2014/main" id="{422DC305-95F2-ACD7-7FAA-2F1BA1D49A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8152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8CCCC2F-F61D-53B5-901E-09709E6D798D}"/>
              </a:ext>
            </a:extLst>
          </p:cNvPr>
          <p:cNvSpPr txBox="1"/>
          <p:nvPr/>
        </p:nvSpPr>
        <p:spPr>
          <a:xfrm>
            <a:off x="261258" y="824011"/>
            <a:ext cx="3944982" cy="566308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GB" sz="2800" b="1" u="sng" dirty="0">
                <a:latin typeface="Aharoni" panose="02010803020104030203" pitchFamily="2" charset="-79"/>
                <a:cs typeface="Aharoni" panose="02010803020104030203" pitchFamily="2" charset="-79"/>
              </a:rPr>
              <a:t>Patient Experience</a:t>
            </a:r>
          </a:p>
          <a:p>
            <a:pPr algn="ctr">
              <a:buNone/>
            </a:pPr>
            <a:r>
              <a:rPr lang="en-GB" sz="2800" b="1" u="sng" dirty="0">
                <a:latin typeface="Aharoni" panose="02010803020104030203" pitchFamily="2" charset="-79"/>
                <a:cs typeface="Aharoni" panose="02010803020104030203" pitchFamily="2" charset="-79"/>
              </a:rPr>
              <a:t>Patient Benefits</a:t>
            </a:r>
          </a:p>
          <a:p>
            <a:pPr algn="ctr">
              <a:buNone/>
            </a:pPr>
            <a:endParaRPr lang="en-GB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 Convenience and accessibility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Increased autonomy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Transparency through record access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     </a:t>
            </a:r>
            <a:r>
              <a:rPr lang="en-GB" u="sng" dirty="0">
                <a:latin typeface="Aharoni" panose="02010803020104030203" pitchFamily="2" charset="-79"/>
                <a:cs typeface="Aharoni" panose="02010803020104030203" pitchFamily="2" charset="-79"/>
              </a:rPr>
              <a:t>Challenges: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Digital exclusion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Privacy concerns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Health literacy barriers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en-GB" dirty="0"/>
              <a:t>(</a:t>
            </a:r>
            <a:r>
              <a:rPr lang="en-GB" dirty="0">
                <a:latin typeface="Avenir Next LT Pro" panose="020B0504020202020204" pitchFamily="34" charset="0"/>
                <a:cs typeface="Aharoni" panose="02010803020104030203" pitchFamily="2" charset="-79"/>
              </a:rPr>
              <a:t>Nuffield Trust, 2022)</a:t>
            </a:r>
          </a:p>
        </p:txBody>
      </p:sp>
    </p:spTree>
    <p:extLst>
      <p:ext uri="{BB962C8B-B14F-4D97-AF65-F5344CB8AC3E}">
        <p14:creationId xmlns:p14="http://schemas.microsoft.com/office/powerpoint/2010/main" val="2277229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AFF04C0-CF46-B81E-BF63-D8BDB60C34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D89ED826-D990-4229-C029-D939E9FE2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054B7DC-9C79-0DDC-FE40-F6AB9D1C5D23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/>
          </a:blip>
          <a:srcRect b="450"/>
          <a:stretch>
            <a:fillRect/>
          </a:stretch>
        </p:blipFill>
        <p:spPr>
          <a:xfrm>
            <a:off x="3331593" y="10"/>
            <a:ext cx="8860407" cy="6857990"/>
          </a:xfrm>
          <a:custGeom>
            <a:avLst/>
            <a:gdLst/>
            <a:ahLst/>
            <a:cxnLst/>
            <a:rect l="l" t="t" r="r" b="b"/>
            <a:pathLst>
              <a:path w="8860407" h="6858000">
                <a:moveTo>
                  <a:pt x="0" y="0"/>
                </a:moveTo>
                <a:lnTo>
                  <a:pt x="8860407" y="0"/>
                </a:lnTo>
                <a:lnTo>
                  <a:pt x="8860407" y="6858000"/>
                </a:lnTo>
                <a:lnTo>
                  <a:pt x="661049" y="6858000"/>
                </a:lnTo>
                <a:lnTo>
                  <a:pt x="832672" y="6662026"/>
                </a:lnTo>
                <a:cubicBezTo>
                  <a:pt x="1465328" y="5866432"/>
                  <a:pt x="1845374" y="4846462"/>
                  <a:pt x="1845374" y="3734370"/>
                </a:cubicBezTo>
                <a:cubicBezTo>
                  <a:pt x="1845374" y="2244963"/>
                  <a:pt x="1163691" y="920792"/>
                  <a:pt x="106458" y="79568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66FB10B-482A-B71F-C3A1-6C20C1EAE8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8952" y="1128811"/>
            <a:ext cx="3447288" cy="3342290"/>
          </a:xfrm>
        </p:spPr>
        <p:txBody>
          <a:bodyPr anchor="b">
            <a:normAutofit/>
          </a:bodyPr>
          <a:lstStyle/>
          <a:p>
            <a:br>
              <a:rPr lang="en-GB" sz="2200" dirty="0"/>
            </a:br>
            <a:br>
              <a:rPr lang="en-GB" sz="2200" dirty="0"/>
            </a:br>
            <a:endParaRPr lang="en-GB" sz="2200" dirty="0"/>
          </a:p>
        </p:txBody>
      </p:sp>
      <p:sp>
        <p:nvSpPr>
          <p:cNvPr id="24" name="Freeform 6">
            <a:extLst>
              <a:ext uri="{FF2B5EF4-FFF2-40B4-BE49-F238E27FC236}">
                <a16:creationId xmlns:a16="http://schemas.microsoft.com/office/drawing/2014/main" id="{5B17BCE2-A102-26EE-2237-51595BA1EF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8152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6AE2322-F2C8-0FC0-FACA-29EA267DB5F2}"/>
              </a:ext>
            </a:extLst>
          </p:cNvPr>
          <p:cNvSpPr txBox="1"/>
          <p:nvPr/>
        </p:nvSpPr>
        <p:spPr>
          <a:xfrm>
            <a:off x="72782" y="513326"/>
            <a:ext cx="3944982" cy="60631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GB" sz="2800" b="1" u="sng" dirty="0">
                <a:latin typeface="Aharoni" panose="02010803020104030203" pitchFamily="2" charset="-79"/>
                <a:cs typeface="Aharoni" panose="02010803020104030203" pitchFamily="2" charset="-79"/>
              </a:rPr>
              <a:t>Community Benefits</a:t>
            </a:r>
          </a:p>
          <a:p>
            <a:pPr algn="ctr">
              <a:buNone/>
            </a:pPr>
            <a:endParaRPr lang="en-GB" u="sng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Reduced travel requirements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Improved access for rural populations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Supports integrated healthcare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latin typeface="Aharoni" panose="02010803020104030203" pitchFamily="2" charset="-79"/>
                <a:cs typeface="Aharoni" panose="02010803020104030203" pitchFamily="2" charset="-79"/>
              </a:rPr>
              <a:t>Public Health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Health messaging and vaccination campaigns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Preventative healthcare support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Critical issue: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Digital divide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en-GB" dirty="0"/>
              <a:t>(Majeed et al., 2021)</a:t>
            </a:r>
            <a:endParaRPr lang="en-GB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35190376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A569979-39EF-E533-EA7A-66F6F8F454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3B77E48A-035D-3AEE-9694-E486303A9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D540492-F58A-112C-1540-904BE62E5862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/>
          </a:blip>
          <a:srcRect b="450"/>
          <a:stretch>
            <a:fillRect/>
          </a:stretch>
        </p:blipFill>
        <p:spPr>
          <a:xfrm>
            <a:off x="3331593" y="10"/>
            <a:ext cx="8860407" cy="6857990"/>
          </a:xfrm>
          <a:custGeom>
            <a:avLst/>
            <a:gdLst/>
            <a:ahLst/>
            <a:cxnLst/>
            <a:rect l="l" t="t" r="r" b="b"/>
            <a:pathLst>
              <a:path w="8860407" h="6858000">
                <a:moveTo>
                  <a:pt x="0" y="0"/>
                </a:moveTo>
                <a:lnTo>
                  <a:pt x="8860407" y="0"/>
                </a:lnTo>
                <a:lnTo>
                  <a:pt x="8860407" y="6858000"/>
                </a:lnTo>
                <a:lnTo>
                  <a:pt x="661049" y="6858000"/>
                </a:lnTo>
                <a:lnTo>
                  <a:pt x="832672" y="6662026"/>
                </a:lnTo>
                <a:cubicBezTo>
                  <a:pt x="1465328" y="5866432"/>
                  <a:pt x="1845374" y="4846462"/>
                  <a:pt x="1845374" y="3734370"/>
                </a:cubicBezTo>
                <a:cubicBezTo>
                  <a:pt x="1845374" y="2244963"/>
                  <a:pt x="1163691" y="920792"/>
                  <a:pt x="106458" y="79568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CB01C6F-8C20-C01E-3C07-29B4172081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8952" y="1128811"/>
            <a:ext cx="3447288" cy="3342290"/>
          </a:xfrm>
        </p:spPr>
        <p:txBody>
          <a:bodyPr anchor="b">
            <a:normAutofit/>
          </a:bodyPr>
          <a:lstStyle/>
          <a:p>
            <a:br>
              <a:rPr lang="en-GB" sz="2200" dirty="0"/>
            </a:br>
            <a:br>
              <a:rPr lang="en-GB" sz="2200" dirty="0"/>
            </a:br>
            <a:endParaRPr lang="en-GB" sz="2200" dirty="0"/>
          </a:p>
        </p:txBody>
      </p:sp>
      <p:sp>
        <p:nvSpPr>
          <p:cNvPr id="24" name="Freeform 6">
            <a:extLst>
              <a:ext uri="{FF2B5EF4-FFF2-40B4-BE49-F238E27FC236}">
                <a16:creationId xmlns:a16="http://schemas.microsoft.com/office/drawing/2014/main" id="{88E94ABA-7682-DD7C-4270-A1ED09BA24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8152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B17AB25-0FDB-170E-6367-407214FBB397}"/>
              </a:ext>
            </a:extLst>
          </p:cNvPr>
          <p:cNvSpPr txBox="1"/>
          <p:nvPr/>
        </p:nvSpPr>
        <p:spPr>
          <a:xfrm>
            <a:off x="261258" y="824011"/>
            <a:ext cx="3944982" cy="62170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GB" sz="2800" b="1" u="sng" dirty="0">
                <a:latin typeface="Aharoni" panose="02010803020104030203" pitchFamily="2" charset="-79"/>
                <a:cs typeface="Aharoni" panose="02010803020104030203" pitchFamily="2" charset="-79"/>
              </a:rPr>
              <a:t>Critical Evaluation</a:t>
            </a:r>
          </a:p>
          <a:p>
            <a:pPr algn="ctr">
              <a:buNone/>
            </a:pPr>
            <a:r>
              <a:rPr lang="en-GB" sz="2800" b="1" u="sng" dirty="0">
                <a:latin typeface="Aharoni" panose="02010803020104030203" pitchFamily="2" charset="-79"/>
                <a:cs typeface="Aharoni" panose="02010803020104030203" pitchFamily="2" charset="-79"/>
              </a:rPr>
              <a:t>Strengths</a:t>
            </a:r>
          </a:p>
          <a:p>
            <a:pPr>
              <a:buNone/>
            </a:pPr>
            <a:endParaRPr lang="en-GB" u="sng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Improved efficiency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Enhanced patient engagement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Increased accessibility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latin typeface="Aharoni" panose="02010803020104030203" pitchFamily="2" charset="-79"/>
                <a:cs typeface="Aharoni" panose="02010803020104030203" pitchFamily="2" charset="-79"/>
              </a:rPr>
              <a:t>Limitations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Digital inequality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Workforce pressures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Technology infrastructure challenges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en-GB" dirty="0"/>
              <a:t> (Health Foundation, 2021)</a:t>
            </a:r>
            <a:endParaRPr lang="en-GB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4695718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62AE520-ED45-C511-6A85-F0481F86E5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D64BBC04-9636-9186-F683-7B3EAB9EE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3B306A9-1429-19E1-B6D5-49C4C0C24389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/>
          </a:blip>
          <a:srcRect b="450"/>
          <a:stretch>
            <a:fillRect/>
          </a:stretch>
        </p:blipFill>
        <p:spPr>
          <a:xfrm>
            <a:off x="3331593" y="10"/>
            <a:ext cx="8860407" cy="6857990"/>
          </a:xfrm>
          <a:custGeom>
            <a:avLst/>
            <a:gdLst/>
            <a:ahLst/>
            <a:cxnLst/>
            <a:rect l="l" t="t" r="r" b="b"/>
            <a:pathLst>
              <a:path w="8860407" h="6858000">
                <a:moveTo>
                  <a:pt x="0" y="0"/>
                </a:moveTo>
                <a:lnTo>
                  <a:pt x="8860407" y="0"/>
                </a:lnTo>
                <a:lnTo>
                  <a:pt x="8860407" y="6858000"/>
                </a:lnTo>
                <a:lnTo>
                  <a:pt x="661049" y="6858000"/>
                </a:lnTo>
                <a:lnTo>
                  <a:pt x="832672" y="6662026"/>
                </a:lnTo>
                <a:cubicBezTo>
                  <a:pt x="1465328" y="5866432"/>
                  <a:pt x="1845374" y="4846462"/>
                  <a:pt x="1845374" y="3734370"/>
                </a:cubicBezTo>
                <a:cubicBezTo>
                  <a:pt x="1845374" y="2244963"/>
                  <a:pt x="1163691" y="920792"/>
                  <a:pt x="106458" y="79568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80CDC19-05B7-9CD7-4A88-C4466F5637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8952" y="1128811"/>
            <a:ext cx="3447288" cy="3342290"/>
          </a:xfrm>
        </p:spPr>
        <p:txBody>
          <a:bodyPr anchor="b">
            <a:normAutofit/>
          </a:bodyPr>
          <a:lstStyle/>
          <a:p>
            <a:br>
              <a:rPr lang="en-GB" sz="2200" dirty="0"/>
            </a:br>
            <a:br>
              <a:rPr lang="en-GB" sz="2200" dirty="0"/>
            </a:br>
            <a:endParaRPr lang="en-GB" sz="2200" dirty="0"/>
          </a:p>
        </p:txBody>
      </p:sp>
      <p:sp>
        <p:nvSpPr>
          <p:cNvPr id="24" name="Freeform 6">
            <a:extLst>
              <a:ext uri="{FF2B5EF4-FFF2-40B4-BE49-F238E27FC236}">
                <a16:creationId xmlns:a16="http://schemas.microsoft.com/office/drawing/2014/main" id="{085C35F6-8B73-EBDA-40DA-54E0F4EF7C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8152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CCDF94C-0F76-9728-E80E-4E71ACBB546D}"/>
              </a:ext>
            </a:extLst>
          </p:cNvPr>
          <p:cNvSpPr txBox="1"/>
          <p:nvPr/>
        </p:nvSpPr>
        <p:spPr>
          <a:xfrm>
            <a:off x="261258" y="1560611"/>
            <a:ext cx="3944982" cy="36317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GB" sz="3200" b="1" u="sng" dirty="0">
                <a:latin typeface="Aharoni" panose="02010803020104030203" pitchFamily="2" charset="-79"/>
                <a:cs typeface="Aharoni" panose="02010803020104030203" pitchFamily="2" charset="-79"/>
              </a:rPr>
              <a:t>Conclusion</a:t>
            </a:r>
          </a:p>
          <a:p>
            <a:pPr>
              <a:buNone/>
            </a:pPr>
            <a:endParaRPr lang="en-GB" b="1" u="sng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NHS App = major digital innovation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Benefits and limitations exist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Hybrid care (digital + traditional) is essential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Inclusive design needed for future success</a:t>
            </a:r>
          </a:p>
        </p:txBody>
      </p:sp>
    </p:spTree>
    <p:extLst>
      <p:ext uri="{BB962C8B-B14F-4D97-AF65-F5344CB8AC3E}">
        <p14:creationId xmlns:p14="http://schemas.microsoft.com/office/powerpoint/2010/main" val="2100214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976E17-5BE1-2EBF-9DF1-E5A39F1702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29792" y="317500"/>
            <a:ext cx="6720840" cy="3730752"/>
          </a:xfrm>
        </p:spPr>
        <p:txBody>
          <a:bodyPr>
            <a:normAutofit fontScale="90000"/>
          </a:bodyPr>
          <a:lstStyle/>
          <a:p>
            <a:r>
              <a:rPr lang="en-GB" sz="1400" i="0" u="sng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Reference List</a:t>
            </a:r>
            <a:br>
              <a:rPr lang="en-GB" sz="1400" i="0" u="sng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br>
              <a:rPr lang="en-GB" sz="1400" i="0" u="sng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en-GB" sz="14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Baird, B. and Beech, J. (2020) Digital general practice: challenges and opportunities. London: The King’s Fund. Available at: </a:t>
            </a:r>
            <a:r>
              <a:rPr lang="en-GB" sz="14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https://www.kingsfund.org.uk</a:t>
            </a:r>
            <a:r>
              <a:rPr lang="en-GB" sz="14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 (Accessed: 10 February 2026).</a:t>
            </a:r>
            <a:br>
              <a:rPr lang="en-GB" sz="14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br>
              <a:rPr lang="en-GB" sz="14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en-GB" sz="14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Greenhalgh, T., </a:t>
            </a:r>
            <a:r>
              <a:rPr lang="en-GB" sz="1400" dirty="0" err="1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Wherton</a:t>
            </a:r>
            <a:r>
              <a:rPr lang="en-GB" sz="14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, J., Shaw, S. and Morrison, C. (2020) ‘Video consultations for COVID-19’, BMJ, 368. Available at: </a:t>
            </a:r>
            <a:r>
              <a:rPr lang="en-GB" sz="14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https://www.bmj.com</a:t>
            </a:r>
            <a:r>
              <a:rPr lang="en-GB" sz="14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 (Accessed: 10 February 2026).</a:t>
            </a:r>
            <a:br>
              <a:rPr lang="en-GB" sz="14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br>
              <a:rPr lang="en-GB" sz="14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en-GB" sz="14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Health Foundation (2021) How digital technology is transforming health and care. London: The Health Foundation. Available at: </a:t>
            </a:r>
            <a:r>
              <a:rPr lang="en-GB" sz="14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https://www.health.org.uk</a:t>
            </a:r>
            <a:r>
              <a:rPr lang="en-GB" sz="14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 (Accessed: 10 February 2026).</a:t>
            </a:r>
            <a:br>
              <a:rPr lang="en-GB" sz="14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br>
              <a:rPr lang="en-GB" sz="14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en-GB" sz="14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Majeed, A., Maile, E. and Bindman, A. (2021) ‘The primary care response to COVID-19 in England’s NHS’, Journal of the Royal Society of Medicine, 114(9), pp. 406–408.</a:t>
            </a:r>
            <a:br>
              <a:rPr lang="en-GB" sz="14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br>
              <a:rPr lang="en-GB" sz="14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en-GB" sz="14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NHS England (2019) The NHS Long Term Plan. London: NHS England. Available at: </a:t>
            </a:r>
            <a:r>
              <a:rPr lang="en-GB" sz="14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https://www.longtermplan.nhs.uk</a:t>
            </a:r>
            <a:r>
              <a:rPr lang="en-GB" sz="14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 (Accessed: 10 February 2026).</a:t>
            </a:r>
            <a:br>
              <a:rPr lang="en-GB" sz="14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br>
              <a:rPr lang="en-GB" sz="14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en-GB" sz="14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NHS England (2023) About the NHS App. Available at: </a:t>
            </a:r>
            <a:r>
              <a:rPr lang="en-GB" sz="14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https://www.nhs.uk/nhs-app</a:t>
            </a:r>
            <a:r>
              <a:rPr lang="en-GB" sz="14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 (Accessed: 10 February 2026).</a:t>
            </a:r>
            <a:br>
              <a:rPr lang="en-GB" sz="14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br>
              <a:rPr lang="en-GB" sz="14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en-GB" sz="14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Nuffield Trust (2022) Digital exclusion and health inequalities. London: Nuffield Trust. Available at: </a:t>
            </a:r>
            <a:r>
              <a:rPr lang="en-GB" sz="14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https://www.nuffieldtrust.org.uk</a:t>
            </a:r>
            <a:r>
              <a:rPr lang="en-GB" sz="14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 (Accessed: 10 February 2026).</a:t>
            </a:r>
            <a:br>
              <a:rPr lang="en-GB" sz="14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br>
              <a:rPr lang="en-GB" sz="14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en-GB" sz="14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Topol, E. (2019) The Topol Review: Preparing the healthcare workforce to deliver the digital future. London: NHS England. Available at: </a:t>
            </a:r>
            <a:r>
              <a:rPr lang="en-GB" sz="14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https://topol.hee.nhs.uk</a:t>
            </a:r>
            <a:r>
              <a:rPr lang="en-GB" sz="14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 (Accessed: 10 February 2026).</a:t>
            </a:r>
            <a:br>
              <a:rPr lang="en-GB" sz="2000" dirty="0">
                <a:solidFill>
                  <a:schemeClr val="tx1"/>
                </a:solidFill>
              </a:rPr>
            </a:br>
            <a:endParaRPr lang="en-GB" sz="2000" i="0" u="sng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5572112"/>
      </p:ext>
    </p:extLst>
  </p:cSld>
  <p:clrMapOvr>
    <a:masterClrMapping/>
  </p:clrMapOvr>
</p:sld>
</file>

<file path=ppt/theme/theme1.xml><?xml version="1.0" encoding="utf-8"?>
<a:theme xmlns:a="http://schemas.openxmlformats.org/drawingml/2006/main" name="HeadlinesVTI">
  <a:themeElements>
    <a:clrScheme name="Headlines">
      <a:dk1>
        <a:sysClr val="windowText" lastClr="000000"/>
      </a:dk1>
      <a:lt1>
        <a:sysClr val="window" lastClr="FFFFFF"/>
      </a:lt1>
      <a:dk2>
        <a:srgbClr val="232C41"/>
      </a:dk2>
      <a:lt2>
        <a:srgbClr val="F6F4EF"/>
      </a:lt2>
      <a:accent1>
        <a:srgbClr val="439EB7"/>
      </a:accent1>
      <a:accent2>
        <a:srgbClr val="E20E65"/>
      </a:accent2>
      <a:accent3>
        <a:srgbClr val="F59324"/>
      </a:accent3>
      <a:accent4>
        <a:srgbClr val="5046B9"/>
      </a:accent4>
      <a:accent5>
        <a:srgbClr val="5CB678"/>
      </a:accent5>
      <a:accent6>
        <a:srgbClr val="9717F7"/>
      </a:accent6>
      <a:hlink>
        <a:srgbClr val="E80095"/>
      </a:hlink>
      <a:folHlink>
        <a:srgbClr val="808080"/>
      </a:folHlink>
    </a:clrScheme>
    <a:fontScheme name="Custom 211">
      <a:majorFont>
        <a:latin typeface="Sitka Banner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8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6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HeadlinesVTI" id="{66EB4A02-0C0F-47F1-9F48-4E6882B9F967}" vid="{F3552358-4452-4FDA-9568-4F5DA32F7A6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525" row="1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CA8C09B2-9DD6-4C5E-9AFE-A6EFFBC3759C}">
  <we:reference id="WA200005566" version="3.0.0.3" store="Omex" storeType="OMEX"/>
  <we:alternateReferences>
    <we:reference id="WA200005566" version="3.0.0.3" store="WA200005566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89ABA28F046F04E92B9341F710745C9" ma:contentTypeVersion="13" ma:contentTypeDescription="Create a new document." ma:contentTypeScope="" ma:versionID="205143da13458ce92a679fe40fe5fac4">
  <xsd:schema xmlns:xsd="http://www.w3.org/2001/XMLSchema" xmlns:xs="http://www.w3.org/2001/XMLSchema" xmlns:p="http://schemas.microsoft.com/office/2006/metadata/properties" xmlns:ns3="a653a6be-78ee-4b80-ae82-fa43b262699b" xmlns:ns4="94f14c45-4680-4fdb-90a1-beddc8a22c58" targetNamespace="http://schemas.microsoft.com/office/2006/metadata/properties" ma:root="true" ma:fieldsID="c5c80ec63b11199cd1a7a18ffd8d2072" ns3:_="" ns4:_="">
    <xsd:import namespace="a653a6be-78ee-4b80-ae82-fa43b262699b"/>
    <xsd:import namespace="94f14c45-4680-4fdb-90a1-beddc8a22c5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4:SharedWithUsers" minOccurs="0"/>
                <xsd:element ref="ns4:SharedWithDetails" minOccurs="0"/>
                <xsd:element ref="ns4:SharingHintHash" minOccurs="0"/>
                <xsd:element ref="ns3:_activity" minOccurs="0"/>
                <xsd:element ref="ns3:MediaServiceDateTaken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653a6be-78ee-4b80-ae82-fa43b262699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5" nillable="true" ma:displayName="_activity" ma:hidden="true" ma:internalName="_activity">
      <xsd:simpleType>
        <xsd:restriction base="dms:Note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ystemTags" ma:index="17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4f14c45-4680-4fdb-90a1-beddc8a22c58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653a6be-78ee-4b80-ae82-fa43b262699b" xsi:nil="true"/>
  </documentManagement>
</p:properties>
</file>

<file path=customXml/itemProps1.xml><?xml version="1.0" encoding="utf-8"?>
<ds:datastoreItem xmlns:ds="http://schemas.openxmlformats.org/officeDocument/2006/customXml" ds:itemID="{B5C2AE1E-0323-4F3A-958F-915F8790148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392F869-5AE4-4C4F-B31B-13B3552A960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653a6be-78ee-4b80-ae82-fa43b262699b"/>
    <ds:schemaRef ds:uri="94f14c45-4680-4fdb-90a1-beddc8a22c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E054CFC0-94AF-4DE7-ABAB-C5D72FCE996C}">
  <ds:schemaRefs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schemas.openxmlformats.org/package/2006/metadata/core-properties"/>
    <ds:schemaRef ds:uri="http://purl.org/dc/terms/"/>
    <ds:schemaRef ds:uri="a653a6be-78ee-4b80-ae82-fa43b262699b"/>
    <ds:schemaRef ds:uri="http://purl.org/dc/elements/1.1/"/>
    <ds:schemaRef ds:uri="94f14c45-4680-4fdb-90a1-beddc8a22c58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202</TotalTime>
  <Words>680</Words>
  <Application>Microsoft Office PowerPoint</Application>
  <PresentationFormat>Widescreen</PresentationFormat>
  <Paragraphs>148</Paragraphs>
  <Slides>10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Abadi</vt:lpstr>
      <vt:lpstr>Aharoni</vt:lpstr>
      <vt:lpstr>Aptos</vt:lpstr>
      <vt:lpstr>Arial</vt:lpstr>
      <vt:lpstr>Avenir Next LT Pro</vt:lpstr>
      <vt:lpstr>Sitka Banner</vt:lpstr>
      <vt:lpstr>HeadlinesVTI</vt:lpstr>
      <vt:lpstr>      Name: Shabnam Kausar   Student Number: 2319036    Digital Transformation in the Health and Care Professions  BMHP6026  Module Name Viva Voce (Oral Presentation)  </vt:lpstr>
      <vt:lpstr>        </vt:lpstr>
      <vt:lpstr>  </vt:lpstr>
      <vt:lpstr>  </vt:lpstr>
      <vt:lpstr>  </vt:lpstr>
      <vt:lpstr>  </vt:lpstr>
      <vt:lpstr>  </vt:lpstr>
      <vt:lpstr>  </vt:lpstr>
      <vt:lpstr>  </vt:lpstr>
      <vt:lpstr>Reference List  Baird, B. and Beech, J. (2020) Digital general practice: challenges and opportunities. London: The King’s Fund. Available at: https://www.kingsfund.org.uk (Accessed: 10 February 2026).  Greenhalgh, T., Wherton, J., Shaw, S. and Morrison, C. (2020) ‘Video consultations for COVID-19’, BMJ, 368. Available at: https://www.bmj.com (Accessed: 10 February 2026).  Health Foundation (2021) How digital technology is transforming health and care. London: The Health Foundation. Available at: https://www.health.org.uk (Accessed: 10 February 2026).  Majeed, A., Maile, E. and Bindman, A. (2021) ‘The primary care response to COVID-19 in England’s NHS’, Journal of the Royal Society of Medicine, 114(9), pp. 406–408.  NHS England (2019) The NHS Long Term Plan. London: NHS England. Available at: https://www.longtermplan.nhs.uk (Accessed: 10 February 2026).  NHS England (2023) About the NHS App. Available at: https://www.nhs.uk/nhs-app (Accessed: 10 February 2026).  Nuffield Trust (2022) Digital exclusion and health inequalities. London: Nuffield Trust. Available at: https://www.nuffieldtrust.org.uk (Accessed: 10 February 2026).  Topol, E. (2019) The Topol Review: Preparing the healthcare workforce to deliver the digital future. London: NHS England. Available at: https://topol.hee.nhs.uk (Accessed: 10 February 2026).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Shabnam Kausar (2319036)</dc:creator>
  <cp:lastModifiedBy>Shabnam Kausar (2319036)</cp:lastModifiedBy>
  <cp:revision>1</cp:revision>
  <dcterms:created xsi:type="dcterms:W3CDTF">2026-02-10T10:34:55Z</dcterms:created>
  <dcterms:modified xsi:type="dcterms:W3CDTF">2026-03-02T11:22:04Z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0x010100189ABA28F046F04E92B9341F710745C9</vt:lpwstr>
  </property>
</Properties>
</file>