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1" r:id="rId2"/>
    <p:sldId id="274" r:id="rId3"/>
    <p:sldId id="260" r:id="rId4"/>
    <p:sldId id="263" r:id="rId5"/>
    <p:sldId id="264" r:id="rId6"/>
    <p:sldId id="266" r:id="rId7"/>
    <p:sldId id="273" r:id="rId8"/>
    <p:sldId id="270" r:id="rId9"/>
    <p:sldId id="268" r:id="rId10"/>
    <p:sldId id="259" r:id="rId11"/>
    <p:sldId id="269" r:id="rId12"/>
    <p:sldId id="272"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34" autoAdjust="0"/>
    <p:restoredTop sz="47145" autoAdjust="0"/>
  </p:normalViewPr>
  <p:slideViewPr>
    <p:cSldViewPr snapToGrid="0">
      <p:cViewPr varScale="1">
        <p:scale>
          <a:sx n="34" d="100"/>
          <a:sy n="34" d="100"/>
        </p:scale>
        <p:origin x="21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 brumby" userId="c6398c29c134ba60" providerId="LiveId" clId="{5A6BB754-AFFB-4603-B892-FA63E71232CF}"/>
    <pc:docChg chg="custSel modSld">
      <pc:chgData name="susan brumby" userId="c6398c29c134ba60" providerId="LiveId" clId="{5A6BB754-AFFB-4603-B892-FA63E71232CF}" dt="2020-01-07T15:02:46.982" v="199" actId="20577"/>
      <pc:docMkLst>
        <pc:docMk/>
      </pc:docMkLst>
      <pc:sldChg chg="modNotesTx">
        <pc:chgData name="susan brumby" userId="c6398c29c134ba60" providerId="LiveId" clId="{5A6BB754-AFFB-4603-B892-FA63E71232CF}" dt="2020-01-07T15:02:46.982" v="199" actId="20577"/>
        <pc:sldMkLst>
          <pc:docMk/>
          <pc:sldMk cId="1809331298" sldId="261"/>
        </pc:sldMkLst>
      </pc:sldChg>
      <pc:sldChg chg="modNotesTx">
        <pc:chgData name="susan brumby" userId="c6398c29c134ba60" providerId="LiveId" clId="{5A6BB754-AFFB-4603-B892-FA63E71232CF}" dt="2020-01-07T14:58:33.381" v="117" actId="20577"/>
        <pc:sldMkLst>
          <pc:docMk/>
          <pc:sldMk cId="4094126855" sldId="264"/>
        </pc:sldMkLst>
      </pc:sldChg>
      <pc:sldChg chg="modSp">
        <pc:chgData name="susan brumby" userId="c6398c29c134ba60" providerId="LiveId" clId="{5A6BB754-AFFB-4603-B892-FA63E71232CF}" dt="2020-01-07T15:02:29.341" v="192" actId="1076"/>
        <pc:sldMkLst>
          <pc:docMk/>
          <pc:sldMk cId="2088719839" sldId="272"/>
        </pc:sldMkLst>
        <pc:spChg chg="mod">
          <ac:chgData name="susan brumby" userId="c6398c29c134ba60" providerId="LiveId" clId="{5A6BB754-AFFB-4603-B892-FA63E71232CF}" dt="2020-01-07T15:02:29.341" v="192" actId="1076"/>
          <ac:spMkLst>
            <pc:docMk/>
            <pc:sldMk cId="2088719839" sldId="272"/>
            <ac:spMk id="3" creationId="{5E704F14-8D85-4109-BAF2-37E5D8360246}"/>
          </ac:spMkLst>
        </pc:spChg>
      </pc:sldChg>
    </pc:docChg>
  </pc:docChgLst>
  <pc:docChgLst>
    <pc:chgData name="susan brumby" userId="c6398c29c134ba60" providerId="LiveId" clId="{D0719E8E-24A4-4C39-8A73-A4D9C722C324}"/>
    <pc:docChg chg="undo custSel addSld delSld modSld sldOrd modMainMaster">
      <pc:chgData name="susan brumby" userId="c6398c29c134ba60" providerId="LiveId" clId="{D0719E8E-24A4-4C39-8A73-A4D9C722C324}" dt="2020-01-07T14:44:25.001" v="17121" actId="12"/>
      <pc:docMkLst>
        <pc:docMk/>
      </pc:docMkLst>
      <pc:sldChg chg="addSp delSp modSp ord modNotesTx">
        <pc:chgData name="susan brumby" userId="c6398c29c134ba60" providerId="LiveId" clId="{D0719E8E-24A4-4C39-8A73-A4D9C722C324}" dt="2020-01-07T14:43:09.181" v="17116" actId="20577"/>
        <pc:sldMkLst>
          <pc:docMk/>
          <pc:sldMk cId="115877160" sldId="259"/>
        </pc:sldMkLst>
        <pc:spChg chg="add mod">
          <ac:chgData name="susan brumby" userId="c6398c29c134ba60" providerId="LiveId" clId="{D0719E8E-24A4-4C39-8A73-A4D9C722C324}" dt="2020-01-06T20:49:55.348" v="10932" actId="1076"/>
          <ac:spMkLst>
            <pc:docMk/>
            <pc:sldMk cId="115877160" sldId="259"/>
            <ac:spMk id="5" creationId="{CF404010-214D-45A0-B754-AC4EB4FB4651}"/>
          </ac:spMkLst>
        </pc:spChg>
        <pc:picChg chg="del">
          <ac:chgData name="susan brumby" userId="c6398c29c134ba60" providerId="LiveId" clId="{D0719E8E-24A4-4C39-8A73-A4D9C722C324}" dt="2020-01-05T21:04:53.829" v="925"/>
          <ac:picMkLst>
            <pc:docMk/>
            <pc:sldMk cId="115877160" sldId="259"/>
            <ac:picMk id="2" creationId="{8070B7A8-D4EE-4901-AEE1-67795C209E0C}"/>
          </ac:picMkLst>
        </pc:picChg>
        <pc:picChg chg="add mod">
          <ac:chgData name="susan brumby" userId="c6398c29c134ba60" providerId="LiveId" clId="{D0719E8E-24A4-4C39-8A73-A4D9C722C324}" dt="2020-01-06T20:50:07.038" v="10935" actId="14100"/>
          <ac:picMkLst>
            <pc:docMk/>
            <pc:sldMk cId="115877160" sldId="259"/>
            <ac:picMk id="3" creationId="{0CFF8772-1D06-4E68-A2AF-56C47F600BC2}"/>
          </ac:picMkLst>
        </pc:picChg>
        <pc:picChg chg="add mod">
          <ac:chgData name="susan brumby" userId="c6398c29c134ba60" providerId="LiveId" clId="{D0719E8E-24A4-4C39-8A73-A4D9C722C324}" dt="2020-01-06T14:45:51.871" v="6314" actId="1076"/>
          <ac:picMkLst>
            <pc:docMk/>
            <pc:sldMk cId="115877160" sldId="259"/>
            <ac:picMk id="4" creationId="{5098E6CE-28AE-4382-9C33-8CC237C2AB8A}"/>
          </ac:picMkLst>
        </pc:picChg>
      </pc:sldChg>
      <pc:sldChg chg="addSp delSp modSp modNotesTx">
        <pc:chgData name="susan brumby" userId="c6398c29c134ba60" providerId="LiveId" clId="{D0719E8E-24A4-4C39-8A73-A4D9C722C324}" dt="2020-01-07T14:37:47.897" v="17085" actId="5793"/>
        <pc:sldMkLst>
          <pc:docMk/>
          <pc:sldMk cId="3551879866" sldId="260"/>
        </pc:sldMkLst>
        <pc:spChg chg="add mod">
          <ac:chgData name="susan brumby" userId="c6398c29c134ba60" providerId="LiveId" clId="{D0719E8E-24A4-4C39-8A73-A4D9C722C324}" dt="2020-01-06T12:20:22.942" v="1690" actId="1076"/>
          <ac:spMkLst>
            <pc:docMk/>
            <pc:sldMk cId="3551879866" sldId="260"/>
            <ac:spMk id="2" creationId="{83F41B54-1182-4C27-9DA4-9E7C50A591B8}"/>
          </ac:spMkLst>
        </pc:spChg>
        <pc:spChg chg="add del mod">
          <ac:chgData name="susan brumby" userId="c6398c29c134ba60" providerId="LiveId" clId="{D0719E8E-24A4-4C39-8A73-A4D9C722C324}" dt="2020-01-05T20:11:27.437" v="403"/>
          <ac:spMkLst>
            <pc:docMk/>
            <pc:sldMk cId="3551879866" sldId="260"/>
            <ac:spMk id="5" creationId="{D47FED2F-E479-4151-9511-56C0F9FF81CF}"/>
          </ac:spMkLst>
        </pc:spChg>
        <pc:spChg chg="add del mod">
          <ac:chgData name="susan brumby" userId="c6398c29c134ba60" providerId="LiveId" clId="{D0719E8E-24A4-4C39-8A73-A4D9C722C324}" dt="2020-01-05T20:14:17.204" v="464"/>
          <ac:spMkLst>
            <pc:docMk/>
            <pc:sldMk cId="3551879866" sldId="260"/>
            <ac:spMk id="8" creationId="{53DBE58C-5C05-49D5-8648-4219C2A832DB}"/>
          </ac:spMkLst>
        </pc:spChg>
        <pc:spChg chg="add del mod">
          <ac:chgData name="susan brumby" userId="c6398c29c134ba60" providerId="LiveId" clId="{D0719E8E-24A4-4C39-8A73-A4D9C722C324}" dt="2020-01-05T20:19:30.332" v="536"/>
          <ac:spMkLst>
            <pc:docMk/>
            <pc:sldMk cId="3551879866" sldId="260"/>
            <ac:spMk id="11" creationId="{F33A8215-8C82-476E-BDE7-297887F48321}"/>
          </ac:spMkLst>
        </pc:spChg>
        <pc:spChg chg="add mod">
          <ac:chgData name="susan brumby" userId="c6398c29c134ba60" providerId="LiveId" clId="{D0719E8E-24A4-4C39-8A73-A4D9C722C324}" dt="2020-01-06T12:18:33.418" v="1648" actId="14100"/>
          <ac:spMkLst>
            <pc:docMk/>
            <pc:sldMk cId="3551879866" sldId="260"/>
            <ac:spMk id="12" creationId="{B6745407-7CCA-41E0-9EC1-958B0BE206D4}"/>
          </ac:spMkLst>
        </pc:spChg>
        <pc:spChg chg="add mod">
          <ac:chgData name="susan brumby" userId="c6398c29c134ba60" providerId="LiveId" clId="{D0719E8E-24A4-4C39-8A73-A4D9C722C324}" dt="2020-01-06T12:19:10.036" v="1656" actId="1076"/>
          <ac:spMkLst>
            <pc:docMk/>
            <pc:sldMk cId="3551879866" sldId="260"/>
            <ac:spMk id="13" creationId="{C7BA99C8-36F1-4E60-BA82-6AEB48FD2629}"/>
          </ac:spMkLst>
        </pc:spChg>
        <pc:spChg chg="add mod">
          <ac:chgData name="susan brumby" userId="c6398c29c134ba60" providerId="LiveId" clId="{D0719E8E-24A4-4C39-8A73-A4D9C722C324}" dt="2020-01-06T12:21:05.838" v="1698" actId="14100"/>
          <ac:spMkLst>
            <pc:docMk/>
            <pc:sldMk cId="3551879866" sldId="260"/>
            <ac:spMk id="14" creationId="{42EEBFB7-AD38-4E43-8073-F94C3A2A2F96}"/>
          </ac:spMkLst>
        </pc:spChg>
        <pc:spChg chg="add mod">
          <ac:chgData name="susan brumby" userId="c6398c29c134ba60" providerId="LiveId" clId="{D0719E8E-24A4-4C39-8A73-A4D9C722C324}" dt="2020-01-06T12:20:54.994" v="1694" actId="1076"/>
          <ac:spMkLst>
            <pc:docMk/>
            <pc:sldMk cId="3551879866" sldId="260"/>
            <ac:spMk id="15" creationId="{A457934F-86B3-4E17-8347-C0FED575F832}"/>
          </ac:spMkLst>
        </pc:spChg>
        <pc:spChg chg="add mod">
          <ac:chgData name="susan brumby" userId="c6398c29c134ba60" providerId="LiveId" clId="{D0719E8E-24A4-4C39-8A73-A4D9C722C324}" dt="2020-01-06T12:20:50.395" v="1693" actId="1076"/>
          <ac:spMkLst>
            <pc:docMk/>
            <pc:sldMk cId="3551879866" sldId="260"/>
            <ac:spMk id="16" creationId="{8893CCEA-7A03-4D0B-A414-F30CC28596D2}"/>
          </ac:spMkLst>
        </pc:spChg>
        <pc:spChg chg="add mod">
          <ac:chgData name="susan brumby" userId="c6398c29c134ba60" providerId="LiveId" clId="{D0719E8E-24A4-4C39-8A73-A4D9C722C324}" dt="2020-01-06T12:20:58.329" v="1695" actId="1076"/>
          <ac:spMkLst>
            <pc:docMk/>
            <pc:sldMk cId="3551879866" sldId="260"/>
            <ac:spMk id="17" creationId="{E8C7AB7E-A7AE-448B-9823-227AE3CB21E4}"/>
          </ac:spMkLst>
        </pc:spChg>
        <pc:spChg chg="add mod">
          <ac:chgData name="susan brumby" userId="c6398c29c134ba60" providerId="LiveId" clId="{D0719E8E-24A4-4C39-8A73-A4D9C722C324}" dt="2020-01-06T12:21:00.791" v="1696" actId="1076"/>
          <ac:spMkLst>
            <pc:docMk/>
            <pc:sldMk cId="3551879866" sldId="260"/>
            <ac:spMk id="18" creationId="{F73DEC82-5AB3-4CC3-A096-2E4F3234D88B}"/>
          </ac:spMkLst>
        </pc:spChg>
        <pc:spChg chg="add mod">
          <ac:chgData name="susan brumby" userId="c6398c29c134ba60" providerId="LiveId" clId="{D0719E8E-24A4-4C39-8A73-A4D9C722C324}" dt="2020-01-06T20:17:40.631" v="10714" actId="1076"/>
          <ac:spMkLst>
            <pc:docMk/>
            <pc:sldMk cId="3551879866" sldId="260"/>
            <ac:spMk id="19" creationId="{CBA92CD1-9790-4D46-8F83-9CBC3E7E5B4E}"/>
          </ac:spMkLst>
        </pc:spChg>
        <pc:spChg chg="add mod">
          <ac:chgData name="susan brumby" userId="c6398c29c134ba60" providerId="LiveId" clId="{D0719E8E-24A4-4C39-8A73-A4D9C722C324}" dt="2020-01-06T12:21:13.567" v="1700" actId="14100"/>
          <ac:spMkLst>
            <pc:docMk/>
            <pc:sldMk cId="3551879866" sldId="260"/>
            <ac:spMk id="20" creationId="{85340568-BC67-4AD1-8DE4-BDEC71E6C8F4}"/>
          </ac:spMkLst>
        </pc:spChg>
        <pc:spChg chg="add mod">
          <ac:chgData name="susan brumby" userId="c6398c29c134ba60" providerId="LiveId" clId="{D0719E8E-24A4-4C39-8A73-A4D9C722C324}" dt="2020-01-06T20:13:41.621" v="10651" actId="1076"/>
          <ac:spMkLst>
            <pc:docMk/>
            <pc:sldMk cId="3551879866" sldId="260"/>
            <ac:spMk id="21" creationId="{6D6E2CBD-B400-4650-AB99-4B211ACB7588}"/>
          </ac:spMkLst>
        </pc:spChg>
        <pc:spChg chg="add mod">
          <ac:chgData name="susan brumby" userId="c6398c29c134ba60" providerId="LiveId" clId="{D0719E8E-24A4-4C39-8A73-A4D9C722C324}" dt="2020-01-06T20:14:54.198" v="10682" actId="1076"/>
          <ac:spMkLst>
            <pc:docMk/>
            <pc:sldMk cId="3551879866" sldId="260"/>
            <ac:spMk id="22" creationId="{69BBBF69-3305-4387-B6E5-F8DE88D9E9B4}"/>
          </ac:spMkLst>
        </pc:spChg>
        <pc:spChg chg="add mod">
          <ac:chgData name="susan brumby" userId="c6398c29c134ba60" providerId="LiveId" clId="{D0719E8E-24A4-4C39-8A73-A4D9C722C324}" dt="2020-01-06T20:17:29.591" v="10713" actId="1076"/>
          <ac:spMkLst>
            <pc:docMk/>
            <pc:sldMk cId="3551879866" sldId="260"/>
            <ac:spMk id="23" creationId="{84DD123C-A362-4DD4-A858-1E76C9CDD0B0}"/>
          </ac:spMkLst>
        </pc:spChg>
        <pc:picChg chg="add mod">
          <ac:chgData name="susan brumby" userId="c6398c29c134ba60" providerId="LiveId" clId="{D0719E8E-24A4-4C39-8A73-A4D9C722C324}" dt="2020-01-06T12:20:29.097" v="1691" actId="14100"/>
          <ac:picMkLst>
            <pc:docMk/>
            <pc:sldMk cId="3551879866" sldId="260"/>
            <ac:picMk id="4" creationId="{4C2DD560-9F99-4F7E-8985-7E5341BB6F24}"/>
          </ac:picMkLst>
        </pc:picChg>
        <pc:picChg chg="add mod">
          <ac:chgData name="susan brumby" userId="c6398c29c134ba60" providerId="LiveId" clId="{D0719E8E-24A4-4C39-8A73-A4D9C722C324}" dt="2020-01-06T12:18:28.449" v="1647" actId="1076"/>
          <ac:picMkLst>
            <pc:docMk/>
            <pc:sldMk cId="3551879866" sldId="260"/>
            <ac:picMk id="7" creationId="{A93E298F-681E-43D6-A1E4-ABDFDBD63256}"/>
          </ac:picMkLst>
        </pc:picChg>
        <pc:picChg chg="add del mod">
          <ac:chgData name="susan brumby" userId="c6398c29c134ba60" providerId="LiveId" clId="{D0719E8E-24A4-4C39-8A73-A4D9C722C324}" dt="2020-01-06T12:20:39.626" v="1692" actId="14100"/>
          <ac:picMkLst>
            <pc:docMk/>
            <pc:sldMk cId="3551879866" sldId="260"/>
            <ac:picMk id="10" creationId="{E3623B0C-08AB-4083-AD50-4B9E28103847}"/>
          </ac:picMkLst>
        </pc:picChg>
      </pc:sldChg>
      <pc:sldChg chg="modSp setBg modNotesTx">
        <pc:chgData name="susan brumby" userId="c6398c29c134ba60" providerId="LiveId" clId="{D0719E8E-24A4-4C39-8A73-A4D9C722C324}" dt="2020-01-05T21:37:03.587" v="1316" actId="20577"/>
        <pc:sldMkLst>
          <pc:docMk/>
          <pc:sldMk cId="1809331298" sldId="261"/>
        </pc:sldMkLst>
        <pc:spChg chg="mod">
          <ac:chgData name="susan brumby" userId="c6398c29c134ba60" providerId="LiveId" clId="{D0719E8E-24A4-4C39-8A73-A4D9C722C324}" dt="2020-01-05T20:09:56.524" v="340" actId="1076"/>
          <ac:spMkLst>
            <pc:docMk/>
            <pc:sldMk cId="1809331298" sldId="261"/>
            <ac:spMk id="2" creationId="{FA4E7A36-0448-41F3-A441-62163CE519ED}"/>
          </ac:spMkLst>
        </pc:spChg>
        <pc:spChg chg="mod">
          <ac:chgData name="susan brumby" userId="c6398c29c134ba60" providerId="LiveId" clId="{D0719E8E-24A4-4C39-8A73-A4D9C722C324}" dt="2020-01-05T20:10:03.783" v="341" actId="1076"/>
          <ac:spMkLst>
            <pc:docMk/>
            <pc:sldMk cId="1809331298" sldId="261"/>
            <ac:spMk id="3" creationId="{13C9A0A7-2B44-4771-BD2F-52E766F4CC7F}"/>
          </ac:spMkLst>
        </pc:spChg>
      </pc:sldChg>
      <pc:sldChg chg="addSp modSp del modNotesTx">
        <pc:chgData name="susan brumby" userId="c6398c29c134ba60" providerId="LiveId" clId="{D0719E8E-24A4-4C39-8A73-A4D9C722C324}" dt="2020-01-06T07:38:51.644" v="1332" actId="2696"/>
        <pc:sldMkLst>
          <pc:docMk/>
          <pc:sldMk cId="2927088878" sldId="262"/>
        </pc:sldMkLst>
        <pc:spChg chg="add mod">
          <ac:chgData name="susan brumby" userId="c6398c29c134ba60" providerId="LiveId" clId="{D0719E8E-24A4-4C39-8A73-A4D9C722C324}" dt="2020-01-05T20:01:44.425" v="20" actId="20577"/>
          <ac:spMkLst>
            <pc:docMk/>
            <pc:sldMk cId="2927088878" sldId="262"/>
            <ac:spMk id="2" creationId="{63F53A8D-38EE-4211-8CD0-521CD305D468}"/>
          </ac:spMkLst>
        </pc:spChg>
      </pc:sldChg>
      <pc:sldChg chg="addSp delSp modSp add ord setBg modNotesTx">
        <pc:chgData name="susan brumby" userId="c6398c29c134ba60" providerId="LiveId" clId="{D0719E8E-24A4-4C39-8A73-A4D9C722C324}" dt="2020-01-07T14:38:43.455" v="17102" actId="20577"/>
        <pc:sldMkLst>
          <pc:docMk/>
          <pc:sldMk cId="1332837357" sldId="263"/>
        </pc:sldMkLst>
        <pc:spChg chg="add mod">
          <ac:chgData name="susan brumby" userId="c6398c29c134ba60" providerId="LiveId" clId="{D0719E8E-24A4-4C39-8A73-A4D9C722C324}" dt="2020-01-06T07:41:00.047" v="1376" actId="14100"/>
          <ac:spMkLst>
            <pc:docMk/>
            <pc:sldMk cId="1332837357" sldId="263"/>
            <ac:spMk id="2" creationId="{D68664D9-B78E-4B4C-84D3-A322ED47E901}"/>
          </ac:spMkLst>
        </pc:spChg>
        <pc:spChg chg="add mod">
          <ac:chgData name="susan brumby" userId="c6398c29c134ba60" providerId="LiveId" clId="{D0719E8E-24A4-4C39-8A73-A4D9C722C324}" dt="2020-01-05T20:33:55.547" v="697" actId="1076"/>
          <ac:spMkLst>
            <pc:docMk/>
            <pc:sldMk cId="1332837357" sldId="263"/>
            <ac:spMk id="3" creationId="{A2791929-70BF-4F95-9952-790C44E22D80}"/>
          </ac:spMkLst>
        </pc:spChg>
        <pc:spChg chg="add mod ord">
          <ac:chgData name="susan brumby" userId="c6398c29c134ba60" providerId="LiveId" clId="{D0719E8E-24A4-4C39-8A73-A4D9C722C324}" dt="2020-01-06T07:41:06.422" v="1377" actId="14100"/>
          <ac:spMkLst>
            <pc:docMk/>
            <pc:sldMk cId="1332837357" sldId="263"/>
            <ac:spMk id="4" creationId="{26703373-492C-4422-8346-D8A2F08E31F9}"/>
          </ac:spMkLst>
        </pc:spChg>
        <pc:spChg chg="add mod">
          <ac:chgData name="susan brumby" userId="c6398c29c134ba60" providerId="LiveId" clId="{D0719E8E-24A4-4C39-8A73-A4D9C722C324}" dt="2020-01-05T20:55:37.300" v="760" actId="1076"/>
          <ac:spMkLst>
            <pc:docMk/>
            <pc:sldMk cId="1332837357" sldId="263"/>
            <ac:spMk id="5" creationId="{03D9A496-A894-4AA7-8012-495AF408A25D}"/>
          </ac:spMkLst>
        </pc:spChg>
        <pc:spChg chg="add del mod">
          <ac:chgData name="susan brumby" userId="c6398c29c134ba60" providerId="LiveId" clId="{D0719E8E-24A4-4C39-8A73-A4D9C722C324}" dt="2020-01-06T09:39:45.606" v="1452"/>
          <ac:spMkLst>
            <pc:docMk/>
            <pc:sldMk cId="1332837357" sldId="263"/>
            <ac:spMk id="8" creationId="{E51F765C-A5A5-4354-9519-8692EB45D4A1}"/>
          </ac:spMkLst>
        </pc:spChg>
        <pc:spChg chg="add mod">
          <ac:chgData name="susan brumby" userId="c6398c29c134ba60" providerId="LiveId" clId="{D0719E8E-24A4-4C39-8A73-A4D9C722C324}" dt="2020-01-06T20:19:00.100" v="10734" actId="1076"/>
          <ac:spMkLst>
            <pc:docMk/>
            <pc:sldMk cId="1332837357" sldId="263"/>
            <ac:spMk id="9" creationId="{908B4FA0-EA7C-4ACA-903A-5A903CED7162}"/>
          </ac:spMkLst>
        </pc:spChg>
        <pc:picChg chg="add mod">
          <ac:chgData name="susan brumby" userId="c6398c29c134ba60" providerId="LiveId" clId="{D0719E8E-24A4-4C39-8A73-A4D9C722C324}" dt="2020-01-05T20:54:13.415" v="750" actId="1076"/>
          <ac:picMkLst>
            <pc:docMk/>
            <pc:sldMk cId="1332837357" sldId="263"/>
            <ac:picMk id="7" creationId="{CADCDA06-9086-4334-9C84-9F3EBDF16AB2}"/>
          </ac:picMkLst>
        </pc:picChg>
      </pc:sldChg>
      <pc:sldChg chg="addSp modSp add modNotesTx">
        <pc:chgData name="susan brumby" userId="c6398c29c134ba60" providerId="LiveId" clId="{D0719E8E-24A4-4C39-8A73-A4D9C722C324}" dt="2020-01-07T14:39:33.132" v="17104" actId="313"/>
        <pc:sldMkLst>
          <pc:docMk/>
          <pc:sldMk cId="4094126855" sldId="264"/>
        </pc:sldMkLst>
        <pc:spChg chg="add mod">
          <ac:chgData name="susan brumby" userId="c6398c29c134ba60" providerId="LiveId" clId="{D0719E8E-24A4-4C39-8A73-A4D9C722C324}" dt="2020-01-05T20:59:17.558" v="798" actId="14100"/>
          <ac:spMkLst>
            <pc:docMk/>
            <pc:sldMk cId="4094126855" sldId="264"/>
            <ac:spMk id="2" creationId="{A56B58B8-3A9E-4BE9-847E-D00E06D5E622}"/>
          </ac:spMkLst>
        </pc:spChg>
        <pc:spChg chg="add mod">
          <ac:chgData name="susan brumby" userId="c6398c29c134ba60" providerId="LiveId" clId="{D0719E8E-24A4-4C39-8A73-A4D9C722C324}" dt="2020-01-06T16:37:43.186" v="10124" actId="20577"/>
          <ac:spMkLst>
            <pc:docMk/>
            <pc:sldMk cId="4094126855" sldId="264"/>
            <ac:spMk id="5" creationId="{361C4FCC-11E6-4704-8FBE-1E6E7D9250A5}"/>
          </ac:spMkLst>
        </pc:spChg>
        <pc:spChg chg="add mod">
          <ac:chgData name="susan brumby" userId="c6398c29c134ba60" providerId="LiveId" clId="{D0719E8E-24A4-4C39-8A73-A4D9C722C324}" dt="2020-01-06T20:06:54.168" v="10609" actId="14100"/>
          <ac:spMkLst>
            <pc:docMk/>
            <pc:sldMk cId="4094126855" sldId="264"/>
            <ac:spMk id="6" creationId="{E8116A8F-0A83-4813-8392-C0D27728316E}"/>
          </ac:spMkLst>
        </pc:spChg>
        <pc:spChg chg="add mod">
          <ac:chgData name="susan brumby" userId="c6398c29c134ba60" providerId="LiveId" clId="{D0719E8E-24A4-4C39-8A73-A4D9C722C324}" dt="2020-01-06T20:28:51.434" v="10747" actId="20577"/>
          <ac:spMkLst>
            <pc:docMk/>
            <pc:sldMk cId="4094126855" sldId="264"/>
            <ac:spMk id="8" creationId="{12C7AA0C-F9C3-4A16-840B-10787CA52224}"/>
          </ac:spMkLst>
        </pc:spChg>
        <pc:spChg chg="add mod">
          <ac:chgData name="susan brumby" userId="c6398c29c134ba60" providerId="LiveId" clId="{D0719E8E-24A4-4C39-8A73-A4D9C722C324}" dt="2020-01-06T20:06:49.262" v="10608" actId="1076"/>
          <ac:spMkLst>
            <pc:docMk/>
            <pc:sldMk cId="4094126855" sldId="264"/>
            <ac:spMk id="9" creationId="{2E34D048-9057-43E5-A074-3CD32D47ECF6}"/>
          </ac:spMkLst>
        </pc:spChg>
        <pc:spChg chg="add mod">
          <ac:chgData name="susan brumby" userId="c6398c29c134ba60" providerId="LiveId" clId="{D0719E8E-24A4-4C39-8A73-A4D9C722C324}" dt="2020-01-06T20:56:55.462" v="10980" actId="14100"/>
          <ac:spMkLst>
            <pc:docMk/>
            <pc:sldMk cId="4094126855" sldId="264"/>
            <ac:spMk id="10" creationId="{EA043502-1E8B-4145-9817-61F2553457E1}"/>
          </ac:spMkLst>
        </pc:spChg>
        <pc:picChg chg="add mod modCrop">
          <ac:chgData name="susan brumby" userId="c6398c29c134ba60" providerId="LiveId" clId="{D0719E8E-24A4-4C39-8A73-A4D9C722C324}" dt="2020-01-06T16:36:10.929" v="10070" actId="14100"/>
          <ac:picMkLst>
            <pc:docMk/>
            <pc:sldMk cId="4094126855" sldId="264"/>
            <ac:picMk id="3" creationId="{06898FFB-F84F-4BF2-A4EE-0C08293C011A}"/>
          </ac:picMkLst>
        </pc:picChg>
        <pc:picChg chg="add mod">
          <ac:chgData name="susan brumby" userId="c6398c29c134ba60" providerId="LiveId" clId="{D0719E8E-24A4-4C39-8A73-A4D9C722C324}" dt="2020-01-06T16:36:23.289" v="10073" actId="1076"/>
          <ac:picMkLst>
            <pc:docMk/>
            <pc:sldMk cId="4094126855" sldId="264"/>
            <ac:picMk id="4" creationId="{A2F7480E-256D-4A50-BB11-077A7BFB11AC}"/>
          </ac:picMkLst>
        </pc:picChg>
        <pc:picChg chg="add mod">
          <ac:chgData name="susan brumby" userId="c6398c29c134ba60" providerId="LiveId" clId="{D0719E8E-24A4-4C39-8A73-A4D9C722C324}" dt="2020-01-06T20:07:01.057" v="10610" actId="1076"/>
          <ac:picMkLst>
            <pc:docMk/>
            <pc:sldMk cId="4094126855" sldId="264"/>
            <ac:picMk id="7" creationId="{D7BA20EE-749A-44B5-9ECA-F11C5B229B5B}"/>
          </ac:picMkLst>
        </pc:picChg>
      </pc:sldChg>
      <pc:sldChg chg="addSp modSp add del">
        <pc:chgData name="susan brumby" userId="c6398c29c134ba60" providerId="LiveId" clId="{D0719E8E-24A4-4C39-8A73-A4D9C722C324}" dt="2020-01-06T14:42:31.307" v="6284" actId="2696"/>
        <pc:sldMkLst>
          <pc:docMk/>
          <pc:sldMk cId="2614683653" sldId="265"/>
        </pc:sldMkLst>
        <pc:spChg chg="add mod">
          <ac:chgData name="susan brumby" userId="c6398c29c134ba60" providerId="LiveId" clId="{D0719E8E-24A4-4C39-8A73-A4D9C722C324}" dt="2020-01-06T10:06:19.841" v="1457" actId="1076"/>
          <ac:spMkLst>
            <pc:docMk/>
            <pc:sldMk cId="2614683653" sldId="265"/>
            <ac:spMk id="2" creationId="{9726E6A4-6783-40BF-94CF-53BB024A4109}"/>
          </ac:spMkLst>
        </pc:spChg>
      </pc:sldChg>
      <pc:sldChg chg="addSp delSp modSp add modNotesTx">
        <pc:chgData name="susan brumby" userId="c6398c29c134ba60" providerId="LiveId" clId="{D0719E8E-24A4-4C39-8A73-A4D9C722C324}" dt="2020-01-07T09:19:46.731" v="14450" actId="20577"/>
        <pc:sldMkLst>
          <pc:docMk/>
          <pc:sldMk cId="245171896" sldId="266"/>
        </pc:sldMkLst>
        <pc:spChg chg="add del mod">
          <ac:chgData name="susan brumby" userId="c6398c29c134ba60" providerId="LiveId" clId="{D0719E8E-24A4-4C39-8A73-A4D9C722C324}" dt="2020-01-06T14:40:28.783" v="6282"/>
          <ac:spMkLst>
            <pc:docMk/>
            <pc:sldMk cId="245171896" sldId="266"/>
            <ac:spMk id="7" creationId="{CA5DCCF2-1334-4A6B-B7F8-A731B7487574}"/>
          </ac:spMkLst>
        </pc:spChg>
        <pc:spChg chg="add mod">
          <ac:chgData name="susan brumby" userId="c6398c29c134ba60" providerId="LiveId" clId="{D0719E8E-24A4-4C39-8A73-A4D9C722C324}" dt="2020-01-06T20:36:49.088" v="10784" actId="1076"/>
          <ac:spMkLst>
            <pc:docMk/>
            <pc:sldMk cId="245171896" sldId="266"/>
            <ac:spMk id="8" creationId="{52468E21-C4C1-480E-8941-2A948FA7E980}"/>
          </ac:spMkLst>
        </pc:spChg>
        <pc:spChg chg="add mod">
          <ac:chgData name="susan brumby" userId="c6398c29c134ba60" providerId="LiveId" clId="{D0719E8E-24A4-4C39-8A73-A4D9C722C324}" dt="2020-01-06T20:39:30.064" v="10806" actId="1076"/>
          <ac:spMkLst>
            <pc:docMk/>
            <pc:sldMk cId="245171896" sldId="266"/>
            <ac:spMk id="9" creationId="{5DDA4E5B-C0A5-4967-82EB-1D244315F96C}"/>
          </ac:spMkLst>
        </pc:spChg>
        <pc:spChg chg="add mod">
          <ac:chgData name="susan brumby" userId="c6398c29c134ba60" providerId="LiveId" clId="{D0719E8E-24A4-4C39-8A73-A4D9C722C324}" dt="2020-01-06T20:41:09.225" v="10843" actId="1076"/>
          <ac:spMkLst>
            <pc:docMk/>
            <pc:sldMk cId="245171896" sldId="266"/>
            <ac:spMk id="10" creationId="{C360264E-D1ED-43F1-AF79-C167C1EA48AD}"/>
          </ac:spMkLst>
        </pc:spChg>
        <pc:picChg chg="add">
          <ac:chgData name="susan brumby" userId="c6398c29c134ba60" providerId="LiveId" clId="{D0719E8E-24A4-4C39-8A73-A4D9C722C324}" dt="2020-01-05T21:02:04.618" v="803"/>
          <ac:picMkLst>
            <pc:docMk/>
            <pc:sldMk cId="245171896" sldId="266"/>
            <ac:picMk id="2" creationId="{16C13915-8692-46F0-AE0F-4A9EFDCC5B6B}"/>
          </ac:picMkLst>
        </pc:picChg>
        <pc:picChg chg="add mod">
          <ac:chgData name="susan brumby" userId="c6398c29c134ba60" providerId="LiveId" clId="{D0719E8E-24A4-4C39-8A73-A4D9C722C324}" dt="2020-01-06T14:30:17.054" v="6217" actId="1076"/>
          <ac:picMkLst>
            <pc:docMk/>
            <pc:sldMk cId="245171896" sldId="266"/>
            <ac:picMk id="3" creationId="{0E5B1092-4E69-478B-9332-6D3F51E5E1B4}"/>
          </ac:picMkLst>
        </pc:picChg>
        <pc:picChg chg="add mod">
          <ac:chgData name="susan brumby" userId="c6398c29c134ba60" providerId="LiveId" clId="{D0719E8E-24A4-4C39-8A73-A4D9C722C324}" dt="2020-01-06T14:35:30.430" v="6220" actId="1076"/>
          <ac:picMkLst>
            <pc:docMk/>
            <pc:sldMk cId="245171896" sldId="266"/>
            <ac:picMk id="4" creationId="{8C34A51E-F063-4B17-B943-C2B106705851}"/>
          </ac:picMkLst>
        </pc:picChg>
        <pc:picChg chg="add mod">
          <ac:chgData name="susan brumby" userId="c6398c29c134ba60" providerId="LiveId" clId="{D0719E8E-24A4-4C39-8A73-A4D9C722C324}" dt="2020-01-06T14:40:32.235" v="6283" actId="1076"/>
          <ac:picMkLst>
            <pc:docMk/>
            <pc:sldMk cId="245171896" sldId="266"/>
            <ac:picMk id="6" creationId="{EADCD03F-DE7C-4477-9D16-552AA1F8278A}"/>
          </ac:picMkLst>
        </pc:picChg>
      </pc:sldChg>
      <pc:sldChg chg="addSp modSp add del">
        <pc:chgData name="susan brumby" userId="c6398c29c134ba60" providerId="LiveId" clId="{D0719E8E-24A4-4C39-8A73-A4D9C722C324}" dt="2020-01-06T14:49:03.153" v="6316" actId="2696"/>
        <pc:sldMkLst>
          <pc:docMk/>
          <pc:sldMk cId="1058422420" sldId="267"/>
        </pc:sldMkLst>
        <pc:spChg chg="add mod">
          <ac:chgData name="susan brumby" userId="c6398c29c134ba60" providerId="LiveId" clId="{D0719E8E-24A4-4C39-8A73-A4D9C722C324}" dt="2020-01-06T10:06:59.032" v="1462" actId="1076"/>
          <ac:spMkLst>
            <pc:docMk/>
            <pc:sldMk cId="1058422420" sldId="267"/>
            <ac:spMk id="2" creationId="{D5F82294-1E22-4BDA-BDD7-863A3E227229}"/>
          </ac:spMkLst>
        </pc:spChg>
      </pc:sldChg>
      <pc:sldChg chg="addSp delSp modSp add modNotesTx">
        <pc:chgData name="susan brumby" userId="c6398c29c134ba60" providerId="LiveId" clId="{D0719E8E-24A4-4C39-8A73-A4D9C722C324}" dt="2020-01-07T10:24:29.777" v="16365" actId="20577"/>
        <pc:sldMkLst>
          <pc:docMk/>
          <pc:sldMk cId="2293641314" sldId="268"/>
        </pc:sldMkLst>
        <pc:spChg chg="add del mod">
          <ac:chgData name="susan brumby" userId="c6398c29c134ba60" providerId="LiveId" clId="{D0719E8E-24A4-4C39-8A73-A4D9C722C324}" dt="2020-01-05T21:11:23.832" v="1011"/>
          <ac:spMkLst>
            <pc:docMk/>
            <pc:sldMk cId="2293641314" sldId="268"/>
            <ac:spMk id="5" creationId="{3428DD43-EE59-4DDB-B9EB-8B5E758CBED9}"/>
          </ac:spMkLst>
        </pc:spChg>
        <pc:spChg chg="add mod">
          <ac:chgData name="susan brumby" userId="c6398c29c134ba60" providerId="LiveId" clId="{D0719E8E-24A4-4C39-8A73-A4D9C722C324}" dt="2020-01-06T20:45:32.706" v="10902" actId="1076"/>
          <ac:spMkLst>
            <pc:docMk/>
            <pc:sldMk cId="2293641314" sldId="268"/>
            <ac:spMk id="7" creationId="{E698C527-A04C-4E35-AEC5-5BD202435690}"/>
          </ac:spMkLst>
        </pc:spChg>
        <pc:picChg chg="add del mod">
          <ac:chgData name="susan brumby" userId="c6398c29c134ba60" providerId="LiveId" clId="{D0719E8E-24A4-4C39-8A73-A4D9C722C324}" dt="2020-01-05T21:11:29.164" v="1012"/>
          <ac:picMkLst>
            <pc:docMk/>
            <pc:sldMk cId="2293641314" sldId="268"/>
            <ac:picMk id="2" creationId="{BE67A76E-90D0-4B35-9883-5054743A5560}"/>
          </ac:picMkLst>
        </pc:picChg>
        <pc:picChg chg="add mod">
          <ac:chgData name="susan brumby" userId="c6398c29c134ba60" providerId="LiveId" clId="{D0719E8E-24A4-4C39-8A73-A4D9C722C324}" dt="2020-01-06T20:43:38.141" v="10876" actId="14100"/>
          <ac:picMkLst>
            <pc:docMk/>
            <pc:sldMk cId="2293641314" sldId="268"/>
            <ac:picMk id="4" creationId="{FACE6D49-15F2-41D6-90DC-78443072B5EC}"/>
          </ac:picMkLst>
        </pc:picChg>
        <pc:picChg chg="add mod">
          <ac:chgData name="susan brumby" userId="c6398c29c134ba60" providerId="LiveId" clId="{D0719E8E-24A4-4C39-8A73-A4D9C722C324}" dt="2020-01-06T14:45:25.576" v="6311" actId="1076"/>
          <ac:picMkLst>
            <pc:docMk/>
            <pc:sldMk cId="2293641314" sldId="268"/>
            <ac:picMk id="6" creationId="{0A7F55D2-A17D-4CD9-B1B0-3CC8B333BD1B}"/>
          </ac:picMkLst>
        </pc:picChg>
      </pc:sldChg>
      <pc:sldChg chg="addSp delSp modSp add modNotesTx">
        <pc:chgData name="susan brumby" userId="c6398c29c134ba60" providerId="LiveId" clId="{D0719E8E-24A4-4C39-8A73-A4D9C722C324}" dt="2020-01-07T14:44:25.001" v="17121" actId="12"/>
        <pc:sldMkLst>
          <pc:docMk/>
          <pc:sldMk cId="438638227" sldId="269"/>
        </pc:sldMkLst>
        <pc:spChg chg="add mod">
          <ac:chgData name="susan brumby" userId="c6398c29c134ba60" providerId="LiveId" clId="{D0719E8E-24A4-4C39-8A73-A4D9C722C324}" dt="2020-01-07T10:37:26.355" v="17024" actId="1076"/>
          <ac:spMkLst>
            <pc:docMk/>
            <pc:sldMk cId="438638227" sldId="269"/>
            <ac:spMk id="2" creationId="{53FD186C-C0E4-4D1E-8ADC-50E965E0ED6C}"/>
          </ac:spMkLst>
        </pc:spChg>
        <pc:spChg chg="add del mod">
          <ac:chgData name="susan brumby" userId="c6398c29c134ba60" providerId="LiveId" clId="{D0719E8E-24A4-4C39-8A73-A4D9C722C324}" dt="2020-01-05T21:18:24.169" v="1094"/>
          <ac:spMkLst>
            <pc:docMk/>
            <pc:sldMk cId="438638227" sldId="269"/>
            <ac:spMk id="5" creationId="{B94ED231-B7AF-47EC-8860-53416DDF1B72}"/>
          </ac:spMkLst>
        </pc:spChg>
        <pc:spChg chg="add mod">
          <ac:chgData name="susan brumby" userId="c6398c29c134ba60" providerId="LiveId" clId="{D0719E8E-24A4-4C39-8A73-A4D9C722C324}" dt="2020-01-07T10:15:37.435" v="15971" actId="1076"/>
          <ac:spMkLst>
            <pc:docMk/>
            <pc:sldMk cId="438638227" sldId="269"/>
            <ac:spMk id="6" creationId="{8672E1BE-5D58-43C2-A7E5-EBCF285BEE7A}"/>
          </ac:spMkLst>
        </pc:spChg>
        <pc:picChg chg="add mod">
          <ac:chgData name="susan brumby" userId="c6398c29c134ba60" providerId="LiveId" clId="{D0719E8E-24A4-4C39-8A73-A4D9C722C324}" dt="2020-01-07T10:36:33.339" v="17015" actId="14100"/>
          <ac:picMkLst>
            <pc:docMk/>
            <pc:sldMk cId="438638227" sldId="269"/>
            <ac:picMk id="4" creationId="{4C121B19-CA6A-4A0B-BB3C-C1AABDFDDB15}"/>
          </ac:picMkLst>
        </pc:picChg>
      </pc:sldChg>
      <pc:sldChg chg="addSp delSp modSp add modNotesTx">
        <pc:chgData name="susan brumby" userId="c6398c29c134ba60" providerId="LiveId" clId="{D0719E8E-24A4-4C39-8A73-A4D9C722C324}" dt="2020-01-07T09:01:28.189" v="14046" actId="20577"/>
        <pc:sldMkLst>
          <pc:docMk/>
          <pc:sldMk cId="3372367973" sldId="270"/>
        </pc:sldMkLst>
        <pc:spChg chg="add del mod">
          <ac:chgData name="susan brumby" userId="c6398c29c134ba60" providerId="LiveId" clId="{D0719E8E-24A4-4C39-8A73-A4D9C722C324}" dt="2020-01-05T21:32:05.926" v="1162"/>
          <ac:spMkLst>
            <pc:docMk/>
            <pc:sldMk cId="3372367973" sldId="270"/>
            <ac:spMk id="4" creationId="{FFBBE009-3EA9-4961-8FDF-C9C5CDA4B37A}"/>
          </ac:spMkLst>
        </pc:spChg>
        <pc:spChg chg="add mod">
          <ac:chgData name="susan brumby" userId="c6398c29c134ba60" providerId="LiveId" clId="{D0719E8E-24A4-4C39-8A73-A4D9C722C324}" dt="2020-01-06T14:44:35.955" v="6304" actId="1076"/>
          <ac:spMkLst>
            <pc:docMk/>
            <pc:sldMk cId="3372367973" sldId="270"/>
            <ac:spMk id="5" creationId="{55764E04-4C5C-4830-8C86-A7E7BAD874EE}"/>
          </ac:spMkLst>
        </pc:spChg>
        <pc:spChg chg="add mod">
          <ac:chgData name="susan brumby" userId="c6398c29c134ba60" providerId="LiveId" clId="{D0719E8E-24A4-4C39-8A73-A4D9C722C324}" dt="2020-01-06T20:43:22.358" v="10875" actId="1076"/>
          <ac:spMkLst>
            <pc:docMk/>
            <pc:sldMk cId="3372367973" sldId="270"/>
            <ac:spMk id="6" creationId="{ABEF9914-095B-4B50-822F-79FDEB2B8257}"/>
          </ac:spMkLst>
        </pc:spChg>
        <pc:picChg chg="add mod">
          <ac:chgData name="susan brumby" userId="c6398c29c134ba60" providerId="LiveId" clId="{D0719E8E-24A4-4C39-8A73-A4D9C722C324}" dt="2020-01-06T20:43:14.880" v="10874" actId="14100"/>
          <ac:picMkLst>
            <pc:docMk/>
            <pc:sldMk cId="3372367973" sldId="270"/>
            <ac:picMk id="3" creationId="{73E558FD-7D61-41CE-B6CF-63613709AD4B}"/>
          </ac:picMkLst>
        </pc:picChg>
      </pc:sldChg>
      <pc:sldChg chg="addSp modSp add del modNotesTx">
        <pc:chgData name="susan brumby" userId="c6398c29c134ba60" providerId="LiveId" clId="{D0719E8E-24A4-4C39-8A73-A4D9C722C324}" dt="2020-01-06T15:26:00.009" v="8515" actId="2696"/>
        <pc:sldMkLst>
          <pc:docMk/>
          <pc:sldMk cId="4059509128" sldId="271"/>
        </pc:sldMkLst>
        <pc:spChg chg="add mod">
          <ac:chgData name="susan brumby" userId="c6398c29c134ba60" providerId="LiveId" clId="{D0719E8E-24A4-4C39-8A73-A4D9C722C324}" dt="2020-01-05T21:35:34.392" v="1274" actId="20577"/>
          <ac:spMkLst>
            <pc:docMk/>
            <pc:sldMk cId="4059509128" sldId="271"/>
            <ac:spMk id="2" creationId="{81CD2C17-ADAD-43CF-838D-269C28A8D266}"/>
          </ac:spMkLst>
        </pc:spChg>
      </pc:sldChg>
      <pc:sldChg chg="addSp delSp modSp add">
        <pc:chgData name="susan brumby" userId="c6398c29c134ba60" providerId="LiveId" clId="{D0719E8E-24A4-4C39-8A73-A4D9C722C324}" dt="2020-01-07T11:07:06.785" v="17055" actId="1076"/>
        <pc:sldMkLst>
          <pc:docMk/>
          <pc:sldMk cId="2088719839" sldId="272"/>
        </pc:sldMkLst>
        <pc:spChg chg="add del mod">
          <ac:chgData name="susan brumby" userId="c6398c29c134ba60" providerId="LiveId" clId="{D0719E8E-24A4-4C39-8A73-A4D9C722C324}" dt="2020-01-07T11:05:26.794" v="17036"/>
          <ac:spMkLst>
            <pc:docMk/>
            <pc:sldMk cId="2088719839" sldId="272"/>
            <ac:spMk id="2" creationId="{195F42D2-BE2C-415B-8811-3A7E3C57D200}"/>
          </ac:spMkLst>
        </pc:spChg>
        <pc:spChg chg="add mod">
          <ac:chgData name="susan brumby" userId="c6398c29c134ba60" providerId="LiveId" clId="{D0719E8E-24A4-4C39-8A73-A4D9C722C324}" dt="2020-01-07T11:07:06.785" v="17055" actId="1076"/>
          <ac:spMkLst>
            <pc:docMk/>
            <pc:sldMk cId="2088719839" sldId="272"/>
            <ac:spMk id="3" creationId="{5E704F14-8D85-4109-BAF2-37E5D8360246}"/>
          </ac:spMkLst>
        </pc:spChg>
      </pc:sldChg>
      <pc:sldChg chg="addSp modSp add modNotesTx">
        <pc:chgData name="susan brumby" userId="c6398c29c134ba60" providerId="LiveId" clId="{D0719E8E-24A4-4C39-8A73-A4D9C722C324}" dt="2020-01-07T10:09:33.423" v="15967" actId="20577"/>
        <pc:sldMkLst>
          <pc:docMk/>
          <pc:sldMk cId="1141635991" sldId="273"/>
        </pc:sldMkLst>
        <pc:spChg chg="add mod">
          <ac:chgData name="susan brumby" userId="c6398c29c134ba60" providerId="LiveId" clId="{D0719E8E-24A4-4C39-8A73-A4D9C722C324}" dt="2020-01-07T09:28:24.138" v="14484" actId="14100"/>
          <ac:spMkLst>
            <pc:docMk/>
            <pc:sldMk cId="1141635991" sldId="273"/>
            <ac:spMk id="4" creationId="{F2DA0AA9-A033-4172-A7E3-20DBC8842331}"/>
          </ac:spMkLst>
        </pc:spChg>
        <pc:spChg chg="add mod">
          <ac:chgData name="susan brumby" userId="c6398c29c134ba60" providerId="LiveId" clId="{D0719E8E-24A4-4C39-8A73-A4D9C722C324}" dt="2020-01-07T09:29:23.347" v="14494" actId="1076"/>
          <ac:spMkLst>
            <pc:docMk/>
            <pc:sldMk cId="1141635991" sldId="273"/>
            <ac:spMk id="6" creationId="{B5BA4F61-9AAC-42A0-A222-E861281D94C1}"/>
          </ac:spMkLst>
        </pc:spChg>
        <pc:spChg chg="add mod">
          <ac:chgData name="susan brumby" userId="c6398c29c134ba60" providerId="LiveId" clId="{D0719E8E-24A4-4C39-8A73-A4D9C722C324}" dt="2020-01-07T09:34:07.727" v="14518" actId="1076"/>
          <ac:spMkLst>
            <pc:docMk/>
            <pc:sldMk cId="1141635991" sldId="273"/>
            <ac:spMk id="8" creationId="{2E542C2D-021A-41A9-A2FC-60021C799730}"/>
          </ac:spMkLst>
        </pc:spChg>
        <pc:picChg chg="add mod">
          <ac:chgData name="susan brumby" userId="c6398c29c134ba60" providerId="LiveId" clId="{D0719E8E-24A4-4C39-8A73-A4D9C722C324}" dt="2020-01-06T14:49:45.101" v="6319" actId="1076"/>
          <ac:picMkLst>
            <pc:docMk/>
            <pc:sldMk cId="1141635991" sldId="273"/>
            <ac:picMk id="2" creationId="{D1FFF329-BE65-414A-AF63-F1500B767090}"/>
          </ac:picMkLst>
        </pc:picChg>
        <pc:picChg chg="add mod">
          <ac:chgData name="susan brumby" userId="c6398c29c134ba60" providerId="LiveId" clId="{D0719E8E-24A4-4C39-8A73-A4D9C722C324}" dt="2020-01-07T09:24:33.964" v="14453" actId="1076"/>
          <ac:picMkLst>
            <pc:docMk/>
            <pc:sldMk cId="1141635991" sldId="273"/>
            <ac:picMk id="3" creationId="{CDA1A03F-ED44-4B5E-8A6E-E141BDAC94C6}"/>
          </ac:picMkLst>
        </pc:picChg>
        <pc:picChg chg="add mod">
          <ac:chgData name="susan brumby" userId="c6398c29c134ba60" providerId="LiveId" clId="{D0719E8E-24A4-4C39-8A73-A4D9C722C324}" dt="2020-01-07T09:29:06.625" v="14490" actId="1076"/>
          <ac:picMkLst>
            <pc:docMk/>
            <pc:sldMk cId="1141635991" sldId="273"/>
            <ac:picMk id="5" creationId="{86CB55E1-8E0F-405F-9A4A-EF4D80F179CE}"/>
          </ac:picMkLst>
        </pc:picChg>
        <pc:picChg chg="add mod">
          <ac:chgData name="susan brumby" userId="c6398c29c134ba60" providerId="LiveId" clId="{D0719E8E-24A4-4C39-8A73-A4D9C722C324}" dt="2020-01-07T09:33:16.837" v="14499" actId="1076"/>
          <ac:picMkLst>
            <pc:docMk/>
            <pc:sldMk cId="1141635991" sldId="273"/>
            <ac:picMk id="7" creationId="{448BF980-2196-4AC5-B60F-B4FAE988D7ED}"/>
          </ac:picMkLst>
        </pc:picChg>
      </pc:sldChg>
      <pc:sldChg chg="addSp delSp modSp add modNotesTx">
        <pc:chgData name="susan brumby" userId="c6398c29c134ba60" providerId="LiveId" clId="{D0719E8E-24A4-4C39-8A73-A4D9C722C324}" dt="2020-01-07T08:47:20.227" v="13227" actId="20577"/>
        <pc:sldMkLst>
          <pc:docMk/>
          <pc:sldMk cId="3913774869" sldId="274"/>
        </pc:sldMkLst>
        <pc:spChg chg="add del mod">
          <ac:chgData name="susan brumby" userId="c6398c29c134ba60" providerId="LiveId" clId="{D0719E8E-24A4-4C39-8A73-A4D9C722C324}" dt="2020-01-06T21:01:26.345" v="11043"/>
          <ac:spMkLst>
            <pc:docMk/>
            <pc:sldMk cId="3913774869" sldId="274"/>
            <ac:spMk id="4" creationId="{3BB51174-0A55-4041-A601-603B5B735F72}"/>
          </ac:spMkLst>
        </pc:spChg>
        <pc:spChg chg="add mod">
          <ac:chgData name="susan brumby" userId="c6398c29c134ba60" providerId="LiveId" clId="{D0719E8E-24A4-4C39-8A73-A4D9C722C324}" dt="2020-01-06T21:02:35.197" v="11069" actId="1076"/>
          <ac:spMkLst>
            <pc:docMk/>
            <pc:sldMk cId="3913774869" sldId="274"/>
            <ac:spMk id="5" creationId="{F1A18932-D6DE-41FD-84ED-77BF3DBD74B7}"/>
          </ac:spMkLst>
        </pc:spChg>
        <pc:spChg chg="add mod">
          <ac:chgData name="susan brumby" userId="c6398c29c134ba60" providerId="LiveId" clId="{D0719E8E-24A4-4C39-8A73-A4D9C722C324}" dt="2020-01-07T08:23:56.757" v="11746" actId="121"/>
          <ac:spMkLst>
            <pc:docMk/>
            <pc:sldMk cId="3913774869" sldId="274"/>
            <ac:spMk id="6" creationId="{EC43EA46-E2B7-4A0D-B5C6-6CAF17239A4A}"/>
          </ac:spMkLst>
        </pc:spChg>
        <pc:picChg chg="add mod">
          <ac:chgData name="susan brumby" userId="c6398c29c134ba60" providerId="LiveId" clId="{D0719E8E-24A4-4C39-8A73-A4D9C722C324}" dt="2020-01-06T21:02:29.505" v="11068" actId="1076"/>
          <ac:picMkLst>
            <pc:docMk/>
            <pc:sldMk cId="3913774869" sldId="274"/>
            <ac:picMk id="3" creationId="{5C8B0AF7-1B96-4E94-8E9A-2F3E51C7DBE9}"/>
          </ac:picMkLst>
        </pc:picChg>
      </pc:sldChg>
      <pc:sldChg chg="addSp modSp add">
        <pc:chgData name="susan brumby" userId="c6398c29c134ba60" providerId="LiveId" clId="{D0719E8E-24A4-4C39-8A73-A4D9C722C324}" dt="2020-01-07T11:07:56.566" v="17059" actId="1076"/>
        <pc:sldMkLst>
          <pc:docMk/>
          <pc:sldMk cId="1795029971" sldId="275"/>
        </pc:sldMkLst>
        <pc:spChg chg="add mod">
          <ac:chgData name="susan brumby" userId="c6398c29c134ba60" providerId="LiveId" clId="{D0719E8E-24A4-4C39-8A73-A4D9C722C324}" dt="2020-01-07T11:07:56.566" v="17059" actId="1076"/>
          <ac:spMkLst>
            <pc:docMk/>
            <pc:sldMk cId="1795029971" sldId="275"/>
            <ac:spMk id="2" creationId="{BDA1815E-1C5A-402B-B086-DE9DD0647BB3}"/>
          </ac:spMkLst>
        </pc:spChg>
      </pc:sldChg>
      <pc:sldMasterChg chg="setBg modSldLayout">
        <pc:chgData name="susan brumby" userId="c6398c29c134ba60" providerId="LiveId" clId="{D0719E8E-24A4-4C39-8A73-A4D9C722C324}" dt="2020-01-05T20:09:34.245" v="337"/>
        <pc:sldMasterMkLst>
          <pc:docMk/>
          <pc:sldMasterMk cId="1574629708" sldId="2147483648"/>
        </pc:sldMasterMkLst>
        <pc:sldLayoutChg chg="setBg">
          <pc:chgData name="susan brumby" userId="c6398c29c134ba60" providerId="LiveId" clId="{D0719E8E-24A4-4C39-8A73-A4D9C722C324}" dt="2020-01-05T20:09:34.245" v="337"/>
          <pc:sldLayoutMkLst>
            <pc:docMk/>
            <pc:sldMasterMk cId="1574629708" sldId="2147483648"/>
            <pc:sldLayoutMk cId="1517971489" sldId="2147483649"/>
          </pc:sldLayoutMkLst>
        </pc:sldLayoutChg>
        <pc:sldLayoutChg chg="setBg">
          <pc:chgData name="susan brumby" userId="c6398c29c134ba60" providerId="LiveId" clId="{D0719E8E-24A4-4C39-8A73-A4D9C722C324}" dt="2020-01-05T20:09:34.245" v="337"/>
          <pc:sldLayoutMkLst>
            <pc:docMk/>
            <pc:sldMasterMk cId="1574629708" sldId="2147483648"/>
            <pc:sldLayoutMk cId="751091864" sldId="2147483650"/>
          </pc:sldLayoutMkLst>
        </pc:sldLayoutChg>
        <pc:sldLayoutChg chg="setBg">
          <pc:chgData name="susan brumby" userId="c6398c29c134ba60" providerId="LiveId" clId="{D0719E8E-24A4-4C39-8A73-A4D9C722C324}" dt="2020-01-05T20:09:34.245" v="337"/>
          <pc:sldLayoutMkLst>
            <pc:docMk/>
            <pc:sldMasterMk cId="1574629708" sldId="2147483648"/>
            <pc:sldLayoutMk cId="2684863176" sldId="2147483651"/>
          </pc:sldLayoutMkLst>
        </pc:sldLayoutChg>
        <pc:sldLayoutChg chg="setBg">
          <pc:chgData name="susan brumby" userId="c6398c29c134ba60" providerId="LiveId" clId="{D0719E8E-24A4-4C39-8A73-A4D9C722C324}" dt="2020-01-05T20:09:34.245" v="337"/>
          <pc:sldLayoutMkLst>
            <pc:docMk/>
            <pc:sldMasterMk cId="1574629708" sldId="2147483648"/>
            <pc:sldLayoutMk cId="4168890490" sldId="2147483652"/>
          </pc:sldLayoutMkLst>
        </pc:sldLayoutChg>
        <pc:sldLayoutChg chg="setBg">
          <pc:chgData name="susan brumby" userId="c6398c29c134ba60" providerId="LiveId" clId="{D0719E8E-24A4-4C39-8A73-A4D9C722C324}" dt="2020-01-05T20:09:34.245" v="337"/>
          <pc:sldLayoutMkLst>
            <pc:docMk/>
            <pc:sldMasterMk cId="1574629708" sldId="2147483648"/>
            <pc:sldLayoutMk cId="3159289873" sldId="2147483653"/>
          </pc:sldLayoutMkLst>
        </pc:sldLayoutChg>
        <pc:sldLayoutChg chg="setBg">
          <pc:chgData name="susan brumby" userId="c6398c29c134ba60" providerId="LiveId" clId="{D0719E8E-24A4-4C39-8A73-A4D9C722C324}" dt="2020-01-05T20:09:34.245" v="337"/>
          <pc:sldLayoutMkLst>
            <pc:docMk/>
            <pc:sldMasterMk cId="1574629708" sldId="2147483648"/>
            <pc:sldLayoutMk cId="2668691232" sldId="2147483654"/>
          </pc:sldLayoutMkLst>
        </pc:sldLayoutChg>
        <pc:sldLayoutChg chg="setBg">
          <pc:chgData name="susan brumby" userId="c6398c29c134ba60" providerId="LiveId" clId="{D0719E8E-24A4-4C39-8A73-A4D9C722C324}" dt="2020-01-05T20:09:34.245" v="337"/>
          <pc:sldLayoutMkLst>
            <pc:docMk/>
            <pc:sldMasterMk cId="1574629708" sldId="2147483648"/>
            <pc:sldLayoutMk cId="1060319056" sldId="2147483655"/>
          </pc:sldLayoutMkLst>
        </pc:sldLayoutChg>
        <pc:sldLayoutChg chg="setBg">
          <pc:chgData name="susan brumby" userId="c6398c29c134ba60" providerId="LiveId" clId="{D0719E8E-24A4-4C39-8A73-A4D9C722C324}" dt="2020-01-05T20:09:34.245" v="337"/>
          <pc:sldLayoutMkLst>
            <pc:docMk/>
            <pc:sldMasterMk cId="1574629708" sldId="2147483648"/>
            <pc:sldLayoutMk cId="1721805456" sldId="2147483656"/>
          </pc:sldLayoutMkLst>
        </pc:sldLayoutChg>
        <pc:sldLayoutChg chg="setBg">
          <pc:chgData name="susan brumby" userId="c6398c29c134ba60" providerId="LiveId" clId="{D0719E8E-24A4-4C39-8A73-A4D9C722C324}" dt="2020-01-05T20:09:34.245" v="337"/>
          <pc:sldLayoutMkLst>
            <pc:docMk/>
            <pc:sldMasterMk cId="1574629708" sldId="2147483648"/>
            <pc:sldLayoutMk cId="3067552847" sldId="2147483657"/>
          </pc:sldLayoutMkLst>
        </pc:sldLayoutChg>
        <pc:sldLayoutChg chg="setBg">
          <pc:chgData name="susan brumby" userId="c6398c29c134ba60" providerId="LiveId" clId="{D0719E8E-24A4-4C39-8A73-A4D9C722C324}" dt="2020-01-05T20:09:34.245" v="337"/>
          <pc:sldLayoutMkLst>
            <pc:docMk/>
            <pc:sldMasterMk cId="1574629708" sldId="2147483648"/>
            <pc:sldLayoutMk cId="213295374" sldId="2147483658"/>
          </pc:sldLayoutMkLst>
        </pc:sldLayoutChg>
        <pc:sldLayoutChg chg="setBg">
          <pc:chgData name="susan brumby" userId="c6398c29c134ba60" providerId="LiveId" clId="{D0719E8E-24A4-4C39-8A73-A4D9C722C324}" dt="2020-01-05T20:09:34.245" v="337"/>
          <pc:sldLayoutMkLst>
            <pc:docMk/>
            <pc:sldMasterMk cId="1574629708" sldId="2147483648"/>
            <pc:sldLayoutMk cId="120309178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DAA7C-7819-40B3-951D-F3DF8BAB6084}" type="datetimeFigureOut">
              <a:rPr lang="en-GB" smtClean="0"/>
              <a:t>07/01/2020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9CED92-95FE-4CB6-B062-596EBE8FBA84}" type="slidenum">
              <a:rPr lang="en-GB" smtClean="0"/>
              <a:t>‹#›</a:t>
            </a:fld>
            <a:endParaRPr lang="en-GB"/>
          </a:p>
        </p:txBody>
      </p:sp>
    </p:spTree>
    <p:extLst>
      <p:ext uri="{BB962C8B-B14F-4D97-AF65-F5344CB8AC3E}">
        <p14:creationId xmlns:p14="http://schemas.microsoft.com/office/powerpoint/2010/main" val="690808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a:t>
            </a:r>
          </a:p>
          <a:p>
            <a:r>
              <a:rPr lang="en-GB" dirty="0"/>
              <a:t>In this presentation I will briefly explain the definitions of Hegemonic and Feminine Masculinity, then go on to explain how masculinity challenges and is challenged by 21st century norms, referring to theories by Connell, and Foucault. To help explain these theories and challenges I am going to use examples from Disney films and animations.</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1</a:t>
            </a:fld>
            <a:endParaRPr lang="en-GB"/>
          </a:p>
        </p:txBody>
      </p:sp>
    </p:spTree>
    <p:extLst>
      <p:ext uri="{BB962C8B-B14F-4D97-AF65-F5344CB8AC3E}">
        <p14:creationId xmlns:p14="http://schemas.microsoft.com/office/powerpoint/2010/main" val="594356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my presentation I have chosen to use Walt Disney Animations to illustrate my arguments and explanations. I chose Walt Disney because it is a transnational media corporation that has immense power. The animations (and indeed, the whole consumerist culture) has a huge impact on children, as it can shape their beliefs, values and morals. </a:t>
            </a:r>
          </a:p>
          <a:p>
            <a:r>
              <a:rPr lang="en-GB" dirty="0"/>
              <a:t>Unfortunately, Disney movies have always stereo-typed different cultures, historical events and gender. Even in 2019, the movies are still set in a fantasy world that is not politically correct.</a:t>
            </a:r>
          </a:p>
          <a:p>
            <a:r>
              <a:rPr lang="en-GB" dirty="0"/>
              <a:t>This presentation is concerned with how ‘norms’ are challenged in the 21st century, so I will only be looking at examples from 2000 onwards, however, I would like to point out that Disney films are ‘re-released’ for each generation. This allows for all the out-dated stereo-typed portrayals of race, ethnicity and gender to be recycled to each new young generation, as if they still accurately reflect contemporary society. Every household loves Disney, they do not question the outdated and offensive themes because they feel safe with Disney.</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2</a:t>
            </a:fld>
            <a:endParaRPr lang="en-GB"/>
          </a:p>
        </p:txBody>
      </p:sp>
    </p:spTree>
    <p:extLst>
      <p:ext uri="{BB962C8B-B14F-4D97-AF65-F5344CB8AC3E}">
        <p14:creationId xmlns:p14="http://schemas.microsoft.com/office/powerpoint/2010/main" val="285632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Morgan, in his book; Discovering Men, outlines the traits that many people associate with masculinity and these include traits such as ………</a:t>
            </a:r>
          </a:p>
          <a:p>
            <a:r>
              <a:rPr lang="en-GB" dirty="0"/>
              <a:t>Disney portrays this traditional masculinity frequently in many of its animations such as: Toy Story, Hercules and Aladdin – to name just a few!  </a:t>
            </a:r>
          </a:p>
          <a:p>
            <a:r>
              <a:rPr lang="en-GB" dirty="0"/>
              <a:t>These ‘masculine’ traits would fit within the sex role concept, which categorises the attitudes, characteristics and behaviours of the two sexes into – ‘ideal masculine’ and ‘ideal feminine’ and androgynous roles. However, Connell argues that the concept fails to account for changes in gender relations and completely ignores the function of power within them. He goes on to say that thinking should change with regard to masculinity as only being about men, and femininity as only being about women.</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3</a:t>
            </a:fld>
            <a:endParaRPr lang="en-GB"/>
          </a:p>
        </p:txBody>
      </p:sp>
    </p:spTree>
    <p:extLst>
      <p:ext uri="{BB962C8B-B14F-4D97-AF65-F5344CB8AC3E}">
        <p14:creationId xmlns:p14="http://schemas.microsoft.com/office/powerpoint/2010/main" val="2581605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these definitions, Connell is saying that men hold a position of power that is embedded throughout religious doctrine &amp; practice, mass media content, wage structures, design of housing, welfare and taxation policies etc. </a:t>
            </a:r>
          </a:p>
          <a:p>
            <a:r>
              <a:rPr lang="en-GB" dirty="0"/>
              <a:t>Gaston, the Prince from Beauty and the Beast, in an effort to symbolise what he believes is a true man, has a huge ego, is tough, and expects Belle to fall for him. As a Prince, son of the King, he has a major influence on the Laws of the land, housing and Taxes. He is an icon of power and wealth.</a:t>
            </a:r>
          </a:p>
          <a:p>
            <a:endParaRPr lang="en-GB" dirty="0"/>
          </a:p>
          <a:p>
            <a:r>
              <a:rPr lang="en-GB" dirty="0"/>
              <a:t>Hegemonic masculinity is a type of masculinity where men dominate other men and women. Because of this subjugation, hegemonic masculinity is strongly linked to heterosexuality and a hyper-masculine presence. This depiction of masculinity is classically characterized in Gaston from Beauty and the Beast. He is strong, tough, handsome, and dominates every scene he is in, most clearly by subjugating those around him, as evidenced by his treatment of his sidekick LeFou. These “manly man” features are associated with traditional—and even stereotypical and dated—aspects of masculinity. In short, “no one says no to Gaston,” which is indicative of a typical response to hegemonic masculinity. Men’s control over, and the abuse of women, is romanticised in the film.</a:t>
            </a:r>
          </a:p>
          <a:p>
            <a:r>
              <a:rPr lang="en-GB" dirty="0"/>
              <a:t>Connell states that Hegemonic Masculinity consists of 3 elements, 1. the connecting of masculinity to toughness and competitiveness 2. the subordination of women and 3. the marginalisation of gay men.</a:t>
            </a:r>
          </a:p>
          <a:p>
            <a:r>
              <a:rPr lang="en-GB" dirty="0"/>
              <a:t>Hegemonic Masculinity is a culturally idealised form, it is the common-sense about bread-winning and manhood. It is exclusive, hierarchically differentialized, brutal, contradictory, rich and socially sustained. It is connected with the institutions of male-dominance and power - yet not all men practice it. It often excludes working-class, gay and black men. I will talk more about the exclusion of race, sexuality and class later on. </a:t>
            </a:r>
          </a:p>
          <a:p>
            <a:r>
              <a:rPr lang="en-GB" dirty="0"/>
              <a:t>FOR NOW, CAN YOU THINK OF A DISNEY ANIMATION THAT HAS A WORKING CLASS, BLACK OR GAY MAN AS A LEAD ROLE?</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4</a:t>
            </a:fld>
            <a:endParaRPr lang="en-GB"/>
          </a:p>
        </p:txBody>
      </p:sp>
    </p:spTree>
    <p:extLst>
      <p:ext uri="{BB962C8B-B14F-4D97-AF65-F5344CB8AC3E}">
        <p14:creationId xmlns:p14="http://schemas.microsoft.com/office/powerpoint/2010/main" val="1345164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endParaRPr>
          </a:p>
          <a:p>
            <a:r>
              <a:rPr lang="en-GB" dirty="0"/>
              <a:t>The definition of Masculine femininity is when a man shows he has what are perceived to be traditional feminine qualities.</a:t>
            </a:r>
          </a:p>
          <a:p>
            <a:r>
              <a:rPr lang="en-GB" dirty="0"/>
              <a:t>Carl Jung believed that men and women all had ‘Anima or Animus’ It is the mirror image of our biological sex, that is, the unconscious feminine side in males and the masculine tendencies in women.</a:t>
            </a:r>
          </a:p>
          <a:p>
            <a:r>
              <a:rPr lang="en-GB" dirty="0"/>
              <a:t>Each sex manifests attitudes and behaviour of the other by virtue of centuries of living together. The psyche of a woman contains masculine aspects (the animus archetype), and the psyche of a man contains feminine aspects (the anima archetype)</a:t>
            </a:r>
          </a:p>
          <a:p>
            <a:r>
              <a:rPr lang="en-GB" dirty="0"/>
              <a:t>However, men have been institutionalised to believe that they are unable to show any aspects of femininity as it is a sign of weakness. Neither, should they express any emotions instead bottling them up. So, for a man to talk about his feelings, to show emotion or to cry would be considered a sign of Feminine Masculinity. </a:t>
            </a:r>
          </a:p>
          <a:p>
            <a:r>
              <a:rPr lang="en-GB" dirty="0"/>
              <a:t>In Disney’s Beauty and the Beast we are shown the beast as upset at being injured by the wolves. Belle tries to administer first aid but the beast cries like a baby (or a woman). We are also shown the beast groomed with bows and curls, a very feminine look. Throughout the film the beast is often portrayed as showing a feminine side, for example, when he is taught to eat soup properly with a spoon and when he is taught to dance.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5</a:t>
            </a:fld>
            <a:endParaRPr lang="en-GB"/>
          </a:p>
        </p:txBody>
      </p:sp>
    </p:spTree>
    <p:extLst>
      <p:ext uri="{BB962C8B-B14F-4D97-AF65-F5344CB8AC3E}">
        <p14:creationId xmlns:p14="http://schemas.microsoft.com/office/powerpoint/2010/main" val="27493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Connell (1987) states that an important part of understanding masculinity is the understanding of power. Masculinity must be judged above and beyond the scale of the individual. It is not just about the individual man but involves labour relations, power and emotional attachment. </a:t>
            </a:r>
          </a:p>
          <a:p>
            <a:r>
              <a:rPr lang="en-GB" dirty="0"/>
              <a:t>Foucault (1978) agrees by saying ‘the discourse construction of sex ‘differences’ form the justification for discrimination. He goes on to say that ‘Power is inherent in all relations.</a:t>
            </a:r>
          </a:p>
          <a:p>
            <a:r>
              <a:rPr lang="en-GB" dirty="0"/>
              <a:t>Disney represents this by the use of Kings and Princes, men of power, leaders, The good (strong men) against the Bad (villains), the heroes.</a:t>
            </a:r>
          </a:p>
          <a:p>
            <a:r>
              <a:rPr lang="en-GB" dirty="0"/>
              <a:t>Connell’s argument is that hegemonic masculinity as a system becomes built into the social institutions so as to make it appear normal and natural for men’s superordinate position to be maintained. Major societal institutions including, Government, the economy, and the family are structured so as to reinforce and reproduce male hegemony. </a:t>
            </a:r>
          </a:p>
          <a:p>
            <a:endParaRPr lang="en-GB" dirty="0"/>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6</a:t>
            </a:fld>
            <a:endParaRPr lang="en-GB"/>
          </a:p>
        </p:txBody>
      </p:sp>
    </p:spTree>
    <p:extLst>
      <p:ext uri="{BB962C8B-B14F-4D97-AF65-F5344CB8AC3E}">
        <p14:creationId xmlns:p14="http://schemas.microsoft.com/office/powerpoint/2010/main" val="3787740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stereotyping we infer that a person has a whole range of characteristics and abilities that we assume all members of that group have. Stereotypes lead to social categorization, which is one of the reasons for prejudice attitudes, such as the “them” and “us” mentality. Stereotypes are not the product of individual cognitive activity alone, but are also social and collective products which function ideologically by justifying and legitimizing existing social and power relations within a society. Connell states that homosexual men attract hostility because they undermine definitions of hegemonic masculinity.</a:t>
            </a:r>
          </a:p>
          <a:p>
            <a:r>
              <a:rPr lang="en-GB" dirty="0"/>
              <a:t>The problem of gender stereotypes is that, since they are social stereotypes, they are applied to persons, serving to identify a girl or a boy. </a:t>
            </a:r>
          </a:p>
          <a:p>
            <a:r>
              <a:rPr lang="en-GB" dirty="0"/>
              <a:t>We, as a society reproduce this stereo-typing all the time. For example,</a:t>
            </a:r>
          </a:p>
          <a:p>
            <a:r>
              <a:rPr lang="en-GB" dirty="0"/>
              <a:t>Girls’ are educated to care, most of all, on the value of motherhood. Girls’ identities are constructed by being attentive to the others. We give girls dolls to play with and often dress them in Pink.</a:t>
            </a:r>
          </a:p>
          <a:p>
            <a:r>
              <a:rPr lang="en-GB" dirty="0"/>
              <a:t>Boys’ are educated to dominate, focusing on the necessity of rejecting femininity and on self-assertion, which is expressed in dominating situations, objects and persons. We give boys toy weapons to play with and dress them in blue.</a:t>
            </a:r>
          </a:p>
          <a:p>
            <a:r>
              <a:rPr lang="en-GB" dirty="0"/>
              <a:t>Gender roles in Disney make assumptions about the behaviours and expectations of the characters, these assumptions include the stereotypes surrounding men and women, these stereotypes are only a side effect of common public norms and expectations for genders. It is worth noting here that in 2019 on the Disney Executive Leadership team, out of 14 Executives only 3 are women and the 11 men are all white!</a:t>
            </a:r>
          </a:p>
          <a:p>
            <a:r>
              <a:rPr lang="en-GB" dirty="0"/>
              <a:t>Hegemonic Masculinity sees men as more powerful than women; it also sees men as more powerful than gay men, black men and any males that are not white. Disney reinforces this message in nearly all of its films.</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7</a:t>
            </a:fld>
            <a:endParaRPr lang="en-GB"/>
          </a:p>
        </p:txBody>
      </p:sp>
    </p:spTree>
    <p:extLst>
      <p:ext uri="{BB962C8B-B14F-4D97-AF65-F5344CB8AC3E}">
        <p14:creationId xmlns:p14="http://schemas.microsoft.com/office/powerpoint/2010/main" val="2794236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slowly Disney is making very small changes and this can be seen in The Incredibles 2:</a:t>
            </a:r>
          </a:p>
          <a:p>
            <a:r>
              <a:rPr lang="en-GB" dirty="0"/>
              <a:t>At first glance, Mr Incredible seems the traditional Masculine male.</a:t>
            </a:r>
          </a:p>
          <a:p>
            <a:r>
              <a:rPr lang="en-GB" dirty="0"/>
              <a:t>Mrs. Incredible, under her previous and un-wedded identity as Elastigirl, accepts an offer from a corporation to fight crime in order to rebuild the public’s trust in superheroes. </a:t>
            </a:r>
          </a:p>
          <a:p>
            <a:r>
              <a:rPr lang="en-GB" dirty="0"/>
              <a:t>To support this endeavour, Mr. Incredible agrees to undertake the role of stay-at-home dad. Mr. Incredible, however, reaches breaking point, when he cannot work out new methods for helping his son with his maths homework, and the only way he knows how to manage the erratic behaviour of his youngest son Jack-Jack, is to feed him biscuits. At one point, he even desperately passes off Jack-Jack to a female babysitter.</a:t>
            </a:r>
          </a:p>
          <a:p>
            <a:r>
              <a:rPr lang="en-GB" dirty="0"/>
              <a:t>As Elastigirl, Mrs. Incredible is the successful, independent, and empowered woman-at-work, who literally saves the day on a daily basis, while Mr. Incredible struggles at home. A simple binary is established between the empowered, successful woman and the vulnerable, downtrodden male.</a:t>
            </a:r>
          </a:p>
          <a:p>
            <a:r>
              <a:rPr lang="en-GB" dirty="0"/>
              <a:t>This is a very different ‘family’ from the hegemonic male breadwinner family.</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8</a:t>
            </a:fld>
            <a:endParaRPr lang="en-GB"/>
          </a:p>
        </p:txBody>
      </p:sp>
    </p:spTree>
    <p:extLst>
      <p:ext uri="{BB962C8B-B14F-4D97-AF65-F5344CB8AC3E}">
        <p14:creationId xmlns:p14="http://schemas.microsoft.com/office/powerpoint/2010/main" val="9573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Miles, in his article, ‘Masculinity and its discontents’ gives us 5 reasons for a ‘crisis’ in masculinity;</a:t>
            </a:r>
          </a:p>
          <a:p>
            <a:r>
              <a:rPr lang="en-GB" dirty="0"/>
              <a:t>1.Women in the formal economy</a:t>
            </a:r>
          </a:p>
          <a:p>
            <a:r>
              <a:rPr lang="en-GB" dirty="0"/>
              <a:t>2.Mass unemployment – weakening the male breadwinner</a:t>
            </a:r>
          </a:p>
          <a:p>
            <a:r>
              <a:rPr lang="en-GB" dirty="0"/>
              <a:t>3.Lightened domestic duties for women</a:t>
            </a:r>
          </a:p>
          <a:p>
            <a:r>
              <a:rPr lang="en-GB" dirty="0"/>
              <a:t>4.More resources for women to change their circumstances</a:t>
            </a:r>
          </a:p>
          <a:p>
            <a:r>
              <a:rPr lang="en-GB" dirty="0"/>
              <a:t>5.The decline of class-based politics</a:t>
            </a:r>
          </a:p>
          <a:p>
            <a:r>
              <a:rPr lang="en-GB" dirty="0"/>
              <a:t>Connell (1995) denies that there is a crisis, but states however, if there is a crisis it is a crisis in power. Women have changed their standing in society and equality between sexes is levelling.</a:t>
            </a:r>
          </a:p>
          <a:p>
            <a:r>
              <a:rPr lang="en-GB" dirty="0"/>
              <a:t>Institutions and structures that have maintained ‘male dominance’ have been challenged and weakened by the changing social role of women, such as the change in family roles in the Incredibles. Princess Elsa in Frozen 2 is not whisked off her feet by a handsome Prince, she remains single and rules her kingdom.</a:t>
            </a:r>
          </a:p>
          <a:p>
            <a:r>
              <a:rPr lang="en-GB" dirty="0"/>
              <a:t>Women’s roles are changing, they are no longer damsels in distress waiting to be rescued. Bo Peep from Toy Story changes from a demure love interest wearing a skirt and petticoats in the earlier Toy Stories, to a non-conforming, risk-taking adventurer, wearing bloomers with an arm that pops off in the most recent Toy Story 4.</a:t>
            </a:r>
          </a:p>
          <a:p>
            <a:r>
              <a:rPr lang="en-GB" dirty="0"/>
              <a:t>There can be no hegemonic femininity, because being in a hegemonic position is also about being in a position of power, it is about being able to construct the world for oneself and others so that one’s power is unchallenged. Femininity is not seen as a position of power.</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9</a:t>
            </a:fld>
            <a:endParaRPr lang="en-GB"/>
          </a:p>
        </p:txBody>
      </p:sp>
    </p:spTree>
    <p:extLst>
      <p:ext uri="{BB962C8B-B14F-4D97-AF65-F5344CB8AC3E}">
        <p14:creationId xmlns:p14="http://schemas.microsoft.com/office/powerpoint/2010/main" val="1407725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animated films are loved by children and adults, but what do they teach us?</a:t>
            </a:r>
          </a:p>
          <a:p>
            <a:r>
              <a:rPr lang="en-GB" dirty="0"/>
              <a:t>They portray an unrealistic heterosexist worldview. </a:t>
            </a:r>
          </a:p>
          <a:p>
            <a:r>
              <a:rPr lang="en-GB" dirty="0"/>
              <a:t>All Disney films up to last year have portrayed all men as heterosexual, handsome, heroes that want to marry beautiful women who need to be saved. </a:t>
            </a:r>
          </a:p>
          <a:p>
            <a:r>
              <a:rPr lang="en-GB" dirty="0"/>
              <a:t>However, we are still regressive in the way we view the ‘norms’ for children.</a:t>
            </a:r>
          </a:p>
          <a:p>
            <a:r>
              <a:rPr lang="en-GB" dirty="0"/>
              <a:t>In 2019, with the release of Toy Story 4, The Christian Fundamentalist Group ‘one million mums’ accused Disney of ‘blindsiding families’ by creating a ‘dangerous moment of normalisation, which corrupts the minds of children’. What was this dangerous moment? In a 5 second scene, in the background, 2 same-sex parents are shown dropping off their child at nursery! </a:t>
            </a:r>
          </a:p>
          <a:p>
            <a:r>
              <a:rPr lang="en-GB" dirty="0"/>
              <a:t>One very loud and clear element of hegemonic masculinity is heterosexuality, it emphasises the superiority of ‘manly’ men over the ‘not-so-manly’ men. In fact, right up until the latest release of Toy Story 4 last year, Disney animations have lacked any same-sex romances at all. </a:t>
            </a:r>
          </a:p>
          <a:p>
            <a:r>
              <a:rPr lang="en-GB" dirty="0"/>
              <a:t>Connell (1995) tells us that Hegemonic masculinity can be defined as the configuration of gender practice which embodies the currently accepted answers to the problem of the legitimacy of patriarchy, which guarantees the dominant position of men and the subordination of women. But, if same-sex parenting was to become normal viewing in a Disney animation, where would that leave men?</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10</a:t>
            </a:fld>
            <a:endParaRPr lang="en-GB"/>
          </a:p>
        </p:txBody>
      </p:sp>
    </p:spTree>
    <p:extLst>
      <p:ext uri="{BB962C8B-B14F-4D97-AF65-F5344CB8AC3E}">
        <p14:creationId xmlns:p14="http://schemas.microsoft.com/office/powerpoint/2010/main" val="500476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a:t>In answer to my question earlier, there has to date not been a black or a working class or gay male as a main leading character in any Disney Animation. Disney, as the educators of our children should be held to higher standards. Disney creates a cultural environment, but children have less experience and developmental ability to evaluate the media messages. Children have no experience to the contrary and their critical thinking skills are not developed. Therefore, any media corporation that targets children should have special scrutiny and be held accountable for how they portray the world.</a:t>
            </a:r>
          </a:p>
          <a:p>
            <a:pPr marL="171450" indent="-171450">
              <a:buFont typeface="Wingdings" panose="05000000000000000000" pitchFamily="2" charset="2"/>
              <a:buChar char="v"/>
            </a:pPr>
            <a:r>
              <a:rPr lang="en-GB" dirty="0"/>
              <a:t>As already mentioned, a fundamental element of hegemonic masculinity is that women exist as potential sex objects for men, while men are negated as sexual objects for men. Women provide heterosexual men with sexual validation, and men compete with each other for this. Disney recreate this in their animations time and time again.</a:t>
            </a:r>
          </a:p>
          <a:p>
            <a:pPr marL="171450" indent="-171450">
              <a:buFont typeface="Wingdings" panose="05000000000000000000" pitchFamily="2" charset="2"/>
              <a:buChar char="v"/>
            </a:pPr>
            <a:r>
              <a:rPr lang="en-GB" dirty="0"/>
              <a:t>Halberstam argues that as a society we are committed to maintaining a binary gender system. Equality is not just about achieving equality for women but also achieving equality for men! For example, if men can’t look/care for children equally as well as women, the burden of childcare will continue to fall upon women and gender equality in the workplace is not likely to be fully achieved.</a:t>
            </a:r>
          </a:p>
          <a:p>
            <a:pPr marL="171450" indent="-171450">
              <a:buFont typeface="Wingdings" panose="05000000000000000000" pitchFamily="2" charset="2"/>
              <a:buChar char="v"/>
            </a:pPr>
            <a:r>
              <a:rPr lang="en-GB" dirty="0"/>
              <a:t>Disney has changed since the early days, and slowly there are more realistic portrayals of society creeping through. But there is a long way to go until Disney release a new animation with a gay, black, working-class hero as the main character. However, ultimately, Disney is a global business that is more interested in making money than progressive representation. Disney as a massive global business is still run and owned by predominately white middle class males.</a:t>
            </a:r>
          </a:p>
          <a:p>
            <a:pPr marL="171450" indent="-171450">
              <a:buFont typeface="Wingdings" panose="05000000000000000000" pitchFamily="2" charset="2"/>
              <a:buChar char="v"/>
            </a:pPr>
            <a:r>
              <a:rPr lang="en-GB" dirty="0"/>
              <a:t>Woman’s changing role this century is starting to affect the way we think, see and act with regard to historical conventions. Women are often the breadwinners in families, they fill more and more high paid, previously male-dominated jobs and they are not weak damsels in distress waiting to be rescued by a heroic muscular Prince.</a:t>
            </a:r>
          </a:p>
          <a:p>
            <a:endParaRPr lang="en-GB" dirty="0"/>
          </a:p>
          <a:p>
            <a:r>
              <a:rPr lang="en-GB" dirty="0"/>
              <a:t>Thank you for listening to my presentation.</a:t>
            </a:r>
          </a:p>
          <a:p>
            <a:endParaRPr lang="en-GB" dirty="0"/>
          </a:p>
        </p:txBody>
      </p:sp>
      <p:sp>
        <p:nvSpPr>
          <p:cNvPr id="4" name="Slide Number Placeholder 3"/>
          <p:cNvSpPr>
            <a:spLocks noGrp="1"/>
          </p:cNvSpPr>
          <p:nvPr>
            <p:ph type="sldNum" sz="quarter" idx="5"/>
          </p:nvPr>
        </p:nvSpPr>
        <p:spPr/>
        <p:txBody>
          <a:bodyPr/>
          <a:lstStyle/>
          <a:p>
            <a:fld id="{349CED92-95FE-4CB6-B062-596EBE8FBA84}" type="slidenum">
              <a:rPr lang="en-GB" smtClean="0"/>
              <a:t>11</a:t>
            </a:fld>
            <a:endParaRPr lang="en-GB"/>
          </a:p>
        </p:txBody>
      </p:sp>
    </p:spTree>
    <p:extLst>
      <p:ext uri="{BB962C8B-B14F-4D97-AF65-F5344CB8AC3E}">
        <p14:creationId xmlns:p14="http://schemas.microsoft.com/office/powerpoint/2010/main" val="3233805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1F500-ABE9-44EC-8F2C-18C33187BC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D27F00-FA6F-474E-8CFF-84F6F210BE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1CCD54-C94F-42D7-B764-525814560402}"/>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5" name="Footer Placeholder 4">
            <a:extLst>
              <a:ext uri="{FF2B5EF4-FFF2-40B4-BE49-F238E27FC236}">
                <a16:creationId xmlns:a16="http://schemas.microsoft.com/office/drawing/2014/main" id="{85C43A45-9E11-4992-8B42-3108CD9941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305576-41B8-402F-86A5-6D1EABAA86AC}"/>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1517971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A0170-80E6-4285-8539-9C25481AF2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F26C78-CE45-4111-A8DB-EEAD055729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90D672-45AF-4CF4-A3F1-A16331313F47}"/>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5" name="Footer Placeholder 4">
            <a:extLst>
              <a:ext uri="{FF2B5EF4-FFF2-40B4-BE49-F238E27FC236}">
                <a16:creationId xmlns:a16="http://schemas.microsoft.com/office/drawing/2014/main" id="{F24D8412-FE8A-4A24-9D8F-CE0D136932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84F3E5-B92D-4DD5-9112-529B36E74629}"/>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751091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41D7E-AF2A-40AC-B3D3-2DFC69E246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CDBDDD-AD2F-4C90-BE4D-8DC7E85491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C481F6-1D96-409C-85AF-B043B903423D}"/>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5" name="Footer Placeholder 4">
            <a:extLst>
              <a:ext uri="{FF2B5EF4-FFF2-40B4-BE49-F238E27FC236}">
                <a16:creationId xmlns:a16="http://schemas.microsoft.com/office/drawing/2014/main" id="{E233401B-7EBF-4D51-8D86-79144B124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7F64E4-92E5-4362-98FC-F8E12A4927B6}"/>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2684863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DAD6-7E97-4F73-9CEF-6C5215B7D5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0C7DD-341B-4A80-B1D4-EB7C85A745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1E93B1-5DD5-4987-A707-44BAA862D9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77F428-ABB8-4488-A71D-5B926094974C}"/>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6" name="Footer Placeholder 5">
            <a:extLst>
              <a:ext uri="{FF2B5EF4-FFF2-40B4-BE49-F238E27FC236}">
                <a16:creationId xmlns:a16="http://schemas.microsoft.com/office/drawing/2014/main" id="{CF8E6CB4-A230-4DE1-89EE-B6B17CBC12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6C5B50-0742-4D9B-A85F-5477E13D1F0D}"/>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4168890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B5A60-6BCC-460C-B0DB-EE68342499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9A174-C0D0-4021-9A11-76FE330BC6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2730EB-CA3B-4B94-8EC9-3F2D31B7BD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C2DAE5-4DE2-4743-B351-F63B05021A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FB359D-A498-459C-9EB4-FE85049AEA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BEDCE7-D844-4D41-B002-C9BE9E5FD907}"/>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8" name="Footer Placeholder 7">
            <a:extLst>
              <a:ext uri="{FF2B5EF4-FFF2-40B4-BE49-F238E27FC236}">
                <a16:creationId xmlns:a16="http://schemas.microsoft.com/office/drawing/2014/main" id="{AF602F36-C48D-400B-9645-417C00B978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64D6F9-F94F-4A61-B6EF-CA71066672E7}"/>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3159289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FDC9C-3A17-41B2-BF03-E9BA6A8995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762A18-075E-4472-B59C-A933DF59C934}"/>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4" name="Footer Placeholder 3">
            <a:extLst>
              <a:ext uri="{FF2B5EF4-FFF2-40B4-BE49-F238E27FC236}">
                <a16:creationId xmlns:a16="http://schemas.microsoft.com/office/drawing/2014/main" id="{E91DB07B-535B-47F2-B7AC-CB50E3EE5A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A575DC-8193-45D3-B89B-1376ED21C6A4}"/>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2668691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BD3CE7-FEF2-4E6B-9D57-5AD4433BB8BA}"/>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3" name="Footer Placeholder 2">
            <a:extLst>
              <a:ext uri="{FF2B5EF4-FFF2-40B4-BE49-F238E27FC236}">
                <a16:creationId xmlns:a16="http://schemas.microsoft.com/office/drawing/2014/main" id="{C468182B-723B-4185-BD64-06731F9905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6BDF21-F38B-4584-AEC8-D865F351D9F9}"/>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106031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E18C8-1009-47BD-83F7-4FD6476E86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ACF24E-102E-44D4-8870-82348E48AD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1B4FA8-5AC8-4858-BC86-D2333D8FD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EFB573-71CE-4950-90FB-1E85614CA719}"/>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6" name="Footer Placeholder 5">
            <a:extLst>
              <a:ext uri="{FF2B5EF4-FFF2-40B4-BE49-F238E27FC236}">
                <a16:creationId xmlns:a16="http://schemas.microsoft.com/office/drawing/2014/main" id="{441D2736-6A4B-4182-930F-E3545E0E2A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E0F27E-DB2E-4E5A-8366-AAEA1466FC80}"/>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1721805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E6470-1663-467C-A111-BCCA1DA795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90B6A1-472B-4C44-B66D-CCF799ABBD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74391A-75BD-4F33-9490-A90D4F8CB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ED196B-4498-41E8-9589-924BC887ACD0}"/>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6" name="Footer Placeholder 5">
            <a:extLst>
              <a:ext uri="{FF2B5EF4-FFF2-40B4-BE49-F238E27FC236}">
                <a16:creationId xmlns:a16="http://schemas.microsoft.com/office/drawing/2014/main" id="{5A18713B-2073-4913-A4EC-A2F61A085A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6ABBD3-0458-4C31-9C1D-FA461E2553E6}"/>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3067552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9445-3FCA-4D8A-AF8F-5107A0FDF4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55211D-3506-4A2F-AD5D-508ED4A5C3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BB5AB-1254-4C7D-A88C-0DAE82335645}"/>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5" name="Footer Placeholder 4">
            <a:extLst>
              <a:ext uri="{FF2B5EF4-FFF2-40B4-BE49-F238E27FC236}">
                <a16:creationId xmlns:a16="http://schemas.microsoft.com/office/drawing/2014/main" id="{DEB7D2D8-A37C-4AB1-A859-2927F1122D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7CE47-C48A-4382-8763-D87FBAAEB4BF}"/>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213295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41CE9E-D43C-4ACA-9A9F-EAD23D6813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35B2B8-E668-4BB4-A773-B9AAAFD808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75BC2-ADD6-40BA-8512-AFF585609009}"/>
              </a:ext>
            </a:extLst>
          </p:cNvPr>
          <p:cNvSpPr>
            <a:spLocks noGrp="1"/>
          </p:cNvSpPr>
          <p:nvPr>
            <p:ph type="dt" sz="half" idx="10"/>
          </p:nvPr>
        </p:nvSpPr>
        <p:spPr/>
        <p:txBody>
          <a:bodyPr/>
          <a:lstStyle/>
          <a:p>
            <a:fld id="{47D64A32-D693-4FBC-985A-8246C4182781}" type="datetimeFigureOut">
              <a:rPr lang="en-GB" smtClean="0"/>
              <a:t>07/01/2020</a:t>
            </a:fld>
            <a:endParaRPr lang="en-GB"/>
          </a:p>
        </p:txBody>
      </p:sp>
      <p:sp>
        <p:nvSpPr>
          <p:cNvPr id="5" name="Footer Placeholder 4">
            <a:extLst>
              <a:ext uri="{FF2B5EF4-FFF2-40B4-BE49-F238E27FC236}">
                <a16:creationId xmlns:a16="http://schemas.microsoft.com/office/drawing/2014/main" id="{7F2F9332-7744-4063-91FF-701081D528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C6AF99-8C85-4188-9077-F421AA1A28C8}"/>
              </a:ext>
            </a:extLst>
          </p:cNvPr>
          <p:cNvSpPr>
            <a:spLocks noGrp="1"/>
          </p:cNvSpPr>
          <p:nvPr>
            <p:ph type="sldNum" sz="quarter" idx="12"/>
          </p:nvPr>
        </p:nvSpPr>
        <p:spPr/>
        <p:txBody>
          <a:bodyPr/>
          <a:lstStyle/>
          <a:p>
            <a:fld id="{4D47734C-E3CB-4C93-A1A1-07558FD95822}" type="slidenum">
              <a:rPr lang="en-GB" smtClean="0"/>
              <a:t>‹#›</a:t>
            </a:fld>
            <a:endParaRPr lang="en-GB"/>
          </a:p>
        </p:txBody>
      </p:sp>
    </p:spTree>
    <p:extLst>
      <p:ext uri="{BB962C8B-B14F-4D97-AF65-F5344CB8AC3E}">
        <p14:creationId xmlns:p14="http://schemas.microsoft.com/office/powerpoint/2010/main" val="1203091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2B6F41-5170-4A3A-854E-57662D36C9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0F02B5-A90A-4AAC-8EBE-69B43C5A7A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1545B9-016C-4CB2-8CFD-5E4B440F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D64A32-D693-4FBC-985A-8246C4182781}" type="datetimeFigureOut">
              <a:rPr lang="en-GB" smtClean="0"/>
              <a:t>07/01/2020</a:t>
            </a:fld>
            <a:endParaRPr lang="en-GB"/>
          </a:p>
        </p:txBody>
      </p:sp>
      <p:sp>
        <p:nvSpPr>
          <p:cNvPr id="5" name="Footer Placeholder 4">
            <a:extLst>
              <a:ext uri="{FF2B5EF4-FFF2-40B4-BE49-F238E27FC236}">
                <a16:creationId xmlns:a16="http://schemas.microsoft.com/office/drawing/2014/main" id="{D36204AC-1E3C-40A7-A6E3-E9EBF62F14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667A21-5F6F-4C10-B98D-9BD9D3CB46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47734C-E3CB-4C93-A1A1-07558FD95822}" type="slidenum">
              <a:rPr lang="en-GB" smtClean="0"/>
              <a:t>‹#›</a:t>
            </a:fld>
            <a:endParaRPr lang="en-GB"/>
          </a:p>
        </p:txBody>
      </p:sp>
    </p:spTree>
    <p:extLst>
      <p:ext uri="{BB962C8B-B14F-4D97-AF65-F5344CB8AC3E}">
        <p14:creationId xmlns:p14="http://schemas.microsoft.com/office/powerpoint/2010/main" val="15746297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alakadulachachicomula.blogspot.com/2010/05/los-origenes-de-una-leyenda-walter.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khwiki.com/Buzz_Lightyear" TargetMode="External"/><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en.wikipedia.org/wiki/Aladdin_(Disney_character)" TargetMode="External"/><Relationship Id="rId5" Type="http://schemas.openxmlformats.org/officeDocument/2006/relationships/image" Target="../media/image3.png"/><Relationship Id="rId4" Type="http://schemas.openxmlformats.org/officeDocument/2006/relationships/hyperlink" Target="https://www.khwiki.com/hercul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www.flickr.com/photos/randar/2151663239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en.wikipedia.org/wiki/File:Heraldic_Royal_Crown_of_Portugal_-_Eight_Arches.svg"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leadershipfreak.wordpress.com/2012/03/29/your-heros-story-uncover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www.361magazine.com/spettacoli/toy-story-4-curiosita/"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en.wikipedia.org/wiki/Elsa_(Froze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1.flightrising.com/forums/forga/2023111/2208" TargetMode="External"/><Relationship Id="rId13" Type="http://schemas.openxmlformats.org/officeDocument/2006/relationships/hyperlink" Target="https://lumiere-a.akamaihd.net/v1/images/open-uri20160107-21163-7nmx5d_d643aa42.jpeg" TargetMode="External"/><Relationship Id="rId3" Type="http://schemas.openxmlformats.org/officeDocument/2006/relationships/hyperlink" Target="https://rm.coe.int/1680687d7a" TargetMode="External"/><Relationship Id="rId7" Type="http://schemas.openxmlformats.org/officeDocument/2006/relationships/hyperlink" Target="https://www.denofgeek.com/us/movies/disney/282287/the-lion-king-expanded-universe" TargetMode="External"/><Relationship Id="rId12" Type="http://schemas.openxmlformats.org/officeDocument/2006/relationships/hyperlink" Target="https://leadershipfreak.blog/2012/03/29/your-heros-story-uncovered/" TargetMode="External"/><Relationship Id="rId2" Type="http://schemas.openxmlformats.org/officeDocument/2006/relationships/hyperlink" Target="https://www.361magazine.com/spettacoli/toy-story-4-curiosita/" TargetMode="External"/><Relationship Id="rId1" Type="http://schemas.openxmlformats.org/officeDocument/2006/relationships/slideLayout" Target="../slideLayouts/slideLayout7.xml"/><Relationship Id="rId6" Type="http://schemas.openxmlformats.org/officeDocument/2006/relationships/hyperlink" Target="https://media.buzz.ie/uploads/2017/08/27214359/Screen-Shot-2017-08-27-at-21.43.12.png" TargetMode="External"/><Relationship Id="rId11" Type="http://schemas.openxmlformats.org/officeDocument/2006/relationships/hyperlink" Target="https://www.khwiki.com/Buzz_Lightyear" TargetMode="External"/><Relationship Id="rId5" Type="http://schemas.openxmlformats.org/officeDocument/2006/relationships/hyperlink" Target="https://media.buzz.ie/uploads/2017/08/27212201/Screen-Shot-2017-08-27-at-21.21.14.png" TargetMode="External"/><Relationship Id="rId10" Type="http://schemas.openxmlformats.org/officeDocument/2006/relationships/hyperlink" Target="https://www.khwiki.com/hercules" TargetMode="External"/><Relationship Id="rId4" Type="http://schemas.openxmlformats.org/officeDocument/2006/relationships/hyperlink" Target="http://1.bp.blogspot.com/_ey_5AQiUF5o/S9wJX4qDcKI/AAAAAAAAAEk/bkwJCKBFQaM/s320/031009Walt_Hero_feature.jpg" TargetMode="External"/><Relationship Id="rId9" Type="http://schemas.openxmlformats.org/officeDocument/2006/relationships/hyperlink" Target="https://www.jungiananalysts.org.uk/wp-content/uploads/2018/07/C.-G.-Jung-Collected-Works-Volume-9i_-The-Archetypes-of-the-Collective-Unconscious.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upload.wikimedia.org/wikipedia/commons/thumb/9/97/Heraldic_Royal_Crown_of_Portugal_-_Eight_Arches.svg/1024px-Heraldic_Royal_Crown_of_Portugal_-_Eight_Arches.svg.png" TargetMode="External"/><Relationship Id="rId3" Type="http://schemas.openxmlformats.org/officeDocument/2006/relationships/hyperlink" Target="https://www.flickr.com/photos/randar/21516632390" TargetMode="External"/><Relationship Id="rId7" Type="http://schemas.openxmlformats.org/officeDocument/2006/relationships/hyperlink" Target="https://www.thewaltdisneycompany.com/about/" TargetMode="External"/><Relationship Id="rId2" Type="http://schemas.openxmlformats.org/officeDocument/2006/relationships/hyperlink" Target="http://www.etheses.whiterose.ac.uk/14914/1/480670.pdf" TargetMode="External"/><Relationship Id="rId1" Type="http://schemas.openxmlformats.org/officeDocument/2006/relationships/slideLayout" Target="../slideLayouts/slideLayout7.xml"/><Relationship Id="rId6" Type="http://schemas.openxmlformats.org/officeDocument/2006/relationships/hyperlink" Target="https://static.twentytwowords.com/cdn-cgi/image/width=675,quality=85,fit=scale-down,format=auto,onerror=redirect/https:/static.twentytwowords.com/wp-content/uploads/D_KbzwmWsAEuNfl.jpg" TargetMode="External"/><Relationship Id="rId11" Type="http://schemas.openxmlformats.org/officeDocument/2006/relationships/hyperlink" Target="https://s.yimg.com/uu/api/res/1.2/V0OPvkJT2c.OmmGchuFgRQ--~B/aD00MDA7dz03MDU7c209MTthcHBpZD15dGFjaHlvbg--/http:/media.zenfs.com/en-US/homerun/time_72/8fa888ab8920341c40cc705c41af838f" TargetMode="External"/><Relationship Id="rId5" Type="http://schemas.openxmlformats.org/officeDocument/2006/relationships/hyperlink" Target="http://static.tumblr.com/9346eac567511e95b76adc8b95788024/fooo6c1/wa7mob8t8/tumblr_static_154955_1229483908035_full.jpg" TargetMode="External"/><Relationship Id="rId10" Type="http://schemas.openxmlformats.org/officeDocument/2006/relationships/hyperlink" Target="https://en.wikipedia.org/wiki/Elsa_(Frozen)" TargetMode="External"/><Relationship Id="rId4" Type="http://schemas.openxmlformats.org/officeDocument/2006/relationships/hyperlink" Target="https://disneyparks.disney.go.com/blog/2019/05/sleeping-beauty-castle-at-disneyland-park-reopens-with-stunning-enhancements/" TargetMode="External"/><Relationship Id="rId9" Type="http://schemas.openxmlformats.org/officeDocument/2006/relationships/hyperlink" Target="https://en.wikipedia.org/wiki/Aladdin_(Disney_charac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4E7A36-0448-41F3-A441-62163CE519ED}"/>
              </a:ext>
            </a:extLst>
          </p:cNvPr>
          <p:cNvSpPr/>
          <p:nvPr/>
        </p:nvSpPr>
        <p:spPr>
          <a:xfrm>
            <a:off x="1660478" y="558758"/>
            <a:ext cx="8871044" cy="2431435"/>
          </a:xfrm>
          <a:prstGeom prst="rect">
            <a:avLst/>
          </a:prstGeom>
        </p:spPr>
        <p:txBody>
          <a:bodyPr wrap="square">
            <a:spAutoFit/>
          </a:bodyPr>
          <a:lstStyle/>
          <a:p>
            <a:pPr algn="ctr"/>
            <a:r>
              <a:rPr lang="en-GB" sz="3800" b="1" u="sng" dirty="0">
                <a:solidFill>
                  <a:srgbClr val="7030A0"/>
                </a:solidFill>
                <a:latin typeface="Arial Nova" panose="020B0504020202020204" pitchFamily="34" charset="0"/>
              </a:rPr>
              <a:t>Critically explore how Hegemonic Masculinity and Masculine Femininity challenge and are challenged by traditional ‘norms’ in the 21</a:t>
            </a:r>
            <a:r>
              <a:rPr lang="en-GB" sz="3800" b="1" u="sng" baseline="30000" dirty="0">
                <a:solidFill>
                  <a:srgbClr val="7030A0"/>
                </a:solidFill>
                <a:latin typeface="Arial Nova" panose="020B0504020202020204" pitchFamily="34" charset="0"/>
              </a:rPr>
              <a:t>st</a:t>
            </a:r>
            <a:r>
              <a:rPr lang="en-GB" sz="3800" b="1" u="sng" dirty="0">
                <a:solidFill>
                  <a:srgbClr val="7030A0"/>
                </a:solidFill>
                <a:latin typeface="Arial Nova" panose="020B0504020202020204" pitchFamily="34" charset="0"/>
              </a:rPr>
              <a:t> century.</a:t>
            </a:r>
            <a:endParaRPr lang="en-GB" sz="3800" dirty="0">
              <a:solidFill>
                <a:srgbClr val="7030A0"/>
              </a:solidFill>
            </a:endParaRPr>
          </a:p>
        </p:txBody>
      </p:sp>
      <p:sp>
        <p:nvSpPr>
          <p:cNvPr id="3" name="Rectangle 2">
            <a:extLst>
              <a:ext uri="{FF2B5EF4-FFF2-40B4-BE49-F238E27FC236}">
                <a16:creationId xmlns:a16="http://schemas.microsoft.com/office/drawing/2014/main" id="{13C9A0A7-2B44-4771-BD2F-52E766F4CC7F}"/>
              </a:ext>
            </a:extLst>
          </p:cNvPr>
          <p:cNvSpPr/>
          <p:nvPr/>
        </p:nvSpPr>
        <p:spPr>
          <a:xfrm>
            <a:off x="3048000" y="3429000"/>
            <a:ext cx="6096000" cy="2308324"/>
          </a:xfrm>
          <a:prstGeom prst="rect">
            <a:avLst/>
          </a:prstGeom>
        </p:spPr>
        <p:txBody>
          <a:bodyPr>
            <a:spAutoFit/>
          </a:bodyPr>
          <a:lstStyle/>
          <a:p>
            <a:pPr algn="ctr"/>
            <a:r>
              <a:rPr lang="en-GB" sz="3600" u="sng" dirty="0">
                <a:solidFill>
                  <a:schemeClr val="accent6">
                    <a:lumMod val="50000"/>
                  </a:schemeClr>
                </a:solidFill>
                <a:latin typeface="Arial" panose="020B0604020202020204" pitchFamily="34" charset="0"/>
                <a:cs typeface="Arial" panose="020B0604020202020204" pitchFamily="34" charset="0"/>
              </a:rPr>
              <a:t>A PowerPoint presentation by</a:t>
            </a:r>
          </a:p>
          <a:p>
            <a:pPr algn="ctr"/>
            <a:r>
              <a:rPr lang="en-GB" sz="3600" u="sng" dirty="0">
                <a:solidFill>
                  <a:schemeClr val="accent6">
                    <a:lumMod val="50000"/>
                  </a:schemeClr>
                </a:solidFill>
                <a:latin typeface="Arial" panose="020B0604020202020204" pitchFamily="34" charset="0"/>
                <a:cs typeface="Arial" panose="020B0604020202020204" pitchFamily="34" charset="0"/>
              </a:rPr>
              <a:t>Susan Brumby</a:t>
            </a:r>
          </a:p>
          <a:p>
            <a:pPr algn="ctr"/>
            <a:r>
              <a:rPr lang="en-GB" sz="3600" u="sng" dirty="0">
                <a:solidFill>
                  <a:schemeClr val="accent6">
                    <a:lumMod val="50000"/>
                  </a:schemeClr>
                </a:solidFill>
                <a:latin typeface="Arial" panose="020B0604020202020204" pitchFamily="34" charset="0"/>
                <a:cs typeface="Arial" panose="020B0604020202020204" pitchFamily="34" charset="0"/>
              </a:rPr>
              <a:t>1502370</a:t>
            </a:r>
          </a:p>
        </p:txBody>
      </p:sp>
    </p:spTree>
    <p:extLst>
      <p:ext uri="{BB962C8B-B14F-4D97-AF65-F5344CB8AC3E}">
        <p14:creationId xmlns:p14="http://schemas.microsoft.com/office/powerpoint/2010/main" val="1809331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8B0AF7-1B96-4E94-8E9A-2F3E51C7DBE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97555" y="872888"/>
            <a:ext cx="5112224" cy="5112224"/>
          </a:xfrm>
          <a:prstGeom prst="rect">
            <a:avLst/>
          </a:prstGeom>
        </p:spPr>
      </p:pic>
      <p:sp>
        <p:nvSpPr>
          <p:cNvPr id="5" name="TextBox 4">
            <a:extLst>
              <a:ext uri="{FF2B5EF4-FFF2-40B4-BE49-F238E27FC236}">
                <a16:creationId xmlns:a16="http://schemas.microsoft.com/office/drawing/2014/main" id="{F1A18932-D6DE-41FD-84ED-77BF3DBD74B7}"/>
              </a:ext>
            </a:extLst>
          </p:cNvPr>
          <p:cNvSpPr txBox="1"/>
          <p:nvPr/>
        </p:nvSpPr>
        <p:spPr>
          <a:xfrm>
            <a:off x="10385662" y="6086902"/>
            <a:ext cx="132411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(Blogspot, 2012)</a:t>
            </a:r>
          </a:p>
        </p:txBody>
      </p:sp>
      <p:sp>
        <p:nvSpPr>
          <p:cNvPr id="6" name="TextBox 5">
            <a:extLst>
              <a:ext uri="{FF2B5EF4-FFF2-40B4-BE49-F238E27FC236}">
                <a16:creationId xmlns:a16="http://schemas.microsoft.com/office/drawing/2014/main" id="{EC43EA46-E2B7-4A0D-B5C6-6CAF17239A4A}"/>
              </a:ext>
            </a:extLst>
          </p:cNvPr>
          <p:cNvSpPr txBox="1"/>
          <p:nvPr/>
        </p:nvSpPr>
        <p:spPr>
          <a:xfrm>
            <a:off x="633483" y="872888"/>
            <a:ext cx="5275998" cy="5663089"/>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Walt Disney Corporation</a:t>
            </a:r>
          </a:p>
          <a:p>
            <a:endParaRPr lang="en-GB" b="1" u="sng" dirty="0"/>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A Powerful force in creating childhood culture all over the world.</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largest media corporation in the world.</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Ranked 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most reputable company in the world.</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Largest company in world in terms of market value.</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Generated more than $59 billion in revenue in 2018.</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The Disney corporation owns media production companies, studios, theme-parks, television &amp; radio networks, cable TV systems, magazines and internet sites.</a:t>
            </a:r>
          </a:p>
          <a:p>
            <a:pPr algn="r"/>
            <a:r>
              <a:rPr lang="en-GB" sz="1200" dirty="0">
                <a:latin typeface="Arial" panose="020B0604020202020204" pitchFamily="34" charset="0"/>
                <a:cs typeface="Arial" panose="020B0604020202020204" pitchFamily="34" charset="0"/>
              </a:rPr>
              <a:t>(Walt Disney Corporation, 2020)</a:t>
            </a:r>
          </a:p>
          <a:p>
            <a:endParaRPr lang="en-GB" dirty="0"/>
          </a:p>
        </p:txBody>
      </p:sp>
    </p:spTree>
    <p:extLst>
      <p:ext uri="{BB962C8B-B14F-4D97-AF65-F5344CB8AC3E}">
        <p14:creationId xmlns:p14="http://schemas.microsoft.com/office/powerpoint/2010/main" val="3913774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F41B54-1182-4C27-9DA4-9E7C50A591B8}"/>
              </a:ext>
            </a:extLst>
          </p:cNvPr>
          <p:cNvSpPr txBox="1"/>
          <p:nvPr/>
        </p:nvSpPr>
        <p:spPr>
          <a:xfrm>
            <a:off x="2984310" y="47755"/>
            <a:ext cx="6223379" cy="523220"/>
          </a:xfrm>
          <a:prstGeom prst="rect">
            <a:avLst/>
          </a:prstGeom>
          <a:noFill/>
        </p:spPr>
        <p:txBody>
          <a:bodyPr wrap="square" rtlCol="0">
            <a:spAutoFit/>
          </a:bodyPr>
          <a:lstStyle/>
          <a:p>
            <a:pPr algn="ctr"/>
            <a:r>
              <a:rPr lang="en-GB" sz="2800" u="sng" dirty="0">
                <a:solidFill>
                  <a:schemeClr val="accent5">
                    <a:lumMod val="75000"/>
                  </a:schemeClr>
                </a:solidFill>
                <a:latin typeface="Arial Rounded MT Bold" panose="020F0704030504030204" pitchFamily="34" charset="0"/>
              </a:rPr>
              <a:t>Traditional Perceived Masculinities</a:t>
            </a:r>
          </a:p>
        </p:txBody>
      </p:sp>
      <p:pic>
        <p:nvPicPr>
          <p:cNvPr id="4" name="Picture 3">
            <a:extLst>
              <a:ext uri="{FF2B5EF4-FFF2-40B4-BE49-F238E27FC236}">
                <a16:creationId xmlns:a16="http://schemas.microsoft.com/office/drawing/2014/main" id="{4C2DD560-9F99-4F7E-8985-7E5341BB6F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93217" y="520917"/>
            <a:ext cx="2606723" cy="4878297"/>
          </a:xfrm>
          <a:prstGeom prst="rect">
            <a:avLst/>
          </a:prstGeom>
        </p:spPr>
      </p:pic>
      <p:pic>
        <p:nvPicPr>
          <p:cNvPr id="7" name="Picture 6">
            <a:extLst>
              <a:ext uri="{FF2B5EF4-FFF2-40B4-BE49-F238E27FC236}">
                <a16:creationId xmlns:a16="http://schemas.microsoft.com/office/drawing/2014/main" id="{A93E298F-681E-43D6-A1E4-ABDFDBD6325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0" y="748835"/>
            <a:ext cx="2505218" cy="4938187"/>
          </a:xfrm>
          <a:prstGeom prst="rect">
            <a:avLst/>
          </a:prstGeom>
        </p:spPr>
      </p:pic>
      <p:pic>
        <p:nvPicPr>
          <p:cNvPr id="10" name="Picture 9">
            <a:extLst>
              <a:ext uri="{FF2B5EF4-FFF2-40B4-BE49-F238E27FC236}">
                <a16:creationId xmlns:a16="http://schemas.microsoft.com/office/drawing/2014/main" id="{E3623B0C-08AB-4083-AD50-4B9E2810384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615507" y="2756847"/>
            <a:ext cx="2895701" cy="3957851"/>
          </a:xfrm>
          <a:prstGeom prst="rect">
            <a:avLst/>
          </a:prstGeom>
        </p:spPr>
      </p:pic>
      <p:sp>
        <p:nvSpPr>
          <p:cNvPr id="12" name="Speech Bubble: Rectangle with Corners Rounded 11">
            <a:extLst>
              <a:ext uri="{FF2B5EF4-FFF2-40B4-BE49-F238E27FC236}">
                <a16:creationId xmlns:a16="http://schemas.microsoft.com/office/drawing/2014/main" id="{B6745407-7CCA-41E0-9EC1-958B0BE206D4}"/>
              </a:ext>
            </a:extLst>
          </p:cNvPr>
          <p:cNvSpPr/>
          <p:nvPr/>
        </p:nvSpPr>
        <p:spPr>
          <a:xfrm>
            <a:off x="2739933" y="978110"/>
            <a:ext cx="2170514" cy="659194"/>
          </a:xfrm>
          <a:prstGeom prst="wedgeRoundRectCallout">
            <a:avLst>
              <a:gd name="adj1" fmla="val -88741"/>
              <a:gd name="adj2" fmla="val 4460"/>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lumMod val="95000"/>
                  </a:schemeClr>
                </a:solidFill>
              </a:rPr>
              <a:t>Skilled in Business</a:t>
            </a:r>
          </a:p>
        </p:txBody>
      </p:sp>
      <p:sp>
        <p:nvSpPr>
          <p:cNvPr id="13" name="Speech Bubble: Rectangle with Corners Rounded 12">
            <a:extLst>
              <a:ext uri="{FF2B5EF4-FFF2-40B4-BE49-F238E27FC236}">
                <a16:creationId xmlns:a16="http://schemas.microsoft.com/office/drawing/2014/main" id="{C7BA99C8-36F1-4E60-BA82-6AEB48FD2629}"/>
              </a:ext>
            </a:extLst>
          </p:cNvPr>
          <p:cNvSpPr/>
          <p:nvPr/>
        </p:nvSpPr>
        <p:spPr>
          <a:xfrm>
            <a:off x="6903505" y="2215031"/>
            <a:ext cx="2170515" cy="541817"/>
          </a:xfrm>
          <a:prstGeom prst="wedgeRoundRectCallout">
            <a:avLst>
              <a:gd name="adj1" fmla="val 82855"/>
              <a:gd name="adj2" fmla="val 3151"/>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Independent</a:t>
            </a:r>
          </a:p>
        </p:txBody>
      </p:sp>
      <p:sp>
        <p:nvSpPr>
          <p:cNvPr id="14" name="Speech Bubble: Rectangle with Corners Rounded 13">
            <a:extLst>
              <a:ext uri="{FF2B5EF4-FFF2-40B4-BE49-F238E27FC236}">
                <a16:creationId xmlns:a16="http://schemas.microsoft.com/office/drawing/2014/main" id="{42EEBFB7-AD38-4E43-8073-F94C3A2A2F96}"/>
              </a:ext>
            </a:extLst>
          </p:cNvPr>
          <p:cNvSpPr/>
          <p:nvPr/>
        </p:nvSpPr>
        <p:spPr>
          <a:xfrm>
            <a:off x="3043615" y="2046039"/>
            <a:ext cx="2170514" cy="896668"/>
          </a:xfrm>
          <a:prstGeom prst="wedgeRoundRectCallout">
            <a:avLst>
              <a:gd name="adj1" fmla="val -87691"/>
              <a:gd name="adj2" fmla="val -54182"/>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Likes Maths &amp; Science</a:t>
            </a:r>
          </a:p>
        </p:txBody>
      </p:sp>
      <p:sp>
        <p:nvSpPr>
          <p:cNvPr id="15" name="Speech Bubble: Rectangle with Corners Rounded 14">
            <a:extLst>
              <a:ext uri="{FF2B5EF4-FFF2-40B4-BE49-F238E27FC236}">
                <a16:creationId xmlns:a16="http://schemas.microsoft.com/office/drawing/2014/main" id="{A457934F-86B3-4E17-8347-C0FED575F832}"/>
              </a:ext>
            </a:extLst>
          </p:cNvPr>
          <p:cNvSpPr/>
          <p:nvPr/>
        </p:nvSpPr>
        <p:spPr>
          <a:xfrm>
            <a:off x="7413531" y="4803831"/>
            <a:ext cx="1961136" cy="612464"/>
          </a:xfrm>
          <a:prstGeom prst="wedgeRoundRectCallout">
            <a:avLst>
              <a:gd name="adj1" fmla="val 61553"/>
              <a:gd name="adj2" fmla="val -119273"/>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Aggressive</a:t>
            </a:r>
          </a:p>
        </p:txBody>
      </p:sp>
      <p:sp>
        <p:nvSpPr>
          <p:cNvPr id="16" name="Speech Bubble: Rectangle with Corners Rounded 15">
            <a:extLst>
              <a:ext uri="{FF2B5EF4-FFF2-40B4-BE49-F238E27FC236}">
                <a16:creationId xmlns:a16="http://schemas.microsoft.com/office/drawing/2014/main" id="{8893CCEA-7A03-4D0B-A414-F30CC28596D2}"/>
              </a:ext>
            </a:extLst>
          </p:cNvPr>
          <p:cNvSpPr/>
          <p:nvPr/>
        </p:nvSpPr>
        <p:spPr>
          <a:xfrm>
            <a:off x="8775509" y="5961185"/>
            <a:ext cx="2606723" cy="568600"/>
          </a:xfrm>
          <a:prstGeom prst="wedgeRoundRectCallout">
            <a:avLst>
              <a:gd name="adj1" fmla="val -93022"/>
              <a:gd name="adj2" fmla="val -75874"/>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Unemotional</a:t>
            </a:r>
          </a:p>
        </p:txBody>
      </p:sp>
      <p:sp>
        <p:nvSpPr>
          <p:cNvPr id="17" name="Speech Bubble: Rectangle with Corners Rounded 16">
            <a:extLst>
              <a:ext uri="{FF2B5EF4-FFF2-40B4-BE49-F238E27FC236}">
                <a16:creationId xmlns:a16="http://schemas.microsoft.com/office/drawing/2014/main" id="{E8C7AB7E-A7AE-448B-9823-227AE3CB21E4}"/>
              </a:ext>
            </a:extLst>
          </p:cNvPr>
          <p:cNvSpPr/>
          <p:nvPr/>
        </p:nvSpPr>
        <p:spPr>
          <a:xfrm>
            <a:off x="2348837" y="5687022"/>
            <a:ext cx="1875574" cy="767966"/>
          </a:xfrm>
          <a:prstGeom prst="wedgeRoundRectCallout">
            <a:avLst>
              <a:gd name="adj1" fmla="val 91665"/>
              <a:gd name="adj2" fmla="val -112026"/>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Objective</a:t>
            </a:r>
          </a:p>
        </p:txBody>
      </p:sp>
      <p:sp>
        <p:nvSpPr>
          <p:cNvPr id="18" name="Speech Bubble: Rectangle with Corners Rounded 17">
            <a:extLst>
              <a:ext uri="{FF2B5EF4-FFF2-40B4-BE49-F238E27FC236}">
                <a16:creationId xmlns:a16="http://schemas.microsoft.com/office/drawing/2014/main" id="{F73DEC82-5AB3-4CC3-A096-2E4F3234D88B}"/>
              </a:ext>
            </a:extLst>
          </p:cNvPr>
          <p:cNvSpPr/>
          <p:nvPr/>
        </p:nvSpPr>
        <p:spPr>
          <a:xfrm>
            <a:off x="2558435" y="3930881"/>
            <a:ext cx="1875574" cy="767967"/>
          </a:xfrm>
          <a:prstGeom prst="wedgeRoundRectCallout">
            <a:avLst>
              <a:gd name="adj1" fmla="val -68858"/>
              <a:gd name="adj2" fmla="val -118767"/>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Dominant</a:t>
            </a:r>
          </a:p>
        </p:txBody>
      </p:sp>
      <p:sp>
        <p:nvSpPr>
          <p:cNvPr id="19" name="Speech Bubble: Rectangle with Corners Rounded 18">
            <a:extLst>
              <a:ext uri="{FF2B5EF4-FFF2-40B4-BE49-F238E27FC236}">
                <a16:creationId xmlns:a16="http://schemas.microsoft.com/office/drawing/2014/main" id="{CBA92CD1-9790-4D46-8F83-9CBC3E7E5B4E}"/>
              </a:ext>
            </a:extLst>
          </p:cNvPr>
          <p:cNvSpPr/>
          <p:nvPr/>
        </p:nvSpPr>
        <p:spPr>
          <a:xfrm>
            <a:off x="7511208" y="3467656"/>
            <a:ext cx="1686043" cy="612465"/>
          </a:xfrm>
          <a:prstGeom prst="wedgeRoundRectCallout">
            <a:avLst>
              <a:gd name="adj1" fmla="val 76633"/>
              <a:gd name="adj2" fmla="val -104616"/>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Competitive</a:t>
            </a:r>
          </a:p>
        </p:txBody>
      </p:sp>
      <p:sp>
        <p:nvSpPr>
          <p:cNvPr id="20" name="Speech Bubble: Rectangle with Corners Rounded 19">
            <a:extLst>
              <a:ext uri="{FF2B5EF4-FFF2-40B4-BE49-F238E27FC236}">
                <a16:creationId xmlns:a16="http://schemas.microsoft.com/office/drawing/2014/main" id="{85340568-BC67-4AD1-8DE4-BDEC71E6C8F4}"/>
              </a:ext>
            </a:extLst>
          </p:cNvPr>
          <p:cNvSpPr/>
          <p:nvPr/>
        </p:nvSpPr>
        <p:spPr>
          <a:xfrm>
            <a:off x="5763709" y="732075"/>
            <a:ext cx="3179928" cy="780040"/>
          </a:xfrm>
          <a:prstGeom prst="wedgeRoundRectCallout">
            <a:avLst>
              <a:gd name="adj1" fmla="val -35809"/>
              <a:gd name="adj2" fmla="val 174186"/>
              <a:gd name="adj3" fmla="val 16667"/>
            </a:avLst>
          </a:prstGeom>
          <a:solidFill>
            <a:schemeClr val="accent2">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Men are Superior to women</a:t>
            </a:r>
          </a:p>
        </p:txBody>
      </p:sp>
      <p:sp>
        <p:nvSpPr>
          <p:cNvPr id="21" name="TextBox 20">
            <a:extLst>
              <a:ext uri="{FF2B5EF4-FFF2-40B4-BE49-F238E27FC236}">
                <a16:creationId xmlns:a16="http://schemas.microsoft.com/office/drawing/2014/main" id="{6D6E2CBD-B400-4650-AB99-4B211ACB7588}"/>
              </a:ext>
            </a:extLst>
          </p:cNvPr>
          <p:cNvSpPr txBox="1"/>
          <p:nvPr/>
        </p:nvSpPr>
        <p:spPr>
          <a:xfrm>
            <a:off x="102926" y="5726286"/>
            <a:ext cx="187557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(Wikipedia, 2019)</a:t>
            </a:r>
          </a:p>
        </p:txBody>
      </p:sp>
      <p:sp>
        <p:nvSpPr>
          <p:cNvPr id="22" name="TextBox 21">
            <a:extLst>
              <a:ext uri="{FF2B5EF4-FFF2-40B4-BE49-F238E27FC236}">
                <a16:creationId xmlns:a16="http://schemas.microsoft.com/office/drawing/2014/main" id="{69BBBF69-3305-4387-B6E5-F8DE88D9E9B4}"/>
              </a:ext>
            </a:extLst>
          </p:cNvPr>
          <p:cNvSpPr txBox="1"/>
          <p:nvPr/>
        </p:nvSpPr>
        <p:spPr>
          <a:xfrm>
            <a:off x="5763709" y="6391285"/>
            <a:ext cx="260672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(Kingdom Hearts Wiki, 2019)</a:t>
            </a:r>
          </a:p>
        </p:txBody>
      </p:sp>
      <p:sp>
        <p:nvSpPr>
          <p:cNvPr id="23" name="TextBox 22">
            <a:extLst>
              <a:ext uri="{FF2B5EF4-FFF2-40B4-BE49-F238E27FC236}">
                <a16:creationId xmlns:a16="http://schemas.microsoft.com/office/drawing/2014/main" id="{84DD123C-A362-4DD4-A858-1E76C9CDD0B0}"/>
              </a:ext>
            </a:extLst>
          </p:cNvPr>
          <p:cNvSpPr txBox="1"/>
          <p:nvPr/>
        </p:nvSpPr>
        <p:spPr>
          <a:xfrm>
            <a:off x="9493217" y="5416295"/>
            <a:ext cx="230647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(Kingdom Hearts Wiki, 2019)</a:t>
            </a:r>
          </a:p>
        </p:txBody>
      </p:sp>
    </p:spTree>
    <p:extLst>
      <p:ext uri="{BB962C8B-B14F-4D97-AF65-F5344CB8AC3E}">
        <p14:creationId xmlns:p14="http://schemas.microsoft.com/office/powerpoint/2010/main" val="3551879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D68664D9-B78E-4B4C-84D3-A322ED47E901}"/>
              </a:ext>
            </a:extLst>
          </p:cNvPr>
          <p:cNvSpPr/>
          <p:nvPr/>
        </p:nvSpPr>
        <p:spPr>
          <a:xfrm>
            <a:off x="227461" y="2659818"/>
            <a:ext cx="4572000" cy="2770495"/>
          </a:xfrm>
          <a:prstGeom prst="wedgeRoundRectCallout">
            <a:avLst>
              <a:gd name="adj1" fmla="val 11107"/>
              <a:gd name="adj2" fmla="val -76416"/>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7030A0"/>
                </a:solidFill>
                <a:latin typeface="Arial" panose="020B0604020202020204" pitchFamily="34" charset="0"/>
                <a:cs typeface="Arial" panose="020B0604020202020204" pitchFamily="34" charset="0"/>
              </a:rPr>
              <a:t>“ The configuration of gender practice which embodies the currently accepted answers to the problem of the legitimacy of patriarchy, which guarantees (or is taken to guarantee) the dominant position of men and the subordination of women” </a:t>
            </a:r>
          </a:p>
          <a:p>
            <a:pPr algn="r"/>
            <a:r>
              <a:rPr lang="en-GB" sz="1600" dirty="0">
                <a:solidFill>
                  <a:srgbClr val="7030A0"/>
                </a:solidFill>
                <a:latin typeface="Arial" panose="020B0604020202020204" pitchFamily="34" charset="0"/>
                <a:cs typeface="Arial" panose="020B0604020202020204" pitchFamily="34" charset="0"/>
              </a:rPr>
              <a:t>R. Connell (1987)</a:t>
            </a:r>
          </a:p>
        </p:txBody>
      </p:sp>
      <p:sp>
        <p:nvSpPr>
          <p:cNvPr id="4" name="Speech Bubble: Rectangle with Corners Rounded 3">
            <a:extLst>
              <a:ext uri="{FF2B5EF4-FFF2-40B4-BE49-F238E27FC236}">
                <a16:creationId xmlns:a16="http://schemas.microsoft.com/office/drawing/2014/main" id="{26703373-492C-4422-8346-D8A2F08E31F9}"/>
              </a:ext>
            </a:extLst>
          </p:cNvPr>
          <p:cNvSpPr/>
          <p:nvPr/>
        </p:nvSpPr>
        <p:spPr>
          <a:xfrm>
            <a:off x="6355309" y="4876082"/>
            <a:ext cx="5609230" cy="1897039"/>
          </a:xfrm>
          <a:prstGeom prst="wedgeRoundRectCallout">
            <a:avLst>
              <a:gd name="adj1" fmla="val -72172"/>
              <a:gd name="adj2" fmla="val -116637"/>
              <a:gd name="adj3" fmla="val 16667"/>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2791929-70BF-4F95-9952-790C44E22D80}"/>
              </a:ext>
            </a:extLst>
          </p:cNvPr>
          <p:cNvSpPr/>
          <p:nvPr/>
        </p:nvSpPr>
        <p:spPr>
          <a:xfrm>
            <a:off x="6539554" y="4968204"/>
            <a:ext cx="5240740" cy="1569660"/>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‘A social ascendancy achieved in a play of social force that extends beyond contests of brute power into the organisation of private and cultural processes’</a:t>
            </a:r>
          </a:p>
          <a:p>
            <a:pPr algn="r"/>
            <a:r>
              <a:rPr lang="en-GB" sz="1600" dirty="0">
                <a:latin typeface="Arial" panose="020B0604020202020204" pitchFamily="34" charset="0"/>
                <a:cs typeface="Arial" panose="020B0604020202020204" pitchFamily="34" charset="0"/>
              </a:rPr>
              <a:t>R Connell (1987)</a:t>
            </a:r>
          </a:p>
        </p:txBody>
      </p:sp>
      <p:sp>
        <p:nvSpPr>
          <p:cNvPr id="5" name="TextBox 4">
            <a:extLst>
              <a:ext uri="{FF2B5EF4-FFF2-40B4-BE49-F238E27FC236}">
                <a16:creationId xmlns:a16="http://schemas.microsoft.com/office/drawing/2014/main" id="{03D9A496-A894-4AA7-8012-495AF408A25D}"/>
              </a:ext>
            </a:extLst>
          </p:cNvPr>
          <p:cNvSpPr txBox="1"/>
          <p:nvPr/>
        </p:nvSpPr>
        <p:spPr>
          <a:xfrm>
            <a:off x="150124" y="480568"/>
            <a:ext cx="4726674" cy="1200329"/>
          </a:xfrm>
          <a:prstGeom prst="rect">
            <a:avLst/>
          </a:prstGeom>
          <a:noFill/>
        </p:spPr>
        <p:txBody>
          <a:bodyPr wrap="square" rtlCol="0">
            <a:spAutoFit/>
          </a:bodyPr>
          <a:lstStyle/>
          <a:p>
            <a:pPr algn="ctr"/>
            <a:r>
              <a:rPr lang="en-GB" sz="3600" b="1" u="sng" dirty="0">
                <a:solidFill>
                  <a:schemeClr val="accent2">
                    <a:lumMod val="75000"/>
                  </a:schemeClr>
                </a:solidFill>
                <a:latin typeface="Arial" panose="020B0604020202020204" pitchFamily="34" charset="0"/>
                <a:cs typeface="Arial" panose="020B0604020202020204" pitchFamily="34" charset="0"/>
              </a:rPr>
              <a:t>What is Hegemonic Masculinity?</a:t>
            </a:r>
          </a:p>
        </p:txBody>
      </p:sp>
      <p:pic>
        <p:nvPicPr>
          <p:cNvPr id="7" name="Picture 6">
            <a:extLst>
              <a:ext uri="{FF2B5EF4-FFF2-40B4-BE49-F238E27FC236}">
                <a16:creationId xmlns:a16="http://schemas.microsoft.com/office/drawing/2014/main" id="{CADCDA06-9086-4334-9C84-9F3EBDF16A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56410" y="264007"/>
            <a:ext cx="6108129" cy="3435822"/>
          </a:xfrm>
          <a:prstGeom prst="rect">
            <a:avLst/>
          </a:prstGeom>
        </p:spPr>
      </p:pic>
      <p:sp>
        <p:nvSpPr>
          <p:cNvPr id="9" name="TextBox 8">
            <a:extLst>
              <a:ext uri="{FF2B5EF4-FFF2-40B4-BE49-F238E27FC236}">
                <a16:creationId xmlns:a16="http://schemas.microsoft.com/office/drawing/2014/main" id="{908B4FA0-EA7C-4ACA-903A-5A903CED7162}"/>
              </a:ext>
            </a:extLst>
          </p:cNvPr>
          <p:cNvSpPr txBox="1"/>
          <p:nvPr/>
        </p:nvSpPr>
        <p:spPr>
          <a:xfrm>
            <a:off x="10704394" y="3733957"/>
            <a:ext cx="1487606" cy="36933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(Simpson, 2015</a:t>
            </a:r>
            <a:r>
              <a:rPr lang="en-GB" dirty="0"/>
              <a:t>)</a:t>
            </a:r>
          </a:p>
        </p:txBody>
      </p:sp>
    </p:spTree>
    <p:extLst>
      <p:ext uri="{BB962C8B-B14F-4D97-AF65-F5344CB8AC3E}">
        <p14:creationId xmlns:p14="http://schemas.microsoft.com/office/powerpoint/2010/main" val="1332837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6B58B8-3A9E-4BE9-847E-D00E06D5E622}"/>
              </a:ext>
            </a:extLst>
          </p:cNvPr>
          <p:cNvSpPr txBox="1"/>
          <p:nvPr/>
        </p:nvSpPr>
        <p:spPr>
          <a:xfrm>
            <a:off x="368490" y="327546"/>
            <a:ext cx="4749420" cy="461665"/>
          </a:xfrm>
          <a:prstGeom prst="rect">
            <a:avLst/>
          </a:prstGeom>
          <a:noFill/>
        </p:spPr>
        <p:txBody>
          <a:bodyPr wrap="square" rtlCol="0">
            <a:spAutoFit/>
          </a:bodyPr>
          <a:lstStyle/>
          <a:p>
            <a:r>
              <a:rPr lang="en-GB" sz="2400" b="1" u="sng" dirty="0">
                <a:solidFill>
                  <a:schemeClr val="accent2">
                    <a:lumMod val="75000"/>
                  </a:schemeClr>
                </a:solidFill>
                <a:latin typeface="Arial" panose="020B0604020202020204" pitchFamily="34" charset="0"/>
                <a:cs typeface="Arial" panose="020B0604020202020204" pitchFamily="34" charset="0"/>
              </a:rPr>
              <a:t>What is Feminine Masculinity?</a:t>
            </a:r>
          </a:p>
        </p:txBody>
      </p:sp>
      <p:pic>
        <p:nvPicPr>
          <p:cNvPr id="3" name="Picture 2">
            <a:extLst>
              <a:ext uri="{FF2B5EF4-FFF2-40B4-BE49-F238E27FC236}">
                <a16:creationId xmlns:a16="http://schemas.microsoft.com/office/drawing/2014/main" id="{06898FFB-F84F-4BF2-A4EE-0C08293C011A}"/>
              </a:ext>
            </a:extLst>
          </p:cNvPr>
          <p:cNvPicPr>
            <a:picLocks noChangeAspect="1"/>
          </p:cNvPicPr>
          <p:nvPr/>
        </p:nvPicPr>
        <p:blipFill rotWithShape="1">
          <a:blip r:embed="rId3"/>
          <a:srcRect r="517" b="7438"/>
          <a:stretch/>
        </p:blipFill>
        <p:spPr>
          <a:xfrm>
            <a:off x="494588" y="1078173"/>
            <a:ext cx="3630879" cy="2108347"/>
          </a:xfrm>
          <a:prstGeom prst="rect">
            <a:avLst/>
          </a:prstGeom>
        </p:spPr>
      </p:pic>
      <p:pic>
        <p:nvPicPr>
          <p:cNvPr id="4" name="Picture 3">
            <a:extLst>
              <a:ext uri="{FF2B5EF4-FFF2-40B4-BE49-F238E27FC236}">
                <a16:creationId xmlns:a16="http://schemas.microsoft.com/office/drawing/2014/main" id="{A2F7480E-256D-4A50-BB11-077A7BFB11AC}"/>
              </a:ext>
            </a:extLst>
          </p:cNvPr>
          <p:cNvPicPr>
            <a:picLocks noChangeAspect="1"/>
          </p:cNvPicPr>
          <p:nvPr/>
        </p:nvPicPr>
        <p:blipFill>
          <a:blip r:embed="rId4"/>
          <a:stretch>
            <a:fillRect/>
          </a:stretch>
        </p:blipFill>
        <p:spPr>
          <a:xfrm>
            <a:off x="3712898" y="2310969"/>
            <a:ext cx="4353637" cy="2721023"/>
          </a:xfrm>
          <a:prstGeom prst="rect">
            <a:avLst/>
          </a:prstGeom>
        </p:spPr>
      </p:pic>
      <p:sp>
        <p:nvSpPr>
          <p:cNvPr id="5" name="Speech Bubble: Rectangle with Corners Rounded 4">
            <a:extLst>
              <a:ext uri="{FF2B5EF4-FFF2-40B4-BE49-F238E27FC236}">
                <a16:creationId xmlns:a16="http://schemas.microsoft.com/office/drawing/2014/main" id="{361C4FCC-11E6-4704-8FBE-1E6E7D9250A5}"/>
              </a:ext>
            </a:extLst>
          </p:cNvPr>
          <p:cNvSpPr/>
          <p:nvPr/>
        </p:nvSpPr>
        <p:spPr>
          <a:xfrm>
            <a:off x="7074092" y="531733"/>
            <a:ext cx="4585648" cy="1202183"/>
          </a:xfrm>
          <a:prstGeom prst="wedgeRoundRectCallout">
            <a:avLst>
              <a:gd name="adj1" fmla="val 18014"/>
              <a:gd name="adj2" fmla="val 175442"/>
              <a:gd name="adj3" fmla="val 16667"/>
            </a:avLst>
          </a:prstGeom>
          <a:solidFill>
            <a:schemeClr val="bg1">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accent2">
                    <a:lumMod val="50000"/>
                  </a:schemeClr>
                </a:solidFill>
                <a:latin typeface="Arial" panose="020B0604020202020204" pitchFamily="34" charset="0"/>
                <a:cs typeface="Arial" panose="020B0604020202020204" pitchFamily="34" charset="0"/>
              </a:rPr>
              <a:t>Showing emotions, grooming, taking an interest in appearance </a:t>
            </a:r>
          </a:p>
        </p:txBody>
      </p:sp>
      <p:sp>
        <p:nvSpPr>
          <p:cNvPr id="6" name="Speech Bubble: Rectangle with Corners Rounded 5">
            <a:extLst>
              <a:ext uri="{FF2B5EF4-FFF2-40B4-BE49-F238E27FC236}">
                <a16:creationId xmlns:a16="http://schemas.microsoft.com/office/drawing/2014/main" id="{E8116A8F-0A83-4813-8392-C0D27728316E}"/>
              </a:ext>
            </a:extLst>
          </p:cNvPr>
          <p:cNvSpPr/>
          <p:nvPr/>
        </p:nvSpPr>
        <p:spPr>
          <a:xfrm>
            <a:off x="318655" y="5486400"/>
            <a:ext cx="4353636" cy="1243404"/>
          </a:xfrm>
          <a:prstGeom prst="wedgeRoundRectCallout">
            <a:avLst>
              <a:gd name="adj1" fmla="val -787"/>
              <a:gd name="adj2" fmla="val -177812"/>
              <a:gd name="adj3" fmla="val 16667"/>
            </a:avLst>
          </a:prstGeom>
          <a:solidFill>
            <a:schemeClr val="bg1">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accent2">
                    <a:lumMod val="50000"/>
                  </a:schemeClr>
                </a:solidFill>
                <a:latin typeface="Arial" panose="020B0604020202020204" pitchFamily="34" charset="0"/>
                <a:cs typeface="Arial" panose="020B0604020202020204" pitchFamily="34" charset="0"/>
              </a:rPr>
              <a:t>Crying, showing pain or weakness</a:t>
            </a:r>
          </a:p>
        </p:txBody>
      </p:sp>
      <p:pic>
        <p:nvPicPr>
          <p:cNvPr id="7" name="Picture 6">
            <a:extLst>
              <a:ext uri="{FF2B5EF4-FFF2-40B4-BE49-F238E27FC236}">
                <a16:creationId xmlns:a16="http://schemas.microsoft.com/office/drawing/2014/main" id="{D7BA20EE-749A-44B5-9ECA-F11C5B229B5B}"/>
              </a:ext>
            </a:extLst>
          </p:cNvPr>
          <p:cNvPicPr>
            <a:picLocks noChangeAspect="1"/>
          </p:cNvPicPr>
          <p:nvPr/>
        </p:nvPicPr>
        <p:blipFill>
          <a:blip r:embed="rId5"/>
          <a:stretch>
            <a:fillRect/>
          </a:stretch>
        </p:blipFill>
        <p:spPr>
          <a:xfrm>
            <a:off x="7890601" y="3208449"/>
            <a:ext cx="4155110" cy="3264729"/>
          </a:xfrm>
          <a:prstGeom prst="rect">
            <a:avLst/>
          </a:prstGeom>
        </p:spPr>
      </p:pic>
      <p:sp>
        <p:nvSpPr>
          <p:cNvPr id="8" name="TextBox 7">
            <a:extLst>
              <a:ext uri="{FF2B5EF4-FFF2-40B4-BE49-F238E27FC236}">
                <a16:creationId xmlns:a16="http://schemas.microsoft.com/office/drawing/2014/main" id="{12C7AA0C-F9C3-4A16-840B-10787CA52224}"/>
              </a:ext>
            </a:extLst>
          </p:cNvPr>
          <p:cNvSpPr txBox="1"/>
          <p:nvPr/>
        </p:nvSpPr>
        <p:spPr>
          <a:xfrm>
            <a:off x="368490" y="3209515"/>
            <a:ext cx="133421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Yimg</a:t>
            </a:r>
            <a:r>
              <a:rPr lang="en-GB" sz="1200" dirty="0">
                <a:latin typeface="Arial" panose="020B0604020202020204" pitchFamily="34" charset="0"/>
                <a:cs typeface="Arial" panose="020B0604020202020204" pitchFamily="34" charset="0"/>
              </a:rPr>
              <a:t>, 2012)</a:t>
            </a:r>
          </a:p>
        </p:txBody>
      </p:sp>
      <p:sp>
        <p:nvSpPr>
          <p:cNvPr id="9" name="TextBox 8">
            <a:extLst>
              <a:ext uri="{FF2B5EF4-FFF2-40B4-BE49-F238E27FC236}">
                <a16:creationId xmlns:a16="http://schemas.microsoft.com/office/drawing/2014/main" id="{2E34D048-9057-43E5-A074-3CD32D47ECF6}"/>
              </a:ext>
            </a:extLst>
          </p:cNvPr>
          <p:cNvSpPr txBox="1"/>
          <p:nvPr/>
        </p:nvSpPr>
        <p:spPr>
          <a:xfrm>
            <a:off x="3712898" y="5053909"/>
            <a:ext cx="162408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(Lumiere, 2016)</a:t>
            </a:r>
          </a:p>
        </p:txBody>
      </p:sp>
      <p:sp>
        <p:nvSpPr>
          <p:cNvPr id="10" name="TextBox 9">
            <a:extLst>
              <a:ext uri="{FF2B5EF4-FFF2-40B4-BE49-F238E27FC236}">
                <a16:creationId xmlns:a16="http://schemas.microsoft.com/office/drawing/2014/main" id="{EA043502-1E8B-4145-9817-61F2553457E1}"/>
              </a:ext>
            </a:extLst>
          </p:cNvPr>
          <p:cNvSpPr txBox="1"/>
          <p:nvPr/>
        </p:nvSpPr>
        <p:spPr>
          <a:xfrm>
            <a:off x="7890601" y="6553750"/>
            <a:ext cx="16355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(Flight Rising, 2017)</a:t>
            </a:r>
          </a:p>
        </p:txBody>
      </p:sp>
    </p:spTree>
    <p:extLst>
      <p:ext uri="{BB962C8B-B14F-4D97-AF65-F5344CB8AC3E}">
        <p14:creationId xmlns:p14="http://schemas.microsoft.com/office/powerpoint/2010/main" val="4094126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C13915-8692-46F0-AE0F-4A9EFDCC5B6B}"/>
              </a:ext>
            </a:extLst>
          </p:cNvPr>
          <p:cNvPicPr>
            <a:picLocks noChangeAspect="1"/>
          </p:cNvPicPr>
          <p:nvPr/>
        </p:nvPicPr>
        <p:blipFill>
          <a:blip r:embed="rId3"/>
          <a:stretch>
            <a:fillRect/>
          </a:stretch>
        </p:blipFill>
        <p:spPr>
          <a:xfrm>
            <a:off x="535966" y="139053"/>
            <a:ext cx="11120068" cy="536494"/>
          </a:xfrm>
          <a:prstGeom prst="rect">
            <a:avLst/>
          </a:prstGeom>
        </p:spPr>
      </p:pic>
      <p:pic>
        <p:nvPicPr>
          <p:cNvPr id="3" name="Picture 2">
            <a:extLst>
              <a:ext uri="{FF2B5EF4-FFF2-40B4-BE49-F238E27FC236}">
                <a16:creationId xmlns:a16="http://schemas.microsoft.com/office/drawing/2014/main" id="{0E5B1092-4E69-478B-9332-6D3F51E5E1B4}"/>
              </a:ext>
            </a:extLst>
          </p:cNvPr>
          <p:cNvPicPr>
            <a:picLocks noChangeAspect="1"/>
          </p:cNvPicPr>
          <p:nvPr/>
        </p:nvPicPr>
        <p:blipFill>
          <a:blip r:embed="rId4"/>
          <a:stretch>
            <a:fillRect/>
          </a:stretch>
        </p:blipFill>
        <p:spPr>
          <a:xfrm>
            <a:off x="535966" y="881985"/>
            <a:ext cx="5175791" cy="2898443"/>
          </a:xfrm>
          <a:prstGeom prst="rect">
            <a:avLst/>
          </a:prstGeom>
        </p:spPr>
      </p:pic>
      <p:pic>
        <p:nvPicPr>
          <p:cNvPr id="4" name="Picture 3">
            <a:extLst>
              <a:ext uri="{FF2B5EF4-FFF2-40B4-BE49-F238E27FC236}">
                <a16:creationId xmlns:a16="http://schemas.microsoft.com/office/drawing/2014/main" id="{8C34A51E-F063-4B17-B943-C2B106705851}"/>
              </a:ext>
            </a:extLst>
          </p:cNvPr>
          <p:cNvPicPr>
            <a:picLocks noChangeAspect="1"/>
          </p:cNvPicPr>
          <p:nvPr/>
        </p:nvPicPr>
        <p:blipFill>
          <a:blip r:embed="rId5"/>
          <a:stretch>
            <a:fillRect/>
          </a:stretch>
        </p:blipFill>
        <p:spPr>
          <a:xfrm>
            <a:off x="5040109" y="2779024"/>
            <a:ext cx="6615925" cy="3717309"/>
          </a:xfrm>
          <a:prstGeom prst="rect">
            <a:avLst/>
          </a:prstGeom>
        </p:spPr>
      </p:pic>
      <p:pic>
        <p:nvPicPr>
          <p:cNvPr id="6" name="Picture 5">
            <a:extLst>
              <a:ext uri="{FF2B5EF4-FFF2-40B4-BE49-F238E27FC236}">
                <a16:creationId xmlns:a16="http://schemas.microsoft.com/office/drawing/2014/main" id="{EADCD03F-DE7C-4477-9D16-552AA1F8278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3289" y="3955220"/>
            <a:ext cx="3832253" cy="2541113"/>
          </a:xfrm>
          <a:prstGeom prst="rect">
            <a:avLst/>
          </a:prstGeom>
        </p:spPr>
      </p:pic>
      <p:sp>
        <p:nvSpPr>
          <p:cNvPr id="8" name="TextBox 7">
            <a:extLst>
              <a:ext uri="{FF2B5EF4-FFF2-40B4-BE49-F238E27FC236}">
                <a16:creationId xmlns:a16="http://schemas.microsoft.com/office/drawing/2014/main" id="{52468E21-C4C1-480E-8941-2A948FA7E980}"/>
              </a:ext>
            </a:extLst>
          </p:cNvPr>
          <p:cNvSpPr txBox="1"/>
          <p:nvPr/>
        </p:nvSpPr>
        <p:spPr>
          <a:xfrm>
            <a:off x="426784" y="3848366"/>
            <a:ext cx="162038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(Den of Geek, 2019)</a:t>
            </a:r>
          </a:p>
        </p:txBody>
      </p:sp>
      <p:sp>
        <p:nvSpPr>
          <p:cNvPr id="9" name="TextBox 8">
            <a:extLst>
              <a:ext uri="{FF2B5EF4-FFF2-40B4-BE49-F238E27FC236}">
                <a16:creationId xmlns:a16="http://schemas.microsoft.com/office/drawing/2014/main" id="{5DDA4E5B-C0A5-4967-82EB-1D244315F96C}"/>
              </a:ext>
            </a:extLst>
          </p:cNvPr>
          <p:cNvSpPr txBox="1"/>
          <p:nvPr/>
        </p:nvSpPr>
        <p:spPr>
          <a:xfrm>
            <a:off x="426784" y="6530658"/>
            <a:ext cx="148760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(Wikimedia, 2016)</a:t>
            </a:r>
          </a:p>
        </p:txBody>
      </p:sp>
      <p:sp>
        <p:nvSpPr>
          <p:cNvPr id="10" name="TextBox 9">
            <a:extLst>
              <a:ext uri="{FF2B5EF4-FFF2-40B4-BE49-F238E27FC236}">
                <a16:creationId xmlns:a16="http://schemas.microsoft.com/office/drawing/2014/main" id="{C360264E-D1ED-43F1-AF79-C167C1EA48AD}"/>
              </a:ext>
            </a:extLst>
          </p:cNvPr>
          <p:cNvSpPr txBox="1"/>
          <p:nvPr/>
        </p:nvSpPr>
        <p:spPr>
          <a:xfrm>
            <a:off x="9335914" y="6530658"/>
            <a:ext cx="232012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(Sleeping Beauty Castle, 2019)</a:t>
            </a:r>
          </a:p>
        </p:txBody>
      </p:sp>
    </p:spTree>
    <p:extLst>
      <p:ext uri="{BB962C8B-B14F-4D97-AF65-F5344CB8AC3E}">
        <p14:creationId xmlns:p14="http://schemas.microsoft.com/office/powerpoint/2010/main" val="245171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FFF329-BE65-414A-AF63-F1500B767090}"/>
              </a:ext>
            </a:extLst>
          </p:cNvPr>
          <p:cNvPicPr>
            <a:picLocks noChangeAspect="1"/>
          </p:cNvPicPr>
          <p:nvPr/>
        </p:nvPicPr>
        <p:blipFill>
          <a:blip r:embed="rId3"/>
          <a:stretch>
            <a:fillRect/>
          </a:stretch>
        </p:blipFill>
        <p:spPr>
          <a:xfrm>
            <a:off x="535966" y="199189"/>
            <a:ext cx="11120068" cy="536494"/>
          </a:xfrm>
          <a:prstGeom prst="rect">
            <a:avLst/>
          </a:prstGeom>
        </p:spPr>
      </p:pic>
      <p:pic>
        <p:nvPicPr>
          <p:cNvPr id="3" name="Picture 2">
            <a:extLst>
              <a:ext uri="{FF2B5EF4-FFF2-40B4-BE49-F238E27FC236}">
                <a16:creationId xmlns:a16="http://schemas.microsoft.com/office/drawing/2014/main" id="{CDA1A03F-ED44-4B5E-8A6E-E141BDAC94C6}"/>
              </a:ext>
            </a:extLst>
          </p:cNvPr>
          <p:cNvPicPr>
            <a:picLocks noChangeAspect="1"/>
          </p:cNvPicPr>
          <p:nvPr/>
        </p:nvPicPr>
        <p:blipFill>
          <a:blip r:embed="rId4"/>
          <a:stretch>
            <a:fillRect/>
          </a:stretch>
        </p:blipFill>
        <p:spPr>
          <a:xfrm>
            <a:off x="535966" y="884511"/>
            <a:ext cx="3937918" cy="3254991"/>
          </a:xfrm>
          <a:prstGeom prst="rect">
            <a:avLst/>
          </a:prstGeom>
        </p:spPr>
      </p:pic>
      <p:sp>
        <p:nvSpPr>
          <p:cNvPr id="4" name="TextBox 3">
            <a:extLst>
              <a:ext uri="{FF2B5EF4-FFF2-40B4-BE49-F238E27FC236}">
                <a16:creationId xmlns:a16="http://schemas.microsoft.com/office/drawing/2014/main" id="{F2DA0AA9-A033-4172-A7E3-20DBC8842331}"/>
              </a:ext>
            </a:extLst>
          </p:cNvPr>
          <p:cNvSpPr txBox="1"/>
          <p:nvPr/>
        </p:nvSpPr>
        <p:spPr>
          <a:xfrm>
            <a:off x="535965" y="4145028"/>
            <a:ext cx="140201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(Buzz.ie, A, 2015)</a:t>
            </a:r>
          </a:p>
        </p:txBody>
      </p:sp>
      <p:pic>
        <p:nvPicPr>
          <p:cNvPr id="5" name="Picture 4">
            <a:extLst>
              <a:ext uri="{FF2B5EF4-FFF2-40B4-BE49-F238E27FC236}">
                <a16:creationId xmlns:a16="http://schemas.microsoft.com/office/drawing/2014/main" id="{86CB55E1-8E0F-405F-9A4A-EF4D80F179CE}"/>
              </a:ext>
            </a:extLst>
          </p:cNvPr>
          <p:cNvPicPr>
            <a:picLocks noChangeAspect="1"/>
          </p:cNvPicPr>
          <p:nvPr/>
        </p:nvPicPr>
        <p:blipFill>
          <a:blip r:embed="rId5"/>
          <a:stretch>
            <a:fillRect/>
          </a:stretch>
        </p:blipFill>
        <p:spPr>
          <a:xfrm>
            <a:off x="3896000" y="3199799"/>
            <a:ext cx="4399999" cy="3254991"/>
          </a:xfrm>
          <a:prstGeom prst="rect">
            <a:avLst/>
          </a:prstGeom>
        </p:spPr>
      </p:pic>
      <p:sp>
        <p:nvSpPr>
          <p:cNvPr id="6" name="Rectangle 5">
            <a:extLst>
              <a:ext uri="{FF2B5EF4-FFF2-40B4-BE49-F238E27FC236}">
                <a16:creationId xmlns:a16="http://schemas.microsoft.com/office/drawing/2014/main" id="{B5BA4F61-9AAC-42A0-A222-E861281D94C1}"/>
              </a:ext>
            </a:extLst>
          </p:cNvPr>
          <p:cNvSpPr/>
          <p:nvPr/>
        </p:nvSpPr>
        <p:spPr>
          <a:xfrm>
            <a:off x="3896000" y="6465118"/>
            <a:ext cx="1406154" cy="276999"/>
          </a:xfrm>
          <a:prstGeom prst="rect">
            <a:avLst/>
          </a:prstGeom>
        </p:spPr>
        <p:txBody>
          <a:bodyPr wrap="none">
            <a:spAutoFit/>
          </a:bodyPr>
          <a:lstStyle/>
          <a:p>
            <a:r>
              <a:rPr lang="en-GB" sz="1200" dirty="0">
                <a:solidFill>
                  <a:prstClr val="black"/>
                </a:solidFill>
                <a:latin typeface="Arial" panose="020B0604020202020204" pitchFamily="34" charset="0"/>
                <a:cs typeface="Arial" panose="020B0604020202020204" pitchFamily="34" charset="0"/>
              </a:rPr>
              <a:t>(Buzz.ie, B, 2015)</a:t>
            </a:r>
            <a:endParaRPr lang="en-GB" dirty="0"/>
          </a:p>
        </p:txBody>
      </p:sp>
      <p:pic>
        <p:nvPicPr>
          <p:cNvPr id="7" name="Picture 6">
            <a:extLst>
              <a:ext uri="{FF2B5EF4-FFF2-40B4-BE49-F238E27FC236}">
                <a16:creationId xmlns:a16="http://schemas.microsoft.com/office/drawing/2014/main" id="{448BF980-2196-4AC5-B60F-B4FAE988D7ED}"/>
              </a:ext>
            </a:extLst>
          </p:cNvPr>
          <p:cNvPicPr>
            <a:picLocks noChangeAspect="1"/>
          </p:cNvPicPr>
          <p:nvPr/>
        </p:nvPicPr>
        <p:blipFill>
          <a:blip r:embed="rId6"/>
          <a:stretch>
            <a:fillRect/>
          </a:stretch>
        </p:blipFill>
        <p:spPr>
          <a:xfrm>
            <a:off x="7366646" y="884511"/>
            <a:ext cx="4400000" cy="3254992"/>
          </a:xfrm>
          <a:prstGeom prst="rect">
            <a:avLst/>
          </a:prstGeom>
        </p:spPr>
      </p:pic>
      <p:sp>
        <p:nvSpPr>
          <p:cNvPr id="8" name="TextBox 7">
            <a:extLst>
              <a:ext uri="{FF2B5EF4-FFF2-40B4-BE49-F238E27FC236}">
                <a16:creationId xmlns:a16="http://schemas.microsoft.com/office/drawing/2014/main" id="{2E542C2D-021A-41A9-A2FC-60021C799730}"/>
              </a:ext>
            </a:extLst>
          </p:cNvPr>
          <p:cNvSpPr txBox="1"/>
          <p:nvPr/>
        </p:nvSpPr>
        <p:spPr>
          <a:xfrm>
            <a:off x="10551995" y="4149831"/>
            <a:ext cx="12146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(Tumblr, 2017)</a:t>
            </a:r>
          </a:p>
        </p:txBody>
      </p:sp>
    </p:spTree>
    <p:extLst>
      <p:ext uri="{BB962C8B-B14F-4D97-AF65-F5344CB8AC3E}">
        <p14:creationId xmlns:p14="http://schemas.microsoft.com/office/powerpoint/2010/main" val="1141635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E558FD-7D61-41CE-B6CF-63613709AD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4330" y="791570"/>
            <a:ext cx="10263340" cy="5650173"/>
          </a:xfrm>
          <a:prstGeom prst="rect">
            <a:avLst/>
          </a:prstGeom>
        </p:spPr>
      </p:pic>
      <p:sp>
        <p:nvSpPr>
          <p:cNvPr id="5" name="Rectangle 4">
            <a:extLst>
              <a:ext uri="{FF2B5EF4-FFF2-40B4-BE49-F238E27FC236}">
                <a16:creationId xmlns:a16="http://schemas.microsoft.com/office/drawing/2014/main" id="{55764E04-4C5C-4830-8C86-A7E7BAD874EE}"/>
              </a:ext>
            </a:extLst>
          </p:cNvPr>
          <p:cNvSpPr/>
          <p:nvPr/>
        </p:nvSpPr>
        <p:spPr>
          <a:xfrm>
            <a:off x="227460" y="160824"/>
            <a:ext cx="11737074" cy="400110"/>
          </a:xfrm>
          <a:prstGeom prst="rect">
            <a:avLst/>
          </a:prstGeom>
        </p:spPr>
        <p:txBody>
          <a:bodyPr wrap="square">
            <a:spAutoFit/>
          </a:bodyPr>
          <a:lstStyle/>
          <a:p>
            <a:r>
              <a:rPr lang="en-GB" sz="2000" b="1" u="sng" dirty="0">
                <a:latin typeface="Arial" panose="020B0604020202020204" pitchFamily="34" charset="0"/>
                <a:cs typeface="Arial" panose="020B0604020202020204" pitchFamily="34" charset="0"/>
              </a:rPr>
              <a:t>How are Hegemonic Masculinity and Masculine Femininity  challenged by 21st Century Norms?</a:t>
            </a:r>
          </a:p>
        </p:txBody>
      </p:sp>
      <p:sp>
        <p:nvSpPr>
          <p:cNvPr id="6" name="TextBox 5">
            <a:extLst>
              <a:ext uri="{FF2B5EF4-FFF2-40B4-BE49-F238E27FC236}">
                <a16:creationId xmlns:a16="http://schemas.microsoft.com/office/drawing/2014/main" id="{ABEF9914-095B-4B50-822F-79FDEB2B8257}"/>
              </a:ext>
            </a:extLst>
          </p:cNvPr>
          <p:cNvSpPr txBox="1"/>
          <p:nvPr/>
        </p:nvSpPr>
        <p:spPr>
          <a:xfrm>
            <a:off x="9235097" y="6533879"/>
            <a:ext cx="199257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(Leadership Freak, 2012)</a:t>
            </a:r>
          </a:p>
        </p:txBody>
      </p:sp>
    </p:spTree>
    <p:extLst>
      <p:ext uri="{BB962C8B-B14F-4D97-AF65-F5344CB8AC3E}">
        <p14:creationId xmlns:p14="http://schemas.microsoft.com/office/powerpoint/2010/main" val="3372367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CE6D49-15F2-41D6-90DC-78443072B5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5910" y="749331"/>
            <a:ext cx="11100179" cy="5678765"/>
          </a:xfrm>
          <a:prstGeom prst="rect">
            <a:avLst/>
          </a:prstGeom>
        </p:spPr>
      </p:pic>
      <p:pic>
        <p:nvPicPr>
          <p:cNvPr id="6" name="Picture 5">
            <a:extLst>
              <a:ext uri="{FF2B5EF4-FFF2-40B4-BE49-F238E27FC236}">
                <a16:creationId xmlns:a16="http://schemas.microsoft.com/office/drawing/2014/main" id="{0A7F55D2-A17D-4CD9-B1B0-3CC8B333BD1B}"/>
              </a:ext>
            </a:extLst>
          </p:cNvPr>
          <p:cNvPicPr>
            <a:picLocks noChangeAspect="1"/>
          </p:cNvPicPr>
          <p:nvPr/>
        </p:nvPicPr>
        <p:blipFill>
          <a:blip r:embed="rId5"/>
          <a:stretch>
            <a:fillRect/>
          </a:stretch>
        </p:blipFill>
        <p:spPr>
          <a:xfrm>
            <a:off x="188464" y="103654"/>
            <a:ext cx="11815072" cy="536494"/>
          </a:xfrm>
          <a:prstGeom prst="rect">
            <a:avLst/>
          </a:prstGeom>
        </p:spPr>
      </p:pic>
      <p:sp>
        <p:nvSpPr>
          <p:cNvPr id="7" name="TextBox 6">
            <a:extLst>
              <a:ext uri="{FF2B5EF4-FFF2-40B4-BE49-F238E27FC236}">
                <a16:creationId xmlns:a16="http://schemas.microsoft.com/office/drawing/2014/main" id="{E698C527-A04C-4E35-AEC5-5BD202435690}"/>
              </a:ext>
            </a:extLst>
          </p:cNvPr>
          <p:cNvSpPr txBox="1"/>
          <p:nvPr/>
        </p:nvSpPr>
        <p:spPr>
          <a:xfrm>
            <a:off x="9912823" y="6477347"/>
            <a:ext cx="173326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(361 Magazine, 2016)</a:t>
            </a:r>
          </a:p>
        </p:txBody>
      </p:sp>
    </p:spTree>
    <p:extLst>
      <p:ext uri="{BB962C8B-B14F-4D97-AF65-F5344CB8AC3E}">
        <p14:creationId xmlns:p14="http://schemas.microsoft.com/office/powerpoint/2010/main" val="2293641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FF8772-1D06-4E68-A2AF-56C47F600BC2}"/>
              </a:ext>
            </a:extLst>
          </p:cNvPr>
          <p:cNvPicPr>
            <a:picLocks noChangeAspect="1"/>
          </p:cNvPicPr>
          <p:nvPr/>
        </p:nvPicPr>
        <p:blipFill>
          <a:blip r:embed="rId3"/>
          <a:stretch>
            <a:fillRect/>
          </a:stretch>
        </p:blipFill>
        <p:spPr>
          <a:xfrm>
            <a:off x="2961564" y="785906"/>
            <a:ext cx="6564573" cy="5492063"/>
          </a:xfrm>
          <a:prstGeom prst="rect">
            <a:avLst/>
          </a:prstGeom>
        </p:spPr>
      </p:pic>
      <p:pic>
        <p:nvPicPr>
          <p:cNvPr id="4" name="Picture 3">
            <a:extLst>
              <a:ext uri="{FF2B5EF4-FFF2-40B4-BE49-F238E27FC236}">
                <a16:creationId xmlns:a16="http://schemas.microsoft.com/office/drawing/2014/main" id="{5098E6CE-28AE-4382-9C33-8CC237C2AB8A}"/>
              </a:ext>
            </a:extLst>
          </p:cNvPr>
          <p:cNvPicPr>
            <a:picLocks noChangeAspect="1"/>
          </p:cNvPicPr>
          <p:nvPr/>
        </p:nvPicPr>
        <p:blipFill>
          <a:blip r:embed="rId4"/>
          <a:stretch>
            <a:fillRect/>
          </a:stretch>
        </p:blipFill>
        <p:spPr>
          <a:xfrm>
            <a:off x="376928" y="207481"/>
            <a:ext cx="11815072" cy="536494"/>
          </a:xfrm>
          <a:prstGeom prst="rect">
            <a:avLst/>
          </a:prstGeom>
        </p:spPr>
      </p:pic>
      <p:sp>
        <p:nvSpPr>
          <p:cNvPr id="5" name="TextBox 4">
            <a:extLst>
              <a:ext uri="{FF2B5EF4-FFF2-40B4-BE49-F238E27FC236}">
                <a16:creationId xmlns:a16="http://schemas.microsoft.com/office/drawing/2014/main" id="{CF404010-214D-45A0-B754-AC4EB4FB4651}"/>
              </a:ext>
            </a:extLst>
          </p:cNvPr>
          <p:cNvSpPr txBox="1"/>
          <p:nvPr/>
        </p:nvSpPr>
        <p:spPr>
          <a:xfrm>
            <a:off x="6959352" y="6373520"/>
            <a:ext cx="204716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(Twenty-Two Words, 2018)</a:t>
            </a:r>
          </a:p>
        </p:txBody>
      </p:sp>
    </p:spTree>
    <p:extLst>
      <p:ext uri="{BB962C8B-B14F-4D97-AF65-F5344CB8AC3E}">
        <p14:creationId xmlns:p14="http://schemas.microsoft.com/office/powerpoint/2010/main" val="115877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FD186C-C0E4-4D1E-8ADC-50E965E0ED6C}"/>
              </a:ext>
            </a:extLst>
          </p:cNvPr>
          <p:cNvSpPr txBox="1"/>
          <p:nvPr/>
        </p:nvSpPr>
        <p:spPr>
          <a:xfrm>
            <a:off x="1005388" y="828288"/>
            <a:ext cx="5295332" cy="5201424"/>
          </a:xfrm>
          <a:prstGeom prst="rect">
            <a:avLst/>
          </a:prstGeom>
          <a:noFill/>
        </p:spPr>
        <p:txBody>
          <a:bodyPr wrap="square" rtlCol="0">
            <a:spAutoFit/>
          </a:bodyPr>
          <a:lstStyle/>
          <a:p>
            <a:r>
              <a:rPr lang="en-GB" sz="3200" b="1" u="sng" dirty="0">
                <a:solidFill>
                  <a:schemeClr val="accent2">
                    <a:lumMod val="75000"/>
                  </a:schemeClr>
                </a:solidFill>
                <a:latin typeface="Arial" panose="020B0604020202020204" pitchFamily="34" charset="0"/>
                <a:cs typeface="Arial" panose="020B0604020202020204" pitchFamily="34" charset="0"/>
              </a:rPr>
              <a:t>Conclusion</a:t>
            </a:r>
          </a:p>
          <a:p>
            <a:endParaRPr lang="en-GB" sz="2000" b="1" u="sng" dirty="0">
              <a:solidFill>
                <a:schemeClr val="accent2">
                  <a:lumMod val="75000"/>
                </a:schemeClr>
              </a:solidFill>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r>
              <a:rPr lang="en-GB" sz="2000" dirty="0">
                <a:solidFill>
                  <a:schemeClr val="accent2">
                    <a:lumMod val="75000"/>
                  </a:schemeClr>
                </a:solidFill>
                <a:latin typeface="Arial" panose="020B0604020202020204" pitchFamily="34" charset="0"/>
                <a:cs typeface="Arial" panose="020B0604020202020204" pitchFamily="34" charset="0"/>
              </a:rPr>
              <a:t>Disney has a huge effect on children’s perceptions of life.</a:t>
            </a:r>
          </a:p>
          <a:p>
            <a:pPr marL="457200" indent="-457200">
              <a:buFont typeface="Wingdings" panose="05000000000000000000" pitchFamily="2" charset="2"/>
              <a:buChar char="v"/>
            </a:pPr>
            <a:r>
              <a:rPr lang="en-GB" sz="2000" dirty="0">
                <a:solidFill>
                  <a:schemeClr val="accent2">
                    <a:lumMod val="75000"/>
                  </a:schemeClr>
                </a:solidFill>
                <a:latin typeface="Arial" panose="020B0604020202020204" pitchFamily="34" charset="0"/>
                <a:cs typeface="Arial" panose="020B0604020202020204" pitchFamily="34" charset="0"/>
              </a:rPr>
              <a:t>Hegemonic Masculinity is recreated in Disney Films.</a:t>
            </a:r>
          </a:p>
          <a:p>
            <a:pPr marL="457200" indent="-457200">
              <a:buFont typeface="Wingdings" panose="05000000000000000000" pitchFamily="2" charset="2"/>
              <a:buChar char="v"/>
            </a:pPr>
            <a:r>
              <a:rPr lang="en-GB" sz="2000" dirty="0">
                <a:solidFill>
                  <a:schemeClr val="accent2">
                    <a:lumMod val="75000"/>
                  </a:schemeClr>
                </a:solidFill>
                <a:latin typeface="Arial" panose="020B0604020202020204" pitchFamily="34" charset="0"/>
                <a:cs typeface="Arial" panose="020B0604020202020204" pitchFamily="34" charset="0"/>
              </a:rPr>
              <a:t>As a society we reproduce stereo-types.</a:t>
            </a:r>
          </a:p>
          <a:p>
            <a:pPr marL="457200" indent="-457200">
              <a:buFont typeface="Wingdings" panose="05000000000000000000" pitchFamily="2" charset="2"/>
              <a:buChar char="v"/>
            </a:pPr>
            <a:r>
              <a:rPr lang="en-GB" sz="2000" dirty="0">
                <a:solidFill>
                  <a:schemeClr val="accent2">
                    <a:lumMod val="75000"/>
                  </a:schemeClr>
                </a:solidFill>
                <a:latin typeface="Arial" panose="020B0604020202020204" pitchFamily="34" charset="0"/>
                <a:cs typeface="Arial" panose="020B0604020202020204" pitchFamily="34" charset="0"/>
              </a:rPr>
              <a:t>Hegemonic Masculinity challenges the 21</a:t>
            </a:r>
            <a:r>
              <a:rPr lang="en-GB" sz="2000" baseline="30000" dirty="0">
                <a:solidFill>
                  <a:schemeClr val="accent2">
                    <a:lumMod val="75000"/>
                  </a:schemeClr>
                </a:solidFill>
                <a:latin typeface="Arial" panose="020B0604020202020204" pitchFamily="34" charset="0"/>
                <a:cs typeface="Arial" panose="020B0604020202020204" pitchFamily="34" charset="0"/>
              </a:rPr>
              <a:t>st</a:t>
            </a:r>
            <a:r>
              <a:rPr lang="en-GB" sz="2000" dirty="0">
                <a:solidFill>
                  <a:schemeClr val="accent2">
                    <a:lumMod val="75000"/>
                  </a:schemeClr>
                </a:solidFill>
                <a:latin typeface="Arial" panose="020B0604020202020204" pitchFamily="34" charset="0"/>
                <a:cs typeface="Arial" panose="020B0604020202020204" pitchFamily="34" charset="0"/>
              </a:rPr>
              <a:t> Century norms because male power is still infused in Societal Institutions.</a:t>
            </a:r>
          </a:p>
          <a:p>
            <a:pPr marL="457200" indent="-457200">
              <a:buFont typeface="Wingdings" panose="05000000000000000000" pitchFamily="2" charset="2"/>
              <a:buChar char="v"/>
            </a:pPr>
            <a:r>
              <a:rPr lang="en-GB" sz="2000" dirty="0">
                <a:solidFill>
                  <a:schemeClr val="accent2">
                    <a:lumMod val="75000"/>
                  </a:schemeClr>
                </a:solidFill>
                <a:latin typeface="Arial" panose="020B0604020202020204" pitchFamily="34" charset="0"/>
                <a:cs typeface="Arial" panose="020B0604020202020204" pitchFamily="34" charset="0"/>
              </a:rPr>
              <a:t>Hegemonic Masculinity is challenged by 21</a:t>
            </a:r>
            <a:r>
              <a:rPr lang="en-GB" sz="2000" baseline="30000" dirty="0">
                <a:solidFill>
                  <a:schemeClr val="accent2">
                    <a:lumMod val="75000"/>
                  </a:schemeClr>
                </a:solidFill>
                <a:latin typeface="Arial" panose="020B0604020202020204" pitchFamily="34" charset="0"/>
                <a:cs typeface="Arial" panose="020B0604020202020204" pitchFamily="34" charset="0"/>
              </a:rPr>
              <a:t>st</a:t>
            </a:r>
            <a:r>
              <a:rPr lang="en-GB" sz="2000" dirty="0">
                <a:solidFill>
                  <a:schemeClr val="accent2">
                    <a:lumMod val="75000"/>
                  </a:schemeClr>
                </a:solidFill>
                <a:latin typeface="Arial" panose="020B0604020202020204" pitchFamily="34" charset="0"/>
                <a:cs typeface="Arial" panose="020B0604020202020204" pitchFamily="34" charset="0"/>
              </a:rPr>
              <a:t> Century norms because slowly, institutions and structures that have maintained ‘male dominance’ are being challenged and weakened by the changing social role of women.</a:t>
            </a:r>
          </a:p>
        </p:txBody>
      </p:sp>
      <p:pic>
        <p:nvPicPr>
          <p:cNvPr id="4" name="Picture 3">
            <a:extLst>
              <a:ext uri="{FF2B5EF4-FFF2-40B4-BE49-F238E27FC236}">
                <a16:creationId xmlns:a16="http://schemas.microsoft.com/office/drawing/2014/main" id="{4C121B19-CA6A-4A0B-BB3C-C1AABDFDDB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55891" y="438469"/>
            <a:ext cx="4189864" cy="5885528"/>
          </a:xfrm>
          <a:prstGeom prst="rect">
            <a:avLst/>
          </a:prstGeom>
        </p:spPr>
      </p:pic>
      <p:sp>
        <p:nvSpPr>
          <p:cNvPr id="6" name="TextBox 5">
            <a:extLst>
              <a:ext uri="{FF2B5EF4-FFF2-40B4-BE49-F238E27FC236}">
                <a16:creationId xmlns:a16="http://schemas.microsoft.com/office/drawing/2014/main" id="{8672E1BE-5D58-43C2-A7E5-EBCF285BEE7A}"/>
              </a:ext>
            </a:extLst>
          </p:cNvPr>
          <p:cNvSpPr txBox="1"/>
          <p:nvPr/>
        </p:nvSpPr>
        <p:spPr>
          <a:xfrm>
            <a:off x="10413242" y="6444523"/>
            <a:ext cx="18970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(Wikipedia, 2020)</a:t>
            </a:r>
          </a:p>
        </p:txBody>
      </p:sp>
    </p:spTree>
    <p:extLst>
      <p:ext uri="{BB962C8B-B14F-4D97-AF65-F5344CB8AC3E}">
        <p14:creationId xmlns:p14="http://schemas.microsoft.com/office/powerpoint/2010/main" val="438638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E704F14-8D85-4109-BAF2-37E5D8360246}"/>
              </a:ext>
            </a:extLst>
          </p:cNvPr>
          <p:cNvSpPr/>
          <p:nvPr/>
        </p:nvSpPr>
        <p:spPr>
          <a:xfrm>
            <a:off x="622852" y="144350"/>
            <a:ext cx="10946296" cy="6569299"/>
          </a:xfrm>
          <a:prstGeom prst="rect">
            <a:avLst/>
          </a:prstGeom>
        </p:spPr>
        <p:txBody>
          <a:bodyPr wrap="square">
            <a:spAutoFit/>
          </a:bodyPr>
          <a:lstStyle/>
          <a:p>
            <a:pPr>
              <a:lnSpc>
                <a:spcPct val="107000"/>
              </a:lnSpc>
              <a:spcAft>
                <a:spcPts val="800"/>
              </a:spcAft>
            </a:pPr>
            <a:r>
              <a:rPr lang="en-GB" sz="1200" b="1" u="sng" dirty="0">
                <a:latin typeface="Arial" panose="020B0604020202020204" pitchFamily="34" charset="0"/>
                <a:ea typeface="Calibri" panose="020F0502020204030204" pitchFamily="34" charset="0"/>
                <a:cs typeface="Times New Roman" panose="02020603050405020304" pitchFamily="18" charset="0"/>
              </a:rPr>
              <a:t>REFERENCES</a:t>
            </a: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361 Magazine. (2016) </a:t>
            </a:r>
            <a:r>
              <a:rPr lang="en-GB" sz="1200" i="1" dirty="0">
                <a:latin typeface="Arial" panose="020B0604020202020204" pitchFamily="34" charset="0"/>
                <a:ea typeface="Calibri" panose="020F0502020204030204" pitchFamily="34" charset="0"/>
                <a:cs typeface="Times New Roman" panose="02020603050405020304" pitchFamily="18" charset="0"/>
              </a:rPr>
              <a:t>Bo-Peep</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https://www.361magazine.com/spettacoli/toy-story-4-curiosita/</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Alvarez, T. (2015) </a:t>
            </a:r>
            <a:r>
              <a:rPr lang="en-GB" sz="1200" i="1" dirty="0">
                <a:latin typeface="Arial" panose="020B0604020202020204" pitchFamily="34" charset="0"/>
                <a:ea typeface="Calibri" panose="020F0502020204030204" pitchFamily="34" charset="0"/>
                <a:cs typeface="Times New Roman" panose="02020603050405020304" pitchFamily="18" charset="0"/>
              </a:rPr>
              <a:t>Combatting Gender Stereotypes in the Educational System</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https://rm.coe.int/1680687d7a</a:t>
            </a:r>
            <a:r>
              <a:rPr lang="en-GB" sz="1200" dirty="0">
                <a:latin typeface="Arial" panose="020B0604020202020204" pitchFamily="34" charset="0"/>
                <a:ea typeface="Calibri" panose="020F0502020204030204" pitchFamily="34" charset="0"/>
                <a:cs typeface="Times New Roman" panose="02020603050405020304" pitchFamily="18" charset="0"/>
              </a:rPr>
              <a:t> (Accessed: 19 December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Blogspot. (2012) </a:t>
            </a:r>
            <a:r>
              <a:rPr lang="en-GB" sz="1200" i="1" dirty="0">
                <a:latin typeface="Arial" panose="020B0604020202020204" pitchFamily="34" charset="0"/>
                <a:ea typeface="Calibri" panose="020F0502020204030204" pitchFamily="34" charset="0"/>
                <a:cs typeface="Times New Roman" panose="02020603050405020304" pitchFamily="18" charset="0"/>
              </a:rPr>
              <a:t>Walt Disney.</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http://1.bp.blogspot.com/_ey_5AQiUF5o/S9wJX4qDcKI/AAAAAAAAAEk/bkwJCKBFQaM/s320/031009Walt_Hero_feature.jpg</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Buzz.ie. (A) (2015) </a:t>
            </a:r>
            <a:r>
              <a:rPr lang="en-GB" sz="1200" i="1" dirty="0">
                <a:latin typeface="Arial" panose="020B0604020202020204" pitchFamily="34" charset="0"/>
                <a:ea typeface="Calibri" panose="020F0502020204030204" pitchFamily="34" charset="0"/>
                <a:cs typeface="Times New Roman" panose="02020603050405020304" pitchFamily="18" charset="0"/>
              </a:rPr>
              <a:t>Crows from Dumbo</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https://media.buzz.ie/uploads/2017/08/27212201/Screen-Shot-2017-08-27-at-21.21.14.png</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Buzz.ie. (B) (2015) </a:t>
            </a:r>
            <a:r>
              <a:rPr lang="en-GB" sz="1200" i="1" dirty="0">
                <a:latin typeface="Arial" panose="020B0604020202020204" pitchFamily="34" charset="0"/>
                <a:ea typeface="Calibri" panose="020F0502020204030204" pitchFamily="34" charset="0"/>
                <a:cs typeface="Times New Roman" panose="02020603050405020304" pitchFamily="18" charset="0"/>
              </a:rPr>
              <a:t>Siamese Cat from The Aristocrats</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https://media.buzz.ie/uploads/2017/08/27214359/Screen-Shot-2017-08-27-at-21.43.12.png</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Connell, R. (1995) </a:t>
            </a:r>
            <a:r>
              <a:rPr lang="en-GB" sz="1200" i="1" dirty="0">
                <a:latin typeface="Arial" panose="020B0604020202020204" pitchFamily="34" charset="0"/>
                <a:ea typeface="Calibri" panose="020F0502020204030204" pitchFamily="34" charset="0"/>
                <a:cs typeface="Times New Roman" panose="02020603050405020304" pitchFamily="18" charset="0"/>
              </a:rPr>
              <a:t>Masculinities</a:t>
            </a:r>
            <a:r>
              <a:rPr lang="en-GB" sz="1200" dirty="0">
                <a:latin typeface="Arial" panose="020B0604020202020204" pitchFamily="34" charset="0"/>
                <a:ea typeface="Calibri" panose="020F0502020204030204" pitchFamily="34" charset="0"/>
                <a:cs typeface="Times New Roman" panose="02020603050405020304" pitchFamily="18" charset="0"/>
              </a:rPr>
              <a:t>. Oxford: Polity Press.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Den of Geek. (2019)</a:t>
            </a:r>
            <a:r>
              <a:rPr lang="en-GB" sz="1200" i="1" dirty="0">
                <a:latin typeface="Arial" panose="020B0604020202020204" pitchFamily="34" charset="0"/>
                <a:ea typeface="Calibri" panose="020F0502020204030204" pitchFamily="34" charset="0"/>
                <a:cs typeface="Times New Roman" panose="02020603050405020304" pitchFamily="18" charset="0"/>
              </a:rPr>
              <a:t> Mufasa: The Lion King: Exploring the Expanded Universe.</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https://www.denofgeek.com/us/movies/disney/282287/the-lion-king-expanded-universe</a:t>
            </a:r>
            <a:r>
              <a:rPr lang="en-GB" sz="1200" dirty="0">
                <a:latin typeface="Arial" panose="020B0604020202020204" pitchFamily="34" charset="0"/>
                <a:ea typeface="Calibri" panose="020F0502020204030204" pitchFamily="34" charset="0"/>
                <a:cs typeface="Times New Roman" panose="02020603050405020304" pitchFamily="18" charset="0"/>
              </a:rPr>
              <a:t> (Accessed: 5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Donaldson, M. (1993) ‘What is Hegemonic Masculinity?’, </a:t>
            </a:r>
            <a:r>
              <a:rPr lang="en-GB" sz="1200" i="1" dirty="0">
                <a:latin typeface="Arial" panose="020B0604020202020204" pitchFamily="34" charset="0"/>
                <a:ea typeface="Calibri" panose="020F0502020204030204" pitchFamily="34" charset="0"/>
                <a:cs typeface="Times New Roman" panose="02020603050405020304" pitchFamily="18" charset="0"/>
              </a:rPr>
              <a:t>Theory and Society, Special Issue: Masculinities</a:t>
            </a:r>
            <a:r>
              <a:rPr lang="en-GB" sz="1200" dirty="0">
                <a:latin typeface="Arial" panose="020B0604020202020204" pitchFamily="34" charset="0"/>
                <a:ea typeface="Calibri" panose="020F0502020204030204" pitchFamily="34" charset="0"/>
                <a:cs typeface="Times New Roman" panose="02020603050405020304" pitchFamily="18" charset="0"/>
              </a:rPr>
              <a:t>, 22(5), pp. 643-657.</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Flight Rising. (2017) Groomed Beast.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https://www1.flightrising.com/forums/forga/2023111/2208</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Gillam, K. &amp; Wooden, S. (2008) ‘Post-Princess Models of Gender: The New Man in Disney/Pixar.’ </a:t>
            </a:r>
            <a:r>
              <a:rPr lang="en-GB" sz="1200" i="1" dirty="0">
                <a:latin typeface="Arial" panose="020B0604020202020204" pitchFamily="34" charset="0"/>
                <a:ea typeface="Calibri" panose="020F0502020204030204" pitchFamily="34" charset="0"/>
                <a:cs typeface="Times New Roman" panose="02020603050405020304" pitchFamily="18" charset="0"/>
              </a:rPr>
              <a:t>Journal of Popular Film and Television</a:t>
            </a:r>
            <a:r>
              <a:rPr lang="en-GB" sz="1200" dirty="0">
                <a:latin typeface="Arial" panose="020B0604020202020204" pitchFamily="34" charset="0"/>
                <a:ea typeface="Calibri" panose="020F0502020204030204" pitchFamily="34" charset="0"/>
                <a:cs typeface="Times New Roman" panose="02020603050405020304" pitchFamily="18" charset="0"/>
              </a:rPr>
              <a:t>, 36(1), pp. 2-8.</a:t>
            </a: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Jung, C. (1970) </a:t>
            </a:r>
            <a:r>
              <a:rPr lang="en-GB" sz="1200" i="1" dirty="0">
                <a:latin typeface="Arial" panose="020B0604020202020204" pitchFamily="34" charset="0"/>
                <a:ea typeface="Calibri" panose="020F0502020204030204" pitchFamily="34" charset="0"/>
                <a:cs typeface="Times New Roman" panose="02020603050405020304" pitchFamily="18" charset="0"/>
              </a:rPr>
              <a:t>Part 1: Archetypes and the Collective Unconscious. </a:t>
            </a:r>
            <a:r>
              <a:rPr lang="en-GB" sz="1200" dirty="0">
                <a:latin typeface="Arial" panose="020B0604020202020204" pitchFamily="34" charset="0"/>
                <a:ea typeface="Calibri" panose="020F0502020204030204" pitchFamily="34" charset="0"/>
                <a:cs typeface="Times New Roman" panose="02020603050405020304" pitchFamily="18" charset="0"/>
              </a:rPr>
              <a:t>Available at: </a:t>
            </a:r>
            <a:r>
              <a:rPr lang="en-GB" sz="1200" dirty="0">
                <a:latin typeface="Arial" panose="020B0604020202020204" pitchFamily="34" charset="0"/>
                <a:ea typeface="Calibri" panose="020F0502020204030204" pitchFamily="34" charset="0"/>
                <a:cs typeface="Times New Roman" panose="02020603050405020304" pitchFamily="18" charset="0"/>
                <a:hlinkClick r:id="rId9"/>
              </a:rPr>
              <a:t>https://www.jungiananalysts.org.uk/wp-content/uploads/2018/07/C.-G.-Jung-Collected-Works-Volume-9i_-The-Archetypes-of-the-Collective-Unconscious.pdf</a:t>
            </a:r>
            <a:r>
              <a:rPr lang="en-GB" sz="1200" dirty="0">
                <a:latin typeface="Arial" panose="020B0604020202020204" pitchFamily="34" charset="0"/>
                <a:ea typeface="Calibri" panose="020F0502020204030204" pitchFamily="34" charset="0"/>
                <a:cs typeface="Times New Roman" panose="02020603050405020304" pitchFamily="18" charset="0"/>
              </a:rPr>
              <a:t> (Accessed: 7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Kingdom Hearts Wiki (2019) </a:t>
            </a:r>
            <a:r>
              <a:rPr lang="en-GB" sz="1200" i="1" dirty="0">
                <a:latin typeface="Arial" panose="020B0604020202020204" pitchFamily="34" charset="0"/>
                <a:ea typeface="Calibri" panose="020F0502020204030204" pitchFamily="34" charset="0"/>
                <a:cs typeface="Times New Roman" panose="02020603050405020304" pitchFamily="18" charset="0"/>
              </a:rPr>
              <a:t>Hercules</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https://www.khwiki.com/hercules</a:t>
            </a:r>
            <a:r>
              <a:rPr lang="en-GB" sz="1200" dirty="0">
                <a:latin typeface="Arial" panose="020B0604020202020204" pitchFamily="34" charset="0"/>
                <a:ea typeface="Calibri" panose="020F0502020204030204" pitchFamily="34" charset="0"/>
                <a:cs typeface="Times New Roman" panose="02020603050405020304" pitchFamily="18" charset="0"/>
              </a:rPr>
              <a:t>  (Accessed: 4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Kingdom Hearts Wiki. (2019</a:t>
            </a:r>
            <a:r>
              <a:rPr lang="en-GB" sz="1200" i="1" dirty="0">
                <a:latin typeface="Arial" panose="020B0604020202020204" pitchFamily="34" charset="0"/>
                <a:ea typeface="Calibri" panose="020F0502020204030204" pitchFamily="34" charset="0"/>
                <a:cs typeface="Times New Roman" panose="02020603050405020304" pitchFamily="18" charset="0"/>
              </a:rPr>
              <a:t>) Buzz Lightyear</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https://www.khwiki.com/Buzz_Lightyear</a:t>
            </a:r>
            <a:r>
              <a:rPr lang="en-GB" sz="1200" dirty="0">
                <a:latin typeface="Arial" panose="020B0604020202020204" pitchFamily="34" charset="0"/>
                <a:ea typeface="Calibri" panose="020F0502020204030204" pitchFamily="34" charset="0"/>
                <a:cs typeface="Times New Roman" panose="02020603050405020304" pitchFamily="18" charset="0"/>
              </a:rPr>
              <a:t> (Accessed: 5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Leadership Freak. (2012) </a:t>
            </a:r>
            <a:r>
              <a:rPr lang="en-GB" sz="1200" i="1" dirty="0">
                <a:latin typeface="Arial" panose="020B0604020202020204" pitchFamily="34" charset="0"/>
                <a:ea typeface="Calibri" panose="020F0502020204030204" pitchFamily="34" charset="0"/>
                <a:cs typeface="Times New Roman" panose="02020603050405020304" pitchFamily="18" charset="0"/>
              </a:rPr>
              <a:t>The Incredibles</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https://leadershipfreak.blog/2012/03/29/your-heros-story-uncovered/</a:t>
            </a:r>
            <a:r>
              <a:rPr lang="en-GB" sz="1200" dirty="0">
                <a:latin typeface="Arial" panose="020B0604020202020204" pitchFamily="34" charset="0"/>
                <a:ea typeface="Calibri" panose="020F0502020204030204" pitchFamily="34" charset="0"/>
                <a:cs typeface="Times New Roman" panose="02020603050405020304" pitchFamily="18" charset="0"/>
              </a:rPr>
              <a:t>  (Accessed: 4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Lumiere. (2016) </a:t>
            </a:r>
            <a:r>
              <a:rPr lang="en-GB" sz="1200" i="1" dirty="0">
                <a:latin typeface="Arial" panose="020B0604020202020204" pitchFamily="34" charset="0"/>
                <a:ea typeface="Calibri" panose="020F0502020204030204" pitchFamily="34" charset="0"/>
                <a:cs typeface="Times New Roman" panose="02020603050405020304" pitchFamily="18" charset="0"/>
              </a:rPr>
              <a:t>Beast with birds.</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https://lumiere-a.akamaihd.net/v1/images/open-uri20160107-21163-7nmx5d_d643aa42.jpeg</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Macaluso, M. (2018) ‘Postfeminist Masculinity: The New Disney Norm?’ </a:t>
            </a:r>
            <a:r>
              <a:rPr lang="en-GB" sz="1200" i="1" dirty="0">
                <a:latin typeface="Arial" panose="020B0604020202020204" pitchFamily="34" charset="0"/>
                <a:ea typeface="Calibri" panose="020F0502020204030204" pitchFamily="34" charset="0"/>
                <a:cs typeface="Times New Roman" panose="02020603050405020304" pitchFamily="18" charset="0"/>
              </a:rPr>
              <a:t>Social Sciences</a:t>
            </a:r>
            <a:r>
              <a:rPr lang="en-GB" sz="1200" dirty="0">
                <a:latin typeface="Arial" panose="020B0604020202020204" pitchFamily="34" charset="0"/>
                <a:ea typeface="Calibri" panose="020F0502020204030204" pitchFamily="34" charset="0"/>
                <a:cs typeface="Times New Roman" panose="02020603050405020304" pitchFamily="18" charset="0"/>
              </a:rPr>
              <a:t>, 7(11), pp. 221.</a:t>
            </a: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Miles, I. (1989) ‘Masculinity and its discontents</a:t>
            </a:r>
            <a:r>
              <a:rPr lang="en-GB" sz="1200" i="1" dirty="0">
                <a:latin typeface="Arial" panose="020B0604020202020204" pitchFamily="34" charset="0"/>
                <a:ea typeface="Calibri" panose="020F0502020204030204" pitchFamily="34" charset="0"/>
                <a:cs typeface="Times New Roman" panose="02020603050405020304" pitchFamily="18" charset="0"/>
              </a:rPr>
              <a:t>’. Futures: Gender and Change</a:t>
            </a:r>
            <a:r>
              <a:rPr lang="en-GB" sz="1200" dirty="0">
                <a:latin typeface="Arial" panose="020B0604020202020204" pitchFamily="34" charset="0"/>
                <a:ea typeface="Calibri" panose="020F0502020204030204" pitchFamily="34" charset="0"/>
                <a:cs typeface="Times New Roman" panose="02020603050405020304" pitchFamily="18" charset="0"/>
              </a:rPr>
              <a:t>, 21(1), pp. 47-59.</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88719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A1815E-1C5A-402B-B086-DE9DD0647BB3}"/>
              </a:ext>
            </a:extLst>
          </p:cNvPr>
          <p:cNvSpPr/>
          <p:nvPr/>
        </p:nvSpPr>
        <p:spPr>
          <a:xfrm>
            <a:off x="1649104" y="170159"/>
            <a:ext cx="8893791" cy="6517682"/>
          </a:xfrm>
          <a:prstGeom prst="rect">
            <a:avLst/>
          </a:prstGeom>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Paechter, C. (2006) ‘Masculine Femininities/Feminine Masculinities: Power, Identities and Gender’, </a:t>
            </a:r>
            <a:r>
              <a:rPr lang="en-GB" sz="1200" i="1" dirty="0">
                <a:latin typeface="Arial" panose="020B0604020202020204" pitchFamily="34" charset="0"/>
                <a:ea typeface="Calibri" panose="020F0502020204030204" pitchFamily="34" charset="0"/>
                <a:cs typeface="Times New Roman" panose="02020603050405020304" pitchFamily="18" charset="0"/>
              </a:rPr>
              <a:t>Journal of Gender and Education</a:t>
            </a:r>
            <a:r>
              <a:rPr lang="en-GB" sz="1200" dirty="0">
                <a:latin typeface="Arial" panose="020B0604020202020204" pitchFamily="34" charset="0"/>
                <a:ea typeface="Calibri" panose="020F0502020204030204" pitchFamily="34" charset="0"/>
                <a:cs typeface="Times New Roman" panose="02020603050405020304" pitchFamily="18" charset="0"/>
              </a:rPr>
              <a:t>, 18(3), pp. 253-263.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Shepherd, M. (1997) </a:t>
            </a:r>
            <a:r>
              <a:rPr lang="en-GB" sz="1200" i="1" dirty="0">
                <a:latin typeface="Arial" panose="020B0604020202020204" pitchFamily="34" charset="0"/>
                <a:ea typeface="Calibri" panose="020F0502020204030204" pitchFamily="34" charset="0"/>
                <a:cs typeface="Times New Roman" panose="02020603050405020304" pitchFamily="18" charset="0"/>
              </a:rPr>
              <a:t>Re-thinking Masculinity: Discourses of Gender and Power in Two Workplaces</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www.etheses.whiterose.ac.uk/14914/1/480670.pdf</a:t>
            </a:r>
            <a:r>
              <a:rPr lang="en-GB" sz="1200" dirty="0">
                <a:latin typeface="Arial" panose="020B0604020202020204" pitchFamily="34" charset="0"/>
                <a:ea typeface="Calibri" panose="020F0502020204030204" pitchFamily="34" charset="0"/>
                <a:cs typeface="Times New Roman" panose="02020603050405020304" pitchFamily="18" charset="0"/>
              </a:rPr>
              <a:t> (Accessed: 28 November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Simpson, T. (2015) </a:t>
            </a:r>
            <a:r>
              <a:rPr lang="en-GB" sz="1200" i="1" dirty="0">
                <a:latin typeface="Arial" panose="020B0604020202020204" pitchFamily="34" charset="0"/>
                <a:ea typeface="Calibri" panose="020F0502020204030204" pitchFamily="34" charset="0"/>
                <a:cs typeface="Times New Roman" panose="02020603050405020304" pitchFamily="18" charset="0"/>
              </a:rPr>
              <a:t>Belle &amp; Gaston</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https://www.flickr.com/photos/randar/21516632390</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Sleeping Beauty Castle. (2019) </a:t>
            </a:r>
            <a:r>
              <a:rPr lang="en-GB" sz="1200" i="1" dirty="0">
                <a:latin typeface="Arial" panose="020B0604020202020204" pitchFamily="34" charset="0"/>
                <a:ea typeface="Calibri" panose="020F0502020204030204" pitchFamily="34" charset="0"/>
                <a:cs typeface="Times New Roman" panose="02020603050405020304" pitchFamily="18" charset="0"/>
              </a:rPr>
              <a:t>Sleeping Beauty Castle at Disneyland.</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https://disneyparks.disney.go.com/blog/2019/05/sleeping-beauty-castle-at-disneyland-park-reopens-with-stunning-enhancements/</a:t>
            </a:r>
            <a:r>
              <a:rPr lang="en-GB" sz="1200" dirty="0">
                <a:latin typeface="Arial" panose="020B0604020202020204" pitchFamily="34" charset="0"/>
                <a:ea typeface="Calibri" panose="020F0502020204030204" pitchFamily="34" charset="0"/>
                <a:cs typeface="Times New Roman" panose="02020603050405020304" pitchFamily="18" charset="0"/>
              </a:rPr>
              <a:t> (Accessed: 5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Towbin, M., Haddock, S., Zimmerman, T., Lund, L., &amp; Tanner, L. (2008) ‘Images of Gender, Race, Age, and Sexual Orientation in Disney Feature-Length Animated Films’</a:t>
            </a:r>
            <a:r>
              <a:rPr lang="en-GB" sz="1200" i="1" dirty="0">
                <a:latin typeface="Arial" panose="020B0604020202020204" pitchFamily="34" charset="0"/>
                <a:ea typeface="Calibri" panose="020F0502020204030204" pitchFamily="34" charset="0"/>
                <a:cs typeface="Times New Roman" panose="02020603050405020304" pitchFamily="18" charset="0"/>
              </a:rPr>
              <a:t>, Journal of Feminist Family Therapy</a:t>
            </a:r>
            <a:r>
              <a:rPr lang="en-GB" sz="1200" dirty="0">
                <a:latin typeface="Arial" panose="020B0604020202020204" pitchFamily="34" charset="0"/>
                <a:ea typeface="Calibri" panose="020F0502020204030204" pitchFamily="34" charset="0"/>
                <a:cs typeface="Times New Roman" panose="02020603050405020304" pitchFamily="18" charset="0"/>
              </a:rPr>
              <a:t>, 15(4), pp. 19-44.</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Tumblr. (2017) </a:t>
            </a:r>
            <a:r>
              <a:rPr lang="en-GB" sz="1200" i="1" dirty="0">
                <a:latin typeface="Arial" panose="020B0604020202020204" pitchFamily="34" charset="0"/>
                <a:ea typeface="Calibri" panose="020F0502020204030204" pitchFamily="34" charset="0"/>
                <a:cs typeface="Times New Roman" panose="02020603050405020304" pitchFamily="18" charset="0"/>
              </a:rPr>
              <a:t>Gaston from Beauty &amp; the Beast.</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http://static.tumblr.com/9346eac567511e95b76adc8b95788024/fooo6c1/wa7mob8t8/tumblr_static_154955_1229483908035_full.jpg</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Twenty-Two Words. (2018) </a:t>
            </a:r>
            <a:r>
              <a:rPr lang="en-GB" sz="1200" i="1" dirty="0">
                <a:latin typeface="Arial" panose="020B0604020202020204" pitchFamily="34" charset="0"/>
                <a:ea typeface="Calibri" panose="020F0502020204030204" pitchFamily="34" charset="0"/>
                <a:cs typeface="Times New Roman" panose="02020603050405020304" pitchFamily="18" charset="0"/>
              </a:rPr>
              <a:t>Kindergarten Drop-off</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https://static.twentytwowords.com/cdn-cgi/image/width=675,quality=85,fit=scale-down,format=auto,onerror=redirect/https://static.twentytwowords.com/wp-content/uploads/D_KbzwmWsAEuNfl.jpg</a:t>
            </a:r>
            <a:r>
              <a:rPr lang="en-GB" sz="1200" dirty="0">
                <a:latin typeface="Arial" panose="020B0604020202020204" pitchFamily="34" charset="0"/>
                <a:ea typeface="Calibri" panose="020F0502020204030204" pitchFamily="34" charset="0"/>
                <a:cs typeface="Times New Roman" panose="02020603050405020304" pitchFamily="18" charset="0"/>
              </a:rPr>
              <a:t>  (Accessed: 5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Walt Disney Corporation. (2020) </a:t>
            </a:r>
            <a:r>
              <a:rPr lang="en-GB" sz="1200" i="1" dirty="0">
                <a:latin typeface="Arial" panose="020B0604020202020204" pitchFamily="34" charset="0"/>
                <a:ea typeface="Calibri" panose="020F0502020204030204" pitchFamily="34" charset="0"/>
                <a:cs typeface="Times New Roman" panose="02020603050405020304" pitchFamily="18" charset="0"/>
              </a:rPr>
              <a:t>About the Walt Disney Corporation</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https://www.thewaltdisneycompany.com/about/</a:t>
            </a:r>
            <a:r>
              <a:rPr lang="en-GB" sz="1200" dirty="0">
                <a:latin typeface="Arial" panose="020B0604020202020204" pitchFamily="34" charset="0"/>
                <a:ea typeface="Calibri" panose="020F0502020204030204" pitchFamily="34" charset="0"/>
                <a:cs typeface="Times New Roman" panose="02020603050405020304" pitchFamily="18" charset="0"/>
              </a:rPr>
              <a:t> (Accessed: 7 January 2020).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Wikimedia. (2016) </a:t>
            </a:r>
            <a:r>
              <a:rPr lang="en-GB" sz="1200" i="1" dirty="0">
                <a:latin typeface="Arial" panose="020B0604020202020204" pitchFamily="34" charset="0"/>
                <a:ea typeface="Calibri" panose="020F0502020204030204" pitchFamily="34" charset="0"/>
                <a:cs typeface="Times New Roman" panose="02020603050405020304" pitchFamily="18" charset="0"/>
              </a:rPr>
              <a:t>Heraldic crown of Portugal.</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https://upload.wikimedia.org/wikipedia/commons/thumb/9/97/Heraldic_Royal_Crown_of_Portugal_-_Eight_Arches.svg/1024px-Heraldic_Royal_Crown_of_Portugal_-_Eight_Arches.svg.png</a:t>
            </a:r>
            <a:r>
              <a:rPr lang="en-GB" sz="1200" dirty="0">
                <a:latin typeface="Arial" panose="020B0604020202020204" pitchFamily="34" charset="0"/>
                <a:ea typeface="Calibri" panose="020F0502020204030204" pitchFamily="34" charset="0"/>
                <a:cs typeface="Times New Roman" panose="02020603050405020304" pitchFamily="18" charset="0"/>
              </a:rPr>
              <a:t> (Accessed: 6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Wikipedia. (2019) </a:t>
            </a:r>
            <a:r>
              <a:rPr lang="en-GB" sz="1200" i="1" dirty="0">
                <a:latin typeface="Arial" panose="020B0604020202020204" pitchFamily="34" charset="0"/>
                <a:ea typeface="Calibri" panose="020F0502020204030204" pitchFamily="34" charset="0"/>
                <a:cs typeface="Times New Roman" panose="02020603050405020304" pitchFamily="18" charset="0"/>
              </a:rPr>
              <a:t>Wikipedia: the free encyclopaedia: Aladdin.</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https://en.wikipedia.org/wiki/Aladdin_(Disney_character)</a:t>
            </a:r>
            <a:r>
              <a:rPr lang="en-GB" sz="1200" dirty="0">
                <a:latin typeface="Arial" panose="020B0604020202020204" pitchFamily="34" charset="0"/>
                <a:ea typeface="Calibri" panose="020F0502020204030204" pitchFamily="34" charset="0"/>
                <a:cs typeface="Times New Roman" panose="02020603050405020304" pitchFamily="18" charset="0"/>
              </a:rPr>
              <a:t>  (Accessed: 5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Wikipedia. (2020) </a:t>
            </a:r>
            <a:r>
              <a:rPr lang="en-GB" sz="1200" i="1" dirty="0">
                <a:latin typeface="Arial" panose="020B0604020202020204" pitchFamily="34" charset="0"/>
                <a:ea typeface="Calibri" panose="020F0502020204030204" pitchFamily="34" charset="0"/>
                <a:cs typeface="Times New Roman" panose="02020603050405020304" pitchFamily="18" charset="0"/>
              </a:rPr>
              <a:t>Elsa.</a:t>
            </a:r>
            <a:r>
              <a:rPr lang="en-GB" sz="1200" dirty="0">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https://en.wikipedia.org/wiki/Elsa_(Frozen)</a:t>
            </a:r>
            <a:r>
              <a:rPr lang="en-GB" sz="1200" dirty="0">
                <a:latin typeface="Arial" panose="020B0604020202020204" pitchFamily="34" charset="0"/>
                <a:ea typeface="Calibri" panose="020F0502020204030204" pitchFamily="34" charset="0"/>
                <a:cs typeface="Times New Roman" panose="02020603050405020304" pitchFamily="18" charset="0"/>
              </a:rPr>
              <a:t> (Accessed: 4 January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err="1">
                <a:latin typeface="Arial" panose="020B0604020202020204" pitchFamily="34" charset="0"/>
                <a:ea typeface="Calibri" panose="020F0502020204030204" pitchFamily="34" charset="0"/>
              </a:rPr>
              <a:t>Yimg</a:t>
            </a:r>
            <a:r>
              <a:rPr lang="en-GB" sz="1200" dirty="0">
                <a:latin typeface="Arial" panose="020B0604020202020204" pitchFamily="34" charset="0"/>
                <a:ea typeface="Calibri" panose="020F0502020204030204" pitchFamily="34" charset="0"/>
              </a:rPr>
              <a:t>. (2012) </a:t>
            </a:r>
            <a:r>
              <a:rPr lang="en-GB" sz="1200" i="1" dirty="0">
                <a:latin typeface="Arial" panose="020B0604020202020204" pitchFamily="34" charset="0"/>
                <a:ea typeface="Calibri" panose="020F0502020204030204" pitchFamily="34" charset="0"/>
              </a:rPr>
              <a:t>Belle &amp; Injured Beast.</a:t>
            </a:r>
            <a:r>
              <a:rPr lang="en-GB" sz="1200" dirty="0">
                <a:latin typeface="Arial" panose="020B0604020202020204" pitchFamily="34" charset="0"/>
                <a:ea typeface="Calibri" panose="020F0502020204030204" pitchFamily="34" charset="0"/>
              </a:rPr>
              <a:t> Available at: </a:t>
            </a:r>
            <a:r>
              <a:rPr lang="en-GB" sz="1200" u="sng" dirty="0">
                <a:solidFill>
                  <a:srgbClr val="0563C1"/>
                </a:solidFill>
                <a:latin typeface="Arial" panose="020B0604020202020204" pitchFamily="34" charset="0"/>
                <a:ea typeface="Calibri" panose="020F0502020204030204" pitchFamily="34" charset="0"/>
                <a:hlinkClick r:id="rId11">
                  <a:extLst>
                    <a:ext uri="{A12FA001-AC4F-418D-AE19-62706E023703}">
                      <ahyp:hlinkClr xmlns:ahyp="http://schemas.microsoft.com/office/drawing/2018/hyperlinkcolor" val="tx"/>
                    </a:ext>
                  </a:extLst>
                </a:hlinkClick>
              </a:rPr>
              <a:t>https://s.yimg.com/uu/api/res/1.2/V0OPvkJT2c.OmmGchuFgRQ--~B/aD00MDA7dz03MDU7c209MTthcHBpZD15dGFjaHlvbg--/http://media.zenfs.com/en-US/homerun/time_72/8fa888ab8920341c40cc705c41af838f</a:t>
            </a:r>
            <a:r>
              <a:rPr lang="en-GB" sz="1200" dirty="0">
                <a:latin typeface="Arial" panose="020B0604020202020204" pitchFamily="34" charset="0"/>
                <a:ea typeface="Calibri" panose="020F0502020204030204" pitchFamily="34" charset="0"/>
              </a:rPr>
              <a:t> (Accessed: 4 January 2020).</a:t>
            </a:r>
            <a:endParaRPr lang="en-GB" dirty="0"/>
          </a:p>
        </p:txBody>
      </p:sp>
    </p:spTree>
    <p:extLst>
      <p:ext uri="{BB962C8B-B14F-4D97-AF65-F5344CB8AC3E}">
        <p14:creationId xmlns:p14="http://schemas.microsoft.com/office/powerpoint/2010/main" val="1795029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2630</TotalTime>
  <Words>4290</Words>
  <Application>Microsoft Office PowerPoint</Application>
  <PresentationFormat>Widescreen</PresentationFormat>
  <Paragraphs>162</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Nova</vt:lpstr>
      <vt:lpstr>Arial Rounded MT Bold</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 brumby</dc:creator>
  <cp:lastModifiedBy>susan brumby</cp:lastModifiedBy>
  <cp:revision>49</cp:revision>
  <dcterms:created xsi:type="dcterms:W3CDTF">2020-01-05T19:02:49Z</dcterms:created>
  <dcterms:modified xsi:type="dcterms:W3CDTF">2020-01-07T15:03:00Z</dcterms:modified>
</cp:coreProperties>
</file>