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98" r:id="rId3"/>
    <p:sldId id="294" r:id="rId4"/>
    <p:sldId id="299" r:id="rId5"/>
    <p:sldId id="280" r:id="rId6"/>
    <p:sldId id="281" r:id="rId7"/>
    <p:sldId id="282" r:id="rId8"/>
    <p:sldId id="283" r:id="rId9"/>
    <p:sldId id="286" r:id="rId10"/>
    <p:sldId id="287" r:id="rId11"/>
    <p:sldId id="288" r:id="rId12"/>
    <p:sldId id="296" r:id="rId13"/>
    <p:sldId id="297" r:id="rId14"/>
    <p:sldId id="290" r:id="rId15"/>
    <p:sldId id="291" r:id="rId16"/>
    <p:sldId id="284" r:id="rId17"/>
    <p:sldId id="29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2D78"/>
    <a:srgbClr val="996633"/>
    <a:srgbClr val="A99B31"/>
    <a:srgbClr val="EFE6A3"/>
    <a:srgbClr val="EA3AEA"/>
    <a:srgbClr val="E9E4A1"/>
    <a:srgbClr val="F4D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902" y="43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E63BA3-0A01-4EC6-B389-CB624D4E7C83}" type="doc">
      <dgm:prSet loTypeId="urn:microsoft.com/office/officeart/2005/8/layout/vProcess5" loCatId="process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0043E804-74BA-42D5-B10C-981DACE1AA23}">
      <dgm:prSet/>
      <dgm:spPr/>
      <dgm:t>
        <a:bodyPr/>
        <a:lstStyle/>
        <a:p>
          <a:r>
            <a:rPr lang="en-GB" dirty="0"/>
            <a:t>This presentation critically assesses the care, empowerment, and support requirements of the elderly in the UK.</a:t>
          </a:r>
          <a:r>
            <a:rPr lang="en-US" dirty="0"/>
            <a:t>(WHO, 2015) </a:t>
          </a:r>
        </a:p>
      </dgm:t>
    </dgm:pt>
    <dgm:pt modelId="{F368C5CA-AEEC-484D-8BA9-2C4FC6125EA3}" type="parTrans" cxnId="{03F57702-06E5-40EA-B6CC-57CDC08DD24E}">
      <dgm:prSet/>
      <dgm:spPr/>
      <dgm:t>
        <a:bodyPr/>
        <a:lstStyle/>
        <a:p>
          <a:endParaRPr lang="en-US"/>
        </a:p>
      </dgm:t>
    </dgm:pt>
    <dgm:pt modelId="{9FC90EDD-A2C7-48B3-8BED-323BFB0BD7E4}" type="sibTrans" cxnId="{03F57702-06E5-40EA-B6CC-57CDC08DD24E}">
      <dgm:prSet/>
      <dgm:spPr/>
      <dgm:t>
        <a:bodyPr/>
        <a:lstStyle/>
        <a:p>
          <a:endParaRPr lang="en-US"/>
        </a:p>
      </dgm:t>
    </dgm:pt>
    <dgm:pt modelId="{FB2EA2DB-F099-4FA4-84E0-C18FB65BE681}">
      <dgm:prSet/>
      <dgm:spPr/>
      <dgm:t>
        <a:bodyPr/>
        <a:lstStyle/>
        <a:p>
          <a:r>
            <a:rPr lang="en-US" dirty="0"/>
            <a:t>It explores inequalities, independence and functional ability in ageing populations (Marmot et al., 2020) </a:t>
          </a:r>
        </a:p>
      </dgm:t>
    </dgm:pt>
    <dgm:pt modelId="{5B358E91-DFF3-4C40-A26F-BA3E420E03E9}" type="parTrans" cxnId="{5B4082A5-1FEF-461D-9097-87FA299AC4CF}">
      <dgm:prSet/>
      <dgm:spPr/>
      <dgm:t>
        <a:bodyPr/>
        <a:lstStyle/>
        <a:p>
          <a:endParaRPr lang="en-US"/>
        </a:p>
      </dgm:t>
    </dgm:pt>
    <dgm:pt modelId="{D13E391A-F28A-4448-A24B-D6A304ECA54D}" type="sibTrans" cxnId="{5B4082A5-1FEF-461D-9097-87FA299AC4CF}">
      <dgm:prSet/>
      <dgm:spPr/>
      <dgm:t>
        <a:bodyPr/>
        <a:lstStyle/>
        <a:p>
          <a:endParaRPr lang="en-US"/>
        </a:p>
      </dgm:t>
    </dgm:pt>
    <dgm:pt modelId="{63DAD0A0-9FF3-4344-BD42-6235B61CF8E9}">
      <dgm:prSet/>
      <dgm:spPr/>
      <dgm:t>
        <a:bodyPr/>
        <a:lstStyle/>
        <a:p>
          <a:r>
            <a:rPr lang="en-US"/>
            <a:t>Key focus includes policy, care provision, technological innovation and service effectiveness (NHS England, 2019) </a:t>
          </a:r>
        </a:p>
      </dgm:t>
    </dgm:pt>
    <dgm:pt modelId="{D8E1A353-0508-477C-86E6-9C251DBA3B85}" type="parTrans" cxnId="{4D378C82-3236-4F6C-B1EE-5D49273DEE2B}">
      <dgm:prSet/>
      <dgm:spPr/>
      <dgm:t>
        <a:bodyPr/>
        <a:lstStyle/>
        <a:p>
          <a:endParaRPr lang="en-US"/>
        </a:p>
      </dgm:t>
    </dgm:pt>
    <dgm:pt modelId="{D660CA35-87AA-44D3-AA7E-05C80DDD5D3F}" type="sibTrans" cxnId="{4D378C82-3236-4F6C-B1EE-5D49273DEE2B}">
      <dgm:prSet/>
      <dgm:spPr/>
      <dgm:t>
        <a:bodyPr/>
        <a:lstStyle/>
        <a:p>
          <a:endParaRPr lang="en-US"/>
        </a:p>
      </dgm:t>
    </dgm:pt>
    <dgm:pt modelId="{BD689409-BE57-444B-96E2-11354786F2A7}">
      <dgm:prSet/>
      <dgm:spPr/>
      <dgm:t>
        <a:bodyPr/>
        <a:lstStyle/>
        <a:p>
          <a:r>
            <a:rPr lang="en-US"/>
            <a:t>Challenges such as ageism, funding and workforce pressures are discussed (Age UK, 2021) </a:t>
          </a:r>
        </a:p>
      </dgm:t>
    </dgm:pt>
    <dgm:pt modelId="{8BFEF6C2-0599-4905-B0A9-F7EE3E86F103}" type="parTrans" cxnId="{982B9E99-970A-4E1B-A134-4AABFB801E6E}">
      <dgm:prSet/>
      <dgm:spPr/>
      <dgm:t>
        <a:bodyPr/>
        <a:lstStyle/>
        <a:p>
          <a:endParaRPr lang="en-US"/>
        </a:p>
      </dgm:t>
    </dgm:pt>
    <dgm:pt modelId="{0F2A9CC4-232B-493B-AE30-7404B9B02FEC}" type="sibTrans" cxnId="{982B9E99-970A-4E1B-A134-4AABFB801E6E}">
      <dgm:prSet/>
      <dgm:spPr/>
      <dgm:t>
        <a:bodyPr/>
        <a:lstStyle/>
        <a:p>
          <a:endParaRPr lang="en-US"/>
        </a:p>
      </dgm:t>
    </dgm:pt>
    <dgm:pt modelId="{B23D43CF-2473-4308-B665-A1EE41E555B0}" type="pres">
      <dgm:prSet presAssocID="{82E63BA3-0A01-4EC6-B389-CB624D4E7C83}" presName="outerComposite" presStyleCnt="0">
        <dgm:presLayoutVars>
          <dgm:chMax val="5"/>
          <dgm:dir/>
          <dgm:resizeHandles val="exact"/>
        </dgm:presLayoutVars>
      </dgm:prSet>
      <dgm:spPr/>
    </dgm:pt>
    <dgm:pt modelId="{6BB04F23-15A4-47F9-A0BA-8FA3C7F9D972}" type="pres">
      <dgm:prSet presAssocID="{82E63BA3-0A01-4EC6-B389-CB624D4E7C83}" presName="dummyMaxCanvas" presStyleCnt="0">
        <dgm:presLayoutVars/>
      </dgm:prSet>
      <dgm:spPr/>
    </dgm:pt>
    <dgm:pt modelId="{F73D4E78-25C0-4EB8-878E-777E166F9F60}" type="pres">
      <dgm:prSet presAssocID="{82E63BA3-0A01-4EC6-B389-CB624D4E7C83}" presName="FourNodes_1" presStyleLbl="node1" presStyleIdx="0" presStyleCnt="4">
        <dgm:presLayoutVars>
          <dgm:bulletEnabled val="1"/>
        </dgm:presLayoutVars>
      </dgm:prSet>
      <dgm:spPr/>
    </dgm:pt>
    <dgm:pt modelId="{6AE82B46-3CED-41B7-9FD2-15825C5328A1}" type="pres">
      <dgm:prSet presAssocID="{82E63BA3-0A01-4EC6-B389-CB624D4E7C83}" presName="FourNodes_2" presStyleLbl="node1" presStyleIdx="1" presStyleCnt="4">
        <dgm:presLayoutVars>
          <dgm:bulletEnabled val="1"/>
        </dgm:presLayoutVars>
      </dgm:prSet>
      <dgm:spPr/>
    </dgm:pt>
    <dgm:pt modelId="{DED1406E-D5E4-4A8D-B18D-9DCEFEFFE27C}" type="pres">
      <dgm:prSet presAssocID="{82E63BA3-0A01-4EC6-B389-CB624D4E7C83}" presName="FourNodes_3" presStyleLbl="node1" presStyleIdx="2" presStyleCnt="4">
        <dgm:presLayoutVars>
          <dgm:bulletEnabled val="1"/>
        </dgm:presLayoutVars>
      </dgm:prSet>
      <dgm:spPr/>
    </dgm:pt>
    <dgm:pt modelId="{90DF28FD-128E-4825-BFBA-6E606A3B6CF3}" type="pres">
      <dgm:prSet presAssocID="{82E63BA3-0A01-4EC6-B389-CB624D4E7C83}" presName="FourNodes_4" presStyleLbl="node1" presStyleIdx="3" presStyleCnt="4">
        <dgm:presLayoutVars>
          <dgm:bulletEnabled val="1"/>
        </dgm:presLayoutVars>
      </dgm:prSet>
      <dgm:spPr/>
    </dgm:pt>
    <dgm:pt modelId="{67A8B1BA-40F3-48C6-B492-8677B670F3B7}" type="pres">
      <dgm:prSet presAssocID="{82E63BA3-0A01-4EC6-B389-CB624D4E7C83}" presName="FourConn_1-2" presStyleLbl="fgAccFollowNode1" presStyleIdx="0" presStyleCnt="3">
        <dgm:presLayoutVars>
          <dgm:bulletEnabled val="1"/>
        </dgm:presLayoutVars>
      </dgm:prSet>
      <dgm:spPr/>
    </dgm:pt>
    <dgm:pt modelId="{144BD3CA-27AA-4F68-9827-FD81C38424F8}" type="pres">
      <dgm:prSet presAssocID="{82E63BA3-0A01-4EC6-B389-CB624D4E7C83}" presName="FourConn_2-3" presStyleLbl="fgAccFollowNode1" presStyleIdx="1" presStyleCnt="3">
        <dgm:presLayoutVars>
          <dgm:bulletEnabled val="1"/>
        </dgm:presLayoutVars>
      </dgm:prSet>
      <dgm:spPr/>
    </dgm:pt>
    <dgm:pt modelId="{33FD118C-19CF-4A6F-A5C1-E86F982B84A1}" type="pres">
      <dgm:prSet presAssocID="{82E63BA3-0A01-4EC6-B389-CB624D4E7C83}" presName="FourConn_3-4" presStyleLbl="fgAccFollowNode1" presStyleIdx="2" presStyleCnt="3">
        <dgm:presLayoutVars>
          <dgm:bulletEnabled val="1"/>
        </dgm:presLayoutVars>
      </dgm:prSet>
      <dgm:spPr/>
    </dgm:pt>
    <dgm:pt modelId="{541EFC5C-63A6-4F87-BB21-50B989932E40}" type="pres">
      <dgm:prSet presAssocID="{82E63BA3-0A01-4EC6-B389-CB624D4E7C83}" presName="FourNodes_1_text" presStyleLbl="node1" presStyleIdx="3" presStyleCnt="4">
        <dgm:presLayoutVars>
          <dgm:bulletEnabled val="1"/>
        </dgm:presLayoutVars>
      </dgm:prSet>
      <dgm:spPr/>
    </dgm:pt>
    <dgm:pt modelId="{22E2E821-815D-496C-AEAE-307246665CDA}" type="pres">
      <dgm:prSet presAssocID="{82E63BA3-0A01-4EC6-B389-CB624D4E7C83}" presName="FourNodes_2_text" presStyleLbl="node1" presStyleIdx="3" presStyleCnt="4">
        <dgm:presLayoutVars>
          <dgm:bulletEnabled val="1"/>
        </dgm:presLayoutVars>
      </dgm:prSet>
      <dgm:spPr/>
    </dgm:pt>
    <dgm:pt modelId="{C71F2793-6C47-4411-BE62-5D82BD530EB2}" type="pres">
      <dgm:prSet presAssocID="{82E63BA3-0A01-4EC6-B389-CB624D4E7C83}" presName="FourNodes_3_text" presStyleLbl="node1" presStyleIdx="3" presStyleCnt="4">
        <dgm:presLayoutVars>
          <dgm:bulletEnabled val="1"/>
        </dgm:presLayoutVars>
      </dgm:prSet>
      <dgm:spPr/>
    </dgm:pt>
    <dgm:pt modelId="{F7DE5DF3-ED28-4818-AFEC-3CDF2F8A9B79}" type="pres">
      <dgm:prSet presAssocID="{82E63BA3-0A01-4EC6-B389-CB624D4E7C8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3F57702-06E5-40EA-B6CC-57CDC08DD24E}" srcId="{82E63BA3-0A01-4EC6-B389-CB624D4E7C83}" destId="{0043E804-74BA-42D5-B10C-981DACE1AA23}" srcOrd="0" destOrd="0" parTransId="{F368C5CA-AEEC-484D-8BA9-2C4FC6125EA3}" sibTransId="{9FC90EDD-A2C7-48B3-8BED-323BFB0BD7E4}"/>
    <dgm:cxn modelId="{43EE6303-B026-4732-88CD-3C8BE5602682}" type="presOf" srcId="{FB2EA2DB-F099-4FA4-84E0-C18FB65BE681}" destId="{22E2E821-815D-496C-AEAE-307246665CDA}" srcOrd="1" destOrd="0" presId="urn:microsoft.com/office/officeart/2005/8/layout/vProcess5"/>
    <dgm:cxn modelId="{1A7C5F32-D6F3-471A-AFF6-16E49EB802E6}" type="presOf" srcId="{BD689409-BE57-444B-96E2-11354786F2A7}" destId="{F7DE5DF3-ED28-4818-AFEC-3CDF2F8A9B79}" srcOrd="1" destOrd="0" presId="urn:microsoft.com/office/officeart/2005/8/layout/vProcess5"/>
    <dgm:cxn modelId="{94A71239-958E-4583-953D-A2C26FA1847E}" type="presOf" srcId="{63DAD0A0-9FF3-4344-BD42-6235B61CF8E9}" destId="{C71F2793-6C47-4411-BE62-5D82BD530EB2}" srcOrd="1" destOrd="0" presId="urn:microsoft.com/office/officeart/2005/8/layout/vProcess5"/>
    <dgm:cxn modelId="{AB30953D-8AAC-4D83-B237-15F15E05F4F0}" type="presOf" srcId="{9FC90EDD-A2C7-48B3-8BED-323BFB0BD7E4}" destId="{67A8B1BA-40F3-48C6-B492-8677B670F3B7}" srcOrd="0" destOrd="0" presId="urn:microsoft.com/office/officeart/2005/8/layout/vProcess5"/>
    <dgm:cxn modelId="{72A5023F-EF05-4356-8FBA-66CC7F240079}" type="presOf" srcId="{D660CA35-87AA-44D3-AA7E-05C80DDD5D3F}" destId="{33FD118C-19CF-4A6F-A5C1-E86F982B84A1}" srcOrd="0" destOrd="0" presId="urn:microsoft.com/office/officeart/2005/8/layout/vProcess5"/>
    <dgm:cxn modelId="{79AD6E77-5079-4747-8DFB-006BBFA61D9C}" type="presOf" srcId="{63DAD0A0-9FF3-4344-BD42-6235B61CF8E9}" destId="{DED1406E-D5E4-4A8D-B18D-9DCEFEFFE27C}" srcOrd="0" destOrd="0" presId="urn:microsoft.com/office/officeart/2005/8/layout/vProcess5"/>
    <dgm:cxn modelId="{33EB9479-83BE-419F-8C0B-08BA00D589E5}" type="presOf" srcId="{0043E804-74BA-42D5-B10C-981DACE1AA23}" destId="{541EFC5C-63A6-4F87-BB21-50B989932E40}" srcOrd="1" destOrd="0" presId="urn:microsoft.com/office/officeart/2005/8/layout/vProcess5"/>
    <dgm:cxn modelId="{4D378C82-3236-4F6C-B1EE-5D49273DEE2B}" srcId="{82E63BA3-0A01-4EC6-B389-CB624D4E7C83}" destId="{63DAD0A0-9FF3-4344-BD42-6235B61CF8E9}" srcOrd="2" destOrd="0" parTransId="{D8E1A353-0508-477C-86E6-9C251DBA3B85}" sibTransId="{D660CA35-87AA-44D3-AA7E-05C80DDD5D3F}"/>
    <dgm:cxn modelId="{9DD72E8E-BD2A-4197-B91E-9834DE350C4D}" type="presOf" srcId="{D13E391A-F28A-4448-A24B-D6A304ECA54D}" destId="{144BD3CA-27AA-4F68-9827-FD81C38424F8}" srcOrd="0" destOrd="0" presId="urn:microsoft.com/office/officeart/2005/8/layout/vProcess5"/>
    <dgm:cxn modelId="{982B9E99-970A-4E1B-A134-4AABFB801E6E}" srcId="{82E63BA3-0A01-4EC6-B389-CB624D4E7C83}" destId="{BD689409-BE57-444B-96E2-11354786F2A7}" srcOrd="3" destOrd="0" parTransId="{8BFEF6C2-0599-4905-B0A9-F7EE3E86F103}" sibTransId="{0F2A9CC4-232B-493B-AE30-7404B9B02FEC}"/>
    <dgm:cxn modelId="{5B4082A5-1FEF-461D-9097-87FA299AC4CF}" srcId="{82E63BA3-0A01-4EC6-B389-CB624D4E7C83}" destId="{FB2EA2DB-F099-4FA4-84E0-C18FB65BE681}" srcOrd="1" destOrd="0" parTransId="{5B358E91-DFF3-4C40-A26F-BA3E420E03E9}" sibTransId="{D13E391A-F28A-4448-A24B-D6A304ECA54D}"/>
    <dgm:cxn modelId="{E42A34B1-81F1-40B2-8115-7411A7ACE2F3}" type="presOf" srcId="{BD689409-BE57-444B-96E2-11354786F2A7}" destId="{90DF28FD-128E-4825-BFBA-6E606A3B6CF3}" srcOrd="0" destOrd="0" presId="urn:microsoft.com/office/officeart/2005/8/layout/vProcess5"/>
    <dgm:cxn modelId="{EE3F16B9-495B-4063-A62A-04B79A13D347}" type="presOf" srcId="{82E63BA3-0A01-4EC6-B389-CB624D4E7C83}" destId="{B23D43CF-2473-4308-B665-A1EE41E555B0}" srcOrd="0" destOrd="0" presId="urn:microsoft.com/office/officeart/2005/8/layout/vProcess5"/>
    <dgm:cxn modelId="{561C9FC9-EFDD-419B-A823-2A05B294A934}" type="presOf" srcId="{FB2EA2DB-F099-4FA4-84E0-C18FB65BE681}" destId="{6AE82B46-3CED-41B7-9FD2-15825C5328A1}" srcOrd="0" destOrd="0" presId="urn:microsoft.com/office/officeart/2005/8/layout/vProcess5"/>
    <dgm:cxn modelId="{744419D1-D032-4236-9157-A0883AE96A28}" type="presOf" srcId="{0043E804-74BA-42D5-B10C-981DACE1AA23}" destId="{F73D4E78-25C0-4EB8-878E-777E166F9F60}" srcOrd="0" destOrd="0" presId="urn:microsoft.com/office/officeart/2005/8/layout/vProcess5"/>
    <dgm:cxn modelId="{6FCC9A40-B436-4598-965A-BE3BB96B0878}" type="presParOf" srcId="{B23D43CF-2473-4308-B665-A1EE41E555B0}" destId="{6BB04F23-15A4-47F9-A0BA-8FA3C7F9D972}" srcOrd="0" destOrd="0" presId="urn:microsoft.com/office/officeart/2005/8/layout/vProcess5"/>
    <dgm:cxn modelId="{ADDDC435-824C-4D85-833A-2E70D249B8B7}" type="presParOf" srcId="{B23D43CF-2473-4308-B665-A1EE41E555B0}" destId="{F73D4E78-25C0-4EB8-878E-777E166F9F60}" srcOrd="1" destOrd="0" presId="urn:microsoft.com/office/officeart/2005/8/layout/vProcess5"/>
    <dgm:cxn modelId="{59E9B43F-535A-44E6-9744-DD2B02B40FB7}" type="presParOf" srcId="{B23D43CF-2473-4308-B665-A1EE41E555B0}" destId="{6AE82B46-3CED-41B7-9FD2-15825C5328A1}" srcOrd="2" destOrd="0" presId="urn:microsoft.com/office/officeart/2005/8/layout/vProcess5"/>
    <dgm:cxn modelId="{D4256324-BA69-4A3A-84A6-8A37883B1144}" type="presParOf" srcId="{B23D43CF-2473-4308-B665-A1EE41E555B0}" destId="{DED1406E-D5E4-4A8D-B18D-9DCEFEFFE27C}" srcOrd="3" destOrd="0" presId="urn:microsoft.com/office/officeart/2005/8/layout/vProcess5"/>
    <dgm:cxn modelId="{DCF3DEB8-FDE4-4196-8B3D-F147112886EF}" type="presParOf" srcId="{B23D43CF-2473-4308-B665-A1EE41E555B0}" destId="{90DF28FD-128E-4825-BFBA-6E606A3B6CF3}" srcOrd="4" destOrd="0" presId="urn:microsoft.com/office/officeart/2005/8/layout/vProcess5"/>
    <dgm:cxn modelId="{E7A22630-C760-46D8-9E9C-53ECFE2531B9}" type="presParOf" srcId="{B23D43CF-2473-4308-B665-A1EE41E555B0}" destId="{67A8B1BA-40F3-48C6-B492-8677B670F3B7}" srcOrd="5" destOrd="0" presId="urn:microsoft.com/office/officeart/2005/8/layout/vProcess5"/>
    <dgm:cxn modelId="{5A57A1C2-C859-4DAB-8F9C-3E342EBBAB4F}" type="presParOf" srcId="{B23D43CF-2473-4308-B665-A1EE41E555B0}" destId="{144BD3CA-27AA-4F68-9827-FD81C38424F8}" srcOrd="6" destOrd="0" presId="urn:microsoft.com/office/officeart/2005/8/layout/vProcess5"/>
    <dgm:cxn modelId="{02EB3A18-7F91-4E22-81B2-9A97AECAE94C}" type="presParOf" srcId="{B23D43CF-2473-4308-B665-A1EE41E555B0}" destId="{33FD118C-19CF-4A6F-A5C1-E86F982B84A1}" srcOrd="7" destOrd="0" presId="urn:microsoft.com/office/officeart/2005/8/layout/vProcess5"/>
    <dgm:cxn modelId="{433D33BA-A13C-4588-93EC-CE8EDD911B89}" type="presParOf" srcId="{B23D43CF-2473-4308-B665-A1EE41E555B0}" destId="{541EFC5C-63A6-4F87-BB21-50B989932E40}" srcOrd="8" destOrd="0" presId="urn:microsoft.com/office/officeart/2005/8/layout/vProcess5"/>
    <dgm:cxn modelId="{190D3B0F-AD02-4DE7-8F64-204FFA7386ED}" type="presParOf" srcId="{B23D43CF-2473-4308-B665-A1EE41E555B0}" destId="{22E2E821-815D-496C-AEAE-307246665CDA}" srcOrd="9" destOrd="0" presId="urn:microsoft.com/office/officeart/2005/8/layout/vProcess5"/>
    <dgm:cxn modelId="{EA19FC8D-4F65-404A-A269-99D37BEFE21D}" type="presParOf" srcId="{B23D43CF-2473-4308-B665-A1EE41E555B0}" destId="{C71F2793-6C47-4411-BE62-5D82BD530EB2}" srcOrd="10" destOrd="0" presId="urn:microsoft.com/office/officeart/2005/8/layout/vProcess5"/>
    <dgm:cxn modelId="{EC473671-C6A6-42EF-840B-3C5FB300BBDC}" type="presParOf" srcId="{B23D43CF-2473-4308-B665-A1EE41E555B0}" destId="{F7DE5DF3-ED28-4818-AFEC-3CDF2F8A9B7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8DB872-5ABD-440A-9D4C-CB3AA4BAD17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75AC6B1-498B-423C-9113-EB37EBD0B909}">
      <dgm:prSet/>
      <dgm:spPr/>
      <dgm:t>
        <a:bodyPr/>
        <a:lstStyle/>
        <a:p>
          <a:r>
            <a:rPr lang="en-US" b="0" i="0" baseline="0"/>
            <a:t>Ageing refers to biological, psychological and social changes across the life course.</a:t>
          </a:r>
          <a:endParaRPr lang="en-US"/>
        </a:p>
      </dgm:t>
    </dgm:pt>
    <dgm:pt modelId="{AB0A43B4-A825-4025-B4C8-B68CA70A1545}" type="parTrans" cxnId="{A899AB8F-42A8-4850-A09C-2491F4613515}">
      <dgm:prSet/>
      <dgm:spPr/>
      <dgm:t>
        <a:bodyPr/>
        <a:lstStyle/>
        <a:p>
          <a:endParaRPr lang="en-US"/>
        </a:p>
      </dgm:t>
    </dgm:pt>
    <dgm:pt modelId="{8D0E9B67-8A05-43AE-906E-C833546543F0}" type="sibTrans" cxnId="{A899AB8F-42A8-4850-A09C-2491F4613515}">
      <dgm:prSet/>
      <dgm:spPr/>
      <dgm:t>
        <a:bodyPr/>
        <a:lstStyle/>
        <a:p>
          <a:endParaRPr lang="en-US"/>
        </a:p>
      </dgm:t>
    </dgm:pt>
    <dgm:pt modelId="{401F5B33-16DD-42DF-A4F2-CABCACE51EAD}">
      <dgm:prSet/>
      <dgm:spPr/>
      <dgm:t>
        <a:bodyPr/>
        <a:lstStyle/>
        <a:p>
          <a:r>
            <a:rPr lang="en-US" b="0" i="0" baseline="0"/>
            <a:t>Biological theories include genetic and wear-and-tear models.</a:t>
          </a:r>
          <a:endParaRPr lang="en-US"/>
        </a:p>
      </dgm:t>
    </dgm:pt>
    <dgm:pt modelId="{AA1A9DF6-354F-4719-8367-E44C1567AB94}" type="parTrans" cxnId="{B4F65929-A1A1-4D2B-81BB-B2AB2F03BEBE}">
      <dgm:prSet/>
      <dgm:spPr/>
      <dgm:t>
        <a:bodyPr/>
        <a:lstStyle/>
        <a:p>
          <a:endParaRPr lang="en-US"/>
        </a:p>
      </dgm:t>
    </dgm:pt>
    <dgm:pt modelId="{0B7B46F8-8534-4DA3-B7FB-D076D72F635B}" type="sibTrans" cxnId="{B4F65929-A1A1-4D2B-81BB-B2AB2F03BEBE}">
      <dgm:prSet/>
      <dgm:spPr/>
      <dgm:t>
        <a:bodyPr/>
        <a:lstStyle/>
        <a:p>
          <a:endParaRPr lang="en-US"/>
        </a:p>
      </dgm:t>
    </dgm:pt>
    <dgm:pt modelId="{C098DF76-41C0-44C2-BE71-C44C86D99678}">
      <dgm:prSet/>
      <dgm:spPr/>
      <dgm:t>
        <a:bodyPr/>
        <a:lstStyle/>
        <a:p>
          <a:r>
            <a:rPr lang="en-US" b="0" i="0" baseline="0"/>
            <a:t>Ageing is not only decline but also adaptation and resilience.</a:t>
          </a:r>
          <a:endParaRPr lang="en-US"/>
        </a:p>
      </dgm:t>
    </dgm:pt>
    <dgm:pt modelId="{30F4C756-1254-4433-A5B6-425AB5C0B743}" type="parTrans" cxnId="{A9564FBD-D1C7-45FC-8F3B-0F81A8CAD7F5}">
      <dgm:prSet/>
      <dgm:spPr/>
      <dgm:t>
        <a:bodyPr/>
        <a:lstStyle/>
        <a:p>
          <a:endParaRPr lang="en-US"/>
        </a:p>
      </dgm:t>
    </dgm:pt>
    <dgm:pt modelId="{A2F4586C-3CBB-4762-BAAF-5684EBECBD88}" type="sibTrans" cxnId="{A9564FBD-D1C7-45FC-8F3B-0F81A8CAD7F5}">
      <dgm:prSet/>
      <dgm:spPr/>
      <dgm:t>
        <a:bodyPr/>
        <a:lstStyle/>
        <a:p>
          <a:endParaRPr lang="en-US"/>
        </a:p>
      </dgm:t>
    </dgm:pt>
    <dgm:pt modelId="{BC47A665-54A1-4734-9F50-802EA893E770}">
      <dgm:prSet/>
      <dgm:spPr/>
      <dgm:t>
        <a:bodyPr/>
        <a:lstStyle/>
        <a:p>
          <a:r>
            <a:rPr lang="en-US" b="0" i="0" baseline="0"/>
            <a:t>Global perspectives highlight inequalities and ageism affecting older adults</a:t>
          </a:r>
          <a:endParaRPr lang="en-US"/>
        </a:p>
      </dgm:t>
    </dgm:pt>
    <dgm:pt modelId="{79814F56-64E3-4745-A9BC-BA6823563651}" type="parTrans" cxnId="{AD23CE0C-9044-4FCC-8894-0ABCC4B31C1D}">
      <dgm:prSet/>
      <dgm:spPr/>
      <dgm:t>
        <a:bodyPr/>
        <a:lstStyle/>
        <a:p>
          <a:endParaRPr lang="en-US"/>
        </a:p>
      </dgm:t>
    </dgm:pt>
    <dgm:pt modelId="{3FB048BF-3516-487A-A89B-BE2A384E47EB}" type="sibTrans" cxnId="{AD23CE0C-9044-4FCC-8894-0ABCC4B31C1D}">
      <dgm:prSet/>
      <dgm:spPr/>
      <dgm:t>
        <a:bodyPr/>
        <a:lstStyle/>
        <a:p>
          <a:endParaRPr lang="en-US"/>
        </a:p>
      </dgm:t>
    </dgm:pt>
    <dgm:pt modelId="{1ECB376A-6850-4C64-9E63-E33AAF2070B3}">
      <dgm:prSet/>
      <dgm:spPr/>
      <dgm:t>
        <a:bodyPr/>
        <a:lstStyle/>
        <a:p>
          <a:r>
            <a:rPr lang="en-GB"/>
            <a:t>(Kirkwood, 2005; WHO, 2015)</a:t>
          </a:r>
          <a:endParaRPr lang="en-US"/>
        </a:p>
      </dgm:t>
    </dgm:pt>
    <dgm:pt modelId="{0B4B873B-693D-4CBF-93D8-3BFEFAF0E8F0}" type="parTrans" cxnId="{8CAA2C9B-9ED0-4F48-9C63-0498F0897227}">
      <dgm:prSet/>
      <dgm:spPr/>
      <dgm:t>
        <a:bodyPr/>
        <a:lstStyle/>
        <a:p>
          <a:endParaRPr lang="en-US"/>
        </a:p>
      </dgm:t>
    </dgm:pt>
    <dgm:pt modelId="{35EFF213-E308-444F-9BCE-1BEFB9CAF4A9}" type="sibTrans" cxnId="{8CAA2C9B-9ED0-4F48-9C63-0498F0897227}">
      <dgm:prSet/>
      <dgm:spPr/>
      <dgm:t>
        <a:bodyPr/>
        <a:lstStyle/>
        <a:p>
          <a:endParaRPr lang="en-US"/>
        </a:p>
      </dgm:t>
    </dgm:pt>
    <dgm:pt modelId="{9E4F2D2D-2D26-4DA7-BDC0-D992C80D48D4}" type="pres">
      <dgm:prSet presAssocID="{C18DB872-5ABD-440A-9D4C-CB3AA4BAD171}" presName="vert0" presStyleCnt="0">
        <dgm:presLayoutVars>
          <dgm:dir/>
          <dgm:animOne val="branch"/>
          <dgm:animLvl val="lvl"/>
        </dgm:presLayoutVars>
      </dgm:prSet>
      <dgm:spPr/>
    </dgm:pt>
    <dgm:pt modelId="{17AB23DB-4DC0-4AC8-9743-573BECDBBFFB}" type="pres">
      <dgm:prSet presAssocID="{A75AC6B1-498B-423C-9113-EB37EBD0B909}" presName="thickLine" presStyleLbl="alignNode1" presStyleIdx="0" presStyleCnt="5"/>
      <dgm:spPr/>
    </dgm:pt>
    <dgm:pt modelId="{7F5B781D-79AD-4F72-9BFA-2E0C733D7D0C}" type="pres">
      <dgm:prSet presAssocID="{A75AC6B1-498B-423C-9113-EB37EBD0B909}" presName="horz1" presStyleCnt="0"/>
      <dgm:spPr/>
    </dgm:pt>
    <dgm:pt modelId="{15EFCCD3-3330-4119-8568-D23A717226EC}" type="pres">
      <dgm:prSet presAssocID="{A75AC6B1-498B-423C-9113-EB37EBD0B909}" presName="tx1" presStyleLbl="revTx" presStyleIdx="0" presStyleCnt="5"/>
      <dgm:spPr/>
    </dgm:pt>
    <dgm:pt modelId="{84B69C4C-80D2-4775-9224-CB976B86B66E}" type="pres">
      <dgm:prSet presAssocID="{A75AC6B1-498B-423C-9113-EB37EBD0B909}" presName="vert1" presStyleCnt="0"/>
      <dgm:spPr/>
    </dgm:pt>
    <dgm:pt modelId="{AA22EF0D-457B-4A0A-B728-68374E3266AE}" type="pres">
      <dgm:prSet presAssocID="{401F5B33-16DD-42DF-A4F2-CABCACE51EAD}" presName="thickLine" presStyleLbl="alignNode1" presStyleIdx="1" presStyleCnt="5"/>
      <dgm:spPr/>
    </dgm:pt>
    <dgm:pt modelId="{1D1B453D-DDB8-4379-B272-26112432A861}" type="pres">
      <dgm:prSet presAssocID="{401F5B33-16DD-42DF-A4F2-CABCACE51EAD}" presName="horz1" presStyleCnt="0"/>
      <dgm:spPr/>
    </dgm:pt>
    <dgm:pt modelId="{B65BCD9B-8FBC-44EF-AE43-4168D257FD8A}" type="pres">
      <dgm:prSet presAssocID="{401F5B33-16DD-42DF-A4F2-CABCACE51EAD}" presName="tx1" presStyleLbl="revTx" presStyleIdx="1" presStyleCnt="5"/>
      <dgm:spPr/>
    </dgm:pt>
    <dgm:pt modelId="{CDF49647-C582-4CEB-ACA8-4B88EE24A02D}" type="pres">
      <dgm:prSet presAssocID="{401F5B33-16DD-42DF-A4F2-CABCACE51EAD}" presName="vert1" presStyleCnt="0"/>
      <dgm:spPr/>
    </dgm:pt>
    <dgm:pt modelId="{A1DC172B-0AF1-4117-BA1E-DF143E7E5154}" type="pres">
      <dgm:prSet presAssocID="{C098DF76-41C0-44C2-BE71-C44C86D99678}" presName="thickLine" presStyleLbl="alignNode1" presStyleIdx="2" presStyleCnt="5"/>
      <dgm:spPr/>
    </dgm:pt>
    <dgm:pt modelId="{5E66C0BA-7C77-42BE-91EB-D0790773F4FA}" type="pres">
      <dgm:prSet presAssocID="{C098DF76-41C0-44C2-BE71-C44C86D99678}" presName="horz1" presStyleCnt="0"/>
      <dgm:spPr/>
    </dgm:pt>
    <dgm:pt modelId="{FBF1B0A4-4571-43B3-84BE-37047682BBAB}" type="pres">
      <dgm:prSet presAssocID="{C098DF76-41C0-44C2-BE71-C44C86D99678}" presName="tx1" presStyleLbl="revTx" presStyleIdx="2" presStyleCnt="5"/>
      <dgm:spPr/>
    </dgm:pt>
    <dgm:pt modelId="{B43AC600-B89E-4529-85E1-2C81316D63FB}" type="pres">
      <dgm:prSet presAssocID="{C098DF76-41C0-44C2-BE71-C44C86D99678}" presName="vert1" presStyleCnt="0"/>
      <dgm:spPr/>
    </dgm:pt>
    <dgm:pt modelId="{4B118B37-5499-4578-BE33-A699C8954435}" type="pres">
      <dgm:prSet presAssocID="{BC47A665-54A1-4734-9F50-802EA893E770}" presName="thickLine" presStyleLbl="alignNode1" presStyleIdx="3" presStyleCnt="5"/>
      <dgm:spPr/>
    </dgm:pt>
    <dgm:pt modelId="{48093320-3EDD-4560-B689-90A4FC3BD1C2}" type="pres">
      <dgm:prSet presAssocID="{BC47A665-54A1-4734-9F50-802EA893E770}" presName="horz1" presStyleCnt="0"/>
      <dgm:spPr/>
    </dgm:pt>
    <dgm:pt modelId="{BA946F2E-D7FA-4422-8CAF-B5A753574D90}" type="pres">
      <dgm:prSet presAssocID="{BC47A665-54A1-4734-9F50-802EA893E770}" presName="tx1" presStyleLbl="revTx" presStyleIdx="3" presStyleCnt="5"/>
      <dgm:spPr/>
    </dgm:pt>
    <dgm:pt modelId="{2E6EA3AB-A28A-4087-81C8-BC763381A444}" type="pres">
      <dgm:prSet presAssocID="{BC47A665-54A1-4734-9F50-802EA893E770}" presName="vert1" presStyleCnt="0"/>
      <dgm:spPr/>
    </dgm:pt>
    <dgm:pt modelId="{2474861D-B130-41F6-8E4E-0F0AB5032B3A}" type="pres">
      <dgm:prSet presAssocID="{1ECB376A-6850-4C64-9E63-E33AAF2070B3}" presName="thickLine" presStyleLbl="alignNode1" presStyleIdx="4" presStyleCnt="5"/>
      <dgm:spPr/>
    </dgm:pt>
    <dgm:pt modelId="{65DEBCA0-2314-4DAA-AA4B-7CC216E4FB01}" type="pres">
      <dgm:prSet presAssocID="{1ECB376A-6850-4C64-9E63-E33AAF2070B3}" presName="horz1" presStyleCnt="0"/>
      <dgm:spPr/>
    </dgm:pt>
    <dgm:pt modelId="{C9FFA927-3DAF-49BA-A0D8-31DED9A7B070}" type="pres">
      <dgm:prSet presAssocID="{1ECB376A-6850-4C64-9E63-E33AAF2070B3}" presName="tx1" presStyleLbl="revTx" presStyleIdx="4" presStyleCnt="5"/>
      <dgm:spPr/>
    </dgm:pt>
    <dgm:pt modelId="{A31CDD20-F35E-4D05-852F-2138EE705454}" type="pres">
      <dgm:prSet presAssocID="{1ECB376A-6850-4C64-9E63-E33AAF2070B3}" presName="vert1" presStyleCnt="0"/>
      <dgm:spPr/>
    </dgm:pt>
  </dgm:ptLst>
  <dgm:cxnLst>
    <dgm:cxn modelId="{AD23CE0C-9044-4FCC-8894-0ABCC4B31C1D}" srcId="{C18DB872-5ABD-440A-9D4C-CB3AA4BAD171}" destId="{BC47A665-54A1-4734-9F50-802EA893E770}" srcOrd="3" destOrd="0" parTransId="{79814F56-64E3-4745-A9BC-BA6823563651}" sibTransId="{3FB048BF-3516-487A-A89B-BE2A384E47EB}"/>
    <dgm:cxn modelId="{9EF9D913-0B5D-419C-AD24-6E160108F162}" type="presOf" srcId="{401F5B33-16DD-42DF-A4F2-CABCACE51EAD}" destId="{B65BCD9B-8FBC-44EF-AE43-4168D257FD8A}" srcOrd="0" destOrd="0" presId="urn:microsoft.com/office/officeart/2008/layout/LinedList"/>
    <dgm:cxn modelId="{F0F40125-3D5F-49E2-8D46-7F17A379C0AE}" type="presOf" srcId="{A75AC6B1-498B-423C-9113-EB37EBD0B909}" destId="{15EFCCD3-3330-4119-8568-D23A717226EC}" srcOrd="0" destOrd="0" presId="urn:microsoft.com/office/officeart/2008/layout/LinedList"/>
    <dgm:cxn modelId="{B4F65929-A1A1-4D2B-81BB-B2AB2F03BEBE}" srcId="{C18DB872-5ABD-440A-9D4C-CB3AA4BAD171}" destId="{401F5B33-16DD-42DF-A4F2-CABCACE51EAD}" srcOrd="1" destOrd="0" parTransId="{AA1A9DF6-354F-4719-8367-E44C1567AB94}" sibTransId="{0B7B46F8-8534-4DA3-B7FB-D076D72F635B}"/>
    <dgm:cxn modelId="{4487A934-B500-4F92-A98A-AE088240E580}" type="presOf" srcId="{C18DB872-5ABD-440A-9D4C-CB3AA4BAD171}" destId="{9E4F2D2D-2D26-4DA7-BDC0-D992C80D48D4}" srcOrd="0" destOrd="0" presId="urn:microsoft.com/office/officeart/2008/layout/LinedList"/>
    <dgm:cxn modelId="{0D368C3E-E7CA-454B-83B0-75AD1623C54F}" type="presOf" srcId="{C098DF76-41C0-44C2-BE71-C44C86D99678}" destId="{FBF1B0A4-4571-43B3-84BE-37047682BBAB}" srcOrd="0" destOrd="0" presId="urn:microsoft.com/office/officeart/2008/layout/LinedList"/>
    <dgm:cxn modelId="{42F4F246-5AE8-487E-8385-A86C0A96A608}" type="presOf" srcId="{1ECB376A-6850-4C64-9E63-E33AAF2070B3}" destId="{C9FFA927-3DAF-49BA-A0D8-31DED9A7B070}" srcOrd="0" destOrd="0" presId="urn:microsoft.com/office/officeart/2008/layout/LinedList"/>
    <dgm:cxn modelId="{A899AB8F-42A8-4850-A09C-2491F4613515}" srcId="{C18DB872-5ABD-440A-9D4C-CB3AA4BAD171}" destId="{A75AC6B1-498B-423C-9113-EB37EBD0B909}" srcOrd="0" destOrd="0" parTransId="{AB0A43B4-A825-4025-B4C8-B68CA70A1545}" sibTransId="{8D0E9B67-8A05-43AE-906E-C833546543F0}"/>
    <dgm:cxn modelId="{F767F78F-C7F9-4B27-B319-D5CD28DA7531}" type="presOf" srcId="{BC47A665-54A1-4734-9F50-802EA893E770}" destId="{BA946F2E-D7FA-4422-8CAF-B5A753574D90}" srcOrd="0" destOrd="0" presId="urn:microsoft.com/office/officeart/2008/layout/LinedList"/>
    <dgm:cxn modelId="{8CAA2C9B-9ED0-4F48-9C63-0498F0897227}" srcId="{C18DB872-5ABD-440A-9D4C-CB3AA4BAD171}" destId="{1ECB376A-6850-4C64-9E63-E33AAF2070B3}" srcOrd="4" destOrd="0" parTransId="{0B4B873B-693D-4CBF-93D8-3BFEFAF0E8F0}" sibTransId="{35EFF213-E308-444F-9BCE-1BEFB9CAF4A9}"/>
    <dgm:cxn modelId="{A9564FBD-D1C7-45FC-8F3B-0F81A8CAD7F5}" srcId="{C18DB872-5ABD-440A-9D4C-CB3AA4BAD171}" destId="{C098DF76-41C0-44C2-BE71-C44C86D99678}" srcOrd="2" destOrd="0" parTransId="{30F4C756-1254-4433-A5B6-425AB5C0B743}" sibTransId="{A2F4586C-3CBB-4762-BAAF-5684EBECBD88}"/>
    <dgm:cxn modelId="{87B9DCAF-0A38-4B12-9566-93A29D207830}" type="presParOf" srcId="{9E4F2D2D-2D26-4DA7-BDC0-D992C80D48D4}" destId="{17AB23DB-4DC0-4AC8-9743-573BECDBBFFB}" srcOrd="0" destOrd="0" presId="urn:microsoft.com/office/officeart/2008/layout/LinedList"/>
    <dgm:cxn modelId="{8CAD3090-31EF-47CA-B099-C99262E30C7C}" type="presParOf" srcId="{9E4F2D2D-2D26-4DA7-BDC0-D992C80D48D4}" destId="{7F5B781D-79AD-4F72-9BFA-2E0C733D7D0C}" srcOrd="1" destOrd="0" presId="urn:microsoft.com/office/officeart/2008/layout/LinedList"/>
    <dgm:cxn modelId="{E7E4422A-8B6C-4324-9F00-9748A47D2797}" type="presParOf" srcId="{7F5B781D-79AD-4F72-9BFA-2E0C733D7D0C}" destId="{15EFCCD3-3330-4119-8568-D23A717226EC}" srcOrd="0" destOrd="0" presId="urn:microsoft.com/office/officeart/2008/layout/LinedList"/>
    <dgm:cxn modelId="{0A475743-1A5D-4C2E-92CE-0DF226F553E1}" type="presParOf" srcId="{7F5B781D-79AD-4F72-9BFA-2E0C733D7D0C}" destId="{84B69C4C-80D2-4775-9224-CB976B86B66E}" srcOrd="1" destOrd="0" presId="urn:microsoft.com/office/officeart/2008/layout/LinedList"/>
    <dgm:cxn modelId="{18E7A3C4-9164-4938-93E2-61B73BB848C5}" type="presParOf" srcId="{9E4F2D2D-2D26-4DA7-BDC0-D992C80D48D4}" destId="{AA22EF0D-457B-4A0A-B728-68374E3266AE}" srcOrd="2" destOrd="0" presId="urn:microsoft.com/office/officeart/2008/layout/LinedList"/>
    <dgm:cxn modelId="{92B11F77-9174-45D2-95F6-8E5784D0802F}" type="presParOf" srcId="{9E4F2D2D-2D26-4DA7-BDC0-D992C80D48D4}" destId="{1D1B453D-DDB8-4379-B272-26112432A861}" srcOrd="3" destOrd="0" presId="urn:microsoft.com/office/officeart/2008/layout/LinedList"/>
    <dgm:cxn modelId="{C792D1E6-75CB-4EC6-A07E-D008F54EF14C}" type="presParOf" srcId="{1D1B453D-DDB8-4379-B272-26112432A861}" destId="{B65BCD9B-8FBC-44EF-AE43-4168D257FD8A}" srcOrd="0" destOrd="0" presId="urn:microsoft.com/office/officeart/2008/layout/LinedList"/>
    <dgm:cxn modelId="{D2779686-1191-4F04-9A47-3EA80841B1FD}" type="presParOf" srcId="{1D1B453D-DDB8-4379-B272-26112432A861}" destId="{CDF49647-C582-4CEB-ACA8-4B88EE24A02D}" srcOrd="1" destOrd="0" presId="urn:microsoft.com/office/officeart/2008/layout/LinedList"/>
    <dgm:cxn modelId="{D744A417-FCEE-41FD-A40A-4B1697404105}" type="presParOf" srcId="{9E4F2D2D-2D26-4DA7-BDC0-D992C80D48D4}" destId="{A1DC172B-0AF1-4117-BA1E-DF143E7E5154}" srcOrd="4" destOrd="0" presId="urn:microsoft.com/office/officeart/2008/layout/LinedList"/>
    <dgm:cxn modelId="{777F1C71-9D39-4EE9-8134-198D90C62DAC}" type="presParOf" srcId="{9E4F2D2D-2D26-4DA7-BDC0-D992C80D48D4}" destId="{5E66C0BA-7C77-42BE-91EB-D0790773F4FA}" srcOrd="5" destOrd="0" presId="urn:microsoft.com/office/officeart/2008/layout/LinedList"/>
    <dgm:cxn modelId="{DA0F7D65-454C-4C2F-8032-3D125FDE96E3}" type="presParOf" srcId="{5E66C0BA-7C77-42BE-91EB-D0790773F4FA}" destId="{FBF1B0A4-4571-43B3-84BE-37047682BBAB}" srcOrd="0" destOrd="0" presId="urn:microsoft.com/office/officeart/2008/layout/LinedList"/>
    <dgm:cxn modelId="{E9D66A70-8E13-4B98-824D-7E0078E150FB}" type="presParOf" srcId="{5E66C0BA-7C77-42BE-91EB-D0790773F4FA}" destId="{B43AC600-B89E-4529-85E1-2C81316D63FB}" srcOrd="1" destOrd="0" presId="urn:microsoft.com/office/officeart/2008/layout/LinedList"/>
    <dgm:cxn modelId="{9CE807FD-1EF6-4702-8B9A-F72C0ABAFC7A}" type="presParOf" srcId="{9E4F2D2D-2D26-4DA7-BDC0-D992C80D48D4}" destId="{4B118B37-5499-4578-BE33-A699C8954435}" srcOrd="6" destOrd="0" presId="urn:microsoft.com/office/officeart/2008/layout/LinedList"/>
    <dgm:cxn modelId="{757FD61F-DA9F-4FD3-9BDD-A04236357BE9}" type="presParOf" srcId="{9E4F2D2D-2D26-4DA7-BDC0-D992C80D48D4}" destId="{48093320-3EDD-4560-B689-90A4FC3BD1C2}" srcOrd="7" destOrd="0" presId="urn:microsoft.com/office/officeart/2008/layout/LinedList"/>
    <dgm:cxn modelId="{BE5EB62F-1973-4707-BC0E-594B22DCACAD}" type="presParOf" srcId="{48093320-3EDD-4560-B689-90A4FC3BD1C2}" destId="{BA946F2E-D7FA-4422-8CAF-B5A753574D90}" srcOrd="0" destOrd="0" presId="urn:microsoft.com/office/officeart/2008/layout/LinedList"/>
    <dgm:cxn modelId="{6614A9CB-F4AB-43C4-9715-FDC15EC54993}" type="presParOf" srcId="{48093320-3EDD-4560-B689-90A4FC3BD1C2}" destId="{2E6EA3AB-A28A-4087-81C8-BC763381A444}" srcOrd="1" destOrd="0" presId="urn:microsoft.com/office/officeart/2008/layout/LinedList"/>
    <dgm:cxn modelId="{3111B379-AE0D-43A1-AB2E-F26054B56935}" type="presParOf" srcId="{9E4F2D2D-2D26-4DA7-BDC0-D992C80D48D4}" destId="{2474861D-B130-41F6-8E4E-0F0AB5032B3A}" srcOrd="8" destOrd="0" presId="urn:microsoft.com/office/officeart/2008/layout/LinedList"/>
    <dgm:cxn modelId="{BE148D63-68F2-41BB-9C31-0C78178BC3F2}" type="presParOf" srcId="{9E4F2D2D-2D26-4DA7-BDC0-D992C80D48D4}" destId="{65DEBCA0-2314-4DAA-AA4B-7CC216E4FB01}" srcOrd="9" destOrd="0" presId="urn:microsoft.com/office/officeart/2008/layout/LinedList"/>
    <dgm:cxn modelId="{4D054C71-8AD1-45E7-BE87-DCB24D1DD44F}" type="presParOf" srcId="{65DEBCA0-2314-4DAA-AA4B-7CC216E4FB01}" destId="{C9FFA927-3DAF-49BA-A0D8-31DED9A7B070}" srcOrd="0" destOrd="0" presId="urn:microsoft.com/office/officeart/2008/layout/LinedList"/>
    <dgm:cxn modelId="{AED57B19-1519-4C08-B0D1-1196800D7480}" type="presParOf" srcId="{65DEBCA0-2314-4DAA-AA4B-7CC216E4FB01}" destId="{A31CDD20-F35E-4D05-852F-2138EE7054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53512D-3756-4F1D-949E-4F56813B2A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670A85-8AF0-4DF2-B8FA-1EDF83DFD520}">
      <dgm:prSet/>
      <dgm:spPr/>
      <dgm:t>
        <a:bodyPr/>
        <a:lstStyle/>
        <a:p>
          <a:r>
            <a:rPr lang="en-GB" b="1" dirty="0"/>
            <a:t>Disengagement theory:</a:t>
          </a:r>
          <a:r>
            <a:rPr lang="en-GB" dirty="0"/>
            <a:t> ageing involves withdrawal from society </a:t>
          </a:r>
          <a:r>
            <a:rPr lang="en-US" b="0" i="0" baseline="0" dirty="0"/>
            <a:t>(Cumming and Henry, 1961)</a:t>
          </a:r>
          <a:endParaRPr lang="en-US" dirty="0"/>
        </a:p>
      </dgm:t>
    </dgm:pt>
    <dgm:pt modelId="{5F57B1FC-1E6E-4905-AB0E-46EF2FB99E93}" type="parTrans" cxnId="{F531A2D9-6632-4BE5-B979-0670147B6625}">
      <dgm:prSet/>
      <dgm:spPr/>
      <dgm:t>
        <a:bodyPr/>
        <a:lstStyle/>
        <a:p>
          <a:endParaRPr lang="en-US"/>
        </a:p>
      </dgm:t>
    </dgm:pt>
    <dgm:pt modelId="{554A7D08-F11E-45EA-AE7E-B3AF176CF9C2}" type="sibTrans" cxnId="{F531A2D9-6632-4BE5-B979-0670147B6625}">
      <dgm:prSet/>
      <dgm:spPr/>
      <dgm:t>
        <a:bodyPr/>
        <a:lstStyle/>
        <a:p>
          <a:endParaRPr lang="en-US"/>
        </a:p>
      </dgm:t>
    </dgm:pt>
    <dgm:pt modelId="{F59C663C-34F3-4863-9B52-FA0FAF4F06DD}">
      <dgm:prSet/>
      <dgm:spPr/>
      <dgm:t>
        <a:bodyPr/>
        <a:lstStyle/>
        <a:p>
          <a:r>
            <a:rPr lang="en-GB" b="1" dirty="0"/>
            <a:t>Activity theory:</a:t>
          </a:r>
          <a:r>
            <a:rPr lang="en-GB" dirty="0"/>
            <a:t> maintaining engagement improves wellbeing </a:t>
          </a:r>
          <a:r>
            <a:rPr lang="en-US" b="0" i="0" baseline="0" dirty="0"/>
            <a:t>(Havighurst, 1963)</a:t>
          </a:r>
          <a:endParaRPr lang="en-US" dirty="0"/>
        </a:p>
      </dgm:t>
    </dgm:pt>
    <dgm:pt modelId="{F2C4470C-9B50-4B22-960A-CC8E27863CA2}" type="parTrans" cxnId="{BE55FC06-2EF0-4EA1-9E6B-2D009AEB9BB7}">
      <dgm:prSet/>
      <dgm:spPr/>
      <dgm:t>
        <a:bodyPr/>
        <a:lstStyle/>
        <a:p>
          <a:endParaRPr lang="en-US"/>
        </a:p>
      </dgm:t>
    </dgm:pt>
    <dgm:pt modelId="{87F11AA0-E88F-4CC7-98F5-8961086A5323}" type="sibTrans" cxnId="{BE55FC06-2EF0-4EA1-9E6B-2D009AEB9BB7}">
      <dgm:prSet/>
      <dgm:spPr/>
      <dgm:t>
        <a:bodyPr/>
        <a:lstStyle/>
        <a:p>
          <a:endParaRPr lang="en-US"/>
        </a:p>
      </dgm:t>
    </dgm:pt>
    <dgm:pt modelId="{67D917BC-B3DC-4865-AF0D-27FA11627B98}">
      <dgm:prSet/>
      <dgm:spPr/>
      <dgm:t>
        <a:bodyPr/>
        <a:lstStyle/>
        <a:p>
          <a:r>
            <a:rPr lang="en-GB" b="1"/>
            <a:t>Continuity theory:</a:t>
          </a:r>
          <a:r>
            <a:rPr lang="en-GB"/>
            <a:t> individuals maintain identity and lifestyle</a:t>
          </a:r>
          <a:r>
            <a:rPr lang="en-US" b="0" i="0" baseline="0"/>
            <a:t> (Atchley, 1989)</a:t>
          </a:r>
          <a:endParaRPr lang="en-US"/>
        </a:p>
      </dgm:t>
    </dgm:pt>
    <dgm:pt modelId="{011E4F87-3F9A-41DD-B13D-4F85245A5DAA}" type="parTrans" cxnId="{E0289279-3545-4C06-85A3-425E97AF52B3}">
      <dgm:prSet/>
      <dgm:spPr/>
      <dgm:t>
        <a:bodyPr/>
        <a:lstStyle/>
        <a:p>
          <a:endParaRPr lang="en-US"/>
        </a:p>
      </dgm:t>
    </dgm:pt>
    <dgm:pt modelId="{2B91300E-CCF1-42D8-8379-F0B565E9C227}" type="sibTrans" cxnId="{E0289279-3545-4C06-85A3-425E97AF52B3}">
      <dgm:prSet/>
      <dgm:spPr/>
      <dgm:t>
        <a:bodyPr/>
        <a:lstStyle/>
        <a:p>
          <a:endParaRPr lang="en-US"/>
        </a:p>
      </dgm:t>
    </dgm:pt>
    <dgm:pt modelId="{02FEE380-CED2-4C83-BEC1-F483F88418A1}">
      <dgm:prSet/>
      <dgm:spPr/>
      <dgm:t>
        <a:bodyPr/>
        <a:lstStyle/>
        <a:p>
          <a:r>
            <a:rPr lang="en-GB" b="1" dirty="0"/>
            <a:t>Life course perspective:</a:t>
          </a:r>
          <a:r>
            <a:rPr lang="en-GB" dirty="0"/>
            <a:t> ageing shaped by experiences and inequalities.</a:t>
          </a:r>
          <a:endParaRPr lang="en-US" dirty="0"/>
        </a:p>
      </dgm:t>
    </dgm:pt>
    <dgm:pt modelId="{E295FB26-C7DB-4567-80F4-E331EBD1F1E6}" type="parTrans" cxnId="{7BC0C114-AE55-49DF-89F8-C85E8AC56369}">
      <dgm:prSet/>
      <dgm:spPr/>
      <dgm:t>
        <a:bodyPr/>
        <a:lstStyle/>
        <a:p>
          <a:endParaRPr lang="en-US"/>
        </a:p>
      </dgm:t>
    </dgm:pt>
    <dgm:pt modelId="{CD062CC0-9939-473B-93AD-2EEFE3947983}" type="sibTrans" cxnId="{7BC0C114-AE55-49DF-89F8-C85E8AC56369}">
      <dgm:prSet/>
      <dgm:spPr/>
      <dgm:t>
        <a:bodyPr/>
        <a:lstStyle/>
        <a:p>
          <a:endParaRPr lang="en-US"/>
        </a:p>
      </dgm:t>
    </dgm:pt>
    <dgm:pt modelId="{F96C3E66-7A7B-41B2-99B0-9A2C6DE85C98}">
      <dgm:prSet/>
      <dgm:spPr/>
      <dgm:t>
        <a:bodyPr/>
        <a:lstStyle/>
        <a:p>
          <a:r>
            <a:rPr lang="en-GB" dirty="0"/>
            <a:t>These frameworks inform person-centred and empowerment-focused care.</a:t>
          </a:r>
          <a:endParaRPr lang="en-US" dirty="0"/>
        </a:p>
      </dgm:t>
    </dgm:pt>
    <dgm:pt modelId="{8705CB1D-8B31-42E0-9CCE-D34815C47874}" type="parTrans" cxnId="{E5BF99DF-C268-4CA0-A2F4-222A30363019}">
      <dgm:prSet/>
      <dgm:spPr/>
      <dgm:t>
        <a:bodyPr/>
        <a:lstStyle/>
        <a:p>
          <a:endParaRPr lang="en-US"/>
        </a:p>
      </dgm:t>
    </dgm:pt>
    <dgm:pt modelId="{8C37ABC4-6CEB-4F1B-9530-7419492A0D3B}" type="sibTrans" cxnId="{E5BF99DF-C268-4CA0-A2F4-222A30363019}">
      <dgm:prSet/>
      <dgm:spPr/>
      <dgm:t>
        <a:bodyPr/>
        <a:lstStyle/>
        <a:p>
          <a:endParaRPr lang="en-US"/>
        </a:p>
      </dgm:t>
    </dgm:pt>
    <dgm:pt modelId="{05C8C507-C5DA-4CE6-B9F2-8259411A7ED7}">
      <dgm:prSet/>
      <dgm:spPr>
        <a:solidFill>
          <a:schemeClr val="bg1"/>
        </a:solidFill>
      </dgm:spPr>
      <dgm:t>
        <a:bodyPr/>
        <a:lstStyle/>
        <a:p>
          <a:r>
            <a:rPr lang="en-US" b="0" i="0" baseline="0" dirty="0"/>
            <a:t>(</a:t>
          </a:r>
          <a:r>
            <a:rPr lang="en-US" b="0" i="0" baseline="0" dirty="0">
              <a:solidFill>
                <a:schemeClr val="tx1"/>
              </a:solidFill>
            </a:rPr>
            <a:t>(World Health Organization, 2002)</a:t>
          </a:r>
          <a:r>
            <a:rPr lang="en-US" b="0" i="0" baseline="0" dirty="0"/>
            <a:t>)</a:t>
          </a:r>
          <a:endParaRPr lang="en-US" dirty="0"/>
        </a:p>
      </dgm:t>
    </dgm:pt>
    <dgm:pt modelId="{8DBA9532-DEF6-4580-B9D0-009436749844}" type="parTrans" cxnId="{EC048A21-2C3A-47AF-A604-D797E014A984}">
      <dgm:prSet/>
      <dgm:spPr/>
      <dgm:t>
        <a:bodyPr/>
        <a:lstStyle/>
        <a:p>
          <a:endParaRPr lang="en-US"/>
        </a:p>
      </dgm:t>
    </dgm:pt>
    <dgm:pt modelId="{1EA2CDAE-7F5D-42B0-BBCB-55033BE04008}" type="sibTrans" cxnId="{EC048A21-2C3A-47AF-A604-D797E014A984}">
      <dgm:prSet/>
      <dgm:spPr/>
      <dgm:t>
        <a:bodyPr/>
        <a:lstStyle/>
        <a:p>
          <a:endParaRPr lang="en-US"/>
        </a:p>
      </dgm:t>
    </dgm:pt>
    <dgm:pt modelId="{118D28CE-222B-4FE1-941D-E2736F00D695}" type="pres">
      <dgm:prSet presAssocID="{1053512D-3756-4F1D-949E-4F56813B2AC7}" presName="linear" presStyleCnt="0">
        <dgm:presLayoutVars>
          <dgm:animLvl val="lvl"/>
          <dgm:resizeHandles val="exact"/>
        </dgm:presLayoutVars>
      </dgm:prSet>
      <dgm:spPr/>
    </dgm:pt>
    <dgm:pt modelId="{6C63996A-88BD-435A-A213-6F3E775B0219}" type="pres">
      <dgm:prSet presAssocID="{C8670A85-8AF0-4DF2-B8FA-1EDF83DFD52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241EAE8-8731-46F8-ADF7-B560FE93B986}" type="pres">
      <dgm:prSet presAssocID="{554A7D08-F11E-45EA-AE7E-B3AF176CF9C2}" presName="spacer" presStyleCnt="0"/>
      <dgm:spPr/>
    </dgm:pt>
    <dgm:pt modelId="{58003146-C75C-4C05-87EA-403E9A230902}" type="pres">
      <dgm:prSet presAssocID="{F59C663C-34F3-4863-9B52-FA0FAF4F06D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C61D87B-2894-4E02-B5E1-BCF70580EF69}" type="pres">
      <dgm:prSet presAssocID="{87F11AA0-E88F-4CC7-98F5-8961086A5323}" presName="spacer" presStyleCnt="0"/>
      <dgm:spPr/>
    </dgm:pt>
    <dgm:pt modelId="{81082FB7-B427-4DD6-B455-6E899312F31B}" type="pres">
      <dgm:prSet presAssocID="{67D917BC-B3DC-4865-AF0D-27FA11627B9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CCE183B-1E56-4D5C-963A-BC7F41D2A23D}" type="pres">
      <dgm:prSet presAssocID="{2B91300E-CCF1-42D8-8379-F0B565E9C227}" presName="spacer" presStyleCnt="0"/>
      <dgm:spPr/>
    </dgm:pt>
    <dgm:pt modelId="{CDB8D345-18A9-4CDC-8287-13551CDC3D5E}" type="pres">
      <dgm:prSet presAssocID="{02FEE380-CED2-4C83-BEC1-F483F88418A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6B6EC93-C450-422F-B5E4-1E398273B973}" type="pres">
      <dgm:prSet presAssocID="{CD062CC0-9939-473B-93AD-2EEFE3947983}" presName="spacer" presStyleCnt="0"/>
      <dgm:spPr/>
    </dgm:pt>
    <dgm:pt modelId="{A68436FB-4E98-4DCE-94DE-0BB382756E20}" type="pres">
      <dgm:prSet presAssocID="{F96C3E66-7A7B-41B2-99B0-9A2C6DE85C9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B829DD7-E75F-4CAF-BD15-0F719424C5CE}" type="pres">
      <dgm:prSet presAssocID="{8C37ABC4-6CEB-4F1B-9530-7419492A0D3B}" presName="spacer" presStyleCnt="0"/>
      <dgm:spPr/>
    </dgm:pt>
    <dgm:pt modelId="{E4B8678C-D247-4D59-A467-402337F8CE80}" type="pres">
      <dgm:prSet presAssocID="{05C8C507-C5DA-4CE6-B9F2-8259411A7ED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E55FC06-2EF0-4EA1-9E6B-2D009AEB9BB7}" srcId="{1053512D-3756-4F1D-949E-4F56813B2AC7}" destId="{F59C663C-34F3-4863-9B52-FA0FAF4F06DD}" srcOrd="1" destOrd="0" parTransId="{F2C4470C-9B50-4B22-960A-CC8E27863CA2}" sibTransId="{87F11AA0-E88F-4CC7-98F5-8961086A5323}"/>
    <dgm:cxn modelId="{F7CC5611-65E5-4927-A666-CFD5F511380D}" type="presOf" srcId="{C8670A85-8AF0-4DF2-B8FA-1EDF83DFD520}" destId="{6C63996A-88BD-435A-A213-6F3E775B0219}" srcOrd="0" destOrd="0" presId="urn:microsoft.com/office/officeart/2005/8/layout/vList2"/>
    <dgm:cxn modelId="{7BC0C114-AE55-49DF-89F8-C85E8AC56369}" srcId="{1053512D-3756-4F1D-949E-4F56813B2AC7}" destId="{02FEE380-CED2-4C83-BEC1-F483F88418A1}" srcOrd="3" destOrd="0" parTransId="{E295FB26-C7DB-4567-80F4-E331EBD1F1E6}" sibTransId="{CD062CC0-9939-473B-93AD-2EEFE3947983}"/>
    <dgm:cxn modelId="{EC048A21-2C3A-47AF-A604-D797E014A984}" srcId="{1053512D-3756-4F1D-949E-4F56813B2AC7}" destId="{05C8C507-C5DA-4CE6-B9F2-8259411A7ED7}" srcOrd="5" destOrd="0" parTransId="{8DBA9532-DEF6-4580-B9D0-009436749844}" sibTransId="{1EA2CDAE-7F5D-42B0-BBCB-55033BE04008}"/>
    <dgm:cxn modelId="{71290165-BB14-44C9-B7DA-5022A556E81A}" type="presOf" srcId="{67D917BC-B3DC-4865-AF0D-27FA11627B98}" destId="{81082FB7-B427-4DD6-B455-6E899312F31B}" srcOrd="0" destOrd="0" presId="urn:microsoft.com/office/officeart/2005/8/layout/vList2"/>
    <dgm:cxn modelId="{E0289279-3545-4C06-85A3-425E97AF52B3}" srcId="{1053512D-3756-4F1D-949E-4F56813B2AC7}" destId="{67D917BC-B3DC-4865-AF0D-27FA11627B98}" srcOrd="2" destOrd="0" parTransId="{011E4F87-3F9A-41DD-B13D-4F85245A5DAA}" sibTransId="{2B91300E-CCF1-42D8-8379-F0B565E9C227}"/>
    <dgm:cxn modelId="{8836869F-2171-4F47-AC39-BBD70B4A77BC}" type="presOf" srcId="{1053512D-3756-4F1D-949E-4F56813B2AC7}" destId="{118D28CE-222B-4FE1-941D-E2736F00D695}" srcOrd="0" destOrd="0" presId="urn:microsoft.com/office/officeart/2005/8/layout/vList2"/>
    <dgm:cxn modelId="{A8297FBD-4931-448A-B1C1-C6673BA69505}" type="presOf" srcId="{05C8C507-C5DA-4CE6-B9F2-8259411A7ED7}" destId="{E4B8678C-D247-4D59-A467-402337F8CE80}" srcOrd="0" destOrd="0" presId="urn:microsoft.com/office/officeart/2005/8/layout/vList2"/>
    <dgm:cxn modelId="{133344CF-8F7D-4D89-9A0D-7112DB78B34E}" type="presOf" srcId="{F96C3E66-7A7B-41B2-99B0-9A2C6DE85C98}" destId="{A68436FB-4E98-4DCE-94DE-0BB382756E20}" srcOrd="0" destOrd="0" presId="urn:microsoft.com/office/officeart/2005/8/layout/vList2"/>
    <dgm:cxn modelId="{F531A2D9-6632-4BE5-B979-0670147B6625}" srcId="{1053512D-3756-4F1D-949E-4F56813B2AC7}" destId="{C8670A85-8AF0-4DF2-B8FA-1EDF83DFD520}" srcOrd="0" destOrd="0" parTransId="{5F57B1FC-1E6E-4905-AB0E-46EF2FB99E93}" sibTransId="{554A7D08-F11E-45EA-AE7E-B3AF176CF9C2}"/>
    <dgm:cxn modelId="{E5BF99DF-C268-4CA0-A2F4-222A30363019}" srcId="{1053512D-3756-4F1D-949E-4F56813B2AC7}" destId="{F96C3E66-7A7B-41B2-99B0-9A2C6DE85C98}" srcOrd="4" destOrd="0" parTransId="{8705CB1D-8B31-42E0-9CCE-D34815C47874}" sibTransId="{8C37ABC4-6CEB-4F1B-9530-7419492A0D3B}"/>
    <dgm:cxn modelId="{CF581FEF-892D-4636-8086-CA0F65708332}" type="presOf" srcId="{F59C663C-34F3-4863-9B52-FA0FAF4F06DD}" destId="{58003146-C75C-4C05-87EA-403E9A230902}" srcOrd="0" destOrd="0" presId="urn:microsoft.com/office/officeart/2005/8/layout/vList2"/>
    <dgm:cxn modelId="{67F96DFB-831E-42A4-B41F-2A8D1D55FCAF}" type="presOf" srcId="{02FEE380-CED2-4C83-BEC1-F483F88418A1}" destId="{CDB8D345-18A9-4CDC-8287-13551CDC3D5E}" srcOrd="0" destOrd="0" presId="urn:microsoft.com/office/officeart/2005/8/layout/vList2"/>
    <dgm:cxn modelId="{F10F5FEF-D412-4D49-B5A5-07D00B73FA22}" type="presParOf" srcId="{118D28CE-222B-4FE1-941D-E2736F00D695}" destId="{6C63996A-88BD-435A-A213-6F3E775B0219}" srcOrd="0" destOrd="0" presId="urn:microsoft.com/office/officeart/2005/8/layout/vList2"/>
    <dgm:cxn modelId="{97467EC4-B79F-48A1-A13B-0DF5F65B4F42}" type="presParOf" srcId="{118D28CE-222B-4FE1-941D-E2736F00D695}" destId="{2241EAE8-8731-46F8-ADF7-B560FE93B986}" srcOrd="1" destOrd="0" presId="urn:microsoft.com/office/officeart/2005/8/layout/vList2"/>
    <dgm:cxn modelId="{3CD52D55-1855-491C-8148-D1B0C1C1A6A8}" type="presParOf" srcId="{118D28CE-222B-4FE1-941D-E2736F00D695}" destId="{58003146-C75C-4C05-87EA-403E9A230902}" srcOrd="2" destOrd="0" presId="urn:microsoft.com/office/officeart/2005/8/layout/vList2"/>
    <dgm:cxn modelId="{9059C5BF-94E4-4713-94B1-B90FD445D2B6}" type="presParOf" srcId="{118D28CE-222B-4FE1-941D-E2736F00D695}" destId="{2C61D87B-2894-4E02-B5E1-BCF70580EF69}" srcOrd="3" destOrd="0" presId="urn:microsoft.com/office/officeart/2005/8/layout/vList2"/>
    <dgm:cxn modelId="{815CE476-B9F1-4C89-B411-CA5E2106505A}" type="presParOf" srcId="{118D28CE-222B-4FE1-941D-E2736F00D695}" destId="{81082FB7-B427-4DD6-B455-6E899312F31B}" srcOrd="4" destOrd="0" presId="urn:microsoft.com/office/officeart/2005/8/layout/vList2"/>
    <dgm:cxn modelId="{1D560875-C78B-4940-8429-DC680BB061C3}" type="presParOf" srcId="{118D28CE-222B-4FE1-941D-E2736F00D695}" destId="{8CCE183B-1E56-4D5C-963A-BC7F41D2A23D}" srcOrd="5" destOrd="0" presId="urn:microsoft.com/office/officeart/2005/8/layout/vList2"/>
    <dgm:cxn modelId="{5AB0A8E0-3078-4541-9DD9-32C48FA9CA2F}" type="presParOf" srcId="{118D28CE-222B-4FE1-941D-E2736F00D695}" destId="{CDB8D345-18A9-4CDC-8287-13551CDC3D5E}" srcOrd="6" destOrd="0" presId="urn:microsoft.com/office/officeart/2005/8/layout/vList2"/>
    <dgm:cxn modelId="{53E42223-866A-4AF9-87FD-2B57EDC57516}" type="presParOf" srcId="{118D28CE-222B-4FE1-941D-E2736F00D695}" destId="{F6B6EC93-C450-422F-B5E4-1E398273B973}" srcOrd="7" destOrd="0" presId="urn:microsoft.com/office/officeart/2005/8/layout/vList2"/>
    <dgm:cxn modelId="{3E99528B-43A2-4919-8330-D426CA56C6C9}" type="presParOf" srcId="{118D28CE-222B-4FE1-941D-E2736F00D695}" destId="{A68436FB-4E98-4DCE-94DE-0BB382756E20}" srcOrd="8" destOrd="0" presId="urn:microsoft.com/office/officeart/2005/8/layout/vList2"/>
    <dgm:cxn modelId="{793EEF86-16A3-4051-A31E-5C1D2ADF5E73}" type="presParOf" srcId="{118D28CE-222B-4FE1-941D-E2736F00D695}" destId="{9B829DD7-E75F-4CAF-BD15-0F719424C5CE}" srcOrd="9" destOrd="0" presId="urn:microsoft.com/office/officeart/2005/8/layout/vList2"/>
    <dgm:cxn modelId="{64F477CB-80DE-4040-88E9-49527768576C}" type="presParOf" srcId="{118D28CE-222B-4FE1-941D-E2736F00D695}" destId="{E4B8678C-D247-4D59-A467-402337F8CE8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1AE08FA-7AF2-4D24-9C3F-BAD4231FDA89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21AA97A-816A-4E8D-BF58-AD36474FB16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Services for older people include:</a:t>
          </a:r>
          <a:endParaRPr lang="en-US"/>
        </a:p>
      </dgm:t>
    </dgm:pt>
    <dgm:pt modelId="{2E2D6CED-8AE6-4350-8575-277FF6E98A71}" type="parTrans" cxnId="{A691E969-619D-4972-BA34-A1561EB996A8}">
      <dgm:prSet/>
      <dgm:spPr/>
      <dgm:t>
        <a:bodyPr/>
        <a:lstStyle/>
        <a:p>
          <a:endParaRPr lang="en-US"/>
        </a:p>
      </dgm:t>
    </dgm:pt>
    <dgm:pt modelId="{80459F5F-ABFE-4959-A100-E8BCB4E503B9}" type="sibTrans" cxnId="{A691E969-619D-4972-BA34-A1561EB996A8}">
      <dgm:prSet/>
      <dgm:spPr/>
      <dgm:t>
        <a:bodyPr/>
        <a:lstStyle/>
        <a:p>
          <a:endParaRPr lang="en-US"/>
        </a:p>
      </dgm:t>
    </dgm:pt>
    <dgm:pt modelId="{BFD0109A-898F-4E85-97AF-687E73A455C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Domiciliary care</a:t>
          </a:r>
          <a:endParaRPr lang="en-US" sz="1400" dirty="0"/>
        </a:p>
      </dgm:t>
    </dgm:pt>
    <dgm:pt modelId="{7F89FF0D-A74B-457F-B285-9A20CC8B4BBB}" type="parTrans" cxnId="{F5E8D66C-2749-4DD5-A1A5-409D78D23902}">
      <dgm:prSet/>
      <dgm:spPr/>
      <dgm:t>
        <a:bodyPr/>
        <a:lstStyle/>
        <a:p>
          <a:endParaRPr lang="en-US"/>
        </a:p>
      </dgm:t>
    </dgm:pt>
    <dgm:pt modelId="{11E88A9D-03EB-4206-BB09-1FA24C86D7F0}" type="sibTrans" cxnId="{F5E8D66C-2749-4DD5-A1A5-409D78D23902}">
      <dgm:prSet/>
      <dgm:spPr/>
      <dgm:t>
        <a:bodyPr/>
        <a:lstStyle/>
        <a:p>
          <a:endParaRPr lang="en-US"/>
        </a:p>
      </dgm:t>
    </dgm:pt>
    <dgm:pt modelId="{3335E0E2-00AB-4079-82D4-27F0453BB36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Residential and nursing homes</a:t>
          </a:r>
          <a:endParaRPr lang="en-US" sz="1400" dirty="0"/>
        </a:p>
      </dgm:t>
    </dgm:pt>
    <dgm:pt modelId="{B61B4413-92A2-49DF-9C7F-F800362942A0}" type="parTrans" cxnId="{B6D3AA02-337B-4826-88CE-A145CA9CCC61}">
      <dgm:prSet/>
      <dgm:spPr/>
      <dgm:t>
        <a:bodyPr/>
        <a:lstStyle/>
        <a:p>
          <a:endParaRPr lang="en-US"/>
        </a:p>
      </dgm:t>
    </dgm:pt>
    <dgm:pt modelId="{BCF334A4-D644-49F6-AA00-8097DD89A8A4}" type="sibTrans" cxnId="{B6D3AA02-337B-4826-88CE-A145CA9CCC61}">
      <dgm:prSet/>
      <dgm:spPr/>
      <dgm:t>
        <a:bodyPr/>
        <a:lstStyle/>
        <a:p>
          <a:endParaRPr lang="en-US"/>
        </a:p>
      </dgm:t>
    </dgm:pt>
    <dgm:pt modelId="{EF111D7B-07FA-4645-BECC-966259C9883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Community and day services</a:t>
          </a:r>
          <a:endParaRPr lang="en-US" sz="1400" dirty="0"/>
        </a:p>
      </dgm:t>
    </dgm:pt>
    <dgm:pt modelId="{E1BAC437-FF6B-4222-A658-9055B95E0C79}" type="parTrans" cxnId="{ADF041EE-D2C1-4F5B-BAFE-28A119962B2A}">
      <dgm:prSet/>
      <dgm:spPr/>
      <dgm:t>
        <a:bodyPr/>
        <a:lstStyle/>
        <a:p>
          <a:endParaRPr lang="en-US"/>
        </a:p>
      </dgm:t>
    </dgm:pt>
    <dgm:pt modelId="{36951118-1C59-45FA-85C8-DAE02B97C4D3}" type="sibTrans" cxnId="{ADF041EE-D2C1-4F5B-BAFE-28A119962B2A}">
      <dgm:prSet/>
      <dgm:spPr/>
      <dgm:t>
        <a:bodyPr/>
        <a:lstStyle/>
        <a:p>
          <a:endParaRPr lang="en-US"/>
        </a:p>
      </dgm:t>
    </dgm:pt>
    <dgm:pt modelId="{B317397D-6642-47A1-97FA-6A7D0D63E4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b="0" i="0" baseline="0" dirty="0"/>
            <a:t>Integrated care models</a:t>
          </a:r>
          <a:endParaRPr lang="en-US" sz="1400" dirty="0"/>
        </a:p>
      </dgm:t>
    </dgm:pt>
    <dgm:pt modelId="{4E64D69E-77AE-424B-A0F0-DAC9A21DFF49}" type="parTrans" cxnId="{FA396E30-BF26-4439-B41F-C916298AA0E0}">
      <dgm:prSet/>
      <dgm:spPr/>
      <dgm:t>
        <a:bodyPr/>
        <a:lstStyle/>
        <a:p>
          <a:endParaRPr lang="en-US"/>
        </a:p>
      </dgm:t>
    </dgm:pt>
    <dgm:pt modelId="{D64F98D9-C15A-4726-AD16-B58882E6CBBC}" type="sibTrans" cxnId="{FA396E30-BF26-4439-B41F-C916298AA0E0}">
      <dgm:prSet/>
      <dgm:spPr/>
      <dgm:t>
        <a:bodyPr/>
        <a:lstStyle/>
        <a:p>
          <a:endParaRPr lang="en-US"/>
        </a:p>
      </dgm:t>
    </dgm:pt>
    <dgm:pt modelId="{F5242B3B-69B4-491D-986D-6134EA2E510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Strengths:</a:t>
          </a:r>
          <a:endParaRPr lang="en-US"/>
        </a:p>
      </dgm:t>
    </dgm:pt>
    <dgm:pt modelId="{F9AB9119-C890-4409-8E37-D03372D68B02}" type="parTrans" cxnId="{8F86491F-3EA7-4DB5-8BD2-CA837265D2D0}">
      <dgm:prSet/>
      <dgm:spPr/>
      <dgm:t>
        <a:bodyPr/>
        <a:lstStyle/>
        <a:p>
          <a:endParaRPr lang="en-US"/>
        </a:p>
      </dgm:t>
    </dgm:pt>
    <dgm:pt modelId="{B75E7AF9-F4CD-44BC-9AEF-933B7BBA8E21}" type="sibTrans" cxnId="{8F86491F-3EA7-4DB5-8BD2-CA837265D2D0}">
      <dgm:prSet/>
      <dgm:spPr/>
      <dgm:t>
        <a:bodyPr/>
        <a:lstStyle/>
        <a:p>
          <a:endParaRPr lang="en-US"/>
        </a:p>
      </dgm:t>
    </dgm:pt>
    <dgm:pt modelId="{88B71744-6FDB-4EE1-9AF0-1B6609A5078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Person-centred focus</a:t>
          </a:r>
          <a:endParaRPr lang="en-US" sz="1400" dirty="0"/>
        </a:p>
      </dgm:t>
    </dgm:pt>
    <dgm:pt modelId="{92BBACEA-3F5C-4FB5-B72C-7A87A1FFFB92}" type="parTrans" cxnId="{28459902-30A9-4451-9E27-1878597E2982}">
      <dgm:prSet/>
      <dgm:spPr/>
      <dgm:t>
        <a:bodyPr/>
        <a:lstStyle/>
        <a:p>
          <a:endParaRPr lang="en-US"/>
        </a:p>
      </dgm:t>
    </dgm:pt>
    <dgm:pt modelId="{88EAB838-2F98-4BE6-8AF9-435364BC5C9E}" type="sibTrans" cxnId="{28459902-30A9-4451-9E27-1878597E2982}">
      <dgm:prSet/>
      <dgm:spPr/>
      <dgm:t>
        <a:bodyPr/>
        <a:lstStyle/>
        <a:p>
          <a:endParaRPr lang="en-US"/>
        </a:p>
      </dgm:t>
    </dgm:pt>
    <dgm:pt modelId="{B1920A70-548D-49E1-9FAA-49C25E3A31C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Promotes independence</a:t>
          </a:r>
          <a:endParaRPr lang="en-US" sz="1400" dirty="0"/>
        </a:p>
      </dgm:t>
    </dgm:pt>
    <dgm:pt modelId="{D4E9A2CE-C0A1-4719-A0AD-0040ED10E7F7}" type="parTrans" cxnId="{5EE17EBB-0A05-4132-9197-4BC55B2CA133}">
      <dgm:prSet/>
      <dgm:spPr/>
      <dgm:t>
        <a:bodyPr/>
        <a:lstStyle/>
        <a:p>
          <a:endParaRPr lang="en-US"/>
        </a:p>
      </dgm:t>
    </dgm:pt>
    <dgm:pt modelId="{D4707925-B1AE-47AD-A018-B60A18869E09}" type="sibTrans" cxnId="{5EE17EBB-0A05-4132-9197-4BC55B2CA133}">
      <dgm:prSet/>
      <dgm:spPr/>
      <dgm:t>
        <a:bodyPr/>
        <a:lstStyle/>
        <a:p>
          <a:endParaRPr lang="en-US"/>
        </a:p>
      </dgm:t>
    </dgm:pt>
    <dgm:pt modelId="{0355FC50-1001-49BD-A953-7AD623895FE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Community support</a:t>
          </a:r>
          <a:endParaRPr lang="en-US" sz="1400" dirty="0"/>
        </a:p>
      </dgm:t>
    </dgm:pt>
    <dgm:pt modelId="{2426C6F8-979C-4BF9-A859-FD76652B859E}" type="parTrans" cxnId="{C4E94C39-9836-49A3-8FFA-BCC184AA25C4}">
      <dgm:prSet/>
      <dgm:spPr/>
      <dgm:t>
        <a:bodyPr/>
        <a:lstStyle/>
        <a:p>
          <a:endParaRPr lang="en-US"/>
        </a:p>
      </dgm:t>
    </dgm:pt>
    <dgm:pt modelId="{3842C3B1-A546-4F42-AE37-9D5F15DBC542}" type="sibTrans" cxnId="{C4E94C39-9836-49A3-8FFA-BCC184AA25C4}">
      <dgm:prSet/>
      <dgm:spPr/>
      <dgm:t>
        <a:bodyPr/>
        <a:lstStyle/>
        <a:p>
          <a:endParaRPr lang="en-US"/>
        </a:p>
      </dgm:t>
    </dgm:pt>
    <dgm:pt modelId="{DB80CD86-EC98-4BBB-9D69-81F11D2758B1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Challenges:</a:t>
          </a:r>
          <a:endParaRPr lang="en-US"/>
        </a:p>
      </dgm:t>
    </dgm:pt>
    <dgm:pt modelId="{3F0E00E7-4526-40D0-81B0-E2138CD938B0}" type="parTrans" cxnId="{A5DB5D63-1D9A-4414-BAFA-2B22B8AA8D40}">
      <dgm:prSet/>
      <dgm:spPr/>
      <dgm:t>
        <a:bodyPr/>
        <a:lstStyle/>
        <a:p>
          <a:endParaRPr lang="en-US"/>
        </a:p>
      </dgm:t>
    </dgm:pt>
    <dgm:pt modelId="{729CD444-3371-44D1-B3A4-A3239A091C45}" type="sibTrans" cxnId="{A5DB5D63-1D9A-4414-BAFA-2B22B8AA8D40}">
      <dgm:prSet/>
      <dgm:spPr/>
      <dgm:t>
        <a:bodyPr/>
        <a:lstStyle/>
        <a:p>
          <a:endParaRPr lang="en-US"/>
        </a:p>
      </dgm:t>
    </dgm:pt>
    <dgm:pt modelId="{996AFDBD-72A7-4255-9EBF-D03FBA6443E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Funding pressures</a:t>
          </a:r>
          <a:endParaRPr lang="en-US" sz="1400" dirty="0"/>
        </a:p>
      </dgm:t>
    </dgm:pt>
    <dgm:pt modelId="{2C477E9F-9D83-4ED2-B252-549D9A6C5E44}" type="parTrans" cxnId="{658766A4-0718-4F40-BDD3-C6ABB596DF2D}">
      <dgm:prSet/>
      <dgm:spPr/>
      <dgm:t>
        <a:bodyPr/>
        <a:lstStyle/>
        <a:p>
          <a:endParaRPr lang="en-US"/>
        </a:p>
      </dgm:t>
    </dgm:pt>
    <dgm:pt modelId="{E97F908B-0035-4D4B-BEFA-FC1C3B5641F1}" type="sibTrans" cxnId="{658766A4-0718-4F40-BDD3-C6ABB596DF2D}">
      <dgm:prSet/>
      <dgm:spPr/>
      <dgm:t>
        <a:bodyPr/>
        <a:lstStyle/>
        <a:p>
          <a:endParaRPr lang="en-US"/>
        </a:p>
      </dgm:t>
    </dgm:pt>
    <dgm:pt modelId="{D0A83B0E-E0C6-4D47-BD07-2A963B5DAAF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Workforce shortages</a:t>
          </a:r>
          <a:endParaRPr lang="en-US" sz="1400" dirty="0"/>
        </a:p>
      </dgm:t>
    </dgm:pt>
    <dgm:pt modelId="{5BE6EA7D-EA0E-4A04-94FA-D07E6AB83AFD}" type="parTrans" cxnId="{C73E842E-908E-42B1-A1DB-43EDE7B42C0A}">
      <dgm:prSet/>
      <dgm:spPr/>
      <dgm:t>
        <a:bodyPr/>
        <a:lstStyle/>
        <a:p>
          <a:endParaRPr lang="en-US"/>
        </a:p>
      </dgm:t>
    </dgm:pt>
    <dgm:pt modelId="{6A390822-956B-430E-955D-EDB57AACC362}" type="sibTrans" cxnId="{C73E842E-908E-42B1-A1DB-43EDE7B42C0A}">
      <dgm:prSet/>
      <dgm:spPr/>
      <dgm:t>
        <a:bodyPr/>
        <a:lstStyle/>
        <a:p>
          <a:endParaRPr lang="en-US"/>
        </a:p>
      </dgm:t>
    </dgm:pt>
    <dgm:pt modelId="{FD256B82-EB34-4C56-B40C-779FDD843D8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/>
            <a:t>Variability in quality.</a:t>
          </a:r>
          <a:endParaRPr lang="en-US" sz="1400" dirty="0"/>
        </a:p>
      </dgm:t>
    </dgm:pt>
    <dgm:pt modelId="{E9189AEF-5713-427E-98F4-5B8AD743D009}" type="parTrans" cxnId="{F1FD1108-ED07-436F-877C-DEE4353916BE}">
      <dgm:prSet/>
      <dgm:spPr/>
      <dgm:t>
        <a:bodyPr/>
        <a:lstStyle/>
        <a:p>
          <a:endParaRPr lang="en-US"/>
        </a:p>
      </dgm:t>
    </dgm:pt>
    <dgm:pt modelId="{DAAF6A93-B7BA-49E9-B066-3B2FB07B6587}" type="sibTrans" cxnId="{F1FD1108-ED07-436F-877C-DEE4353916BE}">
      <dgm:prSet/>
      <dgm:spPr/>
      <dgm:t>
        <a:bodyPr/>
        <a:lstStyle/>
        <a:p>
          <a:endParaRPr lang="en-US"/>
        </a:p>
      </dgm:t>
    </dgm:pt>
    <dgm:pt modelId="{5B1EE6E1-504E-44BF-80A7-C96FD9A7F6E6}" type="pres">
      <dgm:prSet presAssocID="{41AE08FA-7AF2-4D24-9C3F-BAD4231FDA89}" presName="root" presStyleCnt="0">
        <dgm:presLayoutVars>
          <dgm:dir/>
          <dgm:resizeHandles val="exact"/>
        </dgm:presLayoutVars>
      </dgm:prSet>
      <dgm:spPr/>
    </dgm:pt>
    <dgm:pt modelId="{D7ADC3EC-9727-422E-B4E1-03463D1325B1}" type="pres">
      <dgm:prSet presAssocID="{721AA97A-816A-4E8D-BF58-AD36474FB168}" presName="compNode" presStyleCnt="0"/>
      <dgm:spPr/>
    </dgm:pt>
    <dgm:pt modelId="{2AF6ED2C-7278-4112-B567-A76B93C84EDD}" type="pres">
      <dgm:prSet presAssocID="{721AA97A-816A-4E8D-BF58-AD36474FB16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C91F7D14-4567-4DF8-A5E5-F06E4624622B}" type="pres">
      <dgm:prSet presAssocID="{721AA97A-816A-4E8D-BF58-AD36474FB168}" presName="iconSpace" presStyleCnt="0"/>
      <dgm:spPr/>
    </dgm:pt>
    <dgm:pt modelId="{2F2B159B-884E-4798-B293-44C5AD5BB4BE}" type="pres">
      <dgm:prSet presAssocID="{721AA97A-816A-4E8D-BF58-AD36474FB168}" presName="parTx" presStyleLbl="revTx" presStyleIdx="0" presStyleCnt="6">
        <dgm:presLayoutVars>
          <dgm:chMax val="0"/>
          <dgm:chPref val="0"/>
        </dgm:presLayoutVars>
      </dgm:prSet>
      <dgm:spPr/>
    </dgm:pt>
    <dgm:pt modelId="{46462437-7B3C-41D8-8119-15FDDDE92A9D}" type="pres">
      <dgm:prSet presAssocID="{721AA97A-816A-4E8D-BF58-AD36474FB168}" presName="txSpace" presStyleCnt="0"/>
      <dgm:spPr/>
    </dgm:pt>
    <dgm:pt modelId="{5ACB23D7-FF47-49C1-B719-89792134B453}" type="pres">
      <dgm:prSet presAssocID="{721AA97A-816A-4E8D-BF58-AD36474FB168}" presName="desTx" presStyleLbl="revTx" presStyleIdx="1" presStyleCnt="6">
        <dgm:presLayoutVars/>
      </dgm:prSet>
      <dgm:spPr/>
    </dgm:pt>
    <dgm:pt modelId="{2E22AD0B-6093-42E8-8D15-10FB895ABF30}" type="pres">
      <dgm:prSet presAssocID="{80459F5F-ABFE-4959-A100-E8BCB4E503B9}" presName="sibTrans" presStyleCnt="0"/>
      <dgm:spPr/>
    </dgm:pt>
    <dgm:pt modelId="{BB6E8691-9D5D-4048-AE58-990D023796F8}" type="pres">
      <dgm:prSet presAssocID="{F5242B3B-69B4-491D-986D-6134EA2E510C}" presName="compNode" presStyleCnt="0"/>
      <dgm:spPr/>
    </dgm:pt>
    <dgm:pt modelId="{7D3C32E1-B3D1-4E5B-9BA8-E27547DBE739}" type="pres">
      <dgm:prSet presAssocID="{F5242B3B-69B4-491D-986D-6134EA2E510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9B10C0F-50EE-4A10-AFA4-84177F98FDA2}" type="pres">
      <dgm:prSet presAssocID="{F5242B3B-69B4-491D-986D-6134EA2E510C}" presName="iconSpace" presStyleCnt="0"/>
      <dgm:spPr/>
    </dgm:pt>
    <dgm:pt modelId="{BF6B6679-E755-4C28-B3A6-E071BF3BFE3B}" type="pres">
      <dgm:prSet presAssocID="{F5242B3B-69B4-491D-986D-6134EA2E510C}" presName="parTx" presStyleLbl="revTx" presStyleIdx="2" presStyleCnt="6">
        <dgm:presLayoutVars>
          <dgm:chMax val="0"/>
          <dgm:chPref val="0"/>
        </dgm:presLayoutVars>
      </dgm:prSet>
      <dgm:spPr/>
    </dgm:pt>
    <dgm:pt modelId="{0BB12244-9372-43DB-BD6A-7B957F1066DA}" type="pres">
      <dgm:prSet presAssocID="{F5242B3B-69B4-491D-986D-6134EA2E510C}" presName="txSpace" presStyleCnt="0"/>
      <dgm:spPr/>
    </dgm:pt>
    <dgm:pt modelId="{C4CB135E-4315-4190-8197-F30771B0C21F}" type="pres">
      <dgm:prSet presAssocID="{F5242B3B-69B4-491D-986D-6134EA2E510C}" presName="desTx" presStyleLbl="revTx" presStyleIdx="3" presStyleCnt="6">
        <dgm:presLayoutVars/>
      </dgm:prSet>
      <dgm:spPr/>
    </dgm:pt>
    <dgm:pt modelId="{C3AAF045-4D45-43D1-B26E-8C9246A56CF5}" type="pres">
      <dgm:prSet presAssocID="{B75E7AF9-F4CD-44BC-9AEF-933B7BBA8E21}" presName="sibTrans" presStyleCnt="0"/>
      <dgm:spPr/>
    </dgm:pt>
    <dgm:pt modelId="{4F1461FE-DE97-4237-B674-C99F9E246CD9}" type="pres">
      <dgm:prSet presAssocID="{DB80CD86-EC98-4BBB-9D69-81F11D2758B1}" presName="compNode" presStyleCnt="0"/>
      <dgm:spPr/>
    </dgm:pt>
    <dgm:pt modelId="{549CAB7A-0F32-4C68-91E0-37DDDCCBD64F}" type="pres">
      <dgm:prSet presAssocID="{DB80CD86-EC98-4BBB-9D69-81F11D2758B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3DDF3DC-9485-4258-844C-5D9CEB275243}" type="pres">
      <dgm:prSet presAssocID="{DB80CD86-EC98-4BBB-9D69-81F11D2758B1}" presName="iconSpace" presStyleCnt="0"/>
      <dgm:spPr/>
    </dgm:pt>
    <dgm:pt modelId="{1859774F-DAF5-4660-9409-512D43A6527C}" type="pres">
      <dgm:prSet presAssocID="{DB80CD86-EC98-4BBB-9D69-81F11D2758B1}" presName="parTx" presStyleLbl="revTx" presStyleIdx="4" presStyleCnt="6">
        <dgm:presLayoutVars>
          <dgm:chMax val="0"/>
          <dgm:chPref val="0"/>
        </dgm:presLayoutVars>
      </dgm:prSet>
      <dgm:spPr/>
    </dgm:pt>
    <dgm:pt modelId="{BECBBAF9-F8AC-4EDF-A955-B1A9A7AC0395}" type="pres">
      <dgm:prSet presAssocID="{DB80CD86-EC98-4BBB-9D69-81F11D2758B1}" presName="txSpace" presStyleCnt="0"/>
      <dgm:spPr/>
    </dgm:pt>
    <dgm:pt modelId="{5BF753AB-304F-4B03-8CEC-A02C9CCE0608}" type="pres">
      <dgm:prSet presAssocID="{DB80CD86-EC98-4BBB-9D69-81F11D2758B1}" presName="desTx" presStyleLbl="revTx" presStyleIdx="5" presStyleCnt="6">
        <dgm:presLayoutVars/>
      </dgm:prSet>
      <dgm:spPr/>
    </dgm:pt>
  </dgm:ptLst>
  <dgm:cxnLst>
    <dgm:cxn modelId="{28459902-30A9-4451-9E27-1878597E2982}" srcId="{F5242B3B-69B4-491D-986D-6134EA2E510C}" destId="{88B71744-6FDB-4EE1-9AF0-1B6609A50784}" srcOrd="0" destOrd="0" parTransId="{92BBACEA-3F5C-4FB5-B72C-7A87A1FFFB92}" sibTransId="{88EAB838-2F98-4BE6-8AF9-435364BC5C9E}"/>
    <dgm:cxn modelId="{B6D3AA02-337B-4826-88CE-A145CA9CCC61}" srcId="{721AA97A-816A-4E8D-BF58-AD36474FB168}" destId="{3335E0E2-00AB-4079-82D4-27F0453BB367}" srcOrd="1" destOrd="0" parTransId="{B61B4413-92A2-49DF-9C7F-F800362942A0}" sibTransId="{BCF334A4-D644-49F6-AA00-8097DD89A8A4}"/>
    <dgm:cxn modelId="{78631B06-FADE-4F74-BCE0-89601D97D879}" type="presOf" srcId="{721AA97A-816A-4E8D-BF58-AD36474FB168}" destId="{2F2B159B-884E-4798-B293-44C5AD5BB4BE}" srcOrd="0" destOrd="0" presId="urn:microsoft.com/office/officeart/2018/5/layout/CenteredIconLabelDescriptionList"/>
    <dgm:cxn modelId="{F1FD1108-ED07-436F-877C-DEE4353916BE}" srcId="{DB80CD86-EC98-4BBB-9D69-81F11D2758B1}" destId="{FD256B82-EB34-4C56-B40C-779FDD843D8A}" srcOrd="2" destOrd="0" parTransId="{E9189AEF-5713-427E-98F4-5B8AD743D009}" sibTransId="{DAAF6A93-B7BA-49E9-B066-3B2FB07B6587}"/>
    <dgm:cxn modelId="{115D5F0B-3AC8-4D58-9FCA-B466615EF21E}" type="presOf" srcId="{88B71744-6FDB-4EE1-9AF0-1B6609A50784}" destId="{C4CB135E-4315-4190-8197-F30771B0C21F}" srcOrd="0" destOrd="0" presId="urn:microsoft.com/office/officeart/2018/5/layout/CenteredIconLabelDescriptionList"/>
    <dgm:cxn modelId="{A35F0A18-A213-4CE8-815D-1C4AC1D16012}" type="presOf" srcId="{996AFDBD-72A7-4255-9EBF-D03FBA6443ED}" destId="{5BF753AB-304F-4B03-8CEC-A02C9CCE0608}" srcOrd="0" destOrd="0" presId="urn:microsoft.com/office/officeart/2018/5/layout/CenteredIconLabelDescriptionList"/>
    <dgm:cxn modelId="{8F86491F-3EA7-4DB5-8BD2-CA837265D2D0}" srcId="{41AE08FA-7AF2-4D24-9C3F-BAD4231FDA89}" destId="{F5242B3B-69B4-491D-986D-6134EA2E510C}" srcOrd="1" destOrd="0" parTransId="{F9AB9119-C890-4409-8E37-D03372D68B02}" sibTransId="{B75E7AF9-F4CD-44BC-9AEF-933B7BBA8E21}"/>
    <dgm:cxn modelId="{C73E842E-908E-42B1-A1DB-43EDE7B42C0A}" srcId="{DB80CD86-EC98-4BBB-9D69-81F11D2758B1}" destId="{D0A83B0E-E0C6-4D47-BD07-2A963B5DAAFC}" srcOrd="1" destOrd="0" parTransId="{5BE6EA7D-EA0E-4A04-94FA-D07E6AB83AFD}" sibTransId="{6A390822-956B-430E-955D-EDB57AACC362}"/>
    <dgm:cxn modelId="{FA396E30-BF26-4439-B41F-C916298AA0E0}" srcId="{721AA97A-816A-4E8D-BF58-AD36474FB168}" destId="{B317397D-6642-47A1-97FA-6A7D0D63E424}" srcOrd="3" destOrd="0" parTransId="{4E64D69E-77AE-424B-A0F0-DAC9A21DFF49}" sibTransId="{D64F98D9-C15A-4726-AD16-B58882E6CBBC}"/>
    <dgm:cxn modelId="{4127AA38-54A1-4AD7-A1AE-EC511E1BEB68}" type="presOf" srcId="{F5242B3B-69B4-491D-986D-6134EA2E510C}" destId="{BF6B6679-E755-4C28-B3A6-E071BF3BFE3B}" srcOrd="0" destOrd="0" presId="urn:microsoft.com/office/officeart/2018/5/layout/CenteredIconLabelDescriptionList"/>
    <dgm:cxn modelId="{C4E94C39-9836-49A3-8FFA-BCC184AA25C4}" srcId="{F5242B3B-69B4-491D-986D-6134EA2E510C}" destId="{0355FC50-1001-49BD-A953-7AD623895FE7}" srcOrd="2" destOrd="0" parTransId="{2426C6F8-979C-4BF9-A859-FD76652B859E}" sibTransId="{3842C3B1-A546-4F42-AE37-9D5F15DBC542}"/>
    <dgm:cxn modelId="{A200593B-1BBB-419A-AC6D-313E5CC4BF06}" type="presOf" srcId="{EF111D7B-07FA-4645-BECC-966259C98835}" destId="{5ACB23D7-FF47-49C1-B719-89792134B453}" srcOrd="0" destOrd="2" presId="urn:microsoft.com/office/officeart/2018/5/layout/CenteredIconLabelDescriptionList"/>
    <dgm:cxn modelId="{A5DB5D63-1D9A-4414-BAFA-2B22B8AA8D40}" srcId="{41AE08FA-7AF2-4D24-9C3F-BAD4231FDA89}" destId="{DB80CD86-EC98-4BBB-9D69-81F11D2758B1}" srcOrd="2" destOrd="0" parTransId="{3F0E00E7-4526-40D0-81B0-E2138CD938B0}" sibTransId="{729CD444-3371-44D1-B3A4-A3239A091C45}"/>
    <dgm:cxn modelId="{A691E969-619D-4972-BA34-A1561EB996A8}" srcId="{41AE08FA-7AF2-4D24-9C3F-BAD4231FDA89}" destId="{721AA97A-816A-4E8D-BF58-AD36474FB168}" srcOrd="0" destOrd="0" parTransId="{2E2D6CED-8AE6-4350-8575-277FF6E98A71}" sibTransId="{80459F5F-ABFE-4959-A100-E8BCB4E503B9}"/>
    <dgm:cxn modelId="{F5E8D66C-2749-4DD5-A1A5-409D78D23902}" srcId="{721AA97A-816A-4E8D-BF58-AD36474FB168}" destId="{BFD0109A-898F-4E85-97AF-687E73A455C7}" srcOrd="0" destOrd="0" parTransId="{7F89FF0D-A74B-457F-B285-9A20CC8B4BBB}" sibTransId="{11E88A9D-03EB-4206-BB09-1FA24C86D7F0}"/>
    <dgm:cxn modelId="{58D4354D-9C23-4C85-B64C-004A86D88E03}" type="presOf" srcId="{B1920A70-548D-49E1-9FAA-49C25E3A31CA}" destId="{C4CB135E-4315-4190-8197-F30771B0C21F}" srcOrd="0" destOrd="1" presId="urn:microsoft.com/office/officeart/2018/5/layout/CenteredIconLabelDescriptionList"/>
    <dgm:cxn modelId="{12AE3156-B921-488B-AB40-02A7629E9718}" type="presOf" srcId="{D0A83B0E-E0C6-4D47-BD07-2A963B5DAAFC}" destId="{5BF753AB-304F-4B03-8CEC-A02C9CCE0608}" srcOrd="0" destOrd="1" presId="urn:microsoft.com/office/officeart/2018/5/layout/CenteredIconLabelDescriptionList"/>
    <dgm:cxn modelId="{F769317D-728F-4A37-B981-166B79AEE47C}" type="presOf" srcId="{FD256B82-EB34-4C56-B40C-779FDD843D8A}" destId="{5BF753AB-304F-4B03-8CEC-A02C9CCE0608}" srcOrd="0" destOrd="2" presId="urn:microsoft.com/office/officeart/2018/5/layout/CenteredIconLabelDescriptionList"/>
    <dgm:cxn modelId="{93616E7D-4D6C-4545-BB6D-4D6426AC77AA}" type="presOf" srcId="{3335E0E2-00AB-4079-82D4-27F0453BB367}" destId="{5ACB23D7-FF47-49C1-B719-89792134B453}" srcOrd="0" destOrd="1" presId="urn:microsoft.com/office/officeart/2018/5/layout/CenteredIconLabelDescriptionList"/>
    <dgm:cxn modelId="{658766A4-0718-4F40-BDD3-C6ABB596DF2D}" srcId="{DB80CD86-EC98-4BBB-9D69-81F11D2758B1}" destId="{996AFDBD-72A7-4255-9EBF-D03FBA6443ED}" srcOrd="0" destOrd="0" parTransId="{2C477E9F-9D83-4ED2-B252-549D9A6C5E44}" sibTransId="{E97F908B-0035-4D4B-BEFA-FC1C3B5641F1}"/>
    <dgm:cxn modelId="{8DCBD0AA-BAC6-46EE-8A2F-8B2F0C32E659}" type="presOf" srcId="{41AE08FA-7AF2-4D24-9C3F-BAD4231FDA89}" destId="{5B1EE6E1-504E-44BF-80A7-C96FD9A7F6E6}" srcOrd="0" destOrd="0" presId="urn:microsoft.com/office/officeart/2018/5/layout/CenteredIconLabelDescriptionList"/>
    <dgm:cxn modelId="{5EE17EBB-0A05-4132-9197-4BC55B2CA133}" srcId="{F5242B3B-69B4-491D-986D-6134EA2E510C}" destId="{B1920A70-548D-49E1-9FAA-49C25E3A31CA}" srcOrd="1" destOrd="0" parTransId="{D4E9A2CE-C0A1-4719-A0AD-0040ED10E7F7}" sibTransId="{D4707925-B1AE-47AD-A018-B60A18869E09}"/>
    <dgm:cxn modelId="{F81411C7-27F2-4010-B10B-1E9594146A3E}" type="presOf" srcId="{BFD0109A-898F-4E85-97AF-687E73A455C7}" destId="{5ACB23D7-FF47-49C1-B719-89792134B453}" srcOrd="0" destOrd="0" presId="urn:microsoft.com/office/officeart/2018/5/layout/CenteredIconLabelDescriptionList"/>
    <dgm:cxn modelId="{ADF041EE-D2C1-4F5B-BAFE-28A119962B2A}" srcId="{721AA97A-816A-4E8D-BF58-AD36474FB168}" destId="{EF111D7B-07FA-4645-BECC-966259C98835}" srcOrd="2" destOrd="0" parTransId="{E1BAC437-FF6B-4222-A658-9055B95E0C79}" sibTransId="{36951118-1C59-45FA-85C8-DAE02B97C4D3}"/>
    <dgm:cxn modelId="{B76D28F3-55D4-4462-A911-CFB511A4F505}" type="presOf" srcId="{DB80CD86-EC98-4BBB-9D69-81F11D2758B1}" destId="{1859774F-DAF5-4660-9409-512D43A6527C}" srcOrd="0" destOrd="0" presId="urn:microsoft.com/office/officeart/2018/5/layout/CenteredIconLabelDescriptionList"/>
    <dgm:cxn modelId="{6DE876FC-9925-49B3-BC6B-C425F960C04D}" type="presOf" srcId="{0355FC50-1001-49BD-A953-7AD623895FE7}" destId="{C4CB135E-4315-4190-8197-F30771B0C21F}" srcOrd="0" destOrd="2" presId="urn:microsoft.com/office/officeart/2018/5/layout/CenteredIconLabelDescriptionList"/>
    <dgm:cxn modelId="{295791FC-1D9A-4AB1-B68C-AF0E3716B7AC}" type="presOf" srcId="{B317397D-6642-47A1-97FA-6A7D0D63E424}" destId="{5ACB23D7-FF47-49C1-B719-89792134B453}" srcOrd="0" destOrd="3" presId="urn:microsoft.com/office/officeart/2018/5/layout/CenteredIconLabelDescriptionList"/>
    <dgm:cxn modelId="{1A1891B9-BFAF-4357-88A9-5C5CCDB88B4B}" type="presParOf" srcId="{5B1EE6E1-504E-44BF-80A7-C96FD9A7F6E6}" destId="{D7ADC3EC-9727-422E-B4E1-03463D1325B1}" srcOrd="0" destOrd="0" presId="urn:microsoft.com/office/officeart/2018/5/layout/CenteredIconLabelDescriptionList"/>
    <dgm:cxn modelId="{EB38E3A8-6540-4BCF-BB4C-C2638282DC4B}" type="presParOf" srcId="{D7ADC3EC-9727-422E-B4E1-03463D1325B1}" destId="{2AF6ED2C-7278-4112-B567-A76B93C84EDD}" srcOrd="0" destOrd="0" presId="urn:microsoft.com/office/officeart/2018/5/layout/CenteredIconLabelDescriptionList"/>
    <dgm:cxn modelId="{1E2A8B62-1C86-4E34-A437-45CF1D32DCCA}" type="presParOf" srcId="{D7ADC3EC-9727-422E-B4E1-03463D1325B1}" destId="{C91F7D14-4567-4DF8-A5E5-F06E4624622B}" srcOrd="1" destOrd="0" presId="urn:microsoft.com/office/officeart/2018/5/layout/CenteredIconLabelDescriptionList"/>
    <dgm:cxn modelId="{287D2DF3-6C1E-4573-937E-AF1DA96D105B}" type="presParOf" srcId="{D7ADC3EC-9727-422E-B4E1-03463D1325B1}" destId="{2F2B159B-884E-4798-B293-44C5AD5BB4BE}" srcOrd="2" destOrd="0" presId="urn:microsoft.com/office/officeart/2018/5/layout/CenteredIconLabelDescriptionList"/>
    <dgm:cxn modelId="{C0EC09BA-9075-48D9-9411-45E13635F754}" type="presParOf" srcId="{D7ADC3EC-9727-422E-B4E1-03463D1325B1}" destId="{46462437-7B3C-41D8-8119-15FDDDE92A9D}" srcOrd="3" destOrd="0" presId="urn:microsoft.com/office/officeart/2018/5/layout/CenteredIconLabelDescriptionList"/>
    <dgm:cxn modelId="{DB091BBE-8FCA-4CBA-93CE-061EF66E7DBA}" type="presParOf" srcId="{D7ADC3EC-9727-422E-B4E1-03463D1325B1}" destId="{5ACB23D7-FF47-49C1-B719-89792134B453}" srcOrd="4" destOrd="0" presId="urn:microsoft.com/office/officeart/2018/5/layout/CenteredIconLabelDescriptionList"/>
    <dgm:cxn modelId="{A2622554-FF06-45EE-9A72-8E9CEAE49585}" type="presParOf" srcId="{5B1EE6E1-504E-44BF-80A7-C96FD9A7F6E6}" destId="{2E22AD0B-6093-42E8-8D15-10FB895ABF30}" srcOrd="1" destOrd="0" presId="urn:microsoft.com/office/officeart/2018/5/layout/CenteredIconLabelDescriptionList"/>
    <dgm:cxn modelId="{4D57E9BC-0E82-426B-9DE8-CD48E5F6BC68}" type="presParOf" srcId="{5B1EE6E1-504E-44BF-80A7-C96FD9A7F6E6}" destId="{BB6E8691-9D5D-4048-AE58-990D023796F8}" srcOrd="2" destOrd="0" presId="urn:microsoft.com/office/officeart/2018/5/layout/CenteredIconLabelDescriptionList"/>
    <dgm:cxn modelId="{067454A7-EA4F-4E7C-BDB4-B821255B8FB0}" type="presParOf" srcId="{BB6E8691-9D5D-4048-AE58-990D023796F8}" destId="{7D3C32E1-B3D1-4E5B-9BA8-E27547DBE739}" srcOrd="0" destOrd="0" presId="urn:microsoft.com/office/officeart/2018/5/layout/CenteredIconLabelDescriptionList"/>
    <dgm:cxn modelId="{5788C7D7-019C-4DCD-A0DA-913A7098A42C}" type="presParOf" srcId="{BB6E8691-9D5D-4048-AE58-990D023796F8}" destId="{29B10C0F-50EE-4A10-AFA4-84177F98FDA2}" srcOrd="1" destOrd="0" presId="urn:microsoft.com/office/officeart/2018/5/layout/CenteredIconLabelDescriptionList"/>
    <dgm:cxn modelId="{5ED936A4-C42B-4F07-A366-DC75EF897EF6}" type="presParOf" srcId="{BB6E8691-9D5D-4048-AE58-990D023796F8}" destId="{BF6B6679-E755-4C28-B3A6-E071BF3BFE3B}" srcOrd="2" destOrd="0" presId="urn:microsoft.com/office/officeart/2018/5/layout/CenteredIconLabelDescriptionList"/>
    <dgm:cxn modelId="{2943F35C-995A-4EAC-8E3D-21DE0FE1EBC3}" type="presParOf" srcId="{BB6E8691-9D5D-4048-AE58-990D023796F8}" destId="{0BB12244-9372-43DB-BD6A-7B957F1066DA}" srcOrd="3" destOrd="0" presId="urn:microsoft.com/office/officeart/2018/5/layout/CenteredIconLabelDescriptionList"/>
    <dgm:cxn modelId="{567AB692-1D6E-46E1-950E-644D6554C18C}" type="presParOf" srcId="{BB6E8691-9D5D-4048-AE58-990D023796F8}" destId="{C4CB135E-4315-4190-8197-F30771B0C21F}" srcOrd="4" destOrd="0" presId="urn:microsoft.com/office/officeart/2018/5/layout/CenteredIconLabelDescriptionList"/>
    <dgm:cxn modelId="{79C6807D-5A4C-4B70-8BA7-95A45D5C8BC0}" type="presParOf" srcId="{5B1EE6E1-504E-44BF-80A7-C96FD9A7F6E6}" destId="{C3AAF045-4D45-43D1-B26E-8C9246A56CF5}" srcOrd="3" destOrd="0" presId="urn:microsoft.com/office/officeart/2018/5/layout/CenteredIconLabelDescriptionList"/>
    <dgm:cxn modelId="{FB2492DD-B2FF-4FA5-89F3-4F335B34E3AF}" type="presParOf" srcId="{5B1EE6E1-504E-44BF-80A7-C96FD9A7F6E6}" destId="{4F1461FE-DE97-4237-B674-C99F9E246CD9}" srcOrd="4" destOrd="0" presId="urn:microsoft.com/office/officeart/2018/5/layout/CenteredIconLabelDescriptionList"/>
    <dgm:cxn modelId="{653AD9F6-642F-44E7-9B59-B5FFBC40D37D}" type="presParOf" srcId="{4F1461FE-DE97-4237-B674-C99F9E246CD9}" destId="{549CAB7A-0F32-4C68-91E0-37DDDCCBD64F}" srcOrd="0" destOrd="0" presId="urn:microsoft.com/office/officeart/2018/5/layout/CenteredIconLabelDescriptionList"/>
    <dgm:cxn modelId="{D23384C2-9795-403B-B383-A8A31AA29F44}" type="presParOf" srcId="{4F1461FE-DE97-4237-B674-C99F9E246CD9}" destId="{13DDF3DC-9485-4258-844C-5D9CEB275243}" srcOrd="1" destOrd="0" presId="urn:microsoft.com/office/officeart/2018/5/layout/CenteredIconLabelDescriptionList"/>
    <dgm:cxn modelId="{8E909E4B-A350-44CC-BA05-443AB8DE9319}" type="presParOf" srcId="{4F1461FE-DE97-4237-B674-C99F9E246CD9}" destId="{1859774F-DAF5-4660-9409-512D43A6527C}" srcOrd="2" destOrd="0" presId="urn:microsoft.com/office/officeart/2018/5/layout/CenteredIconLabelDescriptionList"/>
    <dgm:cxn modelId="{83A41B0B-D19E-41FA-A01B-5A3D2A2DC30A}" type="presParOf" srcId="{4F1461FE-DE97-4237-B674-C99F9E246CD9}" destId="{BECBBAF9-F8AC-4EDF-A955-B1A9A7AC0395}" srcOrd="3" destOrd="0" presId="urn:microsoft.com/office/officeart/2018/5/layout/CenteredIconLabelDescriptionList"/>
    <dgm:cxn modelId="{648FA437-EE99-4E7E-BD09-F2AD75BBD168}" type="presParOf" srcId="{4F1461FE-DE97-4237-B674-C99F9E246CD9}" destId="{5BF753AB-304F-4B03-8CEC-A02C9CCE0608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08CB4F4-5223-4202-8BDD-20A4DC435123}" type="doc">
      <dgm:prSet loTypeId="urn:microsoft.com/office/officeart/2005/8/layout/list1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BCE471F6-FEF9-42E3-A9EC-F83D977EB470}">
      <dgm:prSet/>
      <dgm:spPr/>
      <dgm:t>
        <a:bodyPr/>
        <a:lstStyle/>
        <a:p>
          <a:r>
            <a:rPr lang="en-GB"/>
            <a:t>Older people face:</a:t>
          </a:r>
          <a:endParaRPr lang="en-US"/>
        </a:p>
      </dgm:t>
    </dgm:pt>
    <dgm:pt modelId="{50EE5E2B-1FB6-4F40-B7B6-B8E4F2AFD86A}" type="parTrans" cxnId="{06C8FE5A-83D9-4604-B92B-E2FFD7E1FBE8}">
      <dgm:prSet/>
      <dgm:spPr/>
      <dgm:t>
        <a:bodyPr/>
        <a:lstStyle/>
        <a:p>
          <a:endParaRPr lang="en-US"/>
        </a:p>
      </dgm:t>
    </dgm:pt>
    <dgm:pt modelId="{3A792ACC-B385-4FC9-93A0-08445B057A47}" type="sibTrans" cxnId="{06C8FE5A-83D9-4604-B92B-E2FFD7E1FBE8}">
      <dgm:prSet/>
      <dgm:spPr/>
      <dgm:t>
        <a:bodyPr/>
        <a:lstStyle/>
        <a:p>
          <a:endParaRPr lang="en-US"/>
        </a:p>
      </dgm:t>
    </dgm:pt>
    <dgm:pt modelId="{DF422865-4917-4500-BD23-820A84D2B3C4}">
      <dgm:prSet/>
      <dgm:spPr/>
      <dgm:t>
        <a:bodyPr/>
        <a:lstStyle/>
        <a:p>
          <a:r>
            <a:rPr lang="en-GB"/>
            <a:t>Chronic illness and frailty</a:t>
          </a:r>
          <a:endParaRPr lang="en-US"/>
        </a:p>
      </dgm:t>
    </dgm:pt>
    <dgm:pt modelId="{277581E1-16F5-43D6-82F9-25B9CE0898E1}" type="parTrans" cxnId="{E392AF92-19F9-49DD-BFEE-BB61092253F4}">
      <dgm:prSet/>
      <dgm:spPr/>
      <dgm:t>
        <a:bodyPr/>
        <a:lstStyle/>
        <a:p>
          <a:endParaRPr lang="en-US"/>
        </a:p>
      </dgm:t>
    </dgm:pt>
    <dgm:pt modelId="{D80A84D2-02F8-40C4-8EAB-A7EF276DC165}" type="sibTrans" cxnId="{E392AF92-19F9-49DD-BFEE-BB61092253F4}">
      <dgm:prSet/>
      <dgm:spPr/>
      <dgm:t>
        <a:bodyPr/>
        <a:lstStyle/>
        <a:p>
          <a:endParaRPr lang="en-US"/>
        </a:p>
      </dgm:t>
    </dgm:pt>
    <dgm:pt modelId="{40C0E3C0-E3BF-4320-B5FE-E09CB0AC2A9F}">
      <dgm:prSet/>
      <dgm:spPr/>
      <dgm:t>
        <a:bodyPr/>
        <a:lstStyle/>
        <a:p>
          <a:r>
            <a:rPr lang="en-GB"/>
            <a:t>Loneliness and isolation</a:t>
          </a:r>
          <a:endParaRPr lang="en-US"/>
        </a:p>
      </dgm:t>
    </dgm:pt>
    <dgm:pt modelId="{4F901A93-0301-4DF4-9826-972B2584769F}" type="parTrans" cxnId="{CA8C6098-3DE0-406B-BA8D-0D6CBD7E1A10}">
      <dgm:prSet/>
      <dgm:spPr/>
      <dgm:t>
        <a:bodyPr/>
        <a:lstStyle/>
        <a:p>
          <a:endParaRPr lang="en-US"/>
        </a:p>
      </dgm:t>
    </dgm:pt>
    <dgm:pt modelId="{60832DFB-264F-4E1A-951B-9B2DE13E3F2D}" type="sibTrans" cxnId="{CA8C6098-3DE0-406B-BA8D-0D6CBD7E1A10}">
      <dgm:prSet/>
      <dgm:spPr/>
      <dgm:t>
        <a:bodyPr/>
        <a:lstStyle/>
        <a:p>
          <a:endParaRPr lang="en-US"/>
        </a:p>
      </dgm:t>
    </dgm:pt>
    <dgm:pt modelId="{F8FA9123-16E4-425A-B46A-8BDA57C15744}">
      <dgm:prSet/>
      <dgm:spPr/>
      <dgm:t>
        <a:bodyPr/>
        <a:lstStyle/>
        <a:p>
          <a:r>
            <a:rPr lang="en-GB"/>
            <a:t>Poverty and inequality</a:t>
          </a:r>
          <a:endParaRPr lang="en-US"/>
        </a:p>
      </dgm:t>
    </dgm:pt>
    <dgm:pt modelId="{E53AA395-D388-4ADF-B177-E80849207F3F}" type="parTrans" cxnId="{8F316DA6-1014-44F0-9A4B-C35852FE108A}">
      <dgm:prSet/>
      <dgm:spPr/>
      <dgm:t>
        <a:bodyPr/>
        <a:lstStyle/>
        <a:p>
          <a:endParaRPr lang="en-US"/>
        </a:p>
      </dgm:t>
    </dgm:pt>
    <dgm:pt modelId="{58D9AC92-8896-4EDE-A474-DE8542596CF3}" type="sibTrans" cxnId="{8F316DA6-1014-44F0-9A4B-C35852FE108A}">
      <dgm:prSet/>
      <dgm:spPr/>
      <dgm:t>
        <a:bodyPr/>
        <a:lstStyle/>
        <a:p>
          <a:endParaRPr lang="en-US"/>
        </a:p>
      </dgm:t>
    </dgm:pt>
    <dgm:pt modelId="{CD29CD2A-620F-4E75-947E-CBB2426CC6A5}">
      <dgm:prSet/>
      <dgm:spPr/>
      <dgm:t>
        <a:bodyPr/>
        <a:lstStyle/>
        <a:p>
          <a:r>
            <a:rPr lang="en-GB"/>
            <a:t>Digital exclusion</a:t>
          </a:r>
          <a:endParaRPr lang="en-US"/>
        </a:p>
      </dgm:t>
    </dgm:pt>
    <dgm:pt modelId="{00B5AFC2-722D-4C53-B495-15ACD36E2E57}" type="parTrans" cxnId="{BA992EC3-A122-4ADD-9BCB-B47CBB6C1692}">
      <dgm:prSet/>
      <dgm:spPr/>
      <dgm:t>
        <a:bodyPr/>
        <a:lstStyle/>
        <a:p>
          <a:endParaRPr lang="en-US"/>
        </a:p>
      </dgm:t>
    </dgm:pt>
    <dgm:pt modelId="{7EE4E0D8-613B-432C-9CF9-F855DC2F89CC}" type="sibTrans" cxnId="{BA992EC3-A122-4ADD-9BCB-B47CBB6C1692}">
      <dgm:prSet/>
      <dgm:spPr/>
      <dgm:t>
        <a:bodyPr/>
        <a:lstStyle/>
        <a:p>
          <a:endParaRPr lang="en-US"/>
        </a:p>
      </dgm:t>
    </dgm:pt>
    <dgm:pt modelId="{F41AAC13-0B74-4B4D-82CC-4887CC7A488F}">
      <dgm:prSet/>
      <dgm:spPr/>
      <dgm:t>
        <a:bodyPr/>
        <a:lstStyle/>
        <a:p>
          <a:r>
            <a:rPr lang="en-GB"/>
            <a:t>Age discrimination</a:t>
          </a:r>
          <a:endParaRPr lang="en-US"/>
        </a:p>
      </dgm:t>
    </dgm:pt>
    <dgm:pt modelId="{A12E63B1-450D-46BB-863B-F0477C9E6677}" type="parTrans" cxnId="{641ED6E2-F449-415D-B692-C234D3E12DF8}">
      <dgm:prSet/>
      <dgm:spPr/>
      <dgm:t>
        <a:bodyPr/>
        <a:lstStyle/>
        <a:p>
          <a:endParaRPr lang="en-US"/>
        </a:p>
      </dgm:t>
    </dgm:pt>
    <dgm:pt modelId="{3BE558BA-1655-469A-91AA-5F36B2601D42}" type="sibTrans" cxnId="{641ED6E2-F449-415D-B692-C234D3E12DF8}">
      <dgm:prSet/>
      <dgm:spPr/>
      <dgm:t>
        <a:bodyPr/>
        <a:lstStyle/>
        <a:p>
          <a:endParaRPr lang="en-US"/>
        </a:p>
      </dgm:t>
    </dgm:pt>
    <dgm:pt modelId="{324708C5-D4E5-41D1-ABD4-C6AF0C680E16}">
      <dgm:prSet/>
      <dgm:spPr/>
      <dgm:t>
        <a:bodyPr/>
        <a:lstStyle/>
        <a:p>
          <a:r>
            <a:rPr lang="en-GB"/>
            <a:t>These reduce functional ability and wellbeing.</a:t>
          </a:r>
          <a:endParaRPr lang="en-US"/>
        </a:p>
      </dgm:t>
    </dgm:pt>
    <dgm:pt modelId="{6D29D763-0C9C-48EB-A35B-4187442F7A4D}" type="parTrans" cxnId="{2A692A89-5D1E-4DFF-82FE-9A7B8B70019A}">
      <dgm:prSet/>
      <dgm:spPr/>
      <dgm:t>
        <a:bodyPr/>
        <a:lstStyle/>
        <a:p>
          <a:endParaRPr lang="en-US"/>
        </a:p>
      </dgm:t>
    </dgm:pt>
    <dgm:pt modelId="{F9F8DF5A-E189-4448-9B2B-FDD56A179568}" type="sibTrans" cxnId="{2A692A89-5D1E-4DFF-82FE-9A7B8B70019A}">
      <dgm:prSet/>
      <dgm:spPr/>
      <dgm:t>
        <a:bodyPr/>
        <a:lstStyle/>
        <a:p>
          <a:endParaRPr lang="en-US"/>
        </a:p>
      </dgm:t>
    </dgm:pt>
    <dgm:pt modelId="{7ECB0175-74C5-49B3-BCEA-40B967E17724}">
      <dgm:prSet/>
      <dgm:spPr/>
      <dgm:t>
        <a:bodyPr/>
        <a:lstStyle/>
        <a:p>
          <a:r>
            <a:rPr lang="nl-NL"/>
            <a:t>(Marmot et al., 2020; Age UK, 2021)</a:t>
          </a:r>
          <a:endParaRPr lang="en-US"/>
        </a:p>
      </dgm:t>
    </dgm:pt>
    <dgm:pt modelId="{5D6FDAAD-99EA-4BD0-B6F0-CBD57C2EA943}" type="parTrans" cxnId="{2CD4CBC2-109D-40D4-946B-0BCBEC5D4C30}">
      <dgm:prSet/>
      <dgm:spPr/>
      <dgm:t>
        <a:bodyPr/>
        <a:lstStyle/>
        <a:p>
          <a:endParaRPr lang="en-US"/>
        </a:p>
      </dgm:t>
    </dgm:pt>
    <dgm:pt modelId="{9ACB98FF-15F5-4ED6-877D-F331EFDF7B0D}" type="sibTrans" cxnId="{2CD4CBC2-109D-40D4-946B-0BCBEC5D4C30}">
      <dgm:prSet/>
      <dgm:spPr/>
      <dgm:t>
        <a:bodyPr/>
        <a:lstStyle/>
        <a:p>
          <a:endParaRPr lang="en-US"/>
        </a:p>
      </dgm:t>
    </dgm:pt>
    <dgm:pt modelId="{A8B1499E-9DBB-4F5F-A2F6-9DE5A3A7A2CE}" type="pres">
      <dgm:prSet presAssocID="{E08CB4F4-5223-4202-8BDD-20A4DC435123}" presName="linear" presStyleCnt="0">
        <dgm:presLayoutVars>
          <dgm:dir/>
          <dgm:animLvl val="lvl"/>
          <dgm:resizeHandles val="exact"/>
        </dgm:presLayoutVars>
      </dgm:prSet>
      <dgm:spPr/>
    </dgm:pt>
    <dgm:pt modelId="{52622382-DEA6-4633-B879-993FBC2102EA}" type="pres">
      <dgm:prSet presAssocID="{BCE471F6-FEF9-42E3-A9EC-F83D977EB470}" presName="parentLin" presStyleCnt="0"/>
      <dgm:spPr/>
    </dgm:pt>
    <dgm:pt modelId="{81ADF5E6-B7DD-4862-A4DC-88C620196C65}" type="pres">
      <dgm:prSet presAssocID="{BCE471F6-FEF9-42E3-A9EC-F83D977EB470}" presName="parentLeftMargin" presStyleLbl="node1" presStyleIdx="0" presStyleCnt="3"/>
      <dgm:spPr/>
    </dgm:pt>
    <dgm:pt modelId="{5F4DB857-F8E3-4C92-BE67-1D435BD5610D}" type="pres">
      <dgm:prSet presAssocID="{BCE471F6-FEF9-42E3-A9EC-F83D977EB47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62E6E18-C6C9-4804-8309-2465763A08FD}" type="pres">
      <dgm:prSet presAssocID="{BCE471F6-FEF9-42E3-A9EC-F83D977EB470}" presName="negativeSpace" presStyleCnt="0"/>
      <dgm:spPr/>
    </dgm:pt>
    <dgm:pt modelId="{E9E0A3F2-C191-4423-8B92-5D1E35D09A3D}" type="pres">
      <dgm:prSet presAssocID="{BCE471F6-FEF9-42E3-A9EC-F83D977EB470}" presName="childText" presStyleLbl="conFgAcc1" presStyleIdx="0" presStyleCnt="3">
        <dgm:presLayoutVars>
          <dgm:bulletEnabled val="1"/>
        </dgm:presLayoutVars>
      </dgm:prSet>
      <dgm:spPr/>
    </dgm:pt>
    <dgm:pt modelId="{772CEDDA-A302-40CB-8AB3-0652DB38E62C}" type="pres">
      <dgm:prSet presAssocID="{3A792ACC-B385-4FC9-93A0-08445B057A47}" presName="spaceBetweenRectangles" presStyleCnt="0"/>
      <dgm:spPr/>
    </dgm:pt>
    <dgm:pt modelId="{4A471387-C269-41BD-AC6A-4010F4EC6DBE}" type="pres">
      <dgm:prSet presAssocID="{324708C5-D4E5-41D1-ABD4-C6AF0C680E16}" presName="parentLin" presStyleCnt="0"/>
      <dgm:spPr/>
    </dgm:pt>
    <dgm:pt modelId="{E8C59D86-C798-4B8A-9C45-EDB0B626236A}" type="pres">
      <dgm:prSet presAssocID="{324708C5-D4E5-41D1-ABD4-C6AF0C680E16}" presName="parentLeftMargin" presStyleLbl="node1" presStyleIdx="0" presStyleCnt="3"/>
      <dgm:spPr/>
    </dgm:pt>
    <dgm:pt modelId="{AC549F2C-5815-4C3C-88E2-CBDB9B9009F7}" type="pres">
      <dgm:prSet presAssocID="{324708C5-D4E5-41D1-ABD4-C6AF0C680E1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999529E-1D64-4071-8D47-59E5F8F3BF6A}" type="pres">
      <dgm:prSet presAssocID="{324708C5-D4E5-41D1-ABD4-C6AF0C680E16}" presName="negativeSpace" presStyleCnt="0"/>
      <dgm:spPr/>
    </dgm:pt>
    <dgm:pt modelId="{D792A43F-207C-4D56-9C39-F7DD1B5D2920}" type="pres">
      <dgm:prSet presAssocID="{324708C5-D4E5-41D1-ABD4-C6AF0C680E16}" presName="childText" presStyleLbl="conFgAcc1" presStyleIdx="1" presStyleCnt="3">
        <dgm:presLayoutVars>
          <dgm:bulletEnabled val="1"/>
        </dgm:presLayoutVars>
      </dgm:prSet>
      <dgm:spPr/>
    </dgm:pt>
    <dgm:pt modelId="{1172997D-877F-49A4-93EE-BE52EB33B572}" type="pres">
      <dgm:prSet presAssocID="{F9F8DF5A-E189-4448-9B2B-FDD56A179568}" presName="spaceBetweenRectangles" presStyleCnt="0"/>
      <dgm:spPr/>
    </dgm:pt>
    <dgm:pt modelId="{059932A4-22E1-4919-B81B-63FA97F65E76}" type="pres">
      <dgm:prSet presAssocID="{7ECB0175-74C5-49B3-BCEA-40B967E17724}" presName="parentLin" presStyleCnt="0"/>
      <dgm:spPr/>
    </dgm:pt>
    <dgm:pt modelId="{A342AA0D-7FAA-4212-BAFF-966AB266EC29}" type="pres">
      <dgm:prSet presAssocID="{7ECB0175-74C5-49B3-BCEA-40B967E17724}" presName="parentLeftMargin" presStyleLbl="node1" presStyleIdx="1" presStyleCnt="3"/>
      <dgm:spPr/>
    </dgm:pt>
    <dgm:pt modelId="{407EFEBD-32C4-4250-8866-E8CF156834F5}" type="pres">
      <dgm:prSet presAssocID="{7ECB0175-74C5-49B3-BCEA-40B967E1772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D722D8C-E64F-4351-8807-9027B4CA3593}" type="pres">
      <dgm:prSet presAssocID="{7ECB0175-74C5-49B3-BCEA-40B967E17724}" presName="negativeSpace" presStyleCnt="0"/>
      <dgm:spPr/>
    </dgm:pt>
    <dgm:pt modelId="{BA70A75F-C391-43CC-8585-47A615D87AAD}" type="pres">
      <dgm:prSet presAssocID="{7ECB0175-74C5-49B3-BCEA-40B967E1772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C8204815-1CD1-4334-81B3-14DBB41E5C0C}" type="presOf" srcId="{F41AAC13-0B74-4B4D-82CC-4887CC7A488F}" destId="{E9E0A3F2-C191-4423-8B92-5D1E35D09A3D}" srcOrd="0" destOrd="4" presId="urn:microsoft.com/office/officeart/2005/8/layout/list1"/>
    <dgm:cxn modelId="{79AB0F18-B803-4F98-B1BC-C21D3A46AA2B}" type="presOf" srcId="{40C0E3C0-E3BF-4320-B5FE-E09CB0AC2A9F}" destId="{E9E0A3F2-C191-4423-8B92-5D1E35D09A3D}" srcOrd="0" destOrd="1" presId="urn:microsoft.com/office/officeart/2005/8/layout/list1"/>
    <dgm:cxn modelId="{A36D451F-E135-41FF-8A03-1DE97E3702AB}" type="presOf" srcId="{7ECB0175-74C5-49B3-BCEA-40B967E17724}" destId="{A342AA0D-7FAA-4212-BAFF-966AB266EC29}" srcOrd="0" destOrd="0" presId="urn:microsoft.com/office/officeart/2005/8/layout/list1"/>
    <dgm:cxn modelId="{04EDD923-C7A3-43F0-B881-2AE90067894F}" type="presOf" srcId="{F8FA9123-16E4-425A-B46A-8BDA57C15744}" destId="{E9E0A3F2-C191-4423-8B92-5D1E35D09A3D}" srcOrd="0" destOrd="2" presId="urn:microsoft.com/office/officeart/2005/8/layout/list1"/>
    <dgm:cxn modelId="{B8BC173D-A823-4D43-8E51-5BAC5D9D0AFA}" type="presOf" srcId="{324708C5-D4E5-41D1-ABD4-C6AF0C680E16}" destId="{AC549F2C-5815-4C3C-88E2-CBDB9B9009F7}" srcOrd="1" destOrd="0" presId="urn:microsoft.com/office/officeart/2005/8/layout/list1"/>
    <dgm:cxn modelId="{3573123E-642D-4FE2-AAFB-E1F34A1BE7A6}" type="presOf" srcId="{BCE471F6-FEF9-42E3-A9EC-F83D977EB470}" destId="{5F4DB857-F8E3-4C92-BE67-1D435BD5610D}" srcOrd="1" destOrd="0" presId="urn:microsoft.com/office/officeart/2005/8/layout/list1"/>
    <dgm:cxn modelId="{3FB8B551-09EB-4D21-82BB-508077598DEB}" type="presOf" srcId="{E08CB4F4-5223-4202-8BDD-20A4DC435123}" destId="{A8B1499E-9DBB-4F5F-A2F6-9DE5A3A7A2CE}" srcOrd="0" destOrd="0" presId="urn:microsoft.com/office/officeart/2005/8/layout/list1"/>
    <dgm:cxn modelId="{06C8FE5A-83D9-4604-B92B-E2FFD7E1FBE8}" srcId="{E08CB4F4-5223-4202-8BDD-20A4DC435123}" destId="{BCE471F6-FEF9-42E3-A9EC-F83D977EB470}" srcOrd="0" destOrd="0" parTransId="{50EE5E2B-1FB6-4F40-B7B6-B8E4F2AFD86A}" sibTransId="{3A792ACC-B385-4FC9-93A0-08445B057A47}"/>
    <dgm:cxn modelId="{2A692A89-5D1E-4DFF-82FE-9A7B8B70019A}" srcId="{E08CB4F4-5223-4202-8BDD-20A4DC435123}" destId="{324708C5-D4E5-41D1-ABD4-C6AF0C680E16}" srcOrd="1" destOrd="0" parTransId="{6D29D763-0C9C-48EB-A35B-4187442F7A4D}" sibTransId="{F9F8DF5A-E189-4448-9B2B-FDD56A179568}"/>
    <dgm:cxn modelId="{8228E791-91C2-41E4-8696-51FDE097DB18}" type="presOf" srcId="{324708C5-D4E5-41D1-ABD4-C6AF0C680E16}" destId="{E8C59D86-C798-4B8A-9C45-EDB0B626236A}" srcOrd="0" destOrd="0" presId="urn:microsoft.com/office/officeart/2005/8/layout/list1"/>
    <dgm:cxn modelId="{5C492292-DBFD-4155-A622-90A3916F3190}" type="presOf" srcId="{BCE471F6-FEF9-42E3-A9EC-F83D977EB470}" destId="{81ADF5E6-B7DD-4862-A4DC-88C620196C65}" srcOrd="0" destOrd="0" presId="urn:microsoft.com/office/officeart/2005/8/layout/list1"/>
    <dgm:cxn modelId="{E392AF92-19F9-49DD-BFEE-BB61092253F4}" srcId="{BCE471F6-FEF9-42E3-A9EC-F83D977EB470}" destId="{DF422865-4917-4500-BD23-820A84D2B3C4}" srcOrd="0" destOrd="0" parTransId="{277581E1-16F5-43D6-82F9-25B9CE0898E1}" sibTransId="{D80A84D2-02F8-40C4-8EAB-A7EF276DC165}"/>
    <dgm:cxn modelId="{CA8C6098-3DE0-406B-BA8D-0D6CBD7E1A10}" srcId="{BCE471F6-FEF9-42E3-A9EC-F83D977EB470}" destId="{40C0E3C0-E3BF-4320-B5FE-E09CB0AC2A9F}" srcOrd="1" destOrd="0" parTransId="{4F901A93-0301-4DF4-9826-972B2584769F}" sibTransId="{60832DFB-264F-4E1A-951B-9B2DE13E3F2D}"/>
    <dgm:cxn modelId="{8F316DA6-1014-44F0-9A4B-C35852FE108A}" srcId="{BCE471F6-FEF9-42E3-A9EC-F83D977EB470}" destId="{F8FA9123-16E4-425A-B46A-8BDA57C15744}" srcOrd="2" destOrd="0" parTransId="{E53AA395-D388-4ADF-B177-E80849207F3F}" sibTransId="{58D9AC92-8896-4EDE-A474-DE8542596CF3}"/>
    <dgm:cxn modelId="{C9D024BD-E91A-4215-81EC-FA489F7220E9}" type="presOf" srcId="{DF422865-4917-4500-BD23-820A84D2B3C4}" destId="{E9E0A3F2-C191-4423-8B92-5D1E35D09A3D}" srcOrd="0" destOrd="0" presId="urn:microsoft.com/office/officeart/2005/8/layout/list1"/>
    <dgm:cxn modelId="{2CD4CBC2-109D-40D4-946B-0BCBEC5D4C30}" srcId="{E08CB4F4-5223-4202-8BDD-20A4DC435123}" destId="{7ECB0175-74C5-49B3-BCEA-40B967E17724}" srcOrd="2" destOrd="0" parTransId="{5D6FDAAD-99EA-4BD0-B6F0-CBD57C2EA943}" sibTransId="{9ACB98FF-15F5-4ED6-877D-F331EFDF7B0D}"/>
    <dgm:cxn modelId="{BA992EC3-A122-4ADD-9BCB-B47CBB6C1692}" srcId="{BCE471F6-FEF9-42E3-A9EC-F83D977EB470}" destId="{CD29CD2A-620F-4E75-947E-CBB2426CC6A5}" srcOrd="3" destOrd="0" parTransId="{00B5AFC2-722D-4C53-B495-15ACD36E2E57}" sibTransId="{7EE4E0D8-613B-432C-9CF9-F855DC2F89CC}"/>
    <dgm:cxn modelId="{7DE6CAC8-7F26-4DA0-AA02-88926A00E87D}" type="presOf" srcId="{7ECB0175-74C5-49B3-BCEA-40B967E17724}" destId="{407EFEBD-32C4-4250-8866-E8CF156834F5}" srcOrd="1" destOrd="0" presId="urn:microsoft.com/office/officeart/2005/8/layout/list1"/>
    <dgm:cxn modelId="{AD504FDA-0853-45D4-B5C9-D81651141236}" type="presOf" srcId="{CD29CD2A-620F-4E75-947E-CBB2426CC6A5}" destId="{E9E0A3F2-C191-4423-8B92-5D1E35D09A3D}" srcOrd="0" destOrd="3" presId="urn:microsoft.com/office/officeart/2005/8/layout/list1"/>
    <dgm:cxn modelId="{641ED6E2-F449-415D-B692-C234D3E12DF8}" srcId="{BCE471F6-FEF9-42E3-A9EC-F83D977EB470}" destId="{F41AAC13-0B74-4B4D-82CC-4887CC7A488F}" srcOrd="4" destOrd="0" parTransId="{A12E63B1-450D-46BB-863B-F0477C9E6677}" sibTransId="{3BE558BA-1655-469A-91AA-5F36B2601D42}"/>
    <dgm:cxn modelId="{A382AE67-43FD-441D-8BB8-1E9EA399C360}" type="presParOf" srcId="{A8B1499E-9DBB-4F5F-A2F6-9DE5A3A7A2CE}" destId="{52622382-DEA6-4633-B879-993FBC2102EA}" srcOrd="0" destOrd="0" presId="urn:microsoft.com/office/officeart/2005/8/layout/list1"/>
    <dgm:cxn modelId="{A610E0A5-999E-4D48-9AF0-ADD2A1281A81}" type="presParOf" srcId="{52622382-DEA6-4633-B879-993FBC2102EA}" destId="{81ADF5E6-B7DD-4862-A4DC-88C620196C65}" srcOrd="0" destOrd="0" presId="urn:microsoft.com/office/officeart/2005/8/layout/list1"/>
    <dgm:cxn modelId="{D0C369B7-AD3D-4B37-998D-873DF1C3FDAB}" type="presParOf" srcId="{52622382-DEA6-4633-B879-993FBC2102EA}" destId="{5F4DB857-F8E3-4C92-BE67-1D435BD5610D}" srcOrd="1" destOrd="0" presId="urn:microsoft.com/office/officeart/2005/8/layout/list1"/>
    <dgm:cxn modelId="{A61C176F-737E-4FA1-98FE-0A229A124710}" type="presParOf" srcId="{A8B1499E-9DBB-4F5F-A2F6-9DE5A3A7A2CE}" destId="{662E6E18-C6C9-4804-8309-2465763A08FD}" srcOrd="1" destOrd="0" presId="urn:microsoft.com/office/officeart/2005/8/layout/list1"/>
    <dgm:cxn modelId="{A40CDCBE-9D48-4730-B8A3-1EB943E25091}" type="presParOf" srcId="{A8B1499E-9DBB-4F5F-A2F6-9DE5A3A7A2CE}" destId="{E9E0A3F2-C191-4423-8B92-5D1E35D09A3D}" srcOrd="2" destOrd="0" presId="urn:microsoft.com/office/officeart/2005/8/layout/list1"/>
    <dgm:cxn modelId="{590D0F6B-7250-494C-A857-5B5F76C2A162}" type="presParOf" srcId="{A8B1499E-9DBB-4F5F-A2F6-9DE5A3A7A2CE}" destId="{772CEDDA-A302-40CB-8AB3-0652DB38E62C}" srcOrd="3" destOrd="0" presId="urn:microsoft.com/office/officeart/2005/8/layout/list1"/>
    <dgm:cxn modelId="{42B058DF-E46F-488B-BA8C-0EEDFEA24B4A}" type="presParOf" srcId="{A8B1499E-9DBB-4F5F-A2F6-9DE5A3A7A2CE}" destId="{4A471387-C269-41BD-AC6A-4010F4EC6DBE}" srcOrd="4" destOrd="0" presId="urn:microsoft.com/office/officeart/2005/8/layout/list1"/>
    <dgm:cxn modelId="{991EF8A9-229E-4224-95D1-6DC7661BB59A}" type="presParOf" srcId="{4A471387-C269-41BD-AC6A-4010F4EC6DBE}" destId="{E8C59D86-C798-4B8A-9C45-EDB0B626236A}" srcOrd="0" destOrd="0" presId="urn:microsoft.com/office/officeart/2005/8/layout/list1"/>
    <dgm:cxn modelId="{42FE5BC3-F667-49EE-8B95-6C6D7F1826CD}" type="presParOf" srcId="{4A471387-C269-41BD-AC6A-4010F4EC6DBE}" destId="{AC549F2C-5815-4C3C-88E2-CBDB9B9009F7}" srcOrd="1" destOrd="0" presId="urn:microsoft.com/office/officeart/2005/8/layout/list1"/>
    <dgm:cxn modelId="{EEF83BF2-DD19-4398-9420-66034483C9C7}" type="presParOf" srcId="{A8B1499E-9DBB-4F5F-A2F6-9DE5A3A7A2CE}" destId="{6999529E-1D64-4071-8D47-59E5F8F3BF6A}" srcOrd="5" destOrd="0" presId="urn:microsoft.com/office/officeart/2005/8/layout/list1"/>
    <dgm:cxn modelId="{375A0EF8-F8BC-4478-9F9E-5E1DD36FD959}" type="presParOf" srcId="{A8B1499E-9DBB-4F5F-A2F6-9DE5A3A7A2CE}" destId="{D792A43F-207C-4D56-9C39-F7DD1B5D2920}" srcOrd="6" destOrd="0" presId="urn:microsoft.com/office/officeart/2005/8/layout/list1"/>
    <dgm:cxn modelId="{15914FBB-ED59-4C5B-BDB5-B6F108ECBC58}" type="presParOf" srcId="{A8B1499E-9DBB-4F5F-A2F6-9DE5A3A7A2CE}" destId="{1172997D-877F-49A4-93EE-BE52EB33B572}" srcOrd="7" destOrd="0" presId="urn:microsoft.com/office/officeart/2005/8/layout/list1"/>
    <dgm:cxn modelId="{D09CDF70-81DF-4246-989C-85AA1243510A}" type="presParOf" srcId="{A8B1499E-9DBB-4F5F-A2F6-9DE5A3A7A2CE}" destId="{059932A4-22E1-4919-B81B-63FA97F65E76}" srcOrd="8" destOrd="0" presId="urn:microsoft.com/office/officeart/2005/8/layout/list1"/>
    <dgm:cxn modelId="{B432912B-9DE6-4667-ABD2-9EC6C47D801E}" type="presParOf" srcId="{059932A4-22E1-4919-B81B-63FA97F65E76}" destId="{A342AA0D-7FAA-4212-BAFF-966AB266EC29}" srcOrd="0" destOrd="0" presId="urn:microsoft.com/office/officeart/2005/8/layout/list1"/>
    <dgm:cxn modelId="{3F2EF4D3-892C-42D7-9EAF-63B02279C60D}" type="presParOf" srcId="{059932A4-22E1-4919-B81B-63FA97F65E76}" destId="{407EFEBD-32C4-4250-8866-E8CF156834F5}" srcOrd="1" destOrd="0" presId="urn:microsoft.com/office/officeart/2005/8/layout/list1"/>
    <dgm:cxn modelId="{2BA8A3F8-B845-4805-BA46-1DDDBBD766E0}" type="presParOf" srcId="{A8B1499E-9DBB-4F5F-A2F6-9DE5A3A7A2CE}" destId="{0D722D8C-E64F-4351-8807-9027B4CA3593}" srcOrd="9" destOrd="0" presId="urn:microsoft.com/office/officeart/2005/8/layout/list1"/>
    <dgm:cxn modelId="{CC5BD1A6-4C64-4FBA-AF5A-44490B931953}" type="presParOf" srcId="{A8B1499E-9DBB-4F5F-A2F6-9DE5A3A7A2CE}" destId="{BA70A75F-C391-43CC-8585-47A615D87AA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3D4E78-25C0-4EB8-878E-777E166F9F60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This presentation critically assesses the care, empowerment, and support requirements of the elderly in the UK.</a:t>
          </a:r>
          <a:r>
            <a:rPr lang="en-US" sz="2000" kern="1200" dirty="0"/>
            <a:t>(WHO, 2015) </a:t>
          </a:r>
        </a:p>
      </dsp:txBody>
      <dsp:txXfrm>
        <a:off x="28038" y="28038"/>
        <a:ext cx="7298593" cy="901218"/>
      </dsp:txXfrm>
    </dsp:sp>
    <dsp:sp modelId="{6AE82B46-3CED-41B7-9FD2-15825C5328A1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It explores inequalities, independence and functional ability in ageing populations (Marmot et al., 2020) </a:t>
          </a:r>
        </a:p>
      </dsp:txBody>
      <dsp:txXfrm>
        <a:off x="732583" y="1159385"/>
        <a:ext cx="7029617" cy="901218"/>
      </dsp:txXfrm>
    </dsp:sp>
    <dsp:sp modelId="{DED1406E-D5E4-4A8D-B18D-9DCEFEFFE27C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Key focus includes policy, care provision, technological innovation and service effectiveness (NHS England, 2019) </a:t>
          </a:r>
        </a:p>
      </dsp:txBody>
      <dsp:txXfrm>
        <a:off x="1426612" y="2290733"/>
        <a:ext cx="7040133" cy="901218"/>
      </dsp:txXfrm>
    </dsp:sp>
    <dsp:sp modelId="{90DF28FD-128E-4825-BFBA-6E606A3B6CF3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Challenges such as ageism, funding and workforce pressures are discussed (Age UK, 2021) </a:t>
          </a:r>
        </a:p>
      </dsp:txBody>
      <dsp:txXfrm>
        <a:off x="2131157" y="3422081"/>
        <a:ext cx="7029617" cy="901218"/>
      </dsp:txXfrm>
    </dsp:sp>
    <dsp:sp modelId="{67A8B1BA-40F3-48C6-B492-8677B670F3B7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144BD3CA-27AA-4F68-9827-FD81C38424F8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33FD118C-19CF-4A6F-A5C1-E86F982B84A1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AB23DB-4DC0-4AC8-9743-573BECDBBFFB}">
      <dsp:nvSpPr>
        <dsp:cNvPr id="0" name=""/>
        <dsp:cNvSpPr/>
      </dsp:nvSpPr>
      <dsp:spPr>
        <a:xfrm>
          <a:off x="0" y="531"/>
          <a:ext cx="50921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FCCD3-3330-4119-8568-D23A717226EC}">
      <dsp:nvSpPr>
        <dsp:cNvPr id="0" name=""/>
        <dsp:cNvSpPr/>
      </dsp:nvSpPr>
      <dsp:spPr>
        <a:xfrm>
          <a:off x="0" y="531"/>
          <a:ext cx="5092194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Ageing refers to biological, psychological and social changes across the life course.</a:t>
          </a:r>
          <a:endParaRPr lang="en-US" sz="2100" kern="1200"/>
        </a:p>
      </dsp:txBody>
      <dsp:txXfrm>
        <a:off x="0" y="531"/>
        <a:ext cx="5092194" cy="870055"/>
      </dsp:txXfrm>
    </dsp:sp>
    <dsp:sp modelId="{AA22EF0D-457B-4A0A-B728-68374E3266AE}">
      <dsp:nvSpPr>
        <dsp:cNvPr id="0" name=""/>
        <dsp:cNvSpPr/>
      </dsp:nvSpPr>
      <dsp:spPr>
        <a:xfrm>
          <a:off x="0" y="870586"/>
          <a:ext cx="50921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BCD9B-8FBC-44EF-AE43-4168D257FD8A}">
      <dsp:nvSpPr>
        <dsp:cNvPr id="0" name=""/>
        <dsp:cNvSpPr/>
      </dsp:nvSpPr>
      <dsp:spPr>
        <a:xfrm>
          <a:off x="0" y="870586"/>
          <a:ext cx="5092194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Biological theories include genetic and wear-and-tear models.</a:t>
          </a:r>
          <a:endParaRPr lang="en-US" sz="2100" kern="1200"/>
        </a:p>
      </dsp:txBody>
      <dsp:txXfrm>
        <a:off x="0" y="870586"/>
        <a:ext cx="5092194" cy="870055"/>
      </dsp:txXfrm>
    </dsp:sp>
    <dsp:sp modelId="{A1DC172B-0AF1-4117-BA1E-DF143E7E5154}">
      <dsp:nvSpPr>
        <dsp:cNvPr id="0" name=""/>
        <dsp:cNvSpPr/>
      </dsp:nvSpPr>
      <dsp:spPr>
        <a:xfrm>
          <a:off x="0" y="1740641"/>
          <a:ext cx="50921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1B0A4-4571-43B3-84BE-37047682BBAB}">
      <dsp:nvSpPr>
        <dsp:cNvPr id="0" name=""/>
        <dsp:cNvSpPr/>
      </dsp:nvSpPr>
      <dsp:spPr>
        <a:xfrm>
          <a:off x="0" y="1740641"/>
          <a:ext cx="5092194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Ageing is not only decline but also adaptation and resilience.</a:t>
          </a:r>
          <a:endParaRPr lang="en-US" sz="2100" kern="1200"/>
        </a:p>
      </dsp:txBody>
      <dsp:txXfrm>
        <a:off x="0" y="1740641"/>
        <a:ext cx="5092194" cy="870055"/>
      </dsp:txXfrm>
    </dsp:sp>
    <dsp:sp modelId="{4B118B37-5499-4578-BE33-A699C8954435}">
      <dsp:nvSpPr>
        <dsp:cNvPr id="0" name=""/>
        <dsp:cNvSpPr/>
      </dsp:nvSpPr>
      <dsp:spPr>
        <a:xfrm>
          <a:off x="0" y="2610696"/>
          <a:ext cx="50921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946F2E-D7FA-4422-8CAF-B5A753574D90}">
      <dsp:nvSpPr>
        <dsp:cNvPr id="0" name=""/>
        <dsp:cNvSpPr/>
      </dsp:nvSpPr>
      <dsp:spPr>
        <a:xfrm>
          <a:off x="0" y="2610696"/>
          <a:ext cx="5092194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/>
            <a:t>Global perspectives highlight inequalities and ageism affecting older adults</a:t>
          </a:r>
          <a:endParaRPr lang="en-US" sz="2100" kern="1200"/>
        </a:p>
      </dsp:txBody>
      <dsp:txXfrm>
        <a:off x="0" y="2610696"/>
        <a:ext cx="5092194" cy="870055"/>
      </dsp:txXfrm>
    </dsp:sp>
    <dsp:sp modelId="{2474861D-B130-41F6-8E4E-0F0AB5032B3A}">
      <dsp:nvSpPr>
        <dsp:cNvPr id="0" name=""/>
        <dsp:cNvSpPr/>
      </dsp:nvSpPr>
      <dsp:spPr>
        <a:xfrm>
          <a:off x="0" y="3480751"/>
          <a:ext cx="50921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FA927-3DAF-49BA-A0D8-31DED9A7B070}">
      <dsp:nvSpPr>
        <dsp:cNvPr id="0" name=""/>
        <dsp:cNvSpPr/>
      </dsp:nvSpPr>
      <dsp:spPr>
        <a:xfrm>
          <a:off x="0" y="3480751"/>
          <a:ext cx="5092194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(Kirkwood, 2005; WHO, 2015)</a:t>
          </a:r>
          <a:endParaRPr lang="en-US" sz="2100" kern="1200"/>
        </a:p>
      </dsp:txBody>
      <dsp:txXfrm>
        <a:off x="0" y="3480751"/>
        <a:ext cx="5092194" cy="8700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63996A-88BD-435A-A213-6F3E775B0219}">
      <dsp:nvSpPr>
        <dsp:cNvPr id="0" name=""/>
        <dsp:cNvSpPr/>
      </dsp:nvSpPr>
      <dsp:spPr>
        <a:xfrm>
          <a:off x="0" y="57531"/>
          <a:ext cx="10728959" cy="368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Disengagement theory:</a:t>
          </a:r>
          <a:r>
            <a:rPr lang="en-GB" sz="1500" kern="1200" dirty="0"/>
            <a:t> ageing involves withdrawal from society </a:t>
          </a:r>
          <a:r>
            <a:rPr lang="en-US" sz="1500" b="0" i="0" kern="1200" baseline="0" dirty="0"/>
            <a:t>(Cumming and Henry, 1961)</a:t>
          </a:r>
          <a:endParaRPr lang="en-US" sz="1500" kern="1200" dirty="0"/>
        </a:p>
      </dsp:txBody>
      <dsp:txXfrm>
        <a:off x="17991" y="75522"/>
        <a:ext cx="10692977" cy="332567"/>
      </dsp:txXfrm>
    </dsp:sp>
    <dsp:sp modelId="{58003146-C75C-4C05-87EA-403E9A230902}">
      <dsp:nvSpPr>
        <dsp:cNvPr id="0" name=""/>
        <dsp:cNvSpPr/>
      </dsp:nvSpPr>
      <dsp:spPr>
        <a:xfrm>
          <a:off x="0" y="469281"/>
          <a:ext cx="10728959" cy="368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Activity theory:</a:t>
          </a:r>
          <a:r>
            <a:rPr lang="en-GB" sz="1500" kern="1200" dirty="0"/>
            <a:t> maintaining engagement improves wellbeing </a:t>
          </a:r>
          <a:r>
            <a:rPr lang="en-US" sz="1500" b="0" i="0" kern="1200" baseline="0" dirty="0"/>
            <a:t>(Havighurst, 1963)</a:t>
          </a:r>
          <a:endParaRPr lang="en-US" sz="1500" kern="1200" dirty="0"/>
        </a:p>
      </dsp:txBody>
      <dsp:txXfrm>
        <a:off x="17991" y="487272"/>
        <a:ext cx="10692977" cy="332567"/>
      </dsp:txXfrm>
    </dsp:sp>
    <dsp:sp modelId="{81082FB7-B427-4DD6-B455-6E899312F31B}">
      <dsp:nvSpPr>
        <dsp:cNvPr id="0" name=""/>
        <dsp:cNvSpPr/>
      </dsp:nvSpPr>
      <dsp:spPr>
        <a:xfrm>
          <a:off x="0" y="881031"/>
          <a:ext cx="10728959" cy="368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Continuity theory:</a:t>
          </a:r>
          <a:r>
            <a:rPr lang="en-GB" sz="1500" kern="1200"/>
            <a:t> individuals maintain identity and lifestyle</a:t>
          </a:r>
          <a:r>
            <a:rPr lang="en-US" sz="1500" b="0" i="0" kern="1200" baseline="0"/>
            <a:t> (Atchley, 1989)</a:t>
          </a:r>
          <a:endParaRPr lang="en-US" sz="1500" kern="1200"/>
        </a:p>
      </dsp:txBody>
      <dsp:txXfrm>
        <a:off x="17991" y="899022"/>
        <a:ext cx="10692977" cy="332567"/>
      </dsp:txXfrm>
    </dsp:sp>
    <dsp:sp modelId="{CDB8D345-18A9-4CDC-8287-13551CDC3D5E}">
      <dsp:nvSpPr>
        <dsp:cNvPr id="0" name=""/>
        <dsp:cNvSpPr/>
      </dsp:nvSpPr>
      <dsp:spPr>
        <a:xfrm>
          <a:off x="0" y="1292781"/>
          <a:ext cx="10728959" cy="368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Life course perspective:</a:t>
          </a:r>
          <a:r>
            <a:rPr lang="en-GB" sz="1500" kern="1200" dirty="0"/>
            <a:t> ageing shaped by experiences and inequalities.</a:t>
          </a:r>
          <a:endParaRPr lang="en-US" sz="1500" kern="1200" dirty="0"/>
        </a:p>
      </dsp:txBody>
      <dsp:txXfrm>
        <a:off x="17991" y="1310772"/>
        <a:ext cx="10692977" cy="332567"/>
      </dsp:txXfrm>
    </dsp:sp>
    <dsp:sp modelId="{A68436FB-4E98-4DCE-94DE-0BB382756E20}">
      <dsp:nvSpPr>
        <dsp:cNvPr id="0" name=""/>
        <dsp:cNvSpPr/>
      </dsp:nvSpPr>
      <dsp:spPr>
        <a:xfrm>
          <a:off x="0" y="1704531"/>
          <a:ext cx="10728959" cy="3685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These frameworks inform person-centred and empowerment-focused care.</a:t>
          </a:r>
          <a:endParaRPr lang="en-US" sz="1500" kern="1200" dirty="0"/>
        </a:p>
      </dsp:txBody>
      <dsp:txXfrm>
        <a:off x="17991" y="1722522"/>
        <a:ext cx="10692977" cy="332567"/>
      </dsp:txXfrm>
    </dsp:sp>
    <dsp:sp modelId="{E4B8678C-D247-4D59-A467-402337F8CE80}">
      <dsp:nvSpPr>
        <dsp:cNvPr id="0" name=""/>
        <dsp:cNvSpPr/>
      </dsp:nvSpPr>
      <dsp:spPr>
        <a:xfrm>
          <a:off x="0" y="2116281"/>
          <a:ext cx="10728959" cy="368549"/>
        </a:xfrm>
        <a:prstGeom prst="roundRect">
          <a:avLst/>
        </a:prstGeom>
        <a:solidFill>
          <a:schemeClr val="bg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/>
            <a:t>(</a:t>
          </a:r>
          <a:r>
            <a:rPr lang="en-US" sz="1500" b="0" i="0" kern="1200" baseline="0" dirty="0">
              <a:solidFill>
                <a:schemeClr val="tx1"/>
              </a:solidFill>
            </a:rPr>
            <a:t>(World Health Organization, 2002)</a:t>
          </a:r>
          <a:r>
            <a:rPr lang="en-US" sz="1500" b="0" i="0" kern="1200" baseline="0" dirty="0"/>
            <a:t>)</a:t>
          </a:r>
          <a:endParaRPr lang="en-US" sz="1500" kern="1200" dirty="0"/>
        </a:p>
      </dsp:txBody>
      <dsp:txXfrm>
        <a:off x="17991" y="2134272"/>
        <a:ext cx="10692977" cy="3325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F6ED2C-7278-4112-B567-A76B93C84EDD}">
      <dsp:nvSpPr>
        <dsp:cNvPr id="0" name=""/>
        <dsp:cNvSpPr/>
      </dsp:nvSpPr>
      <dsp:spPr>
        <a:xfrm>
          <a:off x="1020487" y="735775"/>
          <a:ext cx="1098562" cy="109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B159B-884E-4798-B293-44C5AD5BB4BE}">
      <dsp:nvSpPr>
        <dsp:cNvPr id="0" name=""/>
        <dsp:cNvSpPr/>
      </dsp:nvSpPr>
      <dsp:spPr>
        <a:xfrm>
          <a:off x="393" y="1958168"/>
          <a:ext cx="3138750" cy="470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Services for older people include:</a:t>
          </a:r>
          <a:endParaRPr lang="en-US" sz="1600" kern="1200"/>
        </a:p>
      </dsp:txBody>
      <dsp:txXfrm>
        <a:off x="393" y="1958168"/>
        <a:ext cx="3138750" cy="470812"/>
      </dsp:txXfrm>
    </dsp:sp>
    <dsp:sp modelId="{5ACB23D7-FF47-49C1-B719-89792134B453}">
      <dsp:nvSpPr>
        <dsp:cNvPr id="0" name=""/>
        <dsp:cNvSpPr/>
      </dsp:nvSpPr>
      <dsp:spPr>
        <a:xfrm>
          <a:off x="393" y="2486577"/>
          <a:ext cx="3138750" cy="112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Domiciliary care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Residential and nursing homes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Community and day services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Integrated care models</a:t>
          </a:r>
          <a:endParaRPr lang="en-US" sz="1400" kern="1200" dirty="0"/>
        </a:p>
      </dsp:txBody>
      <dsp:txXfrm>
        <a:off x="393" y="2486577"/>
        <a:ext cx="3138750" cy="1128985"/>
      </dsp:txXfrm>
    </dsp:sp>
    <dsp:sp modelId="{7D3C32E1-B3D1-4E5B-9BA8-E27547DBE739}">
      <dsp:nvSpPr>
        <dsp:cNvPr id="0" name=""/>
        <dsp:cNvSpPr/>
      </dsp:nvSpPr>
      <dsp:spPr>
        <a:xfrm>
          <a:off x="4708518" y="735775"/>
          <a:ext cx="1098562" cy="109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6B6679-E755-4C28-B3A6-E071BF3BFE3B}">
      <dsp:nvSpPr>
        <dsp:cNvPr id="0" name=""/>
        <dsp:cNvSpPr/>
      </dsp:nvSpPr>
      <dsp:spPr>
        <a:xfrm>
          <a:off x="3688425" y="1958168"/>
          <a:ext cx="3138750" cy="470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Strengths:</a:t>
          </a:r>
          <a:endParaRPr lang="en-US" sz="1600" kern="1200"/>
        </a:p>
      </dsp:txBody>
      <dsp:txXfrm>
        <a:off x="3688425" y="1958168"/>
        <a:ext cx="3138750" cy="470812"/>
      </dsp:txXfrm>
    </dsp:sp>
    <dsp:sp modelId="{C4CB135E-4315-4190-8197-F30771B0C21F}">
      <dsp:nvSpPr>
        <dsp:cNvPr id="0" name=""/>
        <dsp:cNvSpPr/>
      </dsp:nvSpPr>
      <dsp:spPr>
        <a:xfrm>
          <a:off x="3688425" y="2486577"/>
          <a:ext cx="3138750" cy="112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Person-centred focus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Promotes independence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Community support</a:t>
          </a:r>
          <a:endParaRPr lang="en-US" sz="1400" kern="1200" dirty="0"/>
        </a:p>
      </dsp:txBody>
      <dsp:txXfrm>
        <a:off x="3688425" y="2486577"/>
        <a:ext cx="3138750" cy="1128985"/>
      </dsp:txXfrm>
    </dsp:sp>
    <dsp:sp modelId="{549CAB7A-0F32-4C68-91E0-37DDDCCBD64F}">
      <dsp:nvSpPr>
        <dsp:cNvPr id="0" name=""/>
        <dsp:cNvSpPr/>
      </dsp:nvSpPr>
      <dsp:spPr>
        <a:xfrm>
          <a:off x="8396550" y="735775"/>
          <a:ext cx="1098562" cy="1098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9774F-DAF5-4660-9409-512D43A6527C}">
      <dsp:nvSpPr>
        <dsp:cNvPr id="0" name=""/>
        <dsp:cNvSpPr/>
      </dsp:nvSpPr>
      <dsp:spPr>
        <a:xfrm>
          <a:off x="7376456" y="1958168"/>
          <a:ext cx="3138750" cy="470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Challenges:</a:t>
          </a:r>
          <a:endParaRPr lang="en-US" sz="1600" kern="1200"/>
        </a:p>
      </dsp:txBody>
      <dsp:txXfrm>
        <a:off x="7376456" y="1958168"/>
        <a:ext cx="3138750" cy="470812"/>
      </dsp:txXfrm>
    </dsp:sp>
    <dsp:sp modelId="{5BF753AB-304F-4B03-8CEC-A02C9CCE0608}">
      <dsp:nvSpPr>
        <dsp:cNvPr id="0" name=""/>
        <dsp:cNvSpPr/>
      </dsp:nvSpPr>
      <dsp:spPr>
        <a:xfrm>
          <a:off x="7376456" y="2486577"/>
          <a:ext cx="3138750" cy="1128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Funding pressures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Workforce shortages</a:t>
          </a:r>
          <a:endParaRPr lang="en-US" sz="1400" kern="1200" dirty="0"/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Variability in quality.</a:t>
          </a:r>
          <a:endParaRPr lang="en-US" sz="1400" kern="1200" dirty="0"/>
        </a:p>
      </dsp:txBody>
      <dsp:txXfrm>
        <a:off x="7376456" y="2486577"/>
        <a:ext cx="3138750" cy="11289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E0A3F2-C191-4423-8B92-5D1E35D09A3D}">
      <dsp:nvSpPr>
        <dsp:cNvPr id="0" name=""/>
        <dsp:cNvSpPr/>
      </dsp:nvSpPr>
      <dsp:spPr>
        <a:xfrm>
          <a:off x="0" y="230430"/>
          <a:ext cx="5837750" cy="14994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3074" tIns="291592" rIns="453074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Chronic illness and frailty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Loneliness and isolation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Poverty and inequality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Digital exclusion</a:t>
          </a:r>
          <a:endParaRPr lang="en-US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/>
            <a:t>Age discrimination</a:t>
          </a:r>
          <a:endParaRPr lang="en-US" sz="1400" kern="1200"/>
        </a:p>
      </dsp:txBody>
      <dsp:txXfrm>
        <a:off x="0" y="230430"/>
        <a:ext cx="5837750" cy="1499400"/>
      </dsp:txXfrm>
    </dsp:sp>
    <dsp:sp modelId="{5F4DB857-F8E3-4C92-BE67-1D435BD5610D}">
      <dsp:nvSpPr>
        <dsp:cNvPr id="0" name=""/>
        <dsp:cNvSpPr/>
      </dsp:nvSpPr>
      <dsp:spPr>
        <a:xfrm>
          <a:off x="291887" y="23790"/>
          <a:ext cx="4086425" cy="41328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4457" tIns="0" rIns="15445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Older people face:</a:t>
          </a:r>
          <a:endParaRPr lang="en-US" sz="1400" kern="1200"/>
        </a:p>
      </dsp:txBody>
      <dsp:txXfrm>
        <a:off x="312062" y="43965"/>
        <a:ext cx="4046075" cy="372930"/>
      </dsp:txXfrm>
    </dsp:sp>
    <dsp:sp modelId="{D792A43F-207C-4D56-9C39-F7DD1B5D2920}">
      <dsp:nvSpPr>
        <dsp:cNvPr id="0" name=""/>
        <dsp:cNvSpPr/>
      </dsp:nvSpPr>
      <dsp:spPr>
        <a:xfrm>
          <a:off x="0" y="2012071"/>
          <a:ext cx="5837750" cy="352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C549F2C-5815-4C3C-88E2-CBDB9B9009F7}">
      <dsp:nvSpPr>
        <dsp:cNvPr id="0" name=""/>
        <dsp:cNvSpPr/>
      </dsp:nvSpPr>
      <dsp:spPr>
        <a:xfrm>
          <a:off x="291887" y="1805431"/>
          <a:ext cx="4086425" cy="41328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4457" tIns="0" rIns="15445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These reduce functional ability and wellbeing.</a:t>
          </a:r>
          <a:endParaRPr lang="en-US" sz="1400" kern="1200"/>
        </a:p>
      </dsp:txBody>
      <dsp:txXfrm>
        <a:off x="312062" y="1825606"/>
        <a:ext cx="4046075" cy="372930"/>
      </dsp:txXfrm>
    </dsp:sp>
    <dsp:sp modelId="{BA70A75F-C391-43CC-8585-47A615D87AAD}">
      <dsp:nvSpPr>
        <dsp:cNvPr id="0" name=""/>
        <dsp:cNvSpPr/>
      </dsp:nvSpPr>
      <dsp:spPr>
        <a:xfrm>
          <a:off x="0" y="2647111"/>
          <a:ext cx="5837750" cy="3528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07EFEBD-32C4-4250-8866-E8CF156834F5}">
      <dsp:nvSpPr>
        <dsp:cNvPr id="0" name=""/>
        <dsp:cNvSpPr/>
      </dsp:nvSpPr>
      <dsp:spPr>
        <a:xfrm>
          <a:off x="291887" y="2440470"/>
          <a:ext cx="4086425" cy="41328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4457" tIns="0" rIns="15445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nl-NL" sz="1400" kern="1200"/>
            <a:t>(Marmot et al., 2020; Age UK, 2021)</a:t>
          </a:r>
          <a:endParaRPr lang="en-US" sz="1400" kern="1200"/>
        </a:p>
      </dsp:txBody>
      <dsp:txXfrm>
        <a:off x="312062" y="2460645"/>
        <a:ext cx="4046075" cy="3729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7B628-1AA8-FE9E-FBF3-20316069AB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FC6394-CB15-C0D2-6554-46D33C9C32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96D79E-1CEB-C2EE-05AF-3A1E0494C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F3BC82-1F3D-3DAE-D42C-BB0239C22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FEC104-CEC0-CD25-CC37-97F600AE8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802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365FD-A662-5806-0A0B-8266D1FF2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C7845-FE09-DCE3-310D-5487F146FF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DF1EB1-70F7-C89D-FB06-2EA5843F2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94CDA-F768-3C50-9243-BF9AA8338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4A1AF-128F-3C96-72BC-3406AA0FE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238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82C49-3FBE-87DC-E481-C33BDA9E8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2E8AC-037A-E41B-40D9-E7F8D9EF14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F3997-8A05-3F07-0E8A-628F7AEBB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AF9E4-5303-1E77-3ED9-51597E92C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E06C1-2E00-51A7-EF19-C89365B6C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411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46F02-F574-AAFE-63E9-481CD0336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CF1D5-CDF8-58E8-F86A-6660B7E9BF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23FD1F-15FF-7BAC-6275-A965D70D31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7992D4-8745-44C2-743C-E57CEA80F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3B801-A891-F4D4-B28E-C901E55C4B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82396F-5BC8-3DC6-B9A4-38A3882C2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7741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1D92E-1AC5-D1A4-5B09-97D8F92B7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8889D-4604-BCC5-60FC-C384DA5754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324EB7-07F0-4D9A-B4AA-0A33BF27E6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89441B-1DF8-985D-517B-95A9F06EE8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A49D3F-8360-51C9-330E-174BFDA4E0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96C828-782E-5FE0-A341-D7A342C16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7FC91D-3AEA-5859-9BBC-E3F5A2CF8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A653EB-F115-8B1E-60CB-831F82140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087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1414D-5CE4-C66A-35B4-9251C41E6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94D95-0CBB-FCB8-9B1C-5ADB61B64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C661EB-94FE-497E-692F-9F679F2B2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04867A-BCE0-BEFB-2870-7938AC1AF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595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17019A-92E4-270E-62DD-D7BAC07A2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FD4F6F-B84B-7CA1-44DD-5F9D405ED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976458-3A31-2B97-78E9-92D8C195D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889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25074-0D32-1433-FAFB-79FBE71C5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4BAFB-B13C-59B1-2F0F-FDBD0A783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48EC39-11E7-0F77-6ED3-5E2F7C2004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60F3A7-6F07-89BD-F315-B3786FF3C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B788CA-3A75-262D-329D-4FC29AC94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19190B-09A6-70D2-EEF1-79D9DD70E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290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AFAF4-3321-DF22-7325-2560C0A8F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E11A4C-0CEB-D489-5313-6D1A1460D6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49BE58-7F61-901A-3855-928EA8BF25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159016-AE63-F5BD-4FFE-E96613F3B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879740-2803-7B18-3326-CB8DCBA0F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2004B-5B26-E532-39B0-C6E12793C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52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18964-352A-7EA0-72D0-7F28FBC01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775C96-FD05-9E1B-73E1-DD2030EEF2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7F241-7E56-0EBB-CD0B-CFC6389DB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C04312-EA07-72B1-AB5E-75B95C1A8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7A069-67DD-A285-26FC-8FEFC9B35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729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75E81-2B3E-D425-085C-5315883454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07C730-D077-D029-934A-400CEBC127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DFF98-B689-85A8-4956-049CE16AB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60756E-535D-3795-86D8-FAA9C3C01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4D15A8-83B5-1B9D-78F3-C5DEE77A7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107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124CE4-3DFC-02BA-A3A9-475A16199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C5F7B1-FFEB-B919-DAB1-385D67524D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BD6C5-7187-0E89-F884-8F55ABCA0A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ED1389-00E0-425F-B67B-D0909F4CC7AC}" type="datetimeFigureOut">
              <a:rPr lang="en-GB" smtClean="0"/>
              <a:t>28/02/2026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6C373-9281-B63C-8D00-C01D4CF9C8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F2B7DC-CEC8-745A-3447-2C11511649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39415B-7096-4C50-AF83-3E4247CDB8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917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4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3.jpe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2.png"/><Relationship Id="rId5" Type="http://schemas.openxmlformats.org/officeDocument/2006/relationships/diagramLayout" Target="../diagrams/layout2.xml"/><Relationship Id="rId10" Type="http://schemas.openxmlformats.org/officeDocument/2006/relationships/image" Target="../media/image5.jpeg"/><Relationship Id="rId4" Type="http://schemas.openxmlformats.org/officeDocument/2006/relationships/diagramData" Target="../diagrams/data2.xml"/><Relationship Id="rId9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10" Type="http://schemas.openxmlformats.org/officeDocument/2006/relationships/image" Target="../media/image2.png"/><Relationship Id="rId4" Type="http://schemas.openxmlformats.org/officeDocument/2006/relationships/diagramData" Target="../diagrams/data3.xml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sv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0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image" Target="../media/image12.jpeg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Data" Target="../diagrams/data5.xml"/><Relationship Id="rId11" Type="http://schemas.openxmlformats.org/officeDocument/2006/relationships/image" Target="../media/image2.png"/><Relationship Id="rId5" Type="http://schemas.openxmlformats.org/officeDocument/2006/relationships/image" Target="../media/image22.svg"/><Relationship Id="rId10" Type="http://schemas.microsoft.com/office/2007/relationships/diagramDrawing" Target="../diagrams/drawing5.xml"/><Relationship Id="rId4" Type="http://schemas.openxmlformats.org/officeDocument/2006/relationships/image" Target="../media/image21.png"/><Relationship Id="rId9" Type="http://schemas.openxmlformats.org/officeDocument/2006/relationships/diagramColors" Target="../diagrams/colors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image" Target="../media/image2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publications/reports/the-marmot-review-10-years-on" TargetMode="External"/><Relationship Id="rId3" Type="http://schemas.openxmlformats.org/officeDocument/2006/relationships/hyperlink" Target="https://www.ageuk.org.uk/globalassets/age-uk/documents/reports-and-publications/reports-and-briefings/later_life_uk_factsheet.pdf" TargetMode="External"/><Relationship Id="rId7" Type="http://schemas.openxmlformats.org/officeDocument/2006/relationships/hyperlink" Target="https://doi.org/10.1016/j.cell.2005.01.027" TargetMode="External"/><Relationship Id="rId2" Type="http://schemas.openxmlformats.org/officeDocument/2006/relationships/hyperlink" Target="https://doi.org/10.1093/geront/29.2.18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93/geront/3.1.8" TargetMode="External"/><Relationship Id="rId5" Type="http://schemas.openxmlformats.org/officeDocument/2006/relationships/hyperlink" Target="https://www.jmir.org/2018/11/e8775" TargetMode="External"/><Relationship Id="rId4" Type="http://schemas.openxmlformats.org/officeDocument/2006/relationships/hyperlink" Target="https://www.legislation.gov.uk/ukpga/2014/23/contents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96/annals.1396.037" TargetMode="External"/><Relationship Id="rId3" Type="http://schemas.openxmlformats.org/officeDocument/2006/relationships/hyperlink" Target="https://www.scie.org.uk/publications/reports/report53.pdf" TargetMode="External"/><Relationship Id="rId7" Type="http://schemas.openxmlformats.org/officeDocument/2006/relationships/hyperlink" Target="https://doi.org/10.1186/1471-2318-10-28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forcare.org.uk/Adult-Social-Care-Workforce-Data/workforceintelligence/resources/Reports/National/The-size-and-structure-of-the-adult-social-care-sector-and-workforce-in-England-2025.pdf?utm_source=chatgpt.com" TargetMode="External"/><Relationship Id="rId11" Type="http://schemas.openxmlformats.org/officeDocument/2006/relationships/hyperlink" Target="https://www.ons.gov.uk/peoplepopulationandcommunity/birthsdeathsandmarriages/ageing" TargetMode="External"/><Relationship Id="rId5" Type="http://schemas.openxmlformats.org/officeDocument/2006/relationships/hyperlink" Target="https://www.ons.gov.uk/" TargetMode="External"/><Relationship Id="rId10" Type="http://schemas.openxmlformats.org/officeDocument/2006/relationships/hyperlink" Target="https://www.who.int/publications/i/item/9789241565042" TargetMode="External"/><Relationship Id="rId4" Type="http://schemas.openxmlformats.org/officeDocument/2006/relationships/hyperlink" Target="https://www.longtermplan.nhs.uk/" TargetMode="External"/><Relationship Id="rId9" Type="http://schemas.openxmlformats.org/officeDocument/2006/relationships/hyperlink" Target="https://www.who.int/publications/i/item/WHO-NMH-NPH-02.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1B576-0CD4-9836-CA55-84AC70D5B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vert="horz" lIns="91440" tIns="45720" rIns="91440" bIns="45720" rtlCol="0" anchor="b">
            <a:normAutofit/>
          </a:bodyPr>
          <a:lstStyle/>
          <a:p>
            <a:pPr fontAlgn="base">
              <a:spcAft>
                <a:spcPts val="600"/>
              </a:spcAft>
            </a:pPr>
            <a:r>
              <a:rPr lang="en-US" altLang="en-US" sz="4100">
                <a:solidFill>
                  <a:srgbClr val="FFFFFF"/>
                </a:solidFill>
              </a:rPr>
              <a:t>Evaluating the Care, Empowerment and Support Needs of Older People</a:t>
            </a:r>
            <a:endParaRPr lang="en-US" altLang="en-US" sz="4100" dirty="0">
              <a:solidFill>
                <a:srgbClr val="FFFFFF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D2CE3C-7DCC-1B77-1B83-E0119AF2B8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300">
                <a:solidFill>
                  <a:srgbClr val="FFFFFF"/>
                </a:solidFill>
              </a:rPr>
              <a:t>Module: BMHP6027 – Empowering the Older Person</a:t>
            </a:r>
            <a:endParaRPr lang="en-US" altLang="en-US" sz="1300">
              <a:solidFill>
                <a:srgbClr val="FFFFFF"/>
              </a:solidFill>
            </a:endParaRPr>
          </a:p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>
                <a:solidFill>
                  <a:srgbClr val="FFFFFF"/>
                </a:solidFill>
              </a:rPr>
              <a:t>Syeda Anisa Afzaal</a:t>
            </a:r>
          </a:p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>
                <a:solidFill>
                  <a:srgbClr val="FFFFFF"/>
                </a:solidFill>
              </a:rPr>
              <a:t>2310939</a:t>
            </a:r>
          </a:p>
          <a:p>
            <a:pPr indent="-228600" algn="l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300">
                <a:solidFill>
                  <a:srgbClr val="FFFFFF"/>
                </a:solidFill>
              </a:rPr>
              <a:t>Lecturer name</a:t>
            </a:r>
            <a:endParaRPr lang="en-US" altLang="en-US" sz="1300" dirty="0">
              <a:solidFill>
                <a:srgbClr val="FFFFFF"/>
              </a:solidFill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A1F73385-C64F-BC94-861A-A4C6F89CDEB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840" b="7890"/>
          <a:stretch>
            <a:fillRect/>
          </a:stretch>
        </p:blipFill>
        <p:spPr>
          <a:xfrm>
            <a:off x="6920559" y="2385062"/>
            <a:ext cx="3737164" cy="2102163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2281FAD-6FDE-62AD-20E6-EC4287C7FA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3862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4429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697"/>
    </mc:Choice>
    <mc:Fallback>
      <p:transition spd="slow" advTm="146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Two people holding hands">
            <a:extLst>
              <a:ext uri="{FF2B5EF4-FFF2-40B4-BE49-F238E27FC236}">
                <a16:creationId xmlns:a16="http://schemas.microsoft.com/office/drawing/2014/main" id="{46EF38CD-3AB8-BEB6-21A7-DDE1ACC8203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568" r="9091" b="753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477B7E-39E2-83C1-C7F8-1ABEF9B9A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Introduction</a:t>
            </a:r>
          </a:p>
        </p:txBody>
      </p:sp>
      <p:graphicFrame>
        <p:nvGraphicFramePr>
          <p:cNvPr id="44" name="Content Placeholder 2">
            <a:extLst>
              <a:ext uri="{FF2B5EF4-FFF2-40B4-BE49-F238E27FC236}">
                <a16:creationId xmlns:a16="http://schemas.microsoft.com/office/drawing/2014/main" id="{96528E9F-0013-B5D9-F945-AC6E83AAB087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1602444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5BF9E02-4CD3-4C78-E96F-8711F82CAD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12668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01"/>
    </mc:Choice>
    <mc:Fallback>
      <p:transition spd="slow" advTm="71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804" name="Rectangle 33803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E29F64-15FA-8C12-5E8A-B14B8B49C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/>
              <a:t>Defining Ageing</a:t>
            </a:r>
          </a:p>
        </p:txBody>
      </p:sp>
      <p:graphicFrame>
        <p:nvGraphicFramePr>
          <p:cNvPr id="33810" name="Rectangle 1">
            <a:extLst>
              <a:ext uri="{FF2B5EF4-FFF2-40B4-BE49-F238E27FC236}">
                <a16:creationId xmlns:a16="http://schemas.microsoft.com/office/drawing/2014/main" id="{FF48C753-468A-DDDF-9B6B-2943B6FC30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1" y="1825625"/>
          <a:ext cx="509219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3806" name="Oval 33805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3799" name="Picture 7" descr="Three circles overlap in the middle. The circles are labeled Biological, Psychological, and Social.">
            <a:extLst>
              <a:ext uri="{FF2B5EF4-FFF2-40B4-BE49-F238E27FC236}">
                <a16:creationId xmlns:a16="http://schemas.microsoft.com/office/drawing/2014/main" id="{D5758479-2118-938D-E452-BBC17AE3CA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07" b="-1"/>
          <a:stretch>
            <a:fillRect/>
          </a:stretch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808" name="Arc 33807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3795" name="Picture 3">
            <a:extLst>
              <a:ext uri="{FF2B5EF4-FFF2-40B4-BE49-F238E27FC236}">
                <a16:creationId xmlns:a16="http://schemas.microsoft.com/office/drawing/2014/main" id="{5D7302CA-AC72-DA69-FEA3-568581F175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1" r="19523" b="1"/>
          <a:stretch>
            <a:fillRect/>
          </a:stretch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198774A-A724-26F0-3C4D-3A98A5D84C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36530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992"/>
    </mc:Choice>
    <mc:Fallback>
      <p:transition spd="slow" advTm="689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0D3678-6599-9DB1-C675-404DC6B59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Ageing Population in the UK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A74FB-DB19-40D4-1F5F-78EC0776EA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5066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500"/>
              <a:t>The UK population aged 65+ is increasing significantly.</a:t>
            </a:r>
          </a:p>
          <a:p>
            <a:r>
              <a:rPr lang="en-US" sz="1500"/>
              <a:t>Rising life expectancy has increased demand for health and social care.</a:t>
            </a:r>
          </a:p>
          <a:p>
            <a:r>
              <a:rPr lang="en-US" sz="1500"/>
              <a:t>Common needs include:</a:t>
            </a:r>
          </a:p>
          <a:p>
            <a:pPr lvl="1"/>
            <a:r>
              <a:rPr lang="en-US" sz="1500"/>
              <a:t>Physical health</a:t>
            </a:r>
          </a:p>
          <a:p>
            <a:pPr lvl="1"/>
            <a:r>
              <a:rPr lang="en-US" sz="1500"/>
              <a:t>Mental wellbeing</a:t>
            </a:r>
          </a:p>
          <a:p>
            <a:pPr lvl="1"/>
            <a:r>
              <a:rPr lang="en-US" sz="1500"/>
              <a:t>Social participation</a:t>
            </a:r>
          </a:p>
          <a:p>
            <a:pPr lvl="1"/>
            <a:r>
              <a:rPr lang="en-US" sz="1500"/>
              <a:t>Independence</a:t>
            </a:r>
          </a:p>
          <a:p>
            <a:r>
              <a:rPr lang="en-US" sz="1500"/>
              <a:t>Innovation and policy reform are essential.</a:t>
            </a:r>
          </a:p>
          <a:p>
            <a:pPr marL="0"/>
            <a:r>
              <a:rPr lang="en-US" sz="1500"/>
              <a:t>(ONS, 2022; Age UK, 2021)</a:t>
            </a:r>
          </a:p>
          <a:p>
            <a:endParaRPr lang="en-US" sz="150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A666533-070F-A83F-16F9-0A90356DDF9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5987738" y="1434214"/>
            <a:ext cx="5628018" cy="3756701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B0D8949-9531-F1D4-6381-7B2D859601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29371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410"/>
    </mc:Choice>
    <mc:Fallback>
      <p:transition spd="slow" advTm="674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F26DF-F456-C1E1-BD64-0F989B888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Theories of Ageing</a:t>
            </a:r>
          </a:p>
        </p:txBody>
      </p:sp>
      <p:graphicFrame>
        <p:nvGraphicFramePr>
          <p:cNvPr id="67" name="Rectangle 1">
            <a:extLst>
              <a:ext uri="{FF2B5EF4-FFF2-40B4-BE49-F238E27FC236}">
                <a16:creationId xmlns:a16="http://schemas.microsoft.com/office/drawing/2014/main" id="{D2164687-04E5-916C-B3AC-93456E2793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378642"/>
              </p:ext>
            </p:extLst>
          </p:nvPr>
        </p:nvGraphicFramePr>
        <p:xfrm>
          <a:off x="502920" y="1731980"/>
          <a:ext cx="10728960" cy="254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45AFACB-2C4A-DE16-6B86-C0938410A974}"/>
              </a:ext>
            </a:extLst>
          </p:cNvPr>
          <p:cNvSpPr/>
          <p:nvPr/>
        </p:nvSpPr>
        <p:spPr>
          <a:xfrm>
            <a:off x="5352273" y="5039587"/>
            <a:ext cx="2252477" cy="1637657"/>
          </a:xfrm>
          <a:prstGeom prst="roundRect">
            <a:avLst/>
          </a:prstGeom>
          <a:solidFill>
            <a:srgbClr val="EFE6A3"/>
          </a:solidFill>
          <a:ln>
            <a:solidFill>
              <a:srgbClr val="A99B3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6EBFF191-3CEF-E0D3-44B5-35369C2F154E}"/>
              </a:ext>
            </a:extLst>
          </p:cNvPr>
          <p:cNvSpPr/>
          <p:nvPr/>
        </p:nvSpPr>
        <p:spPr>
          <a:xfrm>
            <a:off x="502920" y="5039587"/>
            <a:ext cx="2393100" cy="1637660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FCC2CC11-C24C-55F5-988B-E3F4BEB3F19C}"/>
              </a:ext>
            </a:extLst>
          </p:cNvPr>
          <p:cNvSpPr/>
          <p:nvPr/>
        </p:nvSpPr>
        <p:spPr>
          <a:xfrm>
            <a:off x="7706639" y="5039587"/>
            <a:ext cx="2252476" cy="1637658"/>
          </a:xfrm>
          <a:prstGeom prst="roundRect">
            <a:avLst/>
          </a:prstGeom>
          <a:solidFill>
            <a:srgbClr val="F4D4E6"/>
          </a:solidFill>
          <a:ln>
            <a:solidFill>
              <a:srgbClr val="EA3AE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92FF473E-9E63-782E-2C2F-B2805FF0599C}"/>
              </a:ext>
            </a:extLst>
          </p:cNvPr>
          <p:cNvSpPr/>
          <p:nvPr/>
        </p:nvSpPr>
        <p:spPr>
          <a:xfrm>
            <a:off x="2997909" y="5039587"/>
            <a:ext cx="2252475" cy="163765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C4F924C-700C-FAF0-A14B-2E7BD6C4F457}"/>
              </a:ext>
            </a:extLst>
          </p:cNvPr>
          <p:cNvCxnSpPr>
            <a:cxnSpLocks/>
          </p:cNvCxnSpPr>
          <p:nvPr/>
        </p:nvCxnSpPr>
        <p:spPr>
          <a:xfrm>
            <a:off x="701040" y="5507182"/>
            <a:ext cx="201168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A8C8467-0BB9-0222-C359-40D13A67447A}"/>
              </a:ext>
            </a:extLst>
          </p:cNvPr>
          <p:cNvCxnSpPr/>
          <p:nvPr/>
        </p:nvCxnSpPr>
        <p:spPr>
          <a:xfrm>
            <a:off x="5564111" y="5477164"/>
            <a:ext cx="182880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025F12F3-910D-D90B-E3D5-6A7D256A4ADC}"/>
              </a:ext>
            </a:extLst>
          </p:cNvPr>
          <p:cNvCxnSpPr/>
          <p:nvPr/>
        </p:nvCxnSpPr>
        <p:spPr>
          <a:xfrm>
            <a:off x="7903237" y="5487324"/>
            <a:ext cx="185928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FFBB99D7-1C44-EB0B-4FAC-2BFE66E72386}"/>
              </a:ext>
            </a:extLst>
          </p:cNvPr>
          <p:cNvCxnSpPr/>
          <p:nvPr/>
        </p:nvCxnSpPr>
        <p:spPr>
          <a:xfrm>
            <a:off x="3160600" y="5507182"/>
            <a:ext cx="18084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F23CCA15-9F5D-5C93-1494-4F8DE4BBE97A}"/>
              </a:ext>
            </a:extLst>
          </p:cNvPr>
          <p:cNvSpPr txBox="1"/>
          <p:nvPr/>
        </p:nvSpPr>
        <p:spPr>
          <a:xfrm>
            <a:off x="762000" y="5171440"/>
            <a:ext cx="191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  <a:latin typeface="Amasis MT Pro Medium" panose="020406040500050203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Disengagement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23ADA16-8520-1E48-E187-B3D03CA4825B}"/>
              </a:ext>
            </a:extLst>
          </p:cNvPr>
          <p:cNvSpPr txBox="1"/>
          <p:nvPr/>
        </p:nvSpPr>
        <p:spPr>
          <a:xfrm>
            <a:off x="3201240" y="517144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Amasis MT Pro Medium" panose="02040604050005020304" pitchFamily="18" charset="0"/>
              </a:rPr>
              <a:t>Activity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8289D20F-8D2B-BE56-9C5A-A41D13D469B1}"/>
              </a:ext>
            </a:extLst>
          </p:cNvPr>
          <p:cNvSpPr txBox="1"/>
          <p:nvPr/>
        </p:nvSpPr>
        <p:spPr>
          <a:xfrm>
            <a:off x="5630151" y="5151120"/>
            <a:ext cx="1696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996633"/>
                </a:solidFill>
                <a:latin typeface="Amasis MT Pro Medium" panose="02040604050005020304" pitchFamily="18" charset="0"/>
              </a:rPr>
              <a:t>Continuity</a:t>
            </a:r>
          </a:p>
        </p:txBody>
      </p:sp>
      <p:pic>
        <p:nvPicPr>
          <p:cNvPr id="63" name="Picture 62" descr="A white background with black and white clouds&#10;&#10;AI-generated content may be incorrect.">
            <a:extLst>
              <a:ext uri="{FF2B5EF4-FFF2-40B4-BE49-F238E27FC236}">
                <a16:creationId xmlns:a16="http://schemas.microsoft.com/office/drawing/2014/main" id="{01A083AE-13A6-E882-6065-8CF46E5C332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775" y="4243061"/>
            <a:ext cx="8909742" cy="760508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184A5313-8C6D-E2B6-206D-F3EAFAC9F1A8}"/>
              </a:ext>
            </a:extLst>
          </p:cNvPr>
          <p:cNvSpPr txBox="1"/>
          <p:nvPr/>
        </p:nvSpPr>
        <p:spPr>
          <a:xfrm>
            <a:off x="7903237" y="5171440"/>
            <a:ext cx="1827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Amasis MT Pro Medium" panose="02040604050005020304" pitchFamily="18" charset="0"/>
              </a:rPr>
              <a:t>Life Course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61CC18CA-6EA8-D247-72B7-94C08EB2AF8E}"/>
              </a:ext>
            </a:extLst>
          </p:cNvPr>
          <p:cNvSpPr txBox="1"/>
          <p:nvPr/>
        </p:nvSpPr>
        <p:spPr>
          <a:xfrm>
            <a:off x="1102925" y="5655362"/>
            <a:ext cx="12293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masis MT Pro Medium" panose="02040604050005020304" pitchFamily="18" charset="0"/>
              </a:rPr>
              <a:t>Withdrawal, Reduced social interaction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153F0EA7-5E69-2E04-95CD-8D1B55869D91}"/>
              </a:ext>
            </a:extLst>
          </p:cNvPr>
          <p:cNvSpPr txBox="1"/>
          <p:nvPr/>
        </p:nvSpPr>
        <p:spPr>
          <a:xfrm>
            <a:off x="3273987" y="5631985"/>
            <a:ext cx="1767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accent6">
                    <a:lumMod val="75000"/>
                  </a:schemeClr>
                </a:solidFill>
                <a:latin typeface="Amasis MT Pro Medium" panose="02040604050005020304" pitchFamily="18" charset="0"/>
              </a:rPr>
              <a:t>Engagement, Social participation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421A0414-F741-5485-8F4D-2279C57A0085}"/>
              </a:ext>
            </a:extLst>
          </p:cNvPr>
          <p:cNvSpPr txBox="1"/>
          <p:nvPr/>
        </p:nvSpPr>
        <p:spPr>
          <a:xfrm>
            <a:off x="5730240" y="5631985"/>
            <a:ext cx="15966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accent2">
                    <a:lumMod val="50000"/>
                  </a:schemeClr>
                </a:solidFill>
                <a:latin typeface="Amasis MT Pro Medium" panose="02040604050005020304" pitchFamily="18" charset="0"/>
              </a:rPr>
              <a:t>Stability, Identity, Routine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29624410-9E9D-89E6-78F9-301408B20162}"/>
              </a:ext>
            </a:extLst>
          </p:cNvPr>
          <p:cNvSpPr txBox="1"/>
          <p:nvPr/>
        </p:nvSpPr>
        <p:spPr>
          <a:xfrm>
            <a:off x="8000855" y="5619177"/>
            <a:ext cx="166404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accent5">
                    <a:lumMod val="75000"/>
                  </a:schemeClr>
                </a:solidFill>
                <a:latin typeface="Amasis MT Pro Medium" panose="02040604050005020304" pitchFamily="18" charset="0"/>
              </a:rPr>
              <a:t>Lifelong path, Experiences, Transitions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F8994A8-8AFC-1A99-DBB5-BBB5B07646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00799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949"/>
    </mc:Choice>
    <mc:Fallback>
      <p:transition spd="slow" advTm="779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DC5A442-E2D0-4F6D-894C-999AF89A7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78231-E9B5-E728-119E-BDFF6580E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349664"/>
            <a:ext cx="5845571" cy="1638377"/>
          </a:xfrm>
        </p:spPr>
        <p:txBody>
          <a:bodyPr anchor="b">
            <a:normAutofit/>
          </a:bodyPr>
          <a:lstStyle/>
          <a:p>
            <a:r>
              <a:rPr lang="en-GB" sz="4800"/>
              <a:t>Policy and Legislation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D176EAB-A35E-0B04-696D-370E20DF68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7988" y="2620641"/>
            <a:ext cx="5837750" cy="302370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 UK policies shaping elderly care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2014 Care Act: well-being and individualization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2010 Equality Act </a:t>
            </a:r>
            <a:r>
              <a:rPr lang="en-US" altLang="en-US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prohibits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discrimination.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Human Rights Act of 1998: dignity and autonomy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Long Term Plan – Integrated and community care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de-DE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(DHSC, 2014; NHS England, 2019)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2779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Court outline">
            <a:extLst>
              <a:ext uri="{FF2B5EF4-FFF2-40B4-BE49-F238E27FC236}">
                <a16:creationId xmlns:a16="http://schemas.microsoft.com/office/drawing/2014/main" id="{FE261371-7111-B3D4-50FF-62B12EDCD4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45839" y="596271"/>
            <a:ext cx="2386584" cy="2386584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0BB19363-8354-4E75-A15C-A08F75517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429000"/>
            <a:ext cx="4647368" cy="2779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 descr="Scales of justice with solid fill">
            <a:extLst>
              <a:ext uri="{FF2B5EF4-FFF2-40B4-BE49-F238E27FC236}">
                <a16:creationId xmlns:a16="http://schemas.microsoft.com/office/drawing/2014/main" id="{D3CEF2EE-EC4D-E29D-3C5D-12396B3E65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5840" y="3625596"/>
            <a:ext cx="2386584" cy="2386584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305F46E-9551-B6AB-5D04-43D5DBF6E2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13230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136"/>
    </mc:Choice>
    <mc:Fallback>
      <p:transition spd="slow" advTm="621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E3E9ECA-496D-2115-3422-680C871441D2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0E6DC7-2299-DB8D-010F-772F3D350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Overview of Current Care Provisions</a:t>
            </a:r>
            <a:endParaRPr lang="en-GB" dirty="0"/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6D498E76-D145-63D5-B792-60F2CADE74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102508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DE36E8C-797D-4E76-85D0-78D6A27FA2E7}"/>
              </a:ext>
            </a:extLst>
          </p:cNvPr>
          <p:cNvSpPr txBox="1"/>
          <p:nvPr/>
        </p:nvSpPr>
        <p:spPr>
          <a:xfrm>
            <a:off x="4676140" y="5820331"/>
            <a:ext cx="3434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0000"/>
              </a:lnSpc>
              <a:defRPr b="1"/>
            </a:pPr>
            <a:r>
              <a:rPr lang="en-GB" sz="1400" dirty="0"/>
              <a:t>(Glasby, 2017; Skills for Care, 2022)</a:t>
            </a:r>
            <a:endParaRPr lang="en-US" sz="14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55350CD-1B8D-D1FE-E694-51253739C8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55086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843"/>
    </mc:Choice>
    <mc:Fallback>
      <p:transition spd="slow" advTm="61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52" name="Rectangle 2665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788F60-6856-59EC-5FA2-333A5756D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Domiciliary Care: Evaluation</a:t>
            </a:r>
          </a:p>
        </p:txBody>
      </p:sp>
      <p:sp>
        <p:nvSpPr>
          <p:cNvPr id="26654" name="Rectangle 2665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89CE2DD-F3B1-9D1F-2CAA-4B1E51E9655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5066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Strengths: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Supports </a:t>
            </a: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independence and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ageing in place (World Health Organization, 2022)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Linked to activity and continuity theories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Cost-effective compared with residential care.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Limitations: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Staff shortages and time-limited visits 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(Skills for Care, 2024)</a:t>
            </a:r>
          </a:p>
          <a:p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Risk of social isolation.</a:t>
            </a:r>
          </a:p>
          <a:p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Quality variation.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Effectiveness depends on personalised and flexible services.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(Needham and Carr, 2009; Glasby, 2017)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656" name="Rectangle 2665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58" name="Rectangle 2665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60" name="Rectangle 2665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628" name="Picture 4" descr="Care assessment banner">
            <a:extLst>
              <a:ext uri="{FF2B5EF4-FFF2-40B4-BE49-F238E27FC236}">
                <a16:creationId xmlns:a16="http://schemas.microsoft.com/office/drawing/2014/main" id="{CAC6B6FE-DD53-F288-0249-1C24AB2561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58" r="16617" b="2"/>
          <a:stretch>
            <a:fillRect/>
          </a:stretch>
        </p:blipFill>
        <p:spPr bwMode="auto">
          <a:xfrm>
            <a:off x="6055617" y="650494"/>
            <a:ext cx="5492259" cy="532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9B18EEC-D6CA-804B-EAA4-F1FC0B6793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12135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581"/>
    </mc:Choice>
    <mc:Fallback>
      <p:transition spd="slow" advTm="60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0EAD34-5DB2-4CE7-6F92-4B0925A73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Residential Care: Evaluation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11BBE1D-D682-0A3B-8C72-C383D03E6E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5066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Strengths: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24-hour support for complex needs (Age UK, 2021)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Reduces caregiver burden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 to healthcare.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Limitations: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Institutional environments.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Loss of independence.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High costs and accessibility issues.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Policy aims to improve person-centred and home-like environments.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(Bowling, 2005; DHSC, 2014)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6C5D2BD-5364-0512-C952-6D08C5F0768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405" r="2269" b="1"/>
          <a:stretch>
            <a:fillRect/>
          </a:stretch>
        </p:blipFill>
        <p:spPr>
          <a:xfrm>
            <a:off x="5987738" y="1316791"/>
            <a:ext cx="5628018" cy="3991548"/>
          </a:xfrm>
          <a:prstGeom prst="rect">
            <a:avLst/>
          </a:prstGeom>
        </p:spPr>
      </p:pic>
      <p:sp>
        <p:nvSpPr>
          <p:cNvPr id="8" name="AutoShape 8">
            <a:extLst>
              <a:ext uri="{FF2B5EF4-FFF2-40B4-BE49-F238E27FC236}">
                <a16:creationId xmlns:a16="http://schemas.microsoft.com/office/drawing/2014/main" id="{DBD92951-27DB-984D-F128-BD17D7E9F17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8404A82-3B4C-6837-73C5-1943D0B052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23129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672"/>
    </mc:Choice>
    <mc:Fallback>
      <p:transition spd="slow" advTm="476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61DC183-07AE-409A-AB63-34A0C77B6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7DBACD-2457-C11B-6ED0-611C3E74F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349664"/>
            <a:ext cx="5845571" cy="1638377"/>
          </a:xfrm>
        </p:spPr>
        <p:txBody>
          <a:bodyPr anchor="b">
            <a:normAutofit/>
          </a:bodyPr>
          <a:lstStyle/>
          <a:p>
            <a:r>
              <a:rPr lang="en-GB" sz="4800"/>
              <a:t>Challenges to Independence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Person with Cane">
            <a:extLst>
              <a:ext uri="{FF2B5EF4-FFF2-40B4-BE49-F238E27FC236}">
                <a16:creationId xmlns:a16="http://schemas.microsoft.com/office/drawing/2014/main" id="{3D664565-4DD2-3213-EE71-5B2231C1B5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21373" y="1186882"/>
            <a:ext cx="4235516" cy="4235516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Rectangle 1">
            <a:extLst>
              <a:ext uri="{FF2B5EF4-FFF2-40B4-BE49-F238E27FC236}">
                <a16:creationId xmlns:a16="http://schemas.microsoft.com/office/drawing/2014/main" id="{DE5EB582-437C-CDAC-75AC-BC0C795693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2375987"/>
              </p:ext>
            </p:extLst>
          </p:nvPr>
        </p:nvGraphicFramePr>
        <p:xfrm>
          <a:off x="587988" y="2620641"/>
          <a:ext cx="5837750" cy="3023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B647B08-F814-4D92-42C2-56496282E2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7255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157"/>
    </mc:Choice>
    <mc:Fallback>
      <p:transition spd="slow" advTm="54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41" name="Rectangle 2974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318C6A-DA66-B8F1-C3B0-A6311A761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Technological Innovations</a:t>
            </a:r>
          </a:p>
        </p:txBody>
      </p:sp>
      <p:sp>
        <p:nvSpPr>
          <p:cNvPr id="29742" name="Rectangle 2974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79297A6-53CE-2AD5-8A9D-7730F89D7AB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5064" y="2190915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buNone/>
            </a:pPr>
            <a:r>
              <a:rPr lang="en-GB" sz="1500" dirty="0"/>
              <a:t>Examples:</a:t>
            </a:r>
          </a:p>
          <a:p>
            <a:r>
              <a:rPr lang="en-GB" sz="1500" dirty="0"/>
              <a:t>Telehealth and remote monitoring</a:t>
            </a:r>
          </a:p>
          <a:p>
            <a:r>
              <a:rPr lang="en-GB" sz="1500" dirty="0"/>
              <a:t>Smart home and assistive devices</a:t>
            </a:r>
          </a:p>
          <a:p>
            <a:r>
              <a:rPr lang="en-GB" sz="1500" dirty="0"/>
              <a:t>Dementia technologies</a:t>
            </a:r>
          </a:p>
          <a:p>
            <a:r>
              <a:rPr lang="en-GB" sz="1500" dirty="0"/>
              <a:t>Digital health platforms.</a:t>
            </a:r>
          </a:p>
          <a:p>
            <a:pPr marL="0" indent="0">
              <a:buNone/>
            </a:pPr>
            <a:r>
              <a:rPr lang="en-GB" sz="1500" dirty="0"/>
              <a:t>Benefits:</a:t>
            </a:r>
          </a:p>
          <a:p>
            <a:r>
              <a:rPr lang="en-GB" sz="1500" dirty="0"/>
              <a:t>Independence</a:t>
            </a:r>
          </a:p>
          <a:p>
            <a:r>
              <a:rPr lang="en-GB" sz="1500" dirty="0"/>
              <a:t>Safety</a:t>
            </a:r>
          </a:p>
          <a:p>
            <a:r>
              <a:rPr lang="en-GB" sz="1500" dirty="0"/>
              <a:t>Early intervention.</a:t>
            </a:r>
          </a:p>
          <a:p>
            <a:pPr marL="0" indent="0">
              <a:buNone/>
            </a:pPr>
            <a:r>
              <a:rPr lang="en-GB" sz="1500" dirty="0"/>
              <a:t>(NICE, 2022; WHO, 2015)</a:t>
            </a:r>
          </a:p>
          <a:p>
            <a:pPr marL="0" indent="0">
              <a:buNone/>
            </a:pPr>
            <a:endParaRPr lang="en-GB" sz="1500" dirty="0"/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29743" name="Rectangle 2974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44" name="Rectangle 29743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45" name="Rectangle 2974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699" name="Picture 3" descr="Technological Innovations in Healthcare">
            <a:extLst>
              <a:ext uri="{FF2B5EF4-FFF2-40B4-BE49-F238E27FC236}">
                <a16:creationId xmlns:a16="http://schemas.microsoft.com/office/drawing/2014/main" id="{EBE7D07D-140C-9694-8590-3A80F5506A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147" b="-2"/>
          <a:stretch>
            <a:fillRect/>
          </a:stretch>
        </p:blipFill>
        <p:spPr bwMode="auto">
          <a:xfrm>
            <a:off x="5987743" y="650494"/>
            <a:ext cx="5628007" cy="532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5352125-930C-EA18-365E-56BAF5B2E3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79870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020"/>
    </mc:Choice>
    <mc:Fallback>
      <p:transition spd="slow" advTm="47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5FDFAC-8FCD-488B-1C8D-B8E8B33A5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Critical Evaluation of Technology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34576-C259-0A62-27B1-DCFDC7521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/>
              <a:t>Advantages:</a:t>
            </a:r>
          </a:p>
          <a:p>
            <a:r>
              <a:rPr lang="en-GB" sz="1400"/>
              <a:t>Supports ageing in place.</a:t>
            </a:r>
          </a:p>
          <a:p>
            <a:r>
              <a:rPr lang="en-GB" sz="1400"/>
              <a:t>Reduces hospital admissions.</a:t>
            </a:r>
          </a:p>
          <a:p>
            <a:r>
              <a:rPr lang="en-GB" sz="1400"/>
              <a:t>Improves communication.</a:t>
            </a:r>
          </a:p>
          <a:p>
            <a:pPr marL="0" indent="0">
              <a:buNone/>
            </a:pPr>
            <a:r>
              <a:rPr lang="en-GB" sz="1400"/>
              <a:t>Limitations:</a:t>
            </a:r>
          </a:p>
          <a:p>
            <a:r>
              <a:rPr lang="en-GB" sz="1400"/>
              <a:t>Cost and accessibility</a:t>
            </a:r>
          </a:p>
          <a:p>
            <a:r>
              <a:rPr lang="en-GB" sz="1400"/>
              <a:t>Digital literacy</a:t>
            </a:r>
          </a:p>
          <a:p>
            <a:r>
              <a:rPr lang="en-GB" sz="1400"/>
              <a:t>Ethical and privacy concerns</a:t>
            </a:r>
          </a:p>
          <a:p>
            <a:r>
              <a:rPr lang="en-GB" sz="1400"/>
              <a:t>Risk of replacing human care.</a:t>
            </a:r>
          </a:p>
          <a:p>
            <a:pPr marL="0" indent="0">
              <a:buNone/>
            </a:pPr>
            <a:r>
              <a:rPr lang="en-GB" sz="1400"/>
              <a:t>Digital exclusion may increase inequality.</a:t>
            </a:r>
          </a:p>
          <a:p>
            <a:pPr marL="0" indent="0">
              <a:buNone/>
            </a:pPr>
            <a:r>
              <a:rPr lang="en-GB" sz="1400"/>
              <a:t>(Greenhalgh et al., 2018; Marmot et al., 2020)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2" descr="Healthy aging in a digital world">
            <a:extLst>
              <a:ext uri="{FF2B5EF4-FFF2-40B4-BE49-F238E27FC236}">
                <a16:creationId xmlns:a16="http://schemas.microsoft.com/office/drawing/2014/main" id="{DDD627B3-DFE2-454B-F167-6A5475CAE3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87738" y="1656521"/>
            <a:ext cx="5628018" cy="331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6AAE324-8483-6BA8-3C8C-402196BF3D19}"/>
              </a:ext>
            </a:extLst>
          </p:cNvPr>
          <p:cNvSpPr txBox="1"/>
          <p:nvPr/>
        </p:nvSpPr>
        <p:spPr>
          <a:xfrm>
            <a:off x="5940883" y="5111195"/>
            <a:ext cx="60960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/>
              <a:t>85% of adults 65 and older want to stay in their home and community as they age     Image: UC-Davis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6C3F4DA-3D36-19A2-16CB-654EC0BD4133}"/>
              </a:ext>
            </a:extLst>
          </p:cNvPr>
          <p:cNvSpPr txBox="1"/>
          <p:nvPr/>
        </p:nvSpPr>
        <p:spPr>
          <a:xfrm>
            <a:off x="7336525" y="5924560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https://bigideas.ucdavis.edu/healthy-aging-digital-world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830D2D8E-BEE3-CC87-F324-3869292413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4213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958"/>
    </mc:Choice>
    <mc:Fallback>
      <p:transition spd="slow" advTm="46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2FD623-A0B6-17B5-B772-84B9C5A5A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Case Studies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55A6A-15CB-6D80-A0FD-6F5C846878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533" y="2248147"/>
            <a:ext cx="4282984" cy="3511943"/>
          </a:xfrm>
        </p:spPr>
        <p:txBody>
          <a:bodyPr anchor="ctr">
            <a:normAutofit/>
          </a:bodyPr>
          <a:lstStyle/>
          <a:p>
            <a:r>
              <a:rPr lang="en-GB" sz="1800" b="1" dirty="0"/>
              <a:t>Case 1: Hogeweyk Dementia Village</a:t>
            </a:r>
          </a:p>
          <a:p>
            <a:r>
              <a:rPr lang="en-GB" sz="1800" dirty="0"/>
              <a:t>Person-centred environment.</a:t>
            </a:r>
          </a:p>
          <a:p>
            <a:r>
              <a:rPr lang="en-GB" sz="1800" dirty="0"/>
              <a:t>Promotes autonomy and social interaction.</a:t>
            </a:r>
          </a:p>
          <a:p>
            <a:r>
              <a:rPr lang="en-GB" sz="1800" b="1" dirty="0"/>
              <a:t>Case 2: Okinawa</a:t>
            </a:r>
          </a:p>
          <a:p>
            <a:r>
              <a:rPr lang="en-GB" sz="1800" dirty="0"/>
              <a:t>Community engagement and lifestyle factors.</a:t>
            </a:r>
          </a:p>
          <a:p>
            <a:r>
              <a:rPr lang="en-GB" sz="1800" dirty="0"/>
              <a:t>These highlight activity and continuity theories.</a:t>
            </a:r>
            <a:br>
              <a:rPr lang="en-GB" sz="1800" dirty="0"/>
            </a:br>
            <a:r>
              <a:rPr lang="en-GB" sz="1800" dirty="0"/>
              <a:t>(Verbeek et al., 2010; Willcox et al., 2007)</a:t>
            </a:r>
          </a:p>
          <a:p>
            <a:endParaRPr lang="en-GB" sz="180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1785523C-55C7-0989-2A2B-82EC506AB53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919" r="20128" b="-1"/>
          <a:stretch>
            <a:fillRect/>
          </a:stretch>
        </p:blipFill>
        <p:spPr>
          <a:xfrm>
            <a:off x="6131606" y="650494"/>
            <a:ext cx="5340282" cy="5324142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47F2DD5-856B-0645-97E3-A7EE5E7703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71509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344"/>
    </mc:Choice>
    <mc:Fallback>
      <p:transition spd="slow" advTm="513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BF4236F6-1175-BA04-53D4-B98F339AF73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5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8173B1-9C6E-A244-2668-738D62391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370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23F79-5A8A-2F8A-9535-0297DA4089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258" y="1935436"/>
            <a:ext cx="4282860" cy="4278327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Increase funding for community care.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Expand personalised domiciliary care.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Improve workforce training and retention.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Promote co-production with older people.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Reduce digital exclusion.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Integrate health and social care.</a:t>
            </a:r>
          </a:p>
          <a:p>
            <a:pPr marL="0" indent="0">
              <a:buNone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Barriers: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Resource constraints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Workforce shortages.</a:t>
            </a:r>
          </a:p>
          <a:p>
            <a:pPr marL="0" indent="0">
              <a:buNone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Solutions: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Policy reform and long-term investment.</a:t>
            </a:r>
            <a:b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(NHS England, 2019; Marmot et al., 2020)</a:t>
            </a:r>
          </a:p>
          <a:p>
            <a:endParaRPr lang="en-GB" sz="14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E1BAAE2-59D2-A2B0-EF7A-4AA3C17904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12364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260"/>
    </mc:Choice>
    <mc:Fallback>
      <p:transition spd="slow" advTm="57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762" name="Rectangle 31761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44271-66C0-D8DC-E417-896E57E81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Conclusion</a:t>
            </a:r>
          </a:p>
        </p:txBody>
      </p:sp>
      <p:sp>
        <p:nvSpPr>
          <p:cNvPr id="31764" name="Rectangle 31763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D3FCDAC-AAD0-4981-B6B3-992215BE81E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5066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Population ageing creates challenges and opportunities.</a:t>
            </a:r>
          </a:p>
          <a:p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Current UK care promotes independence, but gaps remain.</a:t>
            </a:r>
          </a:p>
          <a:p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Theory and policy must guide service development.</a:t>
            </a:r>
          </a:p>
          <a:p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Technology offers benefits but must be inclusive.</a:t>
            </a:r>
          </a:p>
          <a:p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Integrated, person-centred and preventative approaches are essential.</a:t>
            </a:r>
            <a:b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(WHO, 2015; DHSC, 2014)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kumimoji="0" lang="en-US" altLang="en-US" sz="18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31766" name="Rectangle 31765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68" name="Rectangle 3176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70" name="Rectangle 3176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747" name="Picture 3">
            <a:extLst>
              <a:ext uri="{FF2B5EF4-FFF2-40B4-BE49-F238E27FC236}">
                <a16:creationId xmlns:a16="http://schemas.microsoft.com/office/drawing/2014/main" id="{6B17123A-987C-9B7F-1DD6-4C7A1AA98C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29" r="19317" b="-1"/>
          <a:stretch>
            <a:fillRect/>
          </a:stretch>
        </p:blipFill>
        <p:spPr bwMode="auto">
          <a:xfrm>
            <a:off x="6131566" y="650494"/>
            <a:ext cx="5340362" cy="532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8A1827-9E26-9D4D-D589-29E097C0EF64}"/>
              </a:ext>
            </a:extLst>
          </p:cNvPr>
          <p:cNvSpPr txBox="1"/>
          <p:nvPr/>
        </p:nvSpPr>
        <p:spPr>
          <a:xfrm>
            <a:off x="9218554" y="5543044"/>
            <a:ext cx="34082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(Moore Care, 2023)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1D725DC-5384-EB22-732B-A1598CA511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30796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940"/>
    </mc:Choice>
    <mc:Fallback>
      <p:transition spd="slow" advTm="929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D1982-38D6-46C9-9191-E3D18084A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CD0702-18C7-5D9D-886B-7B69790C8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760" y="1690688"/>
            <a:ext cx="10515600" cy="5387976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Atchley, R.C. (1989) ‘A continuity theory of normal ageing’,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29(2), pp. 183–190.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https://doi.org/10.1093/geront/29.2.183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Age UK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Later life in the United Kingdom 2021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Age UK.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https://www.ageuk.org.uk/globalassets/age-uk/documents/reports-and-publications/reports-and-briefings/later_life_uk_factsheet.pdf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Bowling, A. (2005)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Ageing well: quality of life in old age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Maidenhead: Open University Press.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W.E. (1961)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Growing old: the process of disengagement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DHSC.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https://www.legislation.gov.uk/ukpga/2014/23/contents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Glasby, J. (2017)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Understanding health and social care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3rd edn. Bristol: Policy Press.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Greenhalgh, T. et al. (2018) ‘Beyond adoption: a new framework for theorising and evaluating non-adoption, abandonment and challenges to the scale-up, spread and sustainability of health and care technologies’,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20(11), e8775.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https://www.jmir.org/2018/11/e8775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(1963) ‘Successful ageing’,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3(1), pp. 8–13.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https://doi.org/10.1093/geront/3.1.8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Kirkwood, T.B.L. (2005) ‘Understanding the odd science of ageing’,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Cell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120(4), pp. 437–447.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https://doi.org/10.1016/j.cell.2005.01.027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>
              <a:lnSpc>
                <a:spcPct val="100000"/>
              </a:lnSpc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Marmot, M. et al.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https://www.health.org.uk/publications/reports/the-marmot-review-10-years-on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525031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30A81-B33B-E12E-9082-8FBADCAA8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7981C-B5B0-0DE6-12C7-146F5B1996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9705"/>
            <a:ext cx="9890760" cy="5235575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11. National Institute for Health and Care Excellence (2022)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 and care technologies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London: NICE.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12. Needham, C. and Carr, S. (2009)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Co-production: an emerging evidence base for adult social care transformation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London: Social Care Institute for Excellence.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https://www.scie.org.uk/publications/reports/report53.pdf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13. NHS England (2019)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https://www.longtermplan.nhs.uk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14. Office for National Statistics (2022)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Population ageing in the UK and its economic impact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London: ONS.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https://www.ons.gov.uk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15. Skills for Care (2025)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The size and structure of the adult social care sector and workforce in England: workforce supply and demand trends 2024/25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Leeds: Skills for Care.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https://www.skillsforcare.org.uk/Adult-Social-Care-Workforce-Data/workforceintelligence/resources/Reports/National/The-size-and-structure-of-the-adult-social-care-sector-and-workforce-in-England-2025.pdf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16. Verbeek, H. et al. (2010) ‘Small-scale, homelike facilities in dementia care: a process evaluation into the experiences of family caregivers and nursing staff’,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10, 28.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https://doi.org/10.1186/1471-2318-10-28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17. Willcox, D.C., Willcox, B.J. and Suzuki, M. (2007) ‘The Okinawa program: how the world’s longest-lived people achieve everlasting health—and how you can too’,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Annals of the New York Academy of Sciences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, 1114(1), pp. 434–455.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https://doi.org/10.1196/annals.1396.037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18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18. World Health Organization (2002)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Active ageing: a policy framework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https://www.who.int/publications/i/item/WHO-NMH-NPH-02.8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19. World Health Organization (2015)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World report on ageing and health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https://www.who.int/publications/i/item/9789241565042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11 February 2026).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Diagram: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20. Office for National Statistics (2022a) </a:t>
            </a:r>
            <a:r>
              <a:rPr lang="en-GB" sz="3400" i="1" dirty="0">
                <a:latin typeface="Arial" panose="020B0604020202020204" pitchFamily="34" charset="0"/>
                <a:cs typeface="Arial" panose="020B0604020202020204" pitchFamily="34" charset="0"/>
              </a:rPr>
              <a:t>Living longer: ageing population in the UK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https://www.ons.gov.uk/peoplepopulationandcommunity/birthsdeathsandmarriages/ageing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4 February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301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5316</TotalTime>
  <Words>1832</Words>
  <Application>Microsoft Office PowerPoint</Application>
  <PresentationFormat>Widescreen</PresentationFormat>
  <Paragraphs>168</Paragraphs>
  <Slides>17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Amasis MT Pro Medium</vt:lpstr>
      <vt:lpstr>Aptos</vt:lpstr>
      <vt:lpstr>Aptos Display</vt:lpstr>
      <vt:lpstr>Arial</vt:lpstr>
      <vt:lpstr>Calibri</vt:lpstr>
      <vt:lpstr>Office Theme</vt:lpstr>
      <vt:lpstr>Evaluating the Care, Empowerment and Support Needs of Older People</vt:lpstr>
      <vt:lpstr>Introduction</vt:lpstr>
      <vt:lpstr>Defining Ageing</vt:lpstr>
      <vt:lpstr>The Ageing Population in the UK</vt:lpstr>
      <vt:lpstr>Theories of Ageing</vt:lpstr>
      <vt:lpstr>Policy and Legislation</vt:lpstr>
      <vt:lpstr>Overview of Current Care Provisions</vt:lpstr>
      <vt:lpstr>Domiciliary Care: Evaluation</vt:lpstr>
      <vt:lpstr>Residential Care: Evaluation</vt:lpstr>
      <vt:lpstr>Challenges to Independence</vt:lpstr>
      <vt:lpstr>Technological Innovations</vt:lpstr>
      <vt:lpstr>Critical Evaluation of Technology</vt:lpstr>
      <vt:lpstr>Case Studies</vt:lpstr>
      <vt:lpstr>Recommendations</vt:lpstr>
      <vt:lpstr>Conclusion</vt:lpstr>
      <vt:lpstr>References: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Syeda Anisa Fatima</dc:creator>
  <cp:lastModifiedBy>Syeda Anisa Fatima</cp:lastModifiedBy>
  <cp:revision>23</cp:revision>
  <dcterms:created xsi:type="dcterms:W3CDTF">2026-02-25T07:17:32Z</dcterms:created>
  <dcterms:modified xsi:type="dcterms:W3CDTF">2026-02-28T23:55:03Z</dcterms:modified>
</cp:coreProperties>
</file>