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 id="258" r:id="rId4"/>
  </p:sldIdLst>
  <p:sldSz cx="30275213" cy="21383625"/>
  <p:notesSz cx="6858000" cy="9144000"/>
  <p:defaultTextStyle>
    <a:defPPr>
      <a:defRPr lang="en-US"/>
    </a:defPPr>
    <a:lvl1pPr marL="0" algn="l" defTabSz="1294608" rtl="0" eaLnBrk="1" latinLnBrk="0" hangingPunct="1">
      <a:defRPr sz="2548" kern="1200">
        <a:solidFill>
          <a:schemeClr val="tx1"/>
        </a:solidFill>
        <a:latin typeface="+mn-lt"/>
        <a:ea typeface="+mn-ea"/>
        <a:cs typeface="+mn-cs"/>
      </a:defRPr>
    </a:lvl1pPr>
    <a:lvl2pPr marL="647304" algn="l" defTabSz="1294608" rtl="0" eaLnBrk="1" latinLnBrk="0" hangingPunct="1">
      <a:defRPr sz="2548" kern="1200">
        <a:solidFill>
          <a:schemeClr val="tx1"/>
        </a:solidFill>
        <a:latin typeface="+mn-lt"/>
        <a:ea typeface="+mn-ea"/>
        <a:cs typeface="+mn-cs"/>
      </a:defRPr>
    </a:lvl2pPr>
    <a:lvl3pPr marL="1294608" algn="l" defTabSz="1294608" rtl="0" eaLnBrk="1" latinLnBrk="0" hangingPunct="1">
      <a:defRPr sz="2548" kern="1200">
        <a:solidFill>
          <a:schemeClr val="tx1"/>
        </a:solidFill>
        <a:latin typeface="+mn-lt"/>
        <a:ea typeface="+mn-ea"/>
        <a:cs typeface="+mn-cs"/>
      </a:defRPr>
    </a:lvl3pPr>
    <a:lvl4pPr marL="1941911" algn="l" defTabSz="1294608" rtl="0" eaLnBrk="1" latinLnBrk="0" hangingPunct="1">
      <a:defRPr sz="2548" kern="1200">
        <a:solidFill>
          <a:schemeClr val="tx1"/>
        </a:solidFill>
        <a:latin typeface="+mn-lt"/>
        <a:ea typeface="+mn-ea"/>
        <a:cs typeface="+mn-cs"/>
      </a:defRPr>
    </a:lvl4pPr>
    <a:lvl5pPr marL="2589215" algn="l" defTabSz="1294608" rtl="0" eaLnBrk="1" latinLnBrk="0" hangingPunct="1">
      <a:defRPr sz="2548" kern="1200">
        <a:solidFill>
          <a:schemeClr val="tx1"/>
        </a:solidFill>
        <a:latin typeface="+mn-lt"/>
        <a:ea typeface="+mn-ea"/>
        <a:cs typeface="+mn-cs"/>
      </a:defRPr>
    </a:lvl5pPr>
    <a:lvl6pPr marL="3236519" algn="l" defTabSz="1294608" rtl="0" eaLnBrk="1" latinLnBrk="0" hangingPunct="1">
      <a:defRPr sz="2548" kern="1200">
        <a:solidFill>
          <a:schemeClr val="tx1"/>
        </a:solidFill>
        <a:latin typeface="+mn-lt"/>
        <a:ea typeface="+mn-ea"/>
        <a:cs typeface="+mn-cs"/>
      </a:defRPr>
    </a:lvl6pPr>
    <a:lvl7pPr marL="3883823" algn="l" defTabSz="1294608" rtl="0" eaLnBrk="1" latinLnBrk="0" hangingPunct="1">
      <a:defRPr sz="2548" kern="1200">
        <a:solidFill>
          <a:schemeClr val="tx1"/>
        </a:solidFill>
        <a:latin typeface="+mn-lt"/>
        <a:ea typeface="+mn-ea"/>
        <a:cs typeface="+mn-cs"/>
      </a:defRPr>
    </a:lvl7pPr>
    <a:lvl8pPr marL="4531126" algn="l" defTabSz="1294608" rtl="0" eaLnBrk="1" latinLnBrk="0" hangingPunct="1">
      <a:defRPr sz="2548" kern="1200">
        <a:solidFill>
          <a:schemeClr val="tx1"/>
        </a:solidFill>
        <a:latin typeface="+mn-lt"/>
        <a:ea typeface="+mn-ea"/>
        <a:cs typeface="+mn-cs"/>
      </a:defRPr>
    </a:lvl8pPr>
    <a:lvl9pPr marL="5178430" algn="l" defTabSz="1294608" rtl="0" eaLnBrk="1" latinLnBrk="0" hangingPunct="1">
      <a:defRPr sz="2548"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56" userDrawn="1">
          <p15:clr>
            <a:srgbClr val="A4A3A4"/>
          </p15:clr>
        </p15:guide>
        <p15:guide id="2" pos="407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2" d="100"/>
          <a:sy n="22" d="100"/>
        </p:scale>
        <p:origin x="1128" y="104"/>
      </p:cViewPr>
      <p:guideLst>
        <p:guide orient="horz" pos="3056"/>
        <p:guide pos="4079"/>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1397" y="3014373"/>
            <a:ext cx="11009168" cy="2079962"/>
          </a:xfrm>
        </p:spPr>
        <p:txBody>
          <a:bodyPr/>
          <a:lstStyle/>
          <a:p>
            <a:r>
              <a:rPr lang="en-US"/>
              <a:t>Click to edit Master title style</a:t>
            </a:r>
          </a:p>
        </p:txBody>
      </p:sp>
      <p:sp>
        <p:nvSpPr>
          <p:cNvPr id="3" name="Subtitle 2"/>
          <p:cNvSpPr>
            <a:spLocks noGrp="1"/>
          </p:cNvSpPr>
          <p:nvPr>
            <p:ph type="subTitle" idx="1"/>
          </p:nvPr>
        </p:nvSpPr>
        <p:spPr>
          <a:xfrm>
            <a:off x="1942794" y="5498646"/>
            <a:ext cx="9066374" cy="2479782"/>
          </a:xfrm>
        </p:spPr>
        <p:txBody>
          <a:bodyPr/>
          <a:lstStyle>
            <a:lvl1pPr marL="0" indent="0" algn="ctr">
              <a:buNone/>
              <a:defRPr>
                <a:solidFill>
                  <a:schemeClr val="tx1">
                    <a:tint val="75000"/>
                  </a:schemeClr>
                </a:solidFill>
              </a:defRPr>
            </a:lvl1pPr>
            <a:lvl2pPr marL="646892" indent="0" algn="ctr">
              <a:buNone/>
              <a:defRPr>
                <a:solidFill>
                  <a:schemeClr val="tx1">
                    <a:tint val="75000"/>
                  </a:schemeClr>
                </a:solidFill>
              </a:defRPr>
            </a:lvl2pPr>
            <a:lvl3pPr marL="1293785" indent="0" algn="ctr">
              <a:buNone/>
              <a:defRPr>
                <a:solidFill>
                  <a:schemeClr val="tx1">
                    <a:tint val="75000"/>
                  </a:schemeClr>
                </a:solidFill>
              </a:defRPr>
            </a:lvl3pPr>
            <a:lvl4pPr marL="1940677" indent="0" algn="ctr">
              <a:buNone/>
              <a:defRPr>
                <a:solidFill>
                  <a:schemeClr val="tx1">
                    <a:tint val="75000"/>
                  </a:schemeClr>
                </a:solidFill>
              </a:defRPr>
            </a:lvl4pPr>
            <a:lvl5pPr marL="2587569" indent="0" algn="ctr">
              <a:buNone/>
              <a:defRPr>
                <a:solidFill>
                  <a:schemeClr val="tx1">
                    <a:tint val="75000"/>
                  </a:schemeClr>
                </a:solidFill>
              </a:defRPr>
            </a:lvl5pPr>
            <a:lvl6pPr marL="3234461" indent="0" algn="ctr">
              <a:buNone/>
              <a:defRPr>
                <a:solidFill>
                  <a:schemeClr val="tx1">
                    <a:tint val="75000"/>
                  </a:schemeClr>
                </a:solidFill>
              </a:defRPr>
            </a:lvl6pPr>
            <a:lvl7pPr marL="3881354" indent="0" algn="ctr">
              <a:buNone/>
              <a:defRPr>
                <a:solidFill>
                  <a:schemeClr val="tx1">
                    <a:tint val="75000"/>
                  </a:schemeClr>
                </a:solidFill>
              </a:defRPr>
            </a:lvl7pPr>
            <a:lvl8pPr marL="4528246" indent="0" algn="ctr">
              <a:buNone/>
              <a:defRPr>
                <a:solidFill>
                  <a:schemeClr val="tx1">
                    <a:tint val="75000"/>
                  </a:schemeClr>
                </a:solidFill>
              </a:defRPr>
            </a:lvl8pPr>
            <a:lvl9pPr marL="517513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3116" y="6235394"/>
            <a:ext cx="11009168" cy="1927222"/>
          </a:xfrm>
        </p:spPr>
        <p:txBody>
          <a:bodyPr anchor="t"/>
          <a:lstStyle>
            <a:lvl1pPr algn="l">
              <a:defRPr sz="5660" b="1" cap="all"/>
            </a:lvl1pPr>
          </a:lstStyle>
          <a:p>
            <a:r>
              <a:rPr lang="en-US"/>
              <a:t>Click to edit Master title style</a:t>
            </a:r>
          </a:p>
        </p:txBody>
      </p:sp>
      <p:sp>
        <p:nvSpPr>
          <p:cNvPr id="3" name="Text Placeholder 2"/>
          <p:cNvSpPr>
            <a:spLocks noGrp="1"/>
          </p:cNvSpPr>
          <p:nvPr>
            <p:ph type="body" idx="1"/>
          </p:nvPr>
        </p:nvSpPr>
        <p:spPr>
          <a:xfrm>
            <a:off x="1023116" y="4112755"/>
            <a:ext cx="11009168" cy="2122639"/>
          </a:xfrm>
        </p:spPr>
        <p:txBody>
          <a:bodyPr anchor="b"/>
          <a:lstStyle>
            <a:lvl1pPr marL="0" indent="0">
              <a:buNone/>
              <a:defRPr sz="2830">
                <a:solidFill>
                  <a:schemeClr val="tx1">
                    <a:tint val="75000"/>
                  </a:schemeClr>
                </a:solidFill>
              </a:defRPr>
            </a:lvl1pPr>
            <a:lvl2pPr marL="646892" indent="0">
              <a:buNone/>
              <a:defRPr sz="2547">
                <a:solidFill>
                  <a:schemeClr val="tx1">
                    <a:tint val="75000"/>
                  </a:schemeClr>
                </a:solidFill>
              </a:defRPr>
            </a:lvl2pPr>
            <a:lvl3pPr marL="1293785" indent="0">
              <a:buNone/>
              <a:defRPr sz="2264">
                <a:solidFill>
                  <a:schemeClr val="tx1">
                    <a:tint val="75000"/>
                  </a:schemeClr>
                </a:solidFill>
              </a:defRPr>
            </a:lvl3pPr>
            <a:lvl4pPr marL="1940677" indent="0">
              <a:buNone/>
              <a:defRPr sz="1981">
                <a:solidFill>
                  <a:schemeClr val="tx1">
                    <a:tint val="75000"/>
                  </a:schemeClr>
                </a:solidFill>
              </a:defRPr>
            </a:lvl4pPr>
            <a:lvl5pPr marL="2587569" indent="0">
              <a:buNone/>
              <a:defRPr sz="1981">
                <a:solidFill>
                  <a:schemeClr val="tx1">
                    <a:tint val="75000"/>
                  </a:schemeClr>
                </a:solidFill>
              </a:defRPr>
            </a:lvl5pPr>
            <a:lvl6pPr marL="3234461" indent="0">
              <a:buNone/>
              <a:defRPr sz="1981">
                <a:solidFill>
                  <a:schemeClr val="tx1">
                    <a:tint val="75000"/>
                  </a:schemeClr>
                </a:solidFill>
              </a:defRPr>
            </a:lvl6pPr>
            <a:lvl7pPr marL="3881354" indent="0">
              <a:buNone/>
              <a:defRPr sz="1981">
                <a:solidFill>
                  <a:schemeClr val="tx1">
                    <a:tint val="75000"/>
                  </a:schemeClr>
                </a:solidFill>
              </a:defRPr>
            </a:lvl7pPr>
            <a:lvl8pPr marL="4528246" indent="0">
              <a:buNone/>
              <a:defRPr sz="1981">
                <a:solidFill>
                  <a:schemeClr val="tx1">
                    <a:tint val="75000"/>
                  </a:schemeClr>
                </a:solidFill>
              </a:defRPr>
            </a:lvl8pPr>
            <a:lvl9pPr marL="5175138" indent="0">
              <a:buNone/>
              <a:defRPr sz="198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47598" y="2264149"/>
            <a:ext cx="5720450" cy="6403857"/>
          </a:xfrm>
        </p:spPr>
        <p:txBody>
          <a:bodyPr/>
          <a:lstStyle>
            <a:lvl1pPr>
              <a:defRPr sz="3962"/>
            </a:lvl1pPr>
            <a:lvl2pPr>
              <a:defRPr sz="3396"/>
            </a:lvl2pPr>
            <a:lvl3pPr>
              <a:defRPr sz="2830"/>
            </a:lvl3pPr>
            <a:lvl4pPr>
              <a:defRPr sz="2547"/>
            </a:lvl4pPr>
            <a:lvl5pPr>
              <a:defRPr sz="2547"/>
            </a:lvl5pPr>
            <a:lvl6pPr>
              <a:defRPr sz="2547"/>
            </a:lvl6pPr>
            <a:lvl7pPr>
              <a:defRPr sz="2547"/>
            </a:lvl7pPr>
            <a:lvl8pPr>
              <a:defRPr sz="2547"/>
            </a:lvl8pPr>
            <a:lvl9pPr>
              <a:defRPr sz="254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83915" y="2264149"/>
            <a:ext cx="5720450" cy="6403857"/>
          </a:xfrm>
        </p:spPr>
        <p:txBody>
          <a:bodyPr/>
          <a:lstStyle>
            <a:lvl1pPr>
              <a:defRPr sz="3962"/>
            </a:lvl1pPr>
            <a:lvl2pPr>
              <a:defRPr sz="3396"/>
            </a:lvl2pPr>
            <a:lvl3pPr>
              <a:defRPr sz="2830"/>
            </a:lvl3pPr>
            <a:lvl4pPr>
              <a:defRPr sz="2547"/>
            </a:lvl4pPr>
            <a:lvl5pPr>
              <a:defRPr sz="2547"/>
            </a:lvl5pPr>
            <a:lvl6pPr>
              <a:defRPr sz="2547"/>
            </a:lvl6pPr>
            <a:lvl7pPr>
              <a:defRPr sz="2547"/>
            </a:lvl7pPr>
            <a:lvl8pPr>
              <a:defRPr sz="2547"/>
            </a:lvl8pPr>
            <a:lvl9pPr>
              <a:defRPr sz="254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47598" y="2172056"/>
            <a:ext cx="5722700" cy="905209"/>
          </a:xfrm>
        </p:spPr>
        <p:txBody>
          <a:bodyPr anchor="b"/>
          <a:lstStyle>
            <a:lvl1pPr marL="0" indent="0">
              <a:buNone/>
              <a:defRPr sz="3396" b="1"/>
            </a:lvl1pPr>
            <a:lvl2pPr marL="646892" indent="0">
              <a:buNone/>
              <a:defRPr sz="2830" b="1"/>
            </a:lvl2pPr>
            <a:lvl3pPr marL="1293785" indent="0">
              <a:buNone/>
              <a:defRPr sz="2547" b="1"/>
            </a:lvl3pPr>
            <a:lvl4pPr marL="1940677" indent="0">
              <a:buNone/>
              <a:defRPr sz="2264" b="1"/>
            </a:lvl4pPr>
            <a:lvl5pPr marL="2587569" indent="0">
              <a:buNone/>
              <a:defRPr sz="2264" b="1"/>
            </a:lvl5pPr>
            <a:lvl6pPr marL="3234461" indent="0">
              <a:buNone/>
              <a:defRPr sz="2264" b="1"/>
            </a:lvl6pPr>
            <a:lvl7pPr marL="3881354" indent="0">
              <a:buNone/>
              <a:defRPr sz="2264" b="1"/>
            </a:lvl7pPr>
            <a:lvl8pPr marL="4528246" indent="0">
              <a:buNone/>
              <a:defRPr sz="2264" b="1"/>
            </a:lvl8pPr>
            <a:lvl9pPr marL="5175138" indent="0">
              <a:buNone/>
              <a:defRPr sz="2264" b="1"/>
            </a:lvl9pPr>
          </a:lstStyle>
          <a:p>
            <a:pPr lvl="0"/>
            <a:r>
              <a:rPr lang="en-US"/>
              <a:t>Click to edit Master text styles</a:t>
            </a:r>
          </a:p>
        </p:txBody>
      </p:sp>
      <p:sp>
        <p:nvSpPr>
          <p:cNvPr id="4" name="Content Placeholder 3"/>
          <p:cNvSpPr>
            <a:spLocks noGrp="1"/>
          </p:cNvSpPr>
          <p:nvPr>
            <p:ph sz="half" idx="2"/>
          </p:nvPr>
        </p:nvSpPr>
        <p:spPr>
          <a:xfrm>
            <a:off x="647598" y="3077266"/>
            <a:ext cx="5722700" cy="5590740"/>
          </a:xfrm>
        </p:spPr>
        <p:txBody>
          <a:bodyPr/>
          <a:lstStyle>
            <a:lvl1pPr>
              <a:defRPr sz="3396"/>
            </a:lvl1pPr>
            <a:lvl2pPr>
              <a:defRPr sz="2830"/>
            </a:lvl2pPr>
            <a:lvl3pPr>
              <a:defRPr sz="2547"/>
            </a:lvl3pPr>
            <a:lvl4pPr>
              <a:defRPr sz="2264"/>
            </a:lvl4pPr>
            <a:lvl5pPr>
              <a:defRPr sz="2264"/>
            </a:lvl5pPr>
            <a:lvl6pPr>
              <a:defRPr sz="2264"/>
            </a:lvl6pPr>
            <a:lvl7pPr>
              <a:defRPr sz="2264"/>
            </a:lvl7pPr>
            <a:lvl8pPr>
              <a:defRPr sz="2264"/>
            </a:lvl8pPr>
            <a:lvl9pPr>
              <a:defRPr sz="226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79418" y="2172056"/>
            <a:ext cx="5724947" cy="905209"/>
          </a:xfrm>
        </p:spPr>
        <p:txBody>
          <a:bodyPr anchor="b"/>
          <a:lstStyle>
            <a:lvl1pPr marL="0" indent="0">
              <a:buNone/>
              <a:defRPr sz="3396" b="1"/>
            </a:lvl1pPr>
            <a:lvl2pPr marL="646892" indent="0">
              <a:buNone/>
              <a:defRPr sz="2830" b="1"/>
            </a:lvl2pPr>
            <a:lvl3pPr marL="1293785" indent="0">
              <a:buNone/>
              <a:defRPr sz="2547" b="1"/>
            </a:lvl3pPr>
            <a:lvl4pPr marL="1940677" indent="0">
              <a:buNone/>
              <a:defRPr sz="2264" b="1"/>
            </a:lvl4pPr>
            <a:lvl5pPr marL="2587569" indent="0">
              <a:buNone/>
              <a:defRPr sz="2264" b="1"/>
            </a:lvl5pPr>
            <a:lvl6pPr marL="3234461" indent="0">
              <a:buNone/>
              <a:defRPr sz="2264" b="1"/>
            </a:lvl6pPr>
            <a:lvl7pPr marL="3881354" indent="0">
              <a:buNone/>
              <a:defRPr sz="2264" b="1"/>
            </a:lvl7pPr>
            <a:lvl8pPr marL="4528246" indent="0">
              <a:buNone/>
              <a:defRPr sz="2264" b="1"/>
            </a:lvl8pPr>
            <a:lvl9pPr marL="5175138" indent="0">
              <a:buNone/>
              <a:defRPr sz="2264" b="1"/>
            </a:lvl9pPr>
          </a:lstStyle>
          <a:p>
            <a:pPr lvl="0"/>
            <a:r>
              <a:rPr lang="en-US"/>
              <a:t>Click to edit Master text styles</a:t>
            </a:r>
          </a:p>
        </p:txBody>
      </p:sp>
      <p:sp>
        <p:nvSpPr>
          <p:cNvPr id="6" name="Content Placeholder 5"/>
          <p:cNvSpPr>
            <a:spLocks noGrp="1"/>
          </p:cNvSpPr>
          <p:nvPr>
            <p:ph sz="quarter" idx="4"/>
          </p:nvPr>
        </p:nvSpPr>
        <p:spPr>
          <a:xfrm>
            <a:off x="6579418" y="3077266"/>
            <a:ext cx="5724947" cy="5590740"/>
          </a:xfrm>
        </p:spPr>
        <p:txBody>
          <a:bodyPr/>
          <a:lstStyle>
            <a:lvl1pPr>
              <a:defRPr sz="3396"/>
            </a:lvl1pPr>
            <a:lvl2pPr>
              <a:defRPr sz="2830"/>
            </a:lvl2pPr>
            <a:lvl3pPr>
              <a:defRPr sz="2547"/>
            </a:lvl3pPr>
            <a:lvl4pPr>
              <a:defRPr sz="2264"/>
            </a:lvl4pPr>
            <a:lvl5pPr>
              <a:defRPr sz="2264"/>
            </a:lvl5pPr>
            <a:lvl6pPr>
              <a:defRPr sz="2264"/>
            </a:lvl6pPr>
            <a:lvl7pPr>
              <a:defRPr sz="2264"/>
            </a:lvl7pPr>
            <a:lvl8pPr>
              <a:defRPr sz="2264"/>
            </a:lvl8pPr>
            <a:lvl9pPr>
              <a:defRPr sz="226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7599" y="386343"/>
            <a:ext cx="4261107" cy="1644203"/>
          </a:xfrm>
        </p:spPr>
        <p:txBody>
          <a:bodyPr anchor="b"/>
          <a:lstStyle>
            <a:lvl1pPr algn="l">
              <a:defRPr sz="2830" b="1"/>
            </a:lvl1pPr>
          </a:lstStyle>
          <a:p>
            <a:r>
              <a:rPr lang="en-US"/>
              <a:t>Click to edit Master title style</a:t>
            </a:r>
          </a:p>
        </p:txBody>
      </p:sp>
      <p:sp>
        <p:nvSpPr>
          <p:cNvPr id="3" name="Content Placeholder 2"/>
          <p:cNvSpPr>
            <a:spLocks noGrp="1"/>
          </p:cNvSpPr>
          <p:nvPr>
            <p:ph idx="1"/>
          </p:nvPr>
        </p:nvSpPr>
        <p:spPr>
          <a:xfrm>
            <a:off x="5063858" y="386344"/>
            <a:ext cx="7240507" cy="8281663"/>
          </a:xfrm>
        </p:spPr>
        <p:txBody>
          <a:bodyPr/>
          <a:lstStyle>
            <a:lvl1pPr>
              <a:defRPr sz="4528"/>
            </a:lvl1pPr>
            <a:lvl2pPr>
              <a:defRPr sz="3962"/>
            </a:lvl2pPr>
            <a:lvl3pPr>
              <a:defRPr sz="3396"/>
            </a:lvl3pPr>
            <a:lvl4pPr>
              <a:defRPr sz="2830"/>
            </a:lvl4pPr>
            <a:lvl5pPr>
              <a:defRPr sz="2830"/>
            </a:lvl5pPr>
            <a:lvl6pPr>
              <a:defRPr sz="2830"/>
            </a:lvl6pPr>
            <a:lvl7pPr>
              <a:defRPr sz="2830"/>
            </a:lvl7pPr>
            <a:lvl8pPr>
              <a:defRPr sz="2830"/>
            </a:lvl8pPr>
            <a:lvl9pPr>
              <a:defRPr sz="283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7599" y="2030547"/>
            <a:ext cx="4261107" cy="6637460"/>
          </a:xfrm>
        </p:spPr>
        <p:txBody>
          <a:bodyPr/>
          <a:lstStyle>
            <a:lvl1pPr marL="0" indent="0">
              <a:buNone/>
              <a:defRPr sz="1981"/>
            </a:lvl1pPr>
            <a:lvl2pPr marL="646892" indent="0">
              <a:buNone/>
              <a:defRPr sz="1698"/>
            </a:lvl2pPr>
            <a:lvl3pPr marL="1293785" indent="0">
              <a:buNone/>
              <a:defRPr sz="1415"/>
            </a:lvl3pPr>
            <a:lvl4pPr marL="1940677" indent="0">
              <a:buNone/>
              <a:defRPr sz="1273"/>
            </a:lvl4pPr>
            <a:lvl5pPr marL="2587569" indent="0">
              <a:buNone/>
              <a:defRPr sz="1273"/>
            </a:lvl5pPr>
            <a:lvl6pPr marL="3234461" indent="0">
              <a:buNone/>
              <a:defRPr sz="1273"/>
            </a:lvl6pPr>
            <a:lvl7pPr marL="3881354" indent="0">
              <a:buNone/>
              <a:defRPr sz="1273"/>
            </a:lvl7pPr>
            <a:lvl8pPr marL="4528246" indent="0">
              <a:buNone/>
              <a:defRPr sz="1273"/>
            </a:lvl8pPr>
            <a:lvl9pPr marL="5175138" indent="0">
              <a:buNone/>
              <a:defRPr sz="1273"/>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38675" y="6792445"/>
            <a:ext cx="7771178" cy="801887"/>
          </a:xfrm>
        </p:spPr>
        <p:txBody>
          <a:bodyPr anchor="b"/>
          <a:lstStyle>
            <a:lvl1pPr algn="l">
              <a:defRPr sz="2830" b="1"/>
            </a:lvl1pPr>
          </a:lstStyle>
          <a:p>
            <a:r>
              <a:rPr lang="en-US"/>
              <a:t>Click to edit Master title style</a:t>
            </a:r>
          </a:p>
        </p:txBody>
      </p:sp>
      <p:sp>
        <p:nvSpPr>
          <p:cNvPr id="3" name="Picture Placeholder 2"/>
          <p:cNvSpPr>
            <a:spLocks noGrp="1"/>
          </p:cNvSpPr>
          <p:nvPr>
            <p:ph type="pic" idx="1"/>
          </p:nvPr>
        </p:nvSpPr>
        <p:spPr>
          <a:xfrm>
            <a:off x="2538675" y="867025"/>
            <a:ext cx="7771178" cy="5822096"/>
          </a:xfrm>
        </p:spPr>
        <p:txBody>
          <a:bodyPr/>
          <a:lstStyle>
            <a:lvl1pPr marL="0" indent="0">
              <a:buNone/>
              <a:defRPr sz="4528"/>
            </a:lvl1pPr>
            <a:lvl2pPr marL="646892" indent="0">
              <a:buNone/>
              <a:defRPr sz="3962"/>
            </a:lvl2pPr>
            <a:lvl3pPr marL="1293785" indent="0">
              <a:buNone/>
              <a:defRPr sz="3396"/>
            </a:lvl3pPr>
            <a:lvl4pPr marL="1940677" indent="0">
              <a:buNone/>
              <a:defRPr sz="2830"/>
            </a:lvl4pPr>
            <a:lvl5pPr marL="2587569" indent="0">
              <a:buNone/>
              <a:defRPr sz="2830"/>
            </a:lvl5pPr>
            <a:lvl6pPr marL="3234461" indent="0">
              <a:buNone/>
              <a:defRPr sz="2830"/>
            </a:lvl6pPr>
            <a:lvl7pPr marL="3881354" indent="0">
              <a:buNone/>
              <a:defRPr sz="2830"/>
            </a:lvl7pPr>
            <a:lvl8pPr marL="4528246" indent="0">
              <a:buNone/>
              <a:defRPr sz="2830"/>
            </a:lvl8pPr>
            <a:lvl9pPr marL="5175138" indent="0">
              <a:buNone/>
              <a:defRPr sz="2830"/>
            </a:lvl9pPr>
          </a:lstStyle>
          <a:p>
            <a:endParaRPr lang="en-US" dirty="0"/>
          </a:p>
        </p:txBody>
      </p:sp>
      <p:sp>
        <p:nvSpPr>
          <p:cNvPr id="4" name="Text Placeholder 3"/>
          <p:cNvSpPr>
            <a:spLocks noGrp="1"/>
          </p:cNvSpPr>
          <p:nvPr>
            <p:ph type="body" sz="half" idx="2"/>
          </p:nvPr>
        </p:nvSpPr>
        <p:spPr>
          <a:xfrm>
            <a:off x="2538675" y="7594332"/>
            <a:ext cx="7771178" cy="1138812"/>
          </a:xfrm>
        </p:spPr>
        <p:txBody>
          <a:bodyPr/>
          <a:lstStyle>
            <a:lvl1pPr marL="0" indent="0">
              <a:buNone/>
              <a:defRPr sz="1981"/>
            </a:lvl1pPr>
            <a:lvl2pPr marL="646892" indent="0">
              <a:buNone/>
              <a:defRPr sz="1698"/>
            </a:lvl2pPr>
            <a:lvl3pPr marL="1293785" indent="0">
              <a:buNone/>
              <a:defRPr sz="1415"/>
            </a:lvl3pPr>
            <a:lvl4pPr marL="1940677" indent="0">
              <a:buNone/>
              <a:defRPr sz="1273"/>
            </a:lvl4pPr>
            <a:lvl5pPr marL="2587569" indent="0">
              <a:buNone/>
              <a:defRPr sz="1273"/>
            </a:lvl5pPr>
            <a:lvl6pPr marL="3234461" indent="0">
              <a:buNone/>
              <a:defRPr sz="1273"/>
            </a:lvl6pPr>
            <a:lvl7pPr marL="3881354" indent="0">
              <a:buNone/>
              <a:defRPr sz="1273"/>
            </a:lvl7pPr>
            <a:lvl8pPr marL="4528246" indent="0">
              <a:buNone/>
              <a:defRPr sz="1273"/>
            </a:lvl8pPr>
            <a:lvl9pPr marL="5175138" indent="0">
              <a:buNone/>
              <a:defRPr sz="1273"/>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90173" y="388590"/>
            <a:ext cx="2914192" cy="8279416"/>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47598" y="388590"/>
            <a:ext cx="8526709" cy="827941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7598" y="388590"/>
            <a:ext cx="11656767" cy="1617249"/>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47598" y="2264149"/>
            <a:ext cx="11656767" cy="640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47598" y="8993702"/>
            <a:ext cx="3022125" cy="516621"/>
          </a:xfrm>
          <a:prstGeom prst="rect">
            <a:avLst/>
          </a:prstGeom>
        </p:spPr>
        <p:txBody>
          <a:bodyPr vert="horz" lIns="91440" tIns="45720" rIns="91440" bIns="45720" rtlCol="0" anchor="ctr"/>
          <a:lstStyle>
            <a:lvl1pPr algn="l">
              <a:defRPr sz="1698">
                <a:solidFill>
                  <a:schemeClr val="tx1">
                    <a:tint val="75000"/>
                  </a:schemeClr>
                </a:solidFill>
              </a:defRPr>
            </a:lvl1pPr>
          </a:lstStyle>
          <a:p>
            <a:fld id="{1D8BD707-D9CF-40AE-B4C6-C98DA3205C09}" type="datetimeFigureOut">
              <a:rPr lang="en-US" smtClean="0"/>
              <a:pPr/>
              <a:t>10/18/2025</a:t>
            </a:fld>
            <a:endParaRPr lang="en-US" dirty="0"/>
          </a:p>
        </p:txBody>
      </p:sp>
      <p:sp>
        <p:nvSpPr>
          <p:cNvPr id="5" name="Footer Placeholder 4"/>
          <p:cNvSpPr>
            <a:spLocks noGrp="1"/>
          </p:cNvSpPr>
          <p:nvPr>
            <p:ph type="ftr" sz="quarter" idx="3"/>
          </p:nvPr>
        </p:nvSpPr>
        <p:spPr>
          <a:xfrm>
            <a:off x="4425254" y="8993702"/>
            <a:ext cx="4101455" cy="516621"/>
          </a:xfrm>
          <a:prstGeom prst="rect">
            <a:avLst/>
          </a:prstGeom>
        </p:spPr>
        <p:txBody>
          <a:bodyPr vert="horz" lIns="91440" tIns="45720" rIns="91440" bIns="45720" rtlCol="0" anchor="ctr"/>
          <a:lstStyle>
            <a:lvl1pPr algn="ctr">
              <a:defRPr sz="1698">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282240" y="8993702"/>
            <a:ext cx="3022125" cy="516621"/>
          </a:xfrm>
          <a:prstGeom prst="rect">
            <a:avLst/>
          </a:prstGeom>
        </p:spPr>
        <p:txBody>
          <a:bodyPr vert="horz" lIns="91440" tIns="45720" rIns="91440" bIns="45720" rtlCol="0" anchor="ctr"/>
          <a:lstStyle>
            <a:lvl1pPr algn="r">
              <a:defRPr sz="1698">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93785" rtl="0" eaLnBrk="1" latinLnBrk="0" hangingPunct="1">
        <a:spcBef>
          <a:spcPct val="0"/>
        </a:spcBef>
        <a:buNone/>
        <a:defRPr sz="6226" kern="1200">
          <a:solidFill>
            <a:schemeClr val="tx1"/>
          </a:solidFill>
          <a:latin typeface="+mj-lt"/>
          <a:ea typeface="+mj-ea"/>
          <a:cs typeface="+mj-cs"/>
        </a:defRPr>
      </a:lvl1pPr>
    </p:titleStyle>
    <p:bodyStyle>
      <a:lvl1pPr marL="485169" indent="-485169" algn="l" defTabSz="1293785" rtl="0" eaLnBrk="1" latinLnBrk="0" hangingPunct="1">
        <a:spcBef>
          <a:spcPct val="20000"/>
        </a:spcBef>
        <a:buFont typeface="Arial" pitchFamily="34" charset="0"/>
        <a:buChar char="•"/>
        <a:defRPr sz="4528" kern="1200">
          <a:solidFill>
            <a:schemeClr val="tx1"/>
          </a:solidFill>
          <a:latin typeface="+mn-lt"/>
          <a:ea typeface="+mn-ea"/>
          <a:cs typeface="+mn-cs"/>
        </a:defRPr>
      </a:lvl1pPr>
      <a:lvl2pPr marL="1051200" indent="-404308" algn="l" defTabSz="1293785" rtl="0" eaLnBrk="1" latinLnBrk="0" hangingPunct="1">
        <a:spcBef>
          <a:spcPct val="20000"/>
        </a:spcBef>
        <a:buFont typeface="Arial" pitchFamily="34" charset="0"/>
        <a:buChar char="–"/>
        <a:defRPr sz="3962" kern="1200">
          <a:solidFill>
            <a:schemeClr val="tx1"/>
          </a:solidFill>
          <a:latin typeface="+mn-lt"/>
          <a:ea typeface="+mn-ea"/>
          <a:cs typeface="+mn-cs"/>
        </a:defRPr>
      </a:lvl2pPr>
      <a:lvl3pPr marL="1617231" indent="-323446" algn="l" defTabSz="1293785" rtl="0" eaLnBrk="1" latinLnBrk="0" hangingPunct="1">
        <a:spcBef>
          <a:spcPct val="20000"/>
        </a:spcBef>
        <a:buFont typeface="Arial" pitchFamily="34" charset="0"/>
        <a:buChar char="•"/>
        <a:defRPr sz="3396" kern="1200">
          <a:solidFill>
            <a:schemeClr val="tx1"/>
          </a:solidFill>
          <a:latin typeface="+mn-lt"/>
          <a:ea typeface="+mn-ea"/>
          <a:cs typeface="+mn-cs"/>
        </a:defRPr>
      </a:lvl3pPr>
      <a:lvl4pPr marL="2264123" indent="-323446" algn="l" defTabSz="1293785" rtl="0" eaLnBrk="1" latinLnBrk="0" hangingPunct="1">
        <a:spcBef>
          <a:spcPct val="20000"/>
        </a:spcBef>
        <a:buFont typeface="Arial" pitchFamily="34" charset="0"/>
        <a:buChar char="–"/>
        <a:defRPr sz="2830" kern="1200">
          <a:solidFill>
            <a:schemeClr val="tx1"/>
          </a:solidFill>
          <a:latin typeface="+mn-lt"/>
          <a:ea typeface="+mn-ea"/>
          <a:cs typeface="+mn-cs"/>
        </a:defRPr>
      </a:lvl4pPr>
      <a:lvl5pPr marL="2911015" indent="-323446" algn="l" defTabSz="1293785" rtl="0" eaLnBrk="1" latinLnBrk="0" hangingPunct="1">
        <a:spcBef>
          <a:spcPct val="20000"/>
        </a:spcBef>
        <a:buFont typeface="Arial" pitchFamily="34" charset="0"/>
        <a:buChar char="»"/>
        <a:defRPr sz="2830" kern="1200">
          <a:solidFill>
            <a:schemeClr val="tx1"/>
          </a:solidFill>
          <a:latin typeface="+mn-lt"/>
          <a:ea typeface="+mn-ea"/>
          <a:cs typeface="+mn-cs"/>
        </a:defRPr>
      </a:lvl5pPr>
      <a:lvl6pPr marL="3557908" indent="-323446" algn="l" defTabSz="1293785" rtl="0" eaLnBrk="1" latinLnBrk="0" hangingPunct="1">
        <a:spcBef>
          <a:spcPct val="20000"/>
        </a:spcBef>
        <a:buFont typeface="Arial" pitchFamily="34" charset="0"/>
        <a:buChar char="•"/>
        <a:defRPr sz="2830" kern="1200">
          <a:solidFill>
            <a:schemeClr val="tx1"/>
          </a:solidFill>
          <a:latin typeface="+mn-lt"/>
          <a:ea typeface="+mn-ea"/>
          <a:cs typeface="+mn-cs"/>
        </a:defRPr>
      </a:lvl6pPr>
      <a:lvl7pPr marL="4204800" indent="-323446" algn="l" defTabSz="1293785" rtl="0" eaLnBrk="1" latinLnBrk="0" hangingPunct="1">
        <a:spcBef>
          <a:spcPct val="20000"/>
        </a:spcBef>
        <a:buFont typeface="Arial" pitchFamily="34" charset="0"/>
        <a:buChar char="•"/>
        <a:defRPr sz="2830" kern="1200">
          <a:solidFill>
            <a:schemeClr val="tx1"/>
          </a:solidFill>
          <a:latin typeface="+mn-lt"/>
          <a:ea typeface="+mn-ea"/>
          <a:cs typeface="+mn-cs"/>
        </a:defRPr>
      </a:lvl7pPr>
      <a:lvl8pPr marL="4851692" indent="-323446" algn="l" defTabSz="1293785" rtl="0" eaLnBrk="1" latinLnBrk="0" hangingPunct="1">
        <a:spcBef>
          <a:spcPct val="20000"/>
        </a:spcBef>
        <a:buFont typeface="Arial" pitchFamily="34" charset="0"/>
        <a:buChar char="•"/>
        <a:defRPr sz="2830" kern="1200">
          <a:solidFill>
            <a:schemeClr val="tx1"/>
          </a:solidFill>
          <a:latin typeface="+mn-lt"/>
          <a:ea typeface="+mn-ea"/>
          <a:cs typeface="+mn-cs"/>
        </a:defRPr>
      </a:lvl8pPr>
      <a:lvl9pPr marL="5498584" indent="-323446" algn="l" defTabSz="1293785" rtl="0" eaLnBrk="1" latinLnBrk="0" hangingPunct="1">
        <a:spcBef>
          <a:spcPct val="20000"/>
        </a:spcBef>
        <a:buFont typeface="Arial" pitchFamily="34" charset="0"/>
        <a:buChar char="•"/>
        <a:defRPr sz="2830" kern="1200">
          <a:solidFill>
            <a:schemeClr val="tx1"/>
          </a:solidFill>
          <a:latin typeface="+mn-lt"/>
          <a:ea typeface="+mn-ea"/>
          <a:cs typeface="+mn-cs"/>
        </a:defRPr>
      </a:lvl9pPr>
    </p:bodyStyle>
    <p:otherStyle>
      <a:defPPr>
        <a:defRPr lang="en-US"/>
      </a:defPPr>
      <a:lvl1pPr marL="0" algn="l" defTabSz="1293785" rtl="0" eaLnBrk="1" latinLnBrk="0" hangingPunct="1">
        <a:defRPr sz="2547" kern="1200">
          <a:solidFill>
            <a:schemeClr val="tx1"/>
          </a:solidFill>
          <a:latin typeface="+mn-lt"/>
          <a:ea typeface="+mn-ea"/>
          <a:cs typeface="+mn-cs"/>
        </a:defRPr>
      </a:lvl1pPr>
      <a:lvl2pPr marL="646892" algn="l" defTabSz="1293785" rtl="0" eaLnBrk="1" latinLnBrk="0" hangingPunct="1">
        <a:defRPr sz="2547" kern="1200">
          <a:solidFill>
            <a:schemeClr val="tx1"/>
          </a:solidFill>
          <a:latin typeface="+mn-lt"/>
          <a:ea typeface="+mn-ea"/>
          <a:cs typeface="+mn-cs"/>
        </a:defRPr>
      </a:lvl2pPr>
      <a:lvl3pPr marL="1293785" algn="l" defTabSz="1293785" rtl="0" eaLnBrk="1" latinLnBrk="0" hangingPunct="1">
        <a:defRPr sz="2547" kern="1200">
          <a:solidFill>
            <a:schemeClr val="tx1"/>
          </a:solidFill>
          <a:latin typeface="+mn-lt"/>
          <a:ea typeface="+mn-ea"/>
          <a:cs typeface="+mn-cs"/>
        </a:defRPr>
      </a:lvl3pPr>
      <a:lvl4pPr marL="1940677" algn="l" defTabSz="1293785" rtl="0" eaLnBrk="1" latinLnBrk="0" hangingPunct="1">
        <a:defRPr sz="2547" kern="1200">
          <a:solidFill>
            <a:schemeClr val="tx1"/>
          </a:solidFill>
          <a:latin typeface="+mn-lt"/>
          <a:ea typeface="+mn-ea"/>
          <a:cs typeface="+mn-cs"/>
        </a:defRPr>
      </a:lvl4pPr>
      <a:lvl5pPr marL="2587569" algn="l" defTabSz="1293785" rtl="0" eaLnBrk="1" latinLnBrk="0" hangingPunct="1">
        <a:defRPr sz="2547" kern="1200">
          <a:solidFill>
            <a:schemeClr val="tx1"/>
          </a:solidFill>
          <a:latin typeface="+mn-lt"/>
          <a:ea typeface="+mn-ea"/>
          <a:cs typeface="+mn-cs"/>
        </a:defRPr>
      </a:lvl5pPr>
      <a:lvl6pPr marL="3234461" algn="l" defTabSz="1293785" rtl="0" eaLnBrk="1" latinLnBrk="0" hangingPunct="1">
        <a:defRPr sz="2547" kern="1200">
          <a:solidFill>
            <a:schemeClr val="tx1"/>
          </a:solidFill>
          <a:latin typeface="+mn-lt"/>
          <a:ea typeface="+mn-ea"/>
          <a:cs typeface="+mn-cs"/>
        </a:defRPr>
      </a:lvl6pPr>
      <a:lvl7pPr marL="3881354" algn="l" defTabSz="1293785" rtl="0" eaLnBrk="1" latinLnBrk="0" hangingPunct="1">
        <a:defRPr sz="2547" kern="1200">
          <a:solidFill>
            <a:schemeClr val="tx1"/>
          </a:solidFill>
          <a:latin typeface="+mn-lt"/>
          <a:ea typeface="+mn-ea"/>
          <a:cs typeface="+mn-cs"/>
        </a:defRPr>
      </a:lvl7pPr>
      <a:lvl8pPr marL="4528246" algn="l" defTabSz="1293785" rtl="0" eaLnBrk="1" latinLnBrk="0" hangingPunct="1">
        <a:defRPr sz="2547" kern="1200">
          <a:solidFill>
            <a:schemeClr val="tx1"/>
          </a:solidFill>
          <a:latin typeface="+mn-lt"/>
          <a:ea typeface="+mn-ea"/>
          <a:cs typeface="+mn-cs"/>
        </a:defRPr>
      </a:lvl8pPr>
      <a:lvl9pPr marL="5175138" algn="l" defTabSz="1293785" rtl="0" eaLnBrk="1" latinLnBrk="0" hangingPunct="1">
        <a:defRPr sz="254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gif"/><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8" Type="http://schemas.openxmlformats.org/officeDocument/2006/relationships/hyperlink" Target="https://doi.org/10.3390/s24082429" TargetMode="External"/><Relationship Id="rId13" Type="http://schemas.openxmlformats.org/officeDocument/2006/relationships/hyperlink" Target="https://papers.ssrn.com/sol3/papers.cfm?abstract_id=2483549" TargetMode="External"/><Relationship Id="rId18" Type="http://schemas.openxmlformats.org/officeDocument/2006/relationships/hyperlink" Target="https://doi.org/10.1038/s41746-023-00796-w" TargetMode="External"/><Relationship Id="rId3" Type="http://schemas.openxmlformats.org/officeDocument/2006/relationships/hyperlink" Target="https://doi.org/10.1080/0267257x.2016.1217914" TargetMode="External"/><Relationship Id="rId21" Type="http://schemas.openxmlformats.org/officeDocument/2006/relationships/hyperlink" Target="https://www.who.int/news-room/fact-sheets/detail/hypertension" TargetMode="External"/><Relationship Id="rId7" Type="http://schemas.openxmlformats.org/officeDocument/2006/relationships/hyperlink" Target="https://psycnet.apa.org/record/2008-17146-003" TargetMode="External"/><Relationship Id="rId12" Type="http://schemas.openxmlformats.org/officeDocument/2006/relationships/hyperlink" Target="https://sphweb.bumc.bu.edu/otlt/MPH-Modules/SB/BehavioralChangeTheories/BehavioralChangeTheories2.html" TargetMode="External"/><Relationship Id="rId17" Type="http://schemas.openxmlformats.org/officeDocument/2006/relationships/hyperlink" Target="https://www.econstor.eu/bitstream/10419/238052/1/Schoentgen-Wilkinson.pdf" TargetMode="External"/><Relationship Id="rId2" Type="http://schemas.openxmlformats.org/officeDocument/2006/relationships/hyperlink" Target="https://doi.org/10.1109/tbme.2015.2422751" TargetMode="External"/><Relationship Id="rId16" Type="http://schemas.openxmlformats.org/officeDocument/2006/relationships/hyperlink" Target="https://assets.publishing.service.gov.uk/media/5a81d95940f0b62305b91227/Tackling_high_blood_pressure_an_update.pdf" TargetMode="External"/><Relationship Id="rId20" Type="http://schemas.openxmlformats.org/officeDocument/2006/relationships/hyperlink" Target="https://www.linkedin.com/posts/tran-kyle_wonder-how-our-beliefs-affect-our-health-activity-7168620881919893504-ymdm" TargetMode="External"/><Relationship Id="rId1" Type="http://schemas.openxmlformats.org/officeDocument/2006/relationships/slideLayout" Target="../slideLayouts/slideLayout7.xml"/><Relationship Id="rId6" Type="http://schemas.openxmlformats.org/officeDocument/2006/relationships/hyperlink" Target="https://doi.org/10.1371/journal.pdig.0000104" TargetMode="External"/><Relationship Id="rId11" Type="http://schemas.openxmlformats.org/officeDocument/2006/relationships/hyperlink" Target="https://doi.org/10.1093/heapro/1.1.3" TargetMode="External"/><Relationship Id="rId5" Type="http://schemas.openxmlformats.org/officeDocument/2006/relationships/hyperlink" Target="https://www.bhf.org.uk/informationsupport/heart-matters-magazine/medical/tests/blood-pressure-measuring-at-home" TargetMode="External"/><Relationship Id="rId15" Type="http://schemas.openxmlformats.org/officeDocument/2006/relationships/hyperlink" Target="https://www.gov.uk/government/publications/health-matters-combating-high-blood-pressure/health-matters-combating-high-blood-pressure" TargetMode="External"/><Relationship Id="rId10" Type="http://schemas.openxmlformats.org/officeDocument/2006/relationships/hyperlink" Target="https://doi.org/10.2196/35684" TargetMode="External"/><Relationship Id="rId19" Type="http://schemas.openxmlformats.org/officeDocument/2006/relationships/hyperlink" Target="https://commonslibrary.parliament.uk/" TargetMode="External"/><Relationship Id="rId4" Type="http://schemas.openxmlformats.org/officeDocument/2006/relationships/hyperlink" Target="https://iotmktg.com/smart-rings-the-chic-successor-to-smartwatches/" TargetMode="External"/><Relationship Id="rId9" Type="http://schemas.openxmlformats.org/officeDocument/2006/relationships/hyperlink" Target="https://doi.org/10.1007/s12170-021-00672-w" TargetMode="External"/><Relationship Id="rId14" Type="http://schemas.openxmlformats.org/officeDocument/2006/relationships/hyperlink" Target="https://www.sciencedirect.com/science/article/abs/pii/B9780128036785001922" TargetMode="External"/><Relationship Id="rId22" Type="http://schemas.openxmlformats.org/officeDocument/2006/relationships/hyperlink" Target="https://www.who.int/health-topics/health-promotion#tab=tab_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3FFEB0-4800-7949-68FB-3630DADF1294}"/>
              </a:ext>
            </a:extLst>
          </p:cNvPr>
          <p:cNvSpPr txBox="1"/>
          <p:nvPr/>
        </p:nvSpPr>
        <p:spPr>
          <a:xfrm>
            <a:off x="5422106" y="5510212"/>
            <a:ext cx="19431000" cy="11681724"/>
          </a:xfrm>
          <a:prstGeom prst="rect">
            <a:avLst/>
          </a:prstGeom>
          <a:noFill/>
        </p:spPr>
        <p:txBody>
          <a:bodyPr wrap="square" rtlCol="0">
            <a:spAutoFit/>
          </a:bodyPr>
          <a:lstStyle/>
          <a:p>
            <a:pPr algn="ctr">
              <a:lnSpc>
                <a:spcPct val="200000"/>
              </a:lnSpc>
            </a:pPr>
            <a:r>
              <a:rPr lang="en-US" sz="4800" b="1" dirty="0">
                <a:latin typeface="Arial" panose="020B0604020202020204" pitchFamily="34" charset="0"/>
                <a:cs typeface="Arial" panose="020B0604020202020204" pitchFamily="34" charset="0"/>
              </a:rPr>
              <a:t>Assignment Title: </a:t>
            </a:r>
            <a:r>
              <a:rPr lang="nl-NL" sz="4800" b="1" dirty="0">
                <a:latin typeface="Arial" panose="020B0604020202020204" pitchFamily="34" charset="0"/>
                <a:cs typeface="Arial" panose="020B0604020202020204" pitchFamily="34" charset="0"/>
              </a:rPr>
              <a:t>Component 2</a:t>
            </a:r>
            <a:r>
              <a:rPr lang="en-GB" sz="4800" b="1" dirty="0">
                <a:latin typeface="Arial" panose="020B0604020202020204" pitchFamily="34" charset="0"/>
                <a:cs typeface="Arial" panose="020B0604020202020204" pitchFamily="34" charset="0"/>
              </a:rPr>
              <a:t> </a:t>
            </a:r>
            <a:r>
              <a:rPr lang="nl-NL" sz="4800" b="1" dirty="0">
                <a:latin typeface="Arial" panose="020B0604020202020204" pitchFamily="34" charset="0"/>
                <a:cs typeface="Arial" panose="020B0604020202020204" pitchFamily="34" charset="0"/>
              </a:rPr>
              <a:t>Poster </a:t>
            </a:r>
            <a:endParaRPr lang="en-US" sz="4800" b="1" dirty="0">
              <a:latin typeface="Arial" panose="020B0604020202020204" pitchFamily="34" charset="0"/>
              <a:cs typeface="Arial" panose="020B0604020202020204" pitchFamily="34" charset="0"/>
            </a:endParaRPr>
          </a:p>
          <a:p>
            <a:pPr algn="ctr">
              <a:lnSpc>
                <a:spcPct val="200000"/>
              </a:lnSpc>
            </a:pPr>
            <a:endParaRPr lang="en-US" sz="4800" b="1" dirty="0">
              <a:latin typeface="Arial" panose="020B0604020202020204" pitchFamily="34" charset="0"/>
              <a:cs typeface="Arial" panose="020B0604020202020204" pitchFamily="34" charset="0"/>
            </a:endParaRPr>
          </a:p>
          <a:p>
            <a:pPr algn="ctr">
              <a:lnSpc>
                <a:spcPct val="200000"/>
              </a:lnSpc>
            </a:pPr>
            <a:r>
              <a:rPr lang="en-US" sz="4800" b="1" dirty="0">
                <a:latin typeface="Arial" panose="020B0604020202020204" pitchFamily="34" charset="0"/>
                <a:cs typeface="Arial" panose="020B0604020202020204" pitchFamily="34" charset="0"/>
              </a:rPr>
              <a:t>Name: </a:t>
            </a:r>
            <a:r>
              <a:rPr lang="en-GB" sz="4800" b="1" dirty="0" err="1">
                <a:latin typeface="Arial" panose="020B0604020202020204" pitchFamily="34" charset="0"/>
                <a:cs typeface="Arial" panose="020B0604020202020204" pitchFamily="34" charset="0"/>
              </a:rPr>
              <a:t>Sageeta</a:t>
            </a:r>
            <a:r>
              <a:rPr lang="en-GB" sz="4800" b="1" dirty="0">
                <a:latin typeface="Arial" panose="020B0604020202020204" pitchFamily="34" charset="0"/>
                <a:cs typeface="Arial" panose="020B0604020202020204" pitchFamily="34" charset="0"/>
              </a:rPr>
              <a:t> Hussain</a:t>
            </a:r>
            <a:endParaRPr lang="en-US" sz="4800" b="1" dirty="0">
              <a:latin typeface="Arial" panose="020B0604020202020204" pitchFamily="34" charset="0"/>
              <a:cs typeface="Arial" panose="020B0604020202020204" pitchFamily="34" charset="0"/>
            </a:endParaRPr>
          </a:p>
          <a:p>
            <a:pPr algn="ctr">
              <a:lnSpc>
                <a:spcPct val="200000"/>
              </a:lnSpc>
            </a:pPr>
            <a:r>
              <a:rPr lang="en-US" sz="4800" b="1" dirty="0">
                <a:latin typeface="Arial" panose="020B0604020202020204" pitchFamily="34" charset="0"/>
                <a:cs typeface="Arial" panose="020B0604020202020204" pitchFamily="34" charset="0"/>
              </a:rPr>
              <a:t>Student Number: </a:t>
            </a:r>
            <a:r>
              <a:rPr lang="en-GB" sz="4800" b="1" dirty="0">
                <a:latin typeface="Arial" panose="020B0604020202020204" pitchFamily="34" charset="0"/>
                <a:cs typeface="Arial" panose="020B0604020202020204" pitchFamily="34" charset="0"/>
              </a:rPr>
              <a:t>2129744</a:t>
            </a:r>
            <a:endParaRPr lang="en-US" sz="4800" b="1" dirty="0">
              <a:latin typeface="Arial" panose="020B0604020202020204" pitchFamily="34" charset="0"/>
              <a:cs typeface="Arial" panose="020B0604020202020204" pitchFamily="34" charset="0"/>
            </a:endParaRPr>
          </a:p>
          <a:p>
            <a:pPr algn="ctr">
              <a:lnSpc>
                <a:spcPct val="200000"/>
              </a:lnSpc>
            </a:pPr>
            <a:r>
              <a:rPr lang="en-US" sz="4800" b="1" dirty="0">
                <a:latin typeface="Arial" panose="020B0604020202020204" pitchFamily="34" charset="0"/>
                <a:cs typeface="Arial" panose="020B0604020202020204" pitchFamily="34" charset="0"/>
              </a:rPr>
              <a:t>Module Code: </a:t>
            </a:r>
            <a:r>
              <a:rPr lang="en-GB" sz="4800" b="1" dirty="0">
                <a:latin typeface="Arial" panose="020B0604020202020204" pitchFamily="34" charset="0"/>
                <a:cs typeface="Arial" panose="020B0604020202020204" pitchFamily="34" charset="0"/>
              </a:rPr>
              <a:t>LCHS7009 </a:t>
            </a:r>
            <a:endParaRPr lang="en-US" sz="4800" b="1" dirty="0">
              <a:latin typeface="Arial" panose="020B0604020202020204" pitchFamily="34" charset="0"/>
              <a:cs typeface="Arial" panose="020B0604020202020204" pitchFamily="34" charset="0"/>
            </a:endParaRPr>
          </a:p>
          <a:p>
            <a:pPr algn="ctr">
              <a:lnSpc>
                <a:spcPct val="200000"/>
              </a:lnSpc>
            </a:pPr>
            <a:r>
              <a:rPr lang="en-US" sz="4800" b="1" dirty="0">
                <a:latin typeface="Arial" panose="020B0604020202020204" pitchFamily="34" charset="0"/>
                <a:cs typeface="Arial" panose="020B0604020202020204" pitchFamily="34" charset="0"/>
              </a:rPr>
              <a:t>Module Title: </a:t>
            </a:r>
            <a:r>
              <a:rPr lang="en-GB" sz="4800" b="1" dirty="0">
                <a:latin typeface="Arial" panose="020B0604020202020204" pitchFamily="34" charset="0"/>
                <a:cs typeface="Arial" panose="020B0604020202020204" pitchFamily="34" charset="0"/>
              </a:rPr>
              <a:t>Population Health and Digital Health Promotion </a:t>
            </a:r>
            <a:endParaRPr lang="en-US" sz="4800" b="1" dirty="0">
              <a:latin typeface="Arial" panose="020B0604020202020204" pitchFamily="34" charset="0"/>
              <a:cs typeface="Arial" panose="020B0604020202020204" pitchFamily="34" charset="0"/>
            </a:endParaRPr>
          </a:p>
          <a:p>
            <a:pPr algn="ctr">
              <a:lnSpc>
                <a:spcPct val="200000"/>
              </a:lnSpc>
            </a:pPr>
            <a:r>
              <a:rPr lang="en-US" sz="4800" b="1" dirty="0">
                <a:latin typeface="Arial" panose="020B0604020202020204" pitchFamily="34" charset="0"/>
                <a:cs typeface="Arial" panose="020B0604020202020204" pitchFamily="34" charset="0"/>
              </a:rPr>
              <a:t>Lecturer Name: </a:t>
            </a:r>
            <a:r>
              <a:rPr lang="en-GB" sz="4800" b="1" dirty="0">
                <a:latin typeface="Arial" panose="020B0604020202020204" pitchFamily="34" charset="0"/>
                <a:cs typeface="Arial" panose="020B0604020202020204" pitchFamily="34" charset="0"/>
              </a:rPr>
              <a:t>Dr Besty Jose</a:t>
            </a:r>
            <a:endParaRPr lang="en-US" sz="4800" b="1" dirty="0">
              <a:latin typeface="Arial" panose="020B0604020202020204" pitchFamily="34" charset="0"/>
              <a:cs typeface="Arial" panose="020B0604020202020204" pitchFamily="34" charset="0"/>
            </a:endParaRPr>
          </a:p>
          <a:p>
            <a:pPr algn="ctr">
              <a:lnSpc>
                <a:spcPct val="200000"/>
              </a:lnSpc>
            </a:pPr>
            <a:r>
              <a:rPr lang="en-GB" sz="4800" b="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08321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CA9852BE-8849-7F46-BFA5-6BA2FE7E005A}"/>
              </a:ext>
            </a:extLst>
          </p:cNvPr>
          <p:cNvSpPr/>
          <p:nvPr/>
        </p:nvSpPr>
        <p:spPr>
          <a:xfrm>
            <a:off x="12285452" y="13372950"/>
            <a:ext cx="8643354" cy="6545948"/>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DBE887A7-1EA1-BFCA-F3AA-EE7CF8ECA613}"/>
              </a:ext>
            </a:extLst>
          </p:cNvPr>
          <p:cNvSpPr/>
          <p:nvPr/>
        </p:nvSpPr>
        <p:spPr>
          <a:xfrm>
            <a:off x="18239598" y="5922772"/>
            <a:ext cx="11628824" cy="7031225"/>
          </a:xfrm>
          <a:prstGeom prst="rect">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301623EC-C67B-2177-46D4-060D8F5E2AA5}"/>
              </a:ext>
            </a:extLst>
          </p:cNvPr>
          <p:cNvSpPr/>
          <p:nvPr/>
        </p:nvSpPr>
        <p:spPr>
          <a:xfrm>
            <a:off x="236270" y="1691071"/>
            <a:ext cx="12117050" cy="7476741"/>
          </a:xfrm>
          <a:prstGeom prst="rect">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AutoShape 2"/>
          <p:cNvSpPr/>
          <p:nvPr/>
        </p:nvSpPr>
        <p:spPr>
          <a:xfrm>
            <a:off x="152786" y="176633"/>
            <a:ext cx="29969637" cy="1161270"/>
          </a:xfrm>
          <a:prstGeom prst="rect">
            <a:avLst/>
          </a:prstGeom>
          <a:solidFill>
            <a:schemeClr val="accent1">
              <a:lumMod val="75000"/>
            </a:schemeClr>
          </a:solidFill>
        </p:spPr>
        <p:txBody>
          <a:bodyPr/>
          <a:lstStyle/>
          <a:p>
            <a:endParaRPr lang="en-GB"/>
          </a:p>
        </p:txBody>
      </p:sp>
      <p:sp>
        <p:nvSpPr>
          <p:cNvPr id="23" name="TextBox 23"/>
          <p:cNvSpPr txBox="1"/>
          <p:nvPr/>
        </p:nvSpPr>
        <p:spPr>
          <a:xfrm>
            <a:off x="353717" y="1797951"/>
            <a:ext cx="11618750" cy="7481535"/>
          </a:xfrm>
          <a:prstGeom prst="rect">
            <a:avLst/>
          </a:prstGeom>
          <a:noFill/>
          <a:ln>
            <a:noFill/>
          </a:ln>
        </p:spPr>
        <p:txBody>
          <a:bodyPr wrap="square" lIns="0" tIns="0" rIns="0" bIns="0" rtlCol="0" anchor="t">
            <a:spAutoFit/>
          </a:bodyPr>
          <a:lstStyle/>
          <a:p>
            <a:pPr algn="ctr">
              <a:lnSpc>
                <a:spcPts val="5118"/>
              </a:lnSpc>
              <a:spcBef>
                <a:spcPct val="0"/>
              </a:spcBef>
            </a:pPr>
            <a:r>
              <a:rPr lang="en-US" sz="2400" b="1" spc="48" dirty="0">
                <a:latin typeface="Arial" panose="020B0604020202020204" pitchFamily="34" charset="0"/>
                <a:ea typeface="Tek Tall Arabic"/>
                <a:cs typeface="Arial" panose="020B0604020202020204" pitchFamily="34" charset="0"/>
                <a:sym typeface="Tek Tall Arabic"/>
              </a:rPr>
              <a:t>Background</a:t>
            </a:r>
          </a:p>
          <a:p>
            <a:pPr marL="457200" lvl="0" indent="-457200" algn="just">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Persistent </a:t>
            </a:r>
            <a:r>
              <a:rPr lang="en-US" sz="1800" b="1" dirty="0">
                <a:latin typeface="Arial" panose="020B0604020202020204" pitchFamily="34" charset="0"/>
                <a:cs typeface="Arial" panose="020B0604020202020204" pitchFamily="34" charset="0"/>
              </a:rPr>
              <a:t>high blood pressure</a:t>
            </a:r>
            <a:r>
              <a:rPr lang="en-US" sz="1800" dirty="0">
                <a:latin typeface="Arial" panose="020B0604020202020204" pitchFamily="34" charset="0"/>
                <a:cs typeface="Arial" panose="020B0604020202020204" pitchFamily="34" charset="0"/>
              </a:rPr>
              <a:t>, or </a:t>
            </a:r>
            <a:r>
              <a:rPr lang="en-US" sz="1800" b="1" dirty="0">
                <a:latin typeface="Arial" panose="020B0604020202020204" pitchFamily="34" charset="0"/>
                <a:cs typeface="Arial" panose="020B0604020202020204" pitchFamily="34" charset="0"/>
              </a:rPr>
              <a:t>hypertension</a:t>
            </a:r>
            <a:r>
              <a:rPr lang="en-US" sz="1800" dirty="0">
                <a:latin typeface="Arial" panose="020B0604020202020204" pitchFamily="34" charset="0"/>
                <a:cs typeface="Arial" panose="020B0604020202020204" pitchFamily="34" charset="0"/>
              </a:rPr>
              <a:t>, is a major global public health concern.</a:t>
            </a:r>
            <a:endParaRPr lang="en-GB" sz="1800" dirty="0">
              <a:latin typeface="Arial" panose="020B0604020202020204" pitchFamily="34" charset="0"/>
              <a:cs typeface="Arial" panose="020B0604020202020204" pitchFamily="34" charset="0"/>
            </a:endParaRPr>
          </a:p>
          <a:p>
            <a:pPr marL="457200" lvl="0" indent="-457200" algn="just">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It is major risk factors for </a:t>
            </a:r>
            <a:r>
              <a:rPr lang="en-US" sz="1800" b="1" dirty="0">
                <a:latin typeface="Arial" panose="020B0604020202020204" pitchFamily="34" charset="0"/>
                <a:cs typeface="Arial" panose="020B0604020202020204" pitchFamily="34" charset="0"/>
              </a:rPr>
              <a:t>stroke</a:t>
            </a:r>
            <a:r>
              <a:rPr lang="en-US"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ischaemic,</a:t>
            </a:r>
            <a:r>
              <a:rPr lang="en-US" sz="1800" b="1" dirty="0">
                <a:latin typeface="Arial" panose="020B0604020202020204" pitchFamily="34" charset="0"/>
                <a:cs typeface="Arial" panose="020B0604020202020204" pitchFamily="34" charset="0"/>
              </a:rPr>
              <a:t> heart disease </a:t>
            </a:r>
            <a:r>
              <a:rPr lang="en-US" sz="1800" dirty="0">
                <a:latin typeface="Arial" panose="020B0604020202020204" pitchFamily="34" charset="0"/>
                <a:cs typeface="Arial" panose="020B0604020202020204" pitchFamily="34" charset="0"/>
              </a:rPr>
              <a:t>(angina, heart attacks, and heart failure), and </a:t>
            </a:r>
            <a:r>
              <a:rPr lang="en-US" sz="1800" b="1" dirty="0">
                <a:latin typeface="Arial" panose="020B0604020202020204" pitchFamily="34" charset="0"/>
                <a:cs typeface="Arial" panose="020B0604020202020204" pitchFamily="34" charset="0"/>
              </a:rPr>
              <a:t>renal disease </a:t>
            </a:r>
            <a:r>
              <a:rPr lang="en-US" sz="1800" dirty="0">
                <a:latin typeface="Arial" panose="020B0604020202020204" pitchFamily="34" charset="0"/>
                <a:cs typeface="Arial" panose="020B0604020202020204" pitchFamily="34" charset="0"/>
              </a:rPr>
              <a:t>(Public Health England, 2017)</a:t>
            </a:r>
            <a:r>
              <a:rPr lang="en-GB" sz="1800" dirty="0">
                <a:latin typeface="Arial" panose="020B0604020202020204" pitchFamily="34" charset="0"/>
                <a:cs typeface="Arial" panose="020B0604020202020204" pitchFamily="34" charset="0"/>
              </a:rPr>
              <a:t>.</a:t>
            </a:r>
          </a:p>
          <a:p>
            <a:pPr marL="457200" lvl="0" indent="-457200" algn="just">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An estimated </a:t>
            </a:r>
            <a:r>
              <a:rPr lang="en-US" sz="1800" b="1" dirty="0">
                <a:latin typeface="Arial" panose="020B0604020202020204" pitchFamily="34" charset="0"/>
                <a:cs typeface="Arial" panose="020B0604020202020204" pitchFamily="34" charset="0"/>
              </a:rPr>
              <a:t>1.4 billion </a:t>
            </a:r>
            <a:r>
              <a:rPr lang="en-US" sz="1800" dirty="0">
                <a:latin typeface="Arial" panose="020B0604020202020204" pitchFamily="34" charset="0"/>
                <a:cs typeface="Arial" panose="020B0604020202020204" pitchFamily="34" charset="0"/>
              </a:rPr>
              <a:t>persons between the ages of </a:t>
            </a:r>
            <a:r>
              <a:rPr lang="en-US" sz="1800" b="1" dirty="0">
                <a:latin typeface="Arial" panose="020B0604020202020204" pitchFamily="34" charset="0"/>
                <a:cs typeface="Arial" panose="020B0604020202020204" pitchFamily="34" charset="0"/>
              </a:rPr>
              <a:t>30 and 79 </a:t>
            </a:r>
            <a:r>
              <a:rPr lang="en-US" sz="1800" dirty="0">
                <a:latin typeface="Arial" panose="020B0604020202020204" pitchFamily="34" charset="0"/>
                <a:cs typeface="Arial" panose="020B0604020202020204" pitchFamily="34" charset="0"/>
              </a:rPr>
              <a:t>had hypertension globally in 2024, accounting for </a:t>
            </a:r>
            <a:r>
              <a:rPr lang="en-US" sz="1800" b="1" dirty="0">
                <a:latin typeface="Arial" panose="020B0604020202020204" pitchFamily="34" charset="0"/>
                <a:cs typeface="Arial" panose="020B0604020202020204" pitchFamily="34" charset="0"/>
              </a:rPr>
              <a:t>33% </a:t>
            </a:r>
            <a:r>
              <a:rPr lang="en-US" sz="1800" dirty="0">
                <a:latin typeface="Arial" panose="020B0604020202020204" pitchFamily="34" charset="0"/>
                <a:cs typeface="Arial" panose="020B0604020202020204" pitchFamily="34" charset="0"/>
              </a:rPr>
              <a:t>of the population (World Health Organization, 2023).</a:t>
            </a:r>
            <a:endParaRPr lang="en-GB" sz="1800" dirty="0">
              <a:latin typeface="Arial" panose="020B0604020202020204" pitchFamily="34" charset="0"/>
              <a:cs typeface="Arial" panose="020B0604020202020204" pitchFamily="34" charset="0"/>
            </a:endParaRPr>
          </a:p>
          <a:p>
            <a:pPr marL="457200" lvl="0" indent="-457200" algn="just">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Blood pressure (BP) monitoring on a continuous basis has crucial diagnostic and prognostic value for managing cardiovascular health (Sel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2023). </a:t>
            </a:r>
          </a:p>
          <a:p>
            <a:pPr marL="457200" indent="-457200" algn="just">
              <a:lnSpc>
                <a:spcPct val="150000"/>
              </a:lnSpc>
              <a:buFont typeface="Arial" panose="020B0604020202020204" pitchFamily="34" charset="0"/>
              <a:buChar char="•"/>
            </a:pPr>
            <a:r>
              <a:rPr lang="en-US" altLang="en-US" sz="1800" dirty="0">
                <a:latin typeface="Arial" panose="020B0604020202020204" pitchFamily="34" charset="0"/>
                <a:cs typeface="Arial" panose="020B0604020202020204" pitchFamily="34" charset="0"/>
              </a:rPr>
              <a:t>An estimated </a:t>
            </a:r>
            <a:r>
              <a:rPr lang="en-US" altLang="en-US" sz="1800" b="1" dirty="0">
                <a:latin typeface="Arial" panose="020B0604020202020204" pitchFamily="34" charset="0"/>
                <a:cs typeface="Arial" panose="020B0604020202020204" pitchFamily="34" charset="0"/>
              </a:rPr>
              <a:t>11 million persons </a:t>
            </a:r>
            <a:r>
              <a:rPr lang="en-US" altLang="en-US" sz="1800" dirty="0">
                <a:latin typeface="Arial" panose="020B0604020202020204" pitchFamily="34" charset="0"/>
                <a:cs typeface="Arial" panose="020B0604020202020204" pitchFamily="34" charset="0"/>
              </a:rPr>
              <a:t>with hypertension are unaware that they have the condition, and it is nevertheless underdiagnosed and undertreated. Digital hypertension management has the potential to boost patient involvement and enhance therapeutic effectiveness and results (Hare, Chokshi and Adusumalli, 2021).</a:t>
            </a:r>
          </a:p>
          <a:p>
            <a:pPr marL="457200" indent="-457200" algn="just">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The </a:t>
            </a:r>
            <a:r>
              <a:rPr lang="en-US" sz="1800" b="1" dirty="0">
                <a:latin typeface="Arial" panose="020B0604020202020204" pitchFamily="34" charset="0"/>
                <a:cs typeface="Arial" panose="020B0604020202020204" pitchFamily="34" charset="0"/>
              </a:rPr>
              <a:t>Blood Pressure System Leadership Board </a:t>
            </a:r>
            <a:r>
              <a:rPr lang="en-US" sz="1800" dirty="0">
                <a:latin typeface="Arial" panose="020B0604020202020204" pitchFamily="34" charset="0"/>
                <a:cs typeface="Arial" panose="020B0604020202020204" pitchFamily="34" charset="0"/>
              </a:rPr>
              <a:t>and their partners published the </a:t>
            </a:r>
            <a:r>
              <a:rPr lang="en-US" sz="1800" b="1" dirty="0">
                <a:latin typeface="Arial" panose="020B0604020202020204" pitchFamily="34" charset="0"/>
                <a:cs typeface="Arial" panose="020B0604020202020204" pitchFamily="34" charset="0"/>
              </a:rPr>
              <a:t>Tackling high blood pressure: from evidence into action in 2014</a:t>
            </a:r>
            <a:r>
              <a:rPr lang="en-US" altLang="en-US" sz="1800" dirty="0">
                <a:latin typeface="Arial" panose="020B0604020202020204" pitchFamily="34" charset="0"/>
                <a:cs typeface="Arial" panose="020B0604020202020204" pitchFamily="34" charset="0"/>
              </a:rPr>
              <a:t>(Public Health England, 2018).</a:t>
            </a:r>
            <a:endParaRPr lang="en-GB" sz="1800" b="1" dirty="0">
              <a:latin typeface="Arial" panose="020B0604020202020204" pitchFamily="34" charset="0"/>
              <a:cs typeface="Arial" panose="020B0604020202020204" pitchFamily="34" charset="0"/>
            </a:endParaRPr>
          </a:p>
          <a:p>
            <a:pPr marL="457200" lvl="0" indent="-457200" algn="just">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Recent developments in sensing technology have enabled </a:t>
            </a:r>
            <a:r>
              <a:rPr lang="en-US" sz="1800" b="1" dirty="0">
                <a:latin typeface="Arial" panose="020B0604020202020204" pitchFamily="34" charset="0"/>
                <a:cs typeface="Arial" panose="020B0604020202020204" pitchFamily="34" charset="0"/>
              </a:rPr>
              <a:t>seamless,</a:t>
            </a:r>
            <a:r>
              <a:rPr lang="en-US" sz="1800" dirty="0">
                <a:latin typeface="Arial" panose="020B0604020202020204" pitchFamily="34" charset="0"/>
                <a:cs typeface="Arial" panose="020B0604020202020204" pitchFamily="34" charset="0"/>
              </a:rPr>
              <a:t> </a:t>
            </a:r>
            <a:r>
              <a:rPr lang="en-US" sz="1800" b="1" dirty="0">
                <a:latin typeface="Arial" panose="020B0604020202020204" pitchFamily="34" charset="0"/>
                <a:cs typeface="Arial" panose="020B0604020202020204" pitchFamily="34" charset="0"/>
              </a:rPr>
              <a:t>unobtrusive health monitoring</a:t>
            </a:r>
            <a:r>
              <a:rPr lang="en-US" sz="1800" dirty="0">
                <a:latin typeface="Arial" panose="020B0604020202020204" pitchFamily="34" charset="0"/>
                <a:cs typeface="Arial" panose="020B0604020202020204" pitchFamily="34" charset="0"/>
              </a:rPr>
              <a:t>(Andreu-Perez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2015).</a:t>
            </a:r>
            <a:endParaRPr lang="en-GB" sz="1800" dirty="0">
              <a:latin typeface="Arial" panose="020B0604020202020204" pitchFamily="34" charset="0"/>
              <a:cs typeface="Arial" panose="020B0604020202020204" pitchFamily="34" charset="0"/>
            </a:endParaRPr>
          </a:p>
          <a:p>
            <a:pPr marL="457200" lvl="0" indent="-457200" algn="just">
              <a:lnSpc>
                <a:spcPct val="15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Smart rings </a:t>
            </a:r>
            <a:r>
              <a:rPr lang="en-US" sz="1800" dirty="0">
                <a:latin typeface="Arial" panose="020B0604020202020204" pitchFamily="34" charset="0"/>
                <a:cs typeface="Arial" panose="020B0604020202020204" pitchFamily="34" charset="0"/>
              </a:rPr>
              <a:t>offer physiological monitoring. In contrast to other smart wearables, they are convenient in use and pose less disease management burden and great from detection to management(Sel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2023). </a:t>
            </a:r>
            <a:endParaRPr lang="en-GB" sz="1800" dirty="0">
              <a:latin typeface="Arial" panose="020B0604020202020204" pitchFamily="34" charset="0"/>
              <a:cs typeface="Arial" panose="020B0604020202020204" pitchFamily="34" charset="0"/>
            </a:endParaRPr>
          </a:p>
        </p:txBody>
      </p:sp>
      <p:sp>
        <p:nvSpPr>
          <p:cNvPr id="29" name="TextBox 29"/>
          <p:cNvSpPr txBox="1"/>
          <p:nvPr/>
        </p:nvSpPr>
        <p:spPr>
          <a:xfrm>
            <a:off x="12353320" y="13526112"/>
            <a:ext cx="8358830" cy="6319679"/>
          </a:xfrm>
          <a:prstGeom prst="rect">
            <a:avLst/>
          </a:prstGeom>
          <a:noFill/>
          <a:ln>
            <a:noFill/>
          </a:ln>
        </p:spPr>
        <p:txBody>
          <a:bodyPr wrap="square" lIns="0" tIns="0" rIns="0" bIns="0" rtlCol="0" anchor="t">
            <a:spAutoFit/>
          </a:bodyPr>
          <a:lstStyle/>
          <a:p>
            <a:pPr algn="ctr">
              <a:lnSpc>
                <a:spcPct val="150000"/>
              </a:lnSpc>
              <a:spcBef>
                <a:spcPct val="0"/>
              </a:spcBef>
            </a:pPr>
            <a:r>
              <a:rPr lang="en-US" sz="2400" b="1" spc="48" dirty="0">
                <a:latin typeface="Arial" panose="020B0604020202020204" pitchFamily="34" charset="0"/>
                <a:ea typeface="Tek Tall Arabic"/>
                <a:cs typeface="Arial" panose="020B0604020202020204" pitchFamily="34" charset="0"/>
                <a:sym typeface="Tek Tall Arabic"/>
              </a:rPr>
              <a:t>Expected Outcome</a:t>
            </a:r>
          </a:p>
          <a:p>
            <a:pPr marL="285750" indent="-285750">
              <a:lnSpc>
                <a:spcPct val="150000"/>
              </a:lnSpc>
              <a:spcBef>
                <a:spcPct val="0"/>
              </a:spcBef>
              <a:buFont typeface="Arial" panose="020B0604020202020204" pitchFamily="34" charset="0"/>
              <a:buChar char="•"/>
            </a:pPr>
            <a:r>
              <a:rPr lang="en-US" altLang="en-US" sz="1800" dirty="0">
                <a:latin typeface="Arial" panose="020B0604020202020204" pitchFamily="34" charset="0"/>
              </a:rPr>
              <a:t>The advent of wearable technology and Internet of Things (IoT) devices has created new avenues for behaviour modification </a:t>
            </a:r>
            <a:r>
              <a:rPr lang="en-US" altLang="en-US" sz="1800" dirty="0">
                <a:latin typeface="Arial" panose="020B0604020202020204" pitchFamily="34" charset="0"/>
                <a:cs typeface="Arial" panose="020B0604020202020204" pitchFamily="34" charset="0"/>
              </a:rPr>
              <a:t>(Balaji and Roy, 2017)</a:t>
            </a:r>
            <a:endParaRPr lang="en-US" altLang="en-US" sz="2800" dirty="0">
              <a:latin typeface="Arial" panose="020B0604020202020204" pitchFamily="34" charset="0"/>
            </a:endParaRPr>
          </a:p>
          <a:p>
            <a:pPr marL="285750" indent="-285750">
              <a:lnSpc>
                <a:spcPct val="150000"/>
              </a:lnSpc>
              <a:spcBef>
                <a:spcPct val="0"/>
              </a:spcBef>
              <a:buFont typeface="Arial" panose="020B0604020202020204" pitchFamily="34" charset="0"/>
              <a:buChar char="•"/>
            </a:pPr>
            <a:r>
              <a:rPr lang="en-US" altLang="en-US" sz="1800" dirty="0">
                <a:latin typeface="Arial" panose="020B0604020202020204" pitchFamily="34" charset="0"/>
              </a:rPr>
              <a:t>Wearables and Internet of Things devices can help people adopt healthier lives, enhance their well-being, and make long-lasting behavioural changes by utilising behaviour change strategies  </a:t>
            </a:r>
            <a:r>
              <a:rPr lang="en-US" altLang="en-US" sz="1800" dirty="0">
                <a:latin typeface="Arial" panose="020B0604020202020204" pitchFamily="34" charset="0"/>
                <a:cs typeface="Arial" panose="020B0604020202020204" pitchFamily="34" charset="0"/>
              </a:rPr>
              <a:t>(Del-Valle-Soto </a:t>
            </a:r>
            <a:r>
              <a:rPr lang="en-US" altLang="en-US" sz="1800" i="1" dirty="0">
                <a:latin typeface="Arial" panose="020B0604020202020204" pitchFamily="34" charset="0"/>
                <a:cs typeface="Arial" panose="020B0604020202020204" pitchFamily="34" charset="0"/>
              </a:rPr>
              <a:t>et al.</a:t>
            </a:r>
            <a:r>
              <a:rPr lang="en-US" altLang="en-US" sz="1800" dirty="0">
                <a:latin typeface="Arial" panose="020B0604020202020204" pitchFamily="34" charset="0"/>
                <a:cs typeface="Arial" panose="020B0604020202020204" pitchFamily="34" charset="0"/>
              </a:rPr>
              <a:t>, 2024).</a:t>
            </a:r>
            <a:endParaRPr lang="en-US" altLang="en-US" sz="1800" dirty="0">
              <a:latin typeface="Arial" panose="020B0604020202020204" pitchFamily="34" charset="0"/>
            </a:endParaRPr>
          </a:p>
          <a:p>
            <a:pPr marL="285750" indent="-285750">
              <a:lnSpc>
                <a:spcPct val="150000"/>
              </a:lnSpc>
              <a:spcBef>
                <a:spcPct val="0"/>
              </a:spcBef>
              <a:buFont typeface="Arial" panose="020B0604020202020204" pitchFamily="34" charset="0"/>
              <a:buChar char="•"/>
            </a:pPr>
            <a:r>
              <a:rPr lang="en-US" altLang="en-US" sz="1800" dirty="0">
                <a:latin typeface="Arial" panose="020B0604020202020204" pitchFamily="34" charset="0"/>
              </a:rPr>
              <a:t>According to HBM, convenience is the foundation of behaviour change, wearable technology provides increased convenience, which aids in behaviour modification (</a:t>
            </a:r>
            <a:r>
              <a:rPr lang="en-US" altLang="en-US" sz="1800" dirty="0">
                <a:latin typeface="Arial" panose="020B0604020202020204" pitchFamily="34" charset="0"/>
                <a:cs typeface="Arial" panose="020B0604020202020204" pitchFamily="34" charset="0"/>
              </a:rPr>
              <a:t>Kang and Exworthy, 2022).</a:t>
            </a:r>
          </a:p>
          <a:p>
            <a:pPr marL="285750" indent="-285750">
              <a:lnSpc>
                <a:spcPct val="150000"/>
              </a:lnSpc>
              <a:spcBef>
                <a:spcPct val="0"/>
              </a:spcBef>
              <a:buFont typeface="Arial" panose="020B0604020202020204" pitchFamily="34" charset="0"/>
              <a:buChar char="•"/>
            </a:pPr>
            <a:r>
              <a:rPr lang="en-US" altLang="en-US" sz="1800" dirty="0">
                <a:latin typeface="Arial" panose="020B0604020202020204" pitchFamily="34" charset="0"/>
              </a:rPr>
              <a:t>Personalised feedback is a strong incentive that helps people make decisions and change habits. One essential element of behaviour change is </a:t>
            </a:r>
            <a:r>
              <a:rPr lang="en-US" altLang="en-US" sz="1800" b="1" dirty="0">
                <a:latin typeface="Arial" panose="020B0604020202020204" pitchFamily="34" charset="0"/>
              </a:rPr>
              <a:t>self-monitoring</a:t>
            </a:r>
            <a:r>
              <a:rPr lang="en-US" altLang="en-US" sz="1800" dirty="0">
                <a:latin typeface="Arial" panose="020B0604020202020204" pitchFamily="34" charset="0"/>
              </a:rPr>
              <a:t>, which is made easier by wearables and Internet of Things devices. By monitoring their own actions and development over time, users can learn more about their routines, see trends, and establish achievable goals (Lupton, 2014).</a:t>
            </a:r>
          </a:p>
        </p:txBody>
      </p:sp>
      <p:sp>
        <p:nvSpPr>
          <p:cNvPr id="35" name="TextBox 35"/>
          <p:cNvSpPr txBox="1"/>
          <p:nvPr/>
        </p:nvSpPr>
        <p:spPr>
          <a:xfrm>
            <a:off x="5150389" y="17833461"/>
            <a:ext cx="6869353" cy="2680221"/>
          </a:xfrm>
          <a:prstGeom prst="rect">
            <a:avLst/>
          </a:prstGeom>
          <a:ln/>
        </p:spPr>
        <p:style>
          <a:lnRef idx="2">
            <a:schemeClr val="accent5"/>
          </a:lnRef>
          <a:fillRef idx="1">
            <a:schemeClr val="lt1"/>
          </a:fillRef>
          <a:effectRef idx="0">
            <a:schemeClr val="accent5"/>
          </a:effectRef>
          <a:fontRef idx="minor">
            <a:schemeClr val="dk1"/>
          </a:fontRef>
        </p:style>
        <p:txBody>
          <a:bodyPr wrap="square" lIns="0" tIns="0" rIns="0" bIns="0" rtlCol="0" anchor="t">
            <a:spAutoFit/>
          </a:bodyPr>
          <a:lstStyle/>
          <a:p>
            <a:pPr algn="ctr">
              <a:lnSpc>
                <a:spcPts val="5118"/>
              </a:lnSpc>
              <a:spcBef>
                <a:spcPct val="0"/>
              </a:spcBef>
            </a:pPr>
            <a:r>
              <a:rPr lang="en-US" sz="2400" b="1" spc="48" dirty="0">
                <a:latin typeface="Arial" panose="020B0604020202020204" pitchFamily="34" charset="0"/>
                <a:ea typeface="Tek Tall Arabic"/>
                <a:cs typeface="Arial" panose="020B0604020202020204" pitchFamily="34" charset="0"/>
                <a:sym typeface="Tek Tall Arabic"/>
              </a:rPr>
              <a:t>Health Promotion: Values and Principles</a:t>
            </a:r>
          </a:p>
          <a:p>
            <a:pPr marL="342900" indent="-342900" algn="ctr">
              <a:lnSpc>
                <a:spcPct val="150000"/>
              </a:lnSpc>
              <a:spcBef>
                <a:spcPct val="0"/>
              </a:spcBef>
              <a:buFont typeface="Arial" panose="020B0604020202020204" pitchFamily="34" charset="0"/>
              <a:buChar char="•"/>
            </a:pPr>
            <a:r>
              <a:rPr lang="en-US" altLang="en-US" sz="1800" dirty="0">
                <a:latin typeface="Arial" panose="020B0604020202020204" pitchFamily="34" charset="0"/>
              </a:rPr>
              <a:t>The process of giving people more power to take charge of and improve their health is known as health promotion</a:t>
            </a:r>
            <a:r>
              <a:rPr lang="en-US" altLang="en-US" sz="1800" dirty="0">
                <a:latin typeface="Arial" panose="020B0604020202020204" pitchFamily="34" charset="0"/>
                <a:cs typeface="Arial" panose="020B0604020202020204" pitchFamily="34" charset="0"/>
              </a:rPr>
              <a:t>(World Health Organization, 2025).</a:t>
            </a:r>
          </a:p>
          <a:p>
            <a:pPr marL="342900" indent="-342900" algn="ctr">
              <a:lnSpc>
                <a:spcPct val="150000"/>
              </a:lnSpc>
              <a:spcBef>
                <a:spcPct val="0"/>
              </a:spcBef>
              <a:buFont typeface="Arial" panose="020B0604020202020204" pitchFamily="34" charset="0"/>
              <a:buChar char="•"/>
            </a:pPr>
            <a:r>
              <a:rPr lang="en-US" altLang="en-US" sz="1800" dirty="0">
                <a:latin typeface="Arial" panose="020B0604020202020204" pitchFamily="34" charset="0"/>
              </a:rPr>
              <a:t>Promoting health is constructive and dynamic it involves social inclusion rather than professional practice </a:t>
            </a:r>
            <a:r>
              <a:rPr lang="en-US" altLang="en-US" sz="1800" dirty="0">
                <a:latin typeface="Arial" panose="020B0604020202020204" pitchFamily="34" charset="0"/>
                <a:cs typeface="Arial" panose="020B0604020202020204" pitchFamily="34" charset="0"/>
              </a:rPr>
              <a:t>(Kickbusch, 1986).</a:t>
            </a:r>
            <a:endParaRPr lang="en-US" altLang="en-US" sz="1800" dirty="0">
              <a:latin typeface="Arial" panose="020B0604020202020204" pitchFamily="34" charset="0"/>
            </a:endParaRPr>
          </a:p>
        </p:txBody>
      </p:sp>
      <p:sp>
        <p:nvSpPr>
          <p:cNvPr id="44" name="TextBox 44"/>
          <p:cNvSpPr txBox="1"/>
          <p:nvPr/>
        </p:nvSpPr>
        <p:spPr>
          <a:xfrm>
            <a:off x="18346502" y="6145960"/>
            <a:ext cx="11415016" cy="6419706"/>
          </a:xfrm>
          <a:prstGeom prst="rect">
            <a:avLst/>
          </a:prstGeom>
        </p:spPr>
        <p:txBody>
          <a:bodyPr wrap="square" lIns="0" tIns="0" rIns="0" bIns="0" rtlCol="0" anchor="t">
            <a:spAutoFit/>
          </a:bodyPr>
          <a:lstStyle/>
          <a:p>
            <a:pPr algn="ctr">
              <a:lnSpc>
                <a:spcPts val="5118"/>
              </a:lnSpc>
              <a:spcBef>
                <a:spcPct val="0"/>
              </a:spcBef>
            </a:pPr>
            <a:r>
              <a:rPr lang="en-GB" sz="2400" b="1" spc="48" dirty="0">
                <a:latin typeface="Arial" panose="020B0604020202020204" pitchFamily="34" charset="0"/>
                <a:ea typeface="Tek Tall Arabic"/>
                <a:cs typeface="Arial" panose="020B0604020202020204" pitchFamily="34" charset="0"/>
                <a:sym typeface="Tek Tall Arabic"/>
              </a:rPr>
              <a:t>Behavioural</a:t>
            </a:r>
            <a:r>
              <a:rPr lang="en-US" sz="2400" b="1" spc="48" dirty="0">
                <a:latin typeface="Arial" panose="020B0604020202020204" pitchFamily="34" charset="0"/>
                <a:ea typeface="Tek Tall Arabic"/>
                <a:cs typeface="Arial" panose="020B0604020202020204" pitchFamily="34" charset="0"/>
                <a:sym typeface="Tek Tall Arabic"/>
              </a:rPr>
              <a:t> Change Theory: Health Belief Model</a:t>
            </a:r>
          </a:p>
          <a:p>
            <a:pPr marL="342900" indent="-342900" algn="just">
              <a:lnSpc>
                <a:spcPct val="15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Behaviour change </a:t>
            </a:r>
            <a:r>
              <a:rPr lang="en-GB" sz="1800" dirty="0">
                <a:latin typeface="Arial" panose="020B0604020202020204" pitchFamily="34" charset="0"/>
                <a:cs typeface="Arial" panose="020B0604020202020204" pitchFamily="34" charset="0"/>
              </a:rPr>
              <a:t>is about altering habits/behaviours to influence health</a:t>
            </a:r>
            <a:r>
              <a:rPr lang="en-US" altLang="en-US" sz="1800" dirty="0">
                <a:latin typeface="Arial" panose="020B0604020202020204" pitchFamily="34" charset="0"/>
                <a:cs typeface="Arial" panose="020B0604020202020204" pitchFamily="34" charset="0"/>
              </a:rPr>
              <a:t>(O’Neil, 2019)</a:t>
            </a:r>
            <a:r>
              <a:rPr lang="en-US" altLang="en-US" sz="1800" dirty="0">
                <a:latin typeface="Arial" panose="020B0604020202020204" pitchFamily="34" charset="0"/>
              </a:rPr>
              <a:t>,</a:t>
            </a:r>
            <a:r>
              <a:rPr lang="en-GB" sz="1800" dirty="0">
                <a:latin typeface="Arial" panose="020B0604020202020204" pitchFamily="34" charset="0"/>
                <a:cs typeface="Arial" panose="020B0604020202020204" pitchFamily="34" charset="0"/>
              </a:rPr>
              <a:t> </a:t>
            </a:r>
          </a:p>
          <a:p>
            <a:pPr marL="342900" indent="-342900" algn="just">
              <a:lnSpc>
                <a:spcPct val="15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Digital technology</a:t>
            </a:r>
            <a:r>
              <a:rPr lang="en-GB" sz="1800" dirty="0">
                <a:latin typeface="Arial" panose="020B0604020202020204" pitchFamily="34" charset="0"/>
                <a:cs typeface="Arial" panose="020B0604020202020204" pitchFamily="34" charset="0"/>
              </a:rPr>
              <a:t> influences our choices which subsequently </a:t>
            </a:r>
            <a:r>
              <a:rPr lang="en-GB" sz="1800" b="1" dirty="0">
                <a:latin typeface="Arial" panose="020B0604020202020204" pitchFamily="34" charset="0"/>
                <a:cs typeface="Arial" panose="020B0604020202020204" pitchFamily="34" charset="0"/>
              </a:rPr>
              <a:t>impacts on our behaviour </a:t>
            </a:r>
            <a:r>
              <a:rPr lang="en-US" altLang="en-US" sz="1800" dirty="0">
                <a:latin typeface="Arial" panose="020B0604020202020204" pitchFamily="34" charset="0"/>
                <a:cs typeface="Arial" panose="020B0604020202020204" pitchFamily="34" charset="0"/>
              </a:rPr>
              <a:t>(LaMorte, 2022).</a:t>
            </a:r>
            <a:r>
              <a:rPr lang="en-GB" sz="1800" b="1" dirty="0">
                <a:latin typeface="Arial" panose="020B0604020202020204" pitchFamily="34" charset="0"/>
                <a:cs typeface="Arial" panose="020B0604020202020204" pitchFamily="34" charset="0"/>
              </a:rPr>
              <a:t> </a:t>
            </a:r>
            <a:endParaRPr lang="en-US" altLang="en-US" sz="1800" b="1" dirty="0">
              <a:latin typeface="Arial" panose="020B0604020202020204" pitchFamily="34" charset="0"/>
            </a:endParaRPr>
          </a:p>
          <a:p>
            <a:pPr marL="342900" indent="-342900" algn="just">
              <a:lnSpc>
                <a:spcPct val="150000"/>
              </a:lnSpc>
              <a:spcBef>
                <a:spcPct val="0"/>
              </a:spcBef>
              <a:buFont typeface="Arial" panose="020B0604020202020204" pitchFamily="34" charset="0"/>
              <a:buChar char="•"/>
            </a:pPr>
            <a:r>
              <a:rPr lang="en-US" altLang="en-US" sz="1800" dirty="0">
                <a:latin typeface="Arial" panose="020B0604020202020204" pitchFamily="34" charset="0"/>
              </a:rPr>
              <a:t>One of the most popular conceptual frameworks in health </a:t>
            </a:r>
            <a:r>
              <a:rPr lang="en-GB" sz="1800" noProof="0" dirty="0">
                <a:latin typeface="Arial" panose="020B0604020202020204" pitchFamily="34" charset="0"/>
              </a:rPr>
              <a:t>behaviour</a:t>
            </a:r>
            <a:r>
              <a:rPr lang="en-US" altLang="en-US" sz="1800" dirty="0">
                <a:latin typeface="Arial" panose="020B0604020202020204" pitchFamily="34" charset="0"/>
              </a:rPr>
              <a:t> research is the </a:t>
            </a:r>
            <a:r>
              <a:rPr lang="en-US" altLang="en-US" sz="1800" b="1" dirty="0">
                <a:latin typeface="Arial" panose="020B0604020202020204" pitchFamily="34" charset="0"/>
              </a:rPr>
              <a:t>Health Belief Model </a:t>
            </a:r>
            <a:r>
              <a:rPr lang="en-US" altLang="en-US" sz="1800" dirty="0">
                <a:latin typeface="Arial" panose="020B0604020202020204" pitchFamily="34" charset="0"/>
              </a:rPr>
              <a:t>(HBM), which serves as a framework for health behaviour treatments as well as an explanation for how health-related behaviours develop and persist </a:t>
            </a:r>
            <a:r>
              <a:rPr lang="en-US" altLang="en-US" sz="1800" dirty="0">
                <a:latin typeface="Arial" panose="020B0604020202020204" pitchFamily="34" charset="0"/>
                <a:cs typeface="Arial" panose="020B0604020202020204" pitchFamily="34" charset="0"/>
              </a:rPr>
              <a:t>(Champion and Skinner, 2008).</a:t>
            </a:r>
            <a:endParaRPr lang="en-US" altLang="en-US" sz="1800" dirty="0">
              <a:latin typeface="Arial" panose="020B0604020202020204" pitchFamily="34" charset="0"/>
            </a:endParaRPr>
          </a:p>
          <a:p>
            <a:pPr marL="342900" indent="-342900" algn="just">
              <a:lnSpc>
                <a:spcPct val="150000"/>
              </a:lnSpc>
              <a:spcBef>
                <a:spcPct val="0"/>
              </a:spcBef>
              <a:buFont typeface="Arial" panose="020B0604020202020204" pitchFamily="34" charset="0"/>
              <a:buChar char="•"/>
            </a:pPr>
            <a:r>
              <a:rPr lang="en-US" altLang="en-US" sz="1800" dirty="0">
                <a:latin typeface="Arial" panose="020B0604020202020204" pitchFamily="34" charset="0"/>
              </a:rPr>
              <a:t>According to HBM, people do not participate in health-related activities unless they are </a:t>
            </a:r>
            <a:r>
              <a:rPr lang="en-US" altLang="en-US" sz="1800" b="1" dirty="0">
                <a:latin typeface="Arial" panose="020B0604020202020204" pitchFamily="34" charset="0"/>
              </a:rPr>
              <a:t>psychologically prepared</a:t>
            </a:r>
            <a:r>
              <a:rPr lang="en-US" altLang="en-US" sz="1800" dirty="0">
                <a:latin typeface="Arial" panose="020B0604020202020204" pitchFamily="34" charset="0"/>
              </a:rPr>
              <a:t>, which happens when they </a:t>
            </a:r>
            <a:r>
              <a:rPr lang="en-US" altLang="en-US" sz="1800" b="1" dirty="0">
                <a:latin typeface="Arial" panose="020B0604020202020204" pitchFamily="34" charset="0"/>
              </a:rPr>
              <a:t>recognise health hazards</a:t>
            </a:r>
            <a:r>
              <a:rPr lang="en-US" altLang="en-US" sz="1800" dirty="0">
                <a:latin typeface="Arial" panose="020B0604020202020204" pitchFamily="34" charset="0"/>
              </a:rPr>
              <a:t>. </a:t>
            </a:r>
          </a:p>
          <a:p>
            <a:pPr marL="342900" indent="-342900" algn="just">
              <a:lnSpc>
                <a:spcPct val="150000"/>
              </a:lnSpc>
              <a:spcBef>
                <a:spcPct val="0"/>
              </a:spcBef>
              <a:buFont typeface="Arial" panose="020B0604020202020204" pitchFamily="34" charset="0"/>
              <a:buChar char="•"/>
            </a:pPr>
            <a:r>
              <a:rPr lang="en-US" altLang="en-US" sz="1800" dirty="0">
                <a:latin typeface="Arial" panose="020B0604020202020204" pitchFamily="34" charset="0"/>
              </a:rPr>
              <a:t>The  </a:t>
            </a:r>
            <a:r>
              <a:rPr lang="en-US" altLang="en-US" sz="1800" b="1" dirty="0">
                <a:latin typeface="Arial" panose="020B0604020202020204" pitchFamily="34" charset="0"/>
              </a:rPr>
              <a:t>viability</a:t>
            </a:r>
            <a:r>
              <a:rPr lang="en-US" altLang="en-US" sz="1800" dirty="0">
                <a:latin typeface="Arial" panose="020B0604020202020204" pitchFamily="34" charset="0"/>
              </a:rPr>
              <a:t> and a comparison of its </a:t>
            </a:r>
            <a:r>
              <a:rPr lang="en-US" altLang="en-US" sz="1800" b="1" dirty="0">
                <a:latin typeface="Arial" panose="020B0604020202020204" pitchFamily="34" charset="0"/>
              </a:rPr>
              <a:t>advantages and disadvantages of an intervention </a:t>
            </a:r>
            <a:r>
              <a:rPr lang="en-US" altLang="en-US" sz="1800" dirty="0">
                <a:latin typeface="Arial" panose="020B0604020202020204" pitchFamily="34" charset="0"/>
              </a:rPr>
              <a:t>impacts behaviour modification. </a:t>
            </a:r>
          </a:p>
          <a:p>
            <a:pPr marL="342900" indent="-342900" algn="just">
              <a:lnSpc>
                <a:spcPct val="150000"/>
              </a:lnSpc>
              <a:spcBef>
                <a:spcPct val="0"/>
              </a:spcBef>
              <a:buFont typeface="Arial" panose="020B0604020202020204" pitchFamily="34" charset="0"/>
              <a:buChar char="•"/>
            </a:pPr>
            <a:r>
              <a:rPr lang="en-US" altLang="en-US" sz="1800" dirty="0">
                <a:latin typeface="Arial" panose="020B0604020202020204" pitchFamily="34" charset="0"/>
              </a:rPr>
              <a:t>Although smart rings and other wearable technology are </a:t>
            </a:r>
            <a:r>
              <a:rPr lang="en-US" altLang="en-US" sz="1800" b="1" dirty="0">
                <a:latin typeface="Arial" panose="020B0604020202020204" pitchFamily="34" charset="0"/>
              </a:rPr>
              <a:t>easy to use</a:t>
            </a:r>
            <a:r>
              <a:rPr lang="en-US" altLang="en-US" sz="1800" dirty="0">
                <a:latin typeface="Arial" panose="020B0604020202020204" pitchFamily="34" charset="0"/>
              </a:rPr>
              <a:t>, compact, and accessible, yet there are disparities in promotion and implementation which hinders the acceptability.</a:t>
            </a:r>
          </a:p>
          <a:p>
            <a:pPr marL="342900" indent="-342900" algn="just">
              <a:lnSpc>
                <a:spcPct val="150000"/>
              </a:lnSpc>
              <a:spcBef>
                <a:spcPct val="0"/>
              </a:spcBef>
              <a:buFont typeface="Arial" panose="020B0604020202020204" pitchFamily="34" charset="0"/>
              <a:buChar char="•"/>
            </a:pPr>
            <a:r>
              <a:rPr lang="en-US" altLang="en-US" sz="1800" dirty="0">
                <a:latin typeface="Arial" panose="020B0604020202020204" pitchFamily="34" charset="0"/>
              </a:rPr>
              <a:t>The limitation of HBM is that it makes the assumption: everyone has equal access to disease-related information, which overrule the socioeconomic, gender and environmental aspect of behaviour modification. These elements are crucial to trigger the course of action (</a:t>
            </a:r>
            <a:r>
              <a:rPr lang="en-US" altLang="en-US" sz="1800" dirty="0">
                <a:latin typeface="Arial" panose="020B0604020202020204" pitchFamily="34" charset="0"/>
                <a:cs typeface="Arial" panose="020B0604020202020204" pitchFamily="34" charset="0"/>
              </a:rPr>
              <a:t>LaMorte, 2022 ; Champion and Skinner, 2008).</a:t>
            </a:r>
            <a:endParaRPr lang="en-US" altLang="en-US" sz="1800" dirty="0">
              <a:latin typeface="Arial" panose="020B0604020202020204" pitchFamily="34" charset="0"/>
            </a:endParaRPr>
          </a:p>
        </p:txBody>
      </p:sp>
      <p:sp>
        <p:nvSpPr>
          <p:cNvPr id="49" name="TextBox 48">
            <a:extLst>
              <a:ext uri="{FF2B5EF4-FFF2-40B4-BE49-F238E27FC236}">
                <a16:creationId xmlns:a16="http://schemas.microsoft.com/office/drawing/2014/main" id="{DB9B5721-3B7D-7E4D-DB94-1ABAD155D3DE}"/>
              </a:ext>
            </a:extLst>
          </p:cNvPr>
          <p:cNvSpPr txBox="1"/>
          <p:nvPr/>
        </p:nvSpPr>
        <p:spPr>
          <a:xfrm>
            <a:off x="3313140" y="467514"/>
            <a:ext cx="23342546" cy="707886"/>
          </a:xfrm>
          <a:prstGeom prst="rect">
            <a:avLst/>
          </a:prstGeom>
          <a:noFill/>
        </p:spPr>
        <p:txBody>
          <a:bodyPr wrap="square" rtlCol="0">
            <a:spAutoFit/>
          </a:bodyPr>
          <a:lstStyle/>
          <a:p>
            <a:pPr lvl="0" algn="ctr" defTabSz="914400" eaLnBrk="0" fontAlgn="base" hangingPunct="0">
              <a:spcBef>
                <a:spcPct val="0"/>
              </a:spcBef>
              <a:spcAft>
                <a:spcPct val="0"/>
              </a:spcAft>
            </a:pPr>
            <a:r>
              <a:rPr lang="en-US" altLang="en-US" sz="4000" b="1" dirty="0">
                <a:solidFill>
                  <a:schemeClr val="bg1"/>
                </a:solidFill>
                <a:latin typeface="Arial" panose="020B0604020202020204" pitchFamily="34" charset="0"/>
              </a:rPr>
              <a:t>Smart Rings(SRs) for Blood Pressure  Detection, Monitoring and Self Management</a:t>
            </a:r>
          </a:p>
        </p:txBody>
      </p:sp>
      <p:sp>
        <p:nvSpPr>
          <p:cNvPr id="4" name="AutoShape 3" descr="High blood pressure in England">
            <a:extLst>
              <a:ext uri="{FF2B5EF4-FFF2-40B4-BE49-F238E27FC236}">
                <a16:creationId xmlns:a16="http://schemas.microsoft.com/office/drawing/2014/main" id="{EE295F7A-A7A1-25F8-580A-A2329AF39E96}"/>
              </a:ext>
            </a:extLst>
          </p:cNvPr>
          <p:cNvSpPr>
            <a:spLocks noChangeAspect="1" noChangeArrowheads="1"/>
          </p:cNvSpPr>
          <p:nvPr/>
        </p:nvSpPr>
        <p:spPr bwMode="auto">
          <a:xfrm>
            <a:off x="14984413" y="1053941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5" name="Picture 4">
            <a:extLst>
              <a:ext uri="{FF2B5EF4-FFF2-40B4-BE49-F238E27FC236}">
                <a16:creationId xmlns:a16="http://schemas.microsoft.com/office/drawing/2014/main" id="{1ADC3CEF-B42F-6BDE-CCE0-A5AC62C93111}"/>
              </a:ext>
            </a:extLst>
          </p:cNvPr>
          <p:cNvPicPr>
            <a:picLocks noChangeAspect="1"/>
          </p:cNvPicPr>
          <p:nvPr/>
        </p:nvPicPr>
        <p:blipFill>
          <a:blip r:embed="rId2"/>
          <a:stretch>
            <a:fillRect/>
          </a:stretch>
        </p:blipFill>
        <p:spPr>
          <a:xfrm>
            <a:off x="270663" y="9355813"/>
            <a:ext cx="8086966" cy="4067476"/>
          </a:xfrm>
          <a:prstGeom prst="rect">
            <a:avLst/>
          </a:prstGeom>
          <a:ln>
            <a:solidFill>
              <a:schemeClr val="tx1"/>
            </a:solidFill>
          </a:ln>
        </p:spPr>
      </p:pic>
      <p:sp>
        <p:nvSpPr>
          <p:cNvPr id="6" name="Rectangle 4">
            <a:extLst>
              <a:ext uri="{FF2B5EF4-FFF2-40B4-BE49-F238E27FC236}">
                <a16:creationId xmlns:a16="http://schemas.microsoft.com/office/drawing/2014/main" id="{791E4F80-5857-A3A0-6854-4B2021DC8E80}"/>
              </a:ext>
            </a:extLst>
          </p:cNvPr>
          <p:cNvSpPr>
            <a:spLocks noChangeArrowheads="1"/>
          </p:cNvSpPr>
          <p:nvPr/>
        </p:nvSpPr>
        <p:spPr bwMode="auto">
          <a:xfrm>
            <a:off x="0" y="-1846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TextBox 13">
            <a:extLst>
              <a:ext uri="{FF2B5EF4-FFF2-40B4-BE49-F238E27FC236}">
                <a16:creationId xmlns:a16="http://schemas.microsoft.com/office/drawing/2014/main" id="{E864956F-8978-5BD5-FE89-D7A4146384CA}"/>
              </a:ext>
            </a:extLst>
          </p:cNvPr>
          <p:cNvSpPr txBox="1"/>
          <p:nvPr/>
        </p:nvSpPr>
        <p:spPr>
          <a:xfrm>
            <a:off x="223931" y="13555053"/>
            <a:ext cx="3276600" cy="366652"/>
          </a:xfrm>
          <a:prstGeom prst="rect">
            <a:avLst/>
          </a:prstGeom>
          <a:noFill/>
        </p:spPr>
        <p:txBody>
          <a:bodyPr wrap="square">
            <a:spAutoFit/>
          </a:bodyPr>
          <a:lstStyle/>
          <a:p>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(Public Health England, 2017)</a:t>
            </a:r>
            <a:endParaRPr lang="en-GB" sz="1800" dirty="0"/>
          </a:p>
        </p:txBody>
      </p:sp>
      <p:sp>
        <p:nvSpPr>
          <p:cNvPr id="20" name="Rectangle 11">
            <a:extLst>
              <a:ext uri="{FF2B5EF4-FFF2-40B4-BE49-F238E27FC236}">
                <a16:creationId xmlns:a16="http://schemas.microsoft.com/office/drawing/2014/main" id="{138267AE-BB7D-7A5A-F430-9F5CE08D45DD}"/>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30" name="Picture 6" descr="Amazon.com: smart ring with led display – activity &amp; fitness tracker,  monitors heart rate, Blood oxygen, step count, sleep, ip68 waterproof,  includes charging case, app for ios &amp; android (Black, #11(20.7mm)) :">
            <a:extLst>
              <a:ext uri="{FF2B5EF4-FFF2-40B4-BE49-F238E27FC236}">
                <a16:creationId xmlns:a16="http://schemas.microsoft.com/office/drawing/2014/main" id="{684B2BEA-8D2A-6060-84B1-64248A81C0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7519"/>
          <a:stretch>
            <a:fillRect/>
          </a:stretch>
        </p:blipFill>
        <p:spPr bwMode="auto">
          <a:xfrm>
            <a:off x="12667035" y="1622037"/>
            <a:ext cx="4939556" cy="454584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BD0CE11-B765-34F3-A39D-842D2F1704FF}"/>
              </a:ext>
            </a:extLst>
          </p:cNvPr>
          <p:cNvSpPr txBox="1"/>
          <p:nvPr/>
        </p:nvSpPr>
        <p:spPr>
          <a:xfrm>
            <a:off x="15702176" y="6273573"/>
            <a:ext cx="1588520"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(Beekman, 2024)</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pic>
        <p:nvPicPr>
          <p:cNvPr id="1037" name="Picture 13" descr="Wonder how our beliefs affect our health? The Health Belief Model is one of  the most widely used models to understand health behaviors and create  strategies for promoting healthy interventions. ⭐️… |">
            <a:extLst>
              <a:ext uri="{FF2B5EF4-FFF2-40B4-BE49-F238E27FC236}">
                <a16:creationId xmlns:a16="http://schemas.microsoft.com/office/drawing/2014/main" id="{073426CB-3A65-3E51-4A54-78B029A134E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010" t="7111" r="4990" b="5000"/>
          <a:stretch>
            <a:fillRect/>
          </a:stretch>
        </p:blipFill>
        <p:spPr bwMode="auto">
          <a:xfrm>
            <a:off x="12470767" y="6847486"/>
            <a:ext cx="5592759" cy="5978542"/>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A8AFAA10-E858-DFC5-7E6F-D020ABD91B8C}"/>
              </a:ext>
            </a:extLst>
          </p:cNvPr>
          <p:cNvSpPr txBox="1"/>
          <p:nvPr/>
        </p:nvSpPr>
        <p:spPr>
          <a:xfrm>
            <a:off x="4912583" y="20912321"/>
            <a:ext cx="2057400"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(Mittelmark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2017)</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21" name="TextBox 20">
            <a:extLst>
              <a:ext uri="{FF2B5EF4-FFF2-40B4-BE49-F238E27FC236}">
                <a16:creationId xmlns:a16="http://schemas.microsoft.com/office/drawing/2014/main" id="{2D2D526E-18DC-5185-10E0-A4ED126E4124}"/>
              </a:ext>
            </a:extLst>
          </p:cNvPr>
          <p:cNvSpPr txBox="1"/>
          <p:nvPr/>
        </p:nvSpPr>
        <p:spPr>
          <a:xfrm>
            <a:off x="16638938" y="12938275"/>
            <a:ext cx="1209930"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(Tran, 2024)</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31" name="Rectangle 22">
            <a:extLst>
              <a:ext uri="{FF2B5EF4-FFF2-40B4-BE49-F238E27FC236}">
                <a16:creationId xmlns:a16="http://schemas.microsoft.com/office/drawing/2014/main" id="{23EC7071-9B2D-14A5-AF74-50F51652115B}"/>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2" name="Rectangle 23">
            <a:extLst>
              <a:ext uri="{FF2B5EF4-FFF2-40B4-BE49-F238E27FC236}">
                <a16:creationId xmlns:a16="http://schemas.microsoft.com/office/drawing/2014/main" id="{DC352E3C-2346-B321-9E5C-FA2F10AA2454}"/>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3" name="Rectangle 24">
            <a:extLst>
              <a:ext uri="{FF2B5EF4-FFF2-40B4-BE49-F238E27FC236}">
                <a16:creationId xmlns:a16="http://schemas.microsoft.com/office/drawing/2014/main" id="{73132B03-C2EE-E2D3-EE5C-79C1B996573D}"/>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34" name="Picture 33">
            <a:extLst>
              <a:ext uri="{FF2B5EF4-FFF2-40B4-BE49-F238E27FC236}">
                <a16:creationId xmlns:a16="http://schemas.microsoft.com/office/drawing/2014/main" id="{B8117216-9E1B-5B6C-8BAD-07EABEE8F67C}"/>
              </a:ext>
            </a:extLst>
          </p:cNvPr>
          <p:cNvPicPr>
            <a:picLocks noChangeAspect="1"/>
          </p:cNvPicPr>
          <p:nvPr/>
        </p:nvPicPr>
        <p:blipFill>
          <a:blip r:embed="rId5"/>
          <a:srcRect l="29583" t="25926" r="28333" b="40741"/>
          <a:stretch>
            <a:fillRect/>
          </a:stretch>
        </p:blipFill>
        <p:spPr>
          <a:xfrm>
            <a:off x="21097497" y="13999772"/>
            <a:ext cx="9024926" cy="5683640"/>
          </a:xfrm>
          <a:prstGeom prst="rect">
            <a:avLst/>
          </a:prstGeom>
        </p:spPr>
      </p:pic>
      <p:sp>
        <p:nvSpPr>
          <p:cNvPr id="37" name="TextBox 36">
            <a:extLst>
              <a:ext uri="{FF2B5EF4-FFF2-40B4-BE49-F238E27FC236}">
                <a16:creationId xmlns:a16="http://schemas.microsoft.com/office/drawing/2014/main" id="{073C0821-C9A0-F553-F2A4-5425C6DFA89C}"/>
              </a:ext>
            </a:extLst>
          </p:cNvPr>
          <p:cNvSpPr txBox="1"/>
          <p:nvPr/>
        </p:nvSpPr>
        <p:spPr>
          <a:xfrm>
            <a:off x="21097497" y="13380608"/>
            <a:ext cx="2362200" cy="461665"/>
          </a:xfrm>
          <a:prstGeom prst="rect">
            <a:avLst/>
          </a:prstGeom>
          <a:solidFill>
            <a:schemeClr val="accent3">
              <a:lumMod val="60000"/>
              <a:lumOff val="40000"/>
            </a:schemeClr>
          </a:solidFill>
        </p:spPr>
        <p:txBody>
          <a:bodyPr wrap="square" rtlCol="0">
            <a:spAutoFit/>
          </a:bodyPr>
          <a:lstStyle/>
          <a:p>
            <a:r>
              <a:rPr lang="en-US" sz="2400" b="1" dirty="0">
                <a:latin typeface="Arial" panose="020B0604020202020204" pitchFamily="34" charset="0"/>
                <a:cs typeface="Arial" panose="020B0604020202020204" pitchFamily="34" charset="0"/>
              </a:rPr>
              <a:t>Conclusion</a:t>
            </a:r>
            <a:endParaRPr lang="en-GB" sz="2400" b="1" dirty="0">
              <a:latin typeface="Arial" panose="020B0604020202020204" pitchFamily="34" charset="0"/>
              <a:cs typeface="Arial" panose="020B0604020202020204" pitchFamily="34" charset="0"/>
            </a:endParaRPr>
          </a:p>
        </p:txBody>
      </p:sp>
      <p:sp>
        <p:nvSpPr>
          <p:cNvPr id="3" name="Rectangle 1">
            <a:extLst>
              <a:ext uri="{FF2B5EF4-FFF2-40B4-BE49-F238E27FC236}">
                <a16:creationId xmlns:a16="http://schemas.microsoft.com/office/drawing/2014/main" id="{4B43DB56-C2B8-4F8E-FD09-AA7D56EBB55F}"/>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9" name="Picture 8">
            <a:extLst>
              <a:ext uri="{FF2B5EF4-FFF2-40B4-BE49-F238E27FC236}">
                <a16:creationId xmlns:a16="http://schemas.microsoft.com/office/drawing/2014/main" id="{B9631210-6972-1DDD-3AAA-8547FFA85916}"/>
              </a:ext>
            </a:extLst>
          </p:cNvPr>
          <p:cNvPicPr>
            <a:picLocks noChangeAspect="1"/>
          </p:cNvPicPr>
          <p:nvPr/>
        </p:nvPicPr>
        <p:blipFill>
          <a:blip r:embed="rId6"/>
          <a:srcRect l="37466" t="32281" r="24123" b="37845"/>
          <a:stretch>
            <a:fillRect/>
          </a:stretch>
        </p:blipFill>
        <p:spPr>
          <a:xfrm>
            <a:off x="4469606" y="13939529"/>
            <a:ext cx="6899979" cy="3299579"/>
          </a:xfrm>
          <a:prstGeom prst="rect">
            <a:avLst/>
          </a:prstGeom>
        </p:spPr>
      </p:pic>
      <p:sp>
        <p:nvSpPr>
          <p:cNvPr id="15" name="TextBox 14">
            <a:extLst>
              <a:ext uri="{FF2B5EF4-FFF2-40B4-BE49-F238E27FC236}">
                <a16:creationId xmlns:a16="http://schemas.microsoft.com/office/drawing/2014/main" id="{FD05FCFD-2C53-F6A3-57AC-5C3092A93CD0}"/>
              </a:ext>
            </a:extLst>
          </p:cNvPr>
          <p:cNvSpPr txBox="1"/>
          <p:nvPr/>
        </p:nvSpPr>
        <p:spPr>
          <a:xfrm>
            <a:off x="1595192" y="16983276"/>
            <a:ext cx="2667000" cy="307777"/>
          </a:xfrm>
          <a:prstGeom prst="rect">
            <a:avLst/>
          </a:prstGeom>
          <a:noFill/>
        </p:spPr>
        <p:txBody>
          <a:bodyPr wrap="square">
            <a:spAutoFit/>
          </a:bodyPr>
          <a:lstStyle/>
          <a:p>
            <a:r>
              <a:rPr lang="en-US" altLang="en-US" sz="1400" dirty="0">
                <a:latin typeface="Arial" panose="020B0604020202020204" pitchFamily="34" charset="0"/>
                <a:cs typeface="Arial" panose="020B0604020202020204" pitchFamily="34" charset="0"/>
              </a:rPr>
              <a:t>(Public Health England, 2018).</a:t>
            </a:r>
            <a:endParaRPr lang="en-GB" sz="1400" dirty="0"/>
          </a:p>
        </p:txBody>
      </p:sp>
      <p:sp>
        <p:nvSpPr>
          <p:cNvPr id="16" name="TextBox 15">
            <a:extLst>
              <a:ext uri="{FF2B5EF4-FFF2-40B4-BE49-F238E27FC236}">
                <a16:creationId xmlns:a16="http://schemas.microsoft.com/office/drawing/2014/main" id="{9DEADE9A-2543-9BB9-1973-EF1B998C2CCA}"/>
              </a:ext>
            </a:extLst>
          </p:cNvPr>
          <p:cNvSpPr txBox="1"/>
          <p:nvPr/>
        </p:nvSpPr>
        <p:spPr>
          <a:xfrm>
            <a:off x="8585066" y="10871086"/>
            <a:ext cx="2971800" cy="962297"/>
          </a:xfrm>
          <a:prstGeom prst="leftArrow">
            <a:avLst/>
          </a:prstGeom>
          <a:solidFill>
            <a:schemeClr val="accent2">
              <a:lumMod val="60000"/>
              <a:lumOff val="40000"/>
            </a:schemeClr>
          </a:solidFill>
          <a:ln>
            <a:solidFill>
              <a:schemeClr val="tx1"/>
            </a:solidFill>
          </a:ln>
        </p:spPr>
        <p:txBody>
          <a:bodyPr wrap="square" rtlCol="0">
            <a:spAutoFit/>
          </a:bodyPr>
          <a:lstStyle/>
          <a:p>
            <a:r>
              <a:rPr lang="en-US" dirty="0"/>
              <a:t>Prevalence in UK</a:t>
            </a:r>
            <a:endParaRPr lang="en-GB" dirty="0"/>
          </a:p>
        </p:txBody>
      </p:sp>
      <p:sp>
        <p:nvSpPr>
          <p:cNvPr id="18" name="Arrow: Right 17">
            <a:extLst>
              <a:ext uri="{FF2B5EF4-FFF2-40B4-BE49-F238E27FC236}">
                <a16:creationId xmlns:a16="http://schemas.microsoft.com/office/drawing/2014/main" id="{45F3B268-5F3F-9DBA-CA9F-158A9BB0FF67}"/>
              </a:ext>
            </a:extLst>
          </p:cNvPr>
          <p:cNvSpPr/>
          <p:nvPr/>
        </p:nvSpPr>
        <p:spPr>
          <a:xfrm>
            <a:off x="812006" y="15078026"/>
            <a:ext cx="3124200" cy="94778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Action Plan 2014</a:t>
            </a:r>
            <a:endParaRPr lang="en-GB" dirty="0">
              <a:solidFill>
                <a:schemeClr val="tx1"/>
              </a:solidFill>
            </a:endParaRPr>
          </a:p>
        </p:txBody>
      </p:sp>
      <p:pic>
        <p:nvPicPr>
          <p:cNvPr id="19" name="Picture 15" descr="Health Promotion: Ottawa Charter | Soul Beat Africa">
            <a:extLst>
              <a:ext uri="{FF2B5EF4-FFF2-40B4-BE49-F238E27FC236}">
                <a16:creationId xmlns:a16="http://schemas.microsoft.com/office/drawing/2014/main" id="{825D1512-FCB8-B7A2-1834-D737306B68F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5333" t="5424" r="11112" b="5382"/>
          <a:stretch>
            <a:fillRect/>
          </a:stretch>
        </p:blipFill>
        <p:spPr bwMode="auto">
          <a:xfrm>
            <a:off x="488226" y="17434821"/>
            <a:ext cx="4435311" cy="3772171"/>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0637116D-FF36-AA4C-6044-6E47E638B7CE}"/>
              </a:ext>
            </a:extLst>
          </p:cNvPr>
          <p:cNvSpPr txBox="1"/>
          <p:nvPr/>
        </p:nvSpPr>
        <p:spPr>
          <a:xfrm>
            <a:off x="17988971" y="1537834"/>
            <a:ext cx="11949549" cy="420435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just">
              <a:lnSpc>
                <a:spcPct val="150000"/>
              </a:lnSpc>
            </a:pPr>
            <a:r>
              <a:rPr lang="en-US" sz="1800" dirty="0">
                <a:latin typeface="Arial" panose="020B0604020202020204" pitchFamily="34" charset="0"/>
                <a:cs typeface="Arial" panose="020B0604020202020204" pitchFamily="34" charset="0"/>
              </a:rPr>
              <a:t>Inclusion of wearables like smart rings in blood pressure detection and management through monitoring aligns with the </a:t>
            </a:r>
            <a:r>
              <a:rPr lang="en-US" sz="1800" b="1" dirty="0">
                <a:latin typeface="Arial" panose="020B0604020202020204" pitchFamily="34" charset="0"/>
                <a:cs typeface="Arial" panose="020B0604020202020204" pitchFamily="34" charset="0"/>
              </a:rPr>
              <a:t>6</a:t>
            </a:r>
            <a:r>
              <a:rPr lang="en-US" sz="1800" dirty="0">
                <a:latin typeface="Arial" panose="020B0604020202020204" pitchFamily="34" charset="0"/>
                <a:cs typeface="Arial" panose="020B0604020202020204" pitchFamily="34" charset="0"/>
              </a:rPr>
              <a:t> </a:t>
            </a:r>
            <a:r>
              <a:rPr lang="en-US" sz="1800" b="1" dirty="0">
                <a:latin typeface="Arial" panose="020B0604020202020204" pitchFamily="34" charset="0"/>
                <a:cs typeface="Arial" panose="020B0604020202020204" pitchFamily="34" charset="0"/>
              </a:rPr>
              <a:t>principles</a:t>
            </a:r>
            <a:r>
              <a:rPr lang="en-US" sz="1800" dirty="0">
                <a:latin typeface="Arial" panose="020B0604020202020204" pitchFamily="34" charset="0"/>
                <a:cs typeface="Arial" panose="020B0604020202020204" pitchFamily="34" charset="0"/>
              </a:rPr>
              <a:t> of the health promotion of </a:t>
            </a:r>
            <a:r>
              <a:rPr lang="en-US" sz="1800" b="1" dirty="0">
                <a:latin typeface="Arial" panose="020B0604020202020204" pitchFamily="34" charset="0"/>
                <a:cs typeface="Arial" panose="020B0604020202020204" pitchFamily="34" charset="0"/>
              </a:rPr>
              <a:t>Ottawa Charter</a:t>
            </a:r>
            <a:r>
              <a:rPr lang="en-US" sz="1800" dirty="0">
                <a:latin typeface="Arial" panose="020B0604020202020204" pitchFamily="34" charset="0"/>
                <a:cs typeface="Arial" panose="020B0604020202020204" pitchFamily="34" charset="0"/>
              </a:rPr>
              <a:t>. These devices </a:t>
            </a:r>
            <a:r>
              <a:rPr lang="en-US" sz="1800" b="1" dirty="0">
                <a:latin typeface="Arial" panose="020B0604020202020204" pitchFamily="34" charset="0"/>
                <a:cs typeface="Arial" panose="020B0604020202020204" pitchFamily="34" charset="0"/>
              </a:rPr>
              <a:t>empower</a:t>
            </a:r>
            <a:r>
              <a:rPr lang="en-US" sz="1800" dirty="0">
                <a:latin typeface="Arial" panose="020B0604020202020204" pitchFamily="34" charset="0"/>
                <a:cs typeface="Arial" panose="020B0604020202020204" pitchFamily="34" charset="0"/>
              </a:rPr>
              <a:t> people to better mange and monitor blood pressure with real time feedback and behavioural insight. A </a:t>
            </a:r>
            <a:r>
              <a:rPr lang="en-US" sz="1800" b="1" dirty="0">
                <a:latin typeface="Arial" panose="020B0604020202020204" pitchFamily="34" charset="0"/>
                <a:cs typeface="Arial" panose="020B0604020202020204" pitchFamily="34" charset="0"/>
              </a:rPr>
              <a:t>participatory</a:t>
            </a:r>
            <a:r>
              <a:rPr lang="en-US" sz="1800" dirty="0">
                <a:latin typeface="Arial" panose="020B0604020202020204" pitchFamily="34" charset="0"/>
                <a:cs typeface="Arial" panose="020B0604020202020204" pitchFamily="34" charset="0"/>
              </a:rPr>
              <a:t> approach is achieved with the co design of a health intervention with IoT devices which are evidence based and user friendly involving multiple stakeholders. The technology promotes a </a:t>
            </a:r>
            <a:r>
              <a:rPr lang="en-US" sz="1800" b="1" dirty="0">
                <a:latin typeface="Arial" panose="020B0604020202020204" pitchFamily="34" charset="0"/>
                <a:cs typeface="Arial" panose="020B0604020202020204" pitchFamily="34" charset="0"/>
              </a:rPr>
              <a:t>holistic</a:t>
            </a:r>
            <a:r>
              <a:rPr lang="en-US" sz="1800" dirty="0">
                <a:latin typeface="Arial" panose="020B0604020202020204" pitchFamily="34" charset="0"/>
                <a:cs typeface="Arial" panose="020B0604020202020204" pitchFamily="34" charset="0"/>
              </a:rPr>
              <a:t> approach as it involves physical and behavioural aspect of managing a chronic condition like dealing with stress, physical activity taking decision and adopting healthy habits. However, </a:t>
            </a:r>
            <a:r>
              <a:rPr lang="en-US" sz="1800" b="1" dirty="0">
                <a:latin typeface="Arial" panose="020B0604020202020204" pitchFamily="34" charset="0"/>
                <a:cs typeface="Arial" panose="020B0604020202020204" pitchFamily="34" charset="0"/>
              </a:rPr>
              <a:t>equity</a:t>
            </a:r>
            <a:r>
              <a:rPr lang="en-US" sz="1800" dirty="0">
                <a:latin typeface="Arial" panose="020B0604020202020204" pitchFamily="34" charset="0"/>
                <a:cs typeface="Arial" panose="020B0604020202020204" pitchFamily="34" charset="0"/>
              </a:rPr>
              <a:t> remains a limitation due to digital divide involved in usage of these devices and socioeconomic disparity. </a:t>
            </a:r>
            <a:r>
              <a:rPr lang="en-US" sz="1800" b="1" dirty="0">
                <a:latin typeface="Arial" panose="020B0604020202020204" pitchFamily="34" charset="0"/>
                <a:cs typeface="Arial" panose="020B0604020202020204" pitchFamily="34" charset="0"/>
              </a:rPr>
              <a:t>Sustainability</a:t>
            </a:r>
            <a:r>
              <a:rPr lang="en-US" sz="1800" dirty="0">
                <a:latin typeface="Arial" panose="020B0604020202020204" pitchFamily="34" charset="0"/>
                <a:cs typeface="Arial" panose="020B0604020202020204" pitchFamily="34" charset="0"/>
              </a:rPr>
              <a:t> is supported through less invasive monitoring and </a:t>
            </a:r>
            <a:r>
              <a:rPr lang="en-US" sz="1800" b="1" dirty="0" err="1">
                <a:latin typeface="Arial" panose="020B0604020202020204" pitchFamily="34" charset="0"/>
                <a:cs typeface="Arial" panose="020B0604020202020204" pitchFamily="34" charset="0"/>
              </a:rPr>
              <a:t>multistrategy</a:t>
            </a:r>
            <a:r>
              <a:rPr lang="en-US" sz="1800" dirty="0">
                <a:latin typeface="Arial" panose="020B0604020202020204" pitchFamily="34" charset="0"/>
                <a:cs typeface="Arial" panose="020B0604020202020204" pitchFamily="34" charset="0"/>
              </a:rPr>
              <a:t> involve integration of digital tools while educating people about the importance of detection and management of blood pressure and community involvement by making it accessible to diverse population through inclusion in health interventions.</a:t>
            </a:r>
            <a:endParaRPr lang="en-GB" sz="18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03EAC62B-6440-05AF-D681-73D5DC6C81C1}"/>
              </a:ext>
            </a:extLst>
          </p:cNvPr>
          <p:cNvSpPr>
            <a:spLocks noChangeArrowheads="1"/>
          </p:cNvSpPr>
          <p:nvPr/>
        </p:nvSpPr>
        <p:spPr bwMode="auto">
          <a:xfrm>
            <a:off x="5307806" y="67734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59205751-F92B-5CD4-81CE-47EACEACD6FE}"/>
              </a:ext>
            </a:extLst>
          </p:cNvPr>
          <p:cNvSpPr>
            <a:spLocks noChangeArrowheads="1"/>
          </p:cNvSpPr>
          <p:nvPr/>
        </p:nvSpPr>
        <p:spPr bwMode="auto">
          <a:xfrm>
            <a:off x="0" y="-1846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4">
            <a:extLst>
              <a:ext uri="{FF2B5EF4-FFF2-40B4-BE49-F238E27FC236}">
                <a16:creationId xmlns:a16="http://schemas.microsoft.com/office/drawing/2014/main" id="{836617EC-50C0-3826-A75D-C0E21E4D6808}"/>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2" name="TextBox 11">
            <a:extLst>
              <a:ext uri="{FF2B5EF4-FFF2-40B4-BE49-F238E27FC236}">
                <a16:creationId xmlns:a16="http://schemas.microsoft.com/office/drawing/2014/main" id="{58C08A0C-4DF7-A719-0965-CA3DA5FE747F}"/>
              </a:ext>
            </a:extLst>
          </p:cNvPr>
          <p:cNvSpPr txBox="1"/>
          <p:nvPr/>
        </p:nvSpPr>
        <p:spPr>
          <a:xfrm>
            <a:off x="888206" y="1081376"/>
            <a:ext cx="28498800" cy="19044444"/>
          </a:xfrm>
          <a:prstGeom prst="rect">
            <a:avLst/>
          </a:prstGeom>
          <a:noFill/>
        </p:spPr>
        <p:txBody>
          <a:bodyPr wrap="square">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3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Reference list</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Andreu-Perez, J.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(2015) ‘From Wearable Sensors to Smart Implants-–Toward Pervasive and Personalized Healthcare’,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IEEE Transactions on Biomedical Engineering</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62(12), pp. 2750–2762.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https://doi.org/10.1109/tbme.2015.2422751</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Balaji, M.S. and Roy, S.K. (2017) ‘Value co-creation with Internet of things technology in the retail industry’,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Journal of Marketing Management</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33(1-2), pp. 7–31.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https://doi.org/10.1080/0267257x.2016.1217914</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Beekman, J. (2024)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Smart Rings: The Chic Successor to Smartwatches - IoT Marketing</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IoT Marketing</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https://iotmktg.com/smart-rings-the-chic-successor-to-smartwatches/</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British Heart Foundation (2019)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Blood pressure measuring at home</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Bhf.org.uk</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British Heart Foundation.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https://www.bhf.org.uk/informationsupport/heart-matters-magazine/medical/tests/blood-pressure-measuring-at-home</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Canali, S., Schiaffonati, V. and Aliverti, A. (2022) ‘Challenges and Recommendations for Wearable Devices in Digital health: Data quality, interoperability, Health equity, Fairness’,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PLOS Digital Health</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Edited by S. Mulvaney, 1(10).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https://doi.org/10.1371/journal.pdig.0000104</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Champion and Skinner (2008)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APA PsycNet</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psycnet.apa.org</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https://psycnet.apa.org/record/2008-17146-003</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Del-Valle-Soto, C.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 ‘A Comprehensive Review of Behavior Change Techniques in Wearables and IoT: Implications for Health and Well-Being’,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Sensors</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24(8), p. 2429.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https://doi.org/10.3390/s24082429</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Hare, A.J., Chokshi, N. and Adusumalli, S. (2021) ‘Novel Digital Technologies for Blood Pressure Monitoring and Hypertension Management’,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Current Cardiovascular Risk Reports</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15(8).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https://doi.org/10.1007/s12170-021-00672-w</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Kang, H.S. and Exworthy, M. (2022) ‘Wearing the Future—Wearables to Empower Users to Take Greater Responsibility for Their Health and Care: Scoping Review’,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JMIR mHealth and uHealth</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10(7).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https://doi.org/10.2196/35684</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Kickbusch, I. (1986) ‘Introduction to the journal’,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Promotion International</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1(1), pp. 3–4.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https://doi.org/10.1093/heapro/1.1.3</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LaMorte, W. (2022)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Health Belief Model</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Behavioral Change Models</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Boston University School of Public Health.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https://sphweb.bumc.bu.edu/otlt/MPH-Modules/SB/BehavioralChangeTheories/BehavioralChangeTheories2.html</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Lupton, D. (2014)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Self-Tracking Modes: Reflexive Self-Monitoring and Data Practices</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papers.ssrn.com</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Rochester, NY.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https://papers.ssrn.com/sol3/papers.cfm?abstract_id=2483549</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Mittelmark, M.B.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(2017)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Promotion</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ScienceDirect</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Edited by S.R. Quah. Oxford: Academic Press.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https://www.sciencedirect.com/science/article/abs/pii/B9780128036785001922</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O’Neil, I. (2019)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Digital Health Promotion : a critical introduction</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Polity Press.</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Public Health England (2017)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matters: combating high blood pressure</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GOV.UK</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5"/>
              </a:rPr>
              <a:t>https://www.gov.uk/government/publications/health-matters-combating-high-blood-pressure/health-matters-combating-high-blood-pressure</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lang="en-US" altLang="en-US" sz="24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lang="en-US" altLang="en-US" sz="2400" dirty="0">
                <a:latin typeface="Arial" panose="020B0604020202020204" pitchFamily="34" charset="0"/>
                <a:cs typeface="Arial" panose="020B0604020202020204" pitchFamily="34" charset="0"/>
              </a:rPr>
              <a:t>Public Health England (2018) </a:t>
            </a:r>
            <a:r>
              <a:rPr lang="en-US" altLang="en-US" sz="2400" i="1" dirty="0">
                <a:latin typeface="Arial" panose="020B0604020202020204" pitchFamily="34" charset="0"/>
                <a:cs typeface="Arial" panose="020B0604020202020204" pitchFamily="34" charset="0"/>
              </a:rPr>
              <a:t>Tackling high blood pressure: an update</a:t>
            </a:r>
            <a:r>
              <a:rPr lang="en-US" altLang="en-US" sz="2400" dirty="0">
                <a:latin typeface="Arial" panose="020B0604020202020204" pitchFamily="34" charset="0"/>
                <a:cs typeface="Arial" panose="020B0604020202020204" pitchFamily="34" charset="0"/>
              </a:rPr>
              <a:t>. Available at: </a:t>
            </a:r>
            <a:r>
              <a:rPr lang="en-US" altLang="en-US" sz="2400" dirty="0">
                <a:latin typeface="Arial" panose="020B0604020202020204" pitchFamily="34" charset="0"/>
                <a:cs typeface="Arial" panose="020B0604020202020204" pitchFamily="34" charset="0"/>
                <a:hlinkClick r:id="rId16"/>
              </a:rPr>
              <a:t>https://assets.publishing.service.gov.uk/media/5a81d95940f0b62305b91227/Tackling_high_blood_pressure_an_update.pdf</a:t>
            </a:r>
            <a:r>
              <a:rPr lang="en-US" altLang="en-US" sz="2400" dirty="0">
                <a:latin typeface="Arial" panose="020B0604020202020204" pitchFamily="34" charset="0"/>
                <a:cs typeface="Arial" panose="020B0604020202020204" pitchFamily="34" charset="0"/>
              </a:rPr>
              <a:t>. </a:t>
            </a:r>
            <a:r>
              <a:rPr lang="en-US" altLang="en-US" sz="3600" dirty="0">
                <a:latin typeface="Arial" panose="020B0604020202020204" pitchFamily="34" charset="0"/>
              </a:rPr>
              <a:t>  </a:t>
            </a:r>
            <a:endPar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Schoentgen, A. and Wilkinson, L. (2021)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Ethical issues in digital technologies</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7"/>
              </a:rPr>
              <a:t>https://www.econstor.eu/bitstream/10419/238052/1/Schoentgen-Wilkinson.pdf</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Sel, K.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(2023) ‘Continuous cuffless blood pressure monitoring with a wearable ring bioimpedance device’,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npj Digital Medicine</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6(1).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8"/>
              </a:rPr>
              <a:t>https://doi.org/10.1038/s41746-023-00796-w</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Suzanna Hinson and Nikki Sutherland (2019)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Regulating the Internet of Things</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House of Commons Library</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9"/>
              </a:rPr>
              <a:t>https://commonslibrary.parliament.uk/</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Tran, K. (2024)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Wonder how our beliefs affect our health?</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Linkedin.com</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0"/>
              </a:rPr>
              <a:t>https://www.linkedin.com/posts/tran-kyle_wonder-how-our-beliefs-affect-our-health-activity-7168620881919893504-ymdm</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17 October 2025).</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 (2023)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Hypertension</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1"/>
              </a:rPr>
              <a:t>https://www.who.int/news-room/fact-sheets/detail/hypertension</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 (2025)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Promotion</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WHO.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2"/>
              </a:rPr>
              <a:t>https://www.who.int/health-topics/health-promotion#tab=tab_1</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62379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1858</Words>
  <Application>Microsoft Office PowerPoint</Application>
  <PresentationFormat>Custom</PresentationFormat>
  <Paragraphs>66</Paragraphs>
  <Slides>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Arial</vt:lpstr>
      <vt:lpstr>Calibri</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Navy Blue and Yellow Minimal Geometry Landscape University Research Poster</dc:title>
  <dc:creator>Sageeta Hussain</dc:creator>
  <cp:revision>11</cp:revision>
  <dcterms:created xsi:type="dcterms:W3CDTF">2006-08-16T00:00:00Z</dcterms:created>
  <dcterms:modified xsi:type="dcterms:W3CDTF">2025-10-18T06:16:49Z</dcterms:modified>
  <dc:identifier>DAG19STG8IM</dc:identifier>
</cp:coreProperties>
</file>