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5"/>
  </p:notesMasterIdLst>
  <p:sldIdLst>
    <p:sldId id="256" r:id="rId2"/>
    <p:sldId id="269" r:id="rId3"/>
    <p:sldId id="267" r:id="rId4"/>
    <p:sldId id="257" r:id="rId5"/>
    <p:sldId id="258" r:id="rId6"/>
    <p:sldId id="259" r:id="rId7"/>
    <p:sldId id="261" r:id="rId8"/>
    <p:sldId id="264" r:id="rId9"/>
    <p:sldId id="262" r:id="rId10"/>
    <p:sldId id="263" r:id="rId11"/>
    <p:sldId id="265" r:id="rId12"/>
    <p:sldId id="268" r:id="rId13"/>
    <p:sldId id="266"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94660"/>
  </p:normalViewPr>
  <p:slideViewPr>
    <p:cSldViewPr>
      <p:cViewPr>
        <p:scale>
          <a:sx n="76" d="100"/>
          <a:sy n="76" d="100"/>
        </p:scale>
        <p:origin x="-1236"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56" d="100"/>
          <a:sy n="56"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DFC15E-3161-4B53-B450-A959BE19E2AD}"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A3EAA4AA-B367-4F1C-8067-BB22B5859E82}">
      <dgm:prSet phldrT="[Text]"/>
      <dgm:spPr/>
      <dgm:t>
        <a:bodyPr/>
        <a:lstStyle/>
        <a:p>
          <a:r>
            <a:rPr lang="en-GB" b="1" dirty="0">
              <a:solidFill>
                <a:schemeClr val="tx1"/>
              </a:solidFill>
            </a:rPr>
            <a:t>Total survey responded 4374</a:t>
          </a:r>
        </a:p>
      </dgm:t>
    </dgm:pt>
    <dgm:pt modelId="{E8A5825D-3E6A-4AB4-BBB0-A8A1216584C4}" type="parTrans" cxnId="{E7998C34-159A-4250-AE40-78AA18F7A1CE}">
      <dgm:prSet/>
      <dgm:spPr/>
      <dgm:t>
        <a:bodyPr/>
        <a:lstStyle/>
        <a:p>
          <a:endParaRPr lang="en-GB"/>
        </a:p>
      </dgm:t>
    </dgm:pt>
    <dgm:pt modelId="{D8042332-17A1-424E-8884-784D2F755FA2}" type="sibTrans" cxnId="{E7998C34-159A-4250-AE40-78AA18F7A1CE}">
      <dgm:prSet/>
      <dgm:spPr/>
      <dgm:t>
        <a:bodyPr/>
        <a:lstStyle/>
        <a:p>
          <a:endParaRPr lang="en-GB"/>
        </a:p>
      </dgm:t>
    </dgm:pt>
    <dgm:pt modelId="{A35375C2-32A5-45DB-88F4-B90AA489E3CC}">
      <dgm:prSet phldrT="[Text]" custT="1"/>
      <dgm:spPr/>
      <dgm:t>
        <a:bodyPr/>
        <a:lstStyle/>
        <a:p>
          <a:r>
            <a:rPr lang="en-GB" sz="1200" dirty="0">
              <a:solidFill>
                <a:schemeClr val="tx1"/>
              </a:solidFill>
              <a:latin typeface="Arial" panose="020B0604020202020204" pitchFamily="34" charset="0"/>
              <a:cs typeface="Arial" panose="020B0604020202020204" pitchFamily="34" charset="0"/>
            </a:rPr>
            <a:t>Ownership 93.4%</a:t>
          </a:r>
        </a:p>
      </dgm:t>
    </dgm:pt>
    <dgm:pt modelId="{21172700-9ED3-4596-8CCB-2EBB7CD39F8C}" type="parTrans" cxnId="{90C9456D-C9AA-4D66-BA2F-1FEA2C26C952}">
      <dgm:prSet/>
      <dgm:spPr/>
      <dgm:t>
        <a:bodyPr/>
        <a:lstStyle/>
        <a:p>
          <a:endParaRPr lang="en-GB"/>
        </a:p>
      </dgm:t>
    </dgm:pt>
    <dgm:pt modelId="{AF41D050-8054-4B8B-916A-4BD48C524823}" type="sibTrans" cxnId="{90C9456D-C9AA-4D66-BA2F-1FEA2C26C952}">
      <dgm:prSet/>
      <dgm:spPr/>
      <dgm:t>
        <a:bodyPr/>
        <a:lstStyle/>
        <a:p>
          <a:endParaRPr lang="en-GB"/>
        </a:p>
      </dgm:t>
    </dgm:pt>
    <dgm:pt modelId="{6ECBDB9E-7020-4C3D-90FA-B5E61C968D42}">
      <dgm:prSet phldrT="[Text]" custT="1"/>
      <dgm:spPr/>
      <dgm:t>
        <a:bodyPr/>
        <a:lstStyle/>
        <a:p>
          <a:r>
            <a:rPr lang="en-GB" sz="1200" dirty="0">
              <a:solidFill>
                <a:schemeClr val="tx1"/>
              </a:solidFill>
              <a:latin typeface="Arial" panose="020B0604020202020204" pitchFamily="34" charset="0"/>
              <a:cs typeface="Arial" panose="020B0604020202020204" pitchFamily="34" charset="0"/>
            </a:rPr>
            <a:t>Use of technology</a:t>
          </a:r>
        </a:p>
        <a:p>
          <a:r>
            <a:rPr lang="en-GB" sz="1200" dirty="0">
              <a:solidFill>
                <a:schemeClr val="tx1"/>
              </a:solidFill>
              <a:latin typeface="Arial" panose="020B0604020202020204" pitchFamily="34" charset="0"/>
              <a:cs typeface="Arial" panose="020B0604020202020204" pitchFamily="34" charset="0"/>
            </a:rPr>
            <a:t>Email-99.5%</a:t>
          </a:r>
        </a:p>
        <a:p>
          <a:r>
            <a:rPr lang="en-GB" sz="1200" dirty="0">
              <a:solidFill>
                <a:schemeClr val="tx1"/>
              </a:solidFill>
              <a:latin typeface="Arial" panose="020B0604020202020204" pitchFamily="34" charset="0"/>
              <a:cs typeface="Arial" panose="020B0604020202020204" pitchFamily="34" charset="0"/>
            </a:rPr>
            <a:t>Document writing-99.5%</a:t>
          </a:r>
        </a:p>
        <a:p>
          <a:r>
            <a:rPr lang="en-GB" sz="1200" dirty="0">
              <a:solidFill>
                <a:schemeClr val="tx1"/>
              </a:solidFill>
              <a:latin typeface="Arial" panose="020B0604020202020204" pitchFamily="34" charset="0"/>
              <a:cs typeface="Arial" panose="020B0604020202020204" pitchFamily="34" charset="0"/>
            </a:rPr>
            <a:t>Pleasure-97.2%</a:t>
          </a:r>
        </a:p>
        <a:p>
          <a:r>
            <a:rPr lang="en-GB" sz="1200" dirty="0">
              <a:solidFill>
                <a:schemeClr val="tx1"/>
              </a:solidFill>
              <a:latin typeface="Arial" panose="020B0604020202020204" pitchFamily="34" charset="0"/>
              <a:cs typeface="Arial" panose="020B0604020202020204" pitchFamily="34" charset="0"/>
            </a:rPr>
            <a:t>Classroom activities- 96.4%</a:t>
          </a:r>
        </a:p>
      </dgm:t>
    </dgm:pt>
    <dgm:pt modelId="{2EE5C4E7-118B-40D0-B9CF-B077B568CCC8}" type="parTrans" cxnId="{739F642C-B4F0-4403-9940-E86A9A96DFDB}">
      <dgm:prSet/>
      <dgm:spPr/>
      <dgm:t>
        <a:bodyPr/>
        <a:lstStyle/>
        <a:p>
          <a:endParaRPr lang="en-GB"/>
        </a:p>
      </dgm:t>
    </dgm:pt>
    <dgm:pt modelId="{F0F1DC96-A476-4640-A52E-395DB89422E5}" type="sibTrans" cxnId="{739F642C-B4F0-4403-9940-E86A9A96DFDB}">
      <dgm:prSet/>
      <dgm:spPr/>
      <dgm:t>
        <a:bodyPr/>
        <a:lstStyle/>
        <a:p>
          <a:endParaRPr lang="en-GB"/>
        </a:p>
      </dgm:t>
    </dgm:pt>
    <dgm:pt modelId="{17B7493F-9AA6-4637-AFF8-EE687DC51821}">
      <dgm:prSet phldrT="[Text]" custT="1"/>
      <dgm:spPr/>
      <dgm:t>
        <a:bodyPr/>
        <a:lstStyle/>
        <a:p>
          <a:r>
            <a:rPr lang="en-GB" sz="1200" dirty="0">
              <a:solidFill>
                <a:schemeClr val="tx1"/>
              </a:solidFill>
              <a:latin typeface="Arial" panose="020B0604020202020204" pitchFamily="34" charset="0"/>
              <a:cs typeface="Arial" panose="020B0604020202020204" pitchFamily="34" charset="0"/>
            </a:rPr>
            <a:t>Internet access 81%</a:t>
          </a:r>
        </a:p>
      </dgm:t>
    </dgm:pt>
    <dgm:pt modelId="{32A2FCA3-6BE8-4E2D-AB1A-117F34F1B123}" type="parTrans" cxnId="{8EB51842-A150-41D6-8014-BB17A4BA5347}">
      <dgm:prSet/>
      <dgm:spPr/>
      <dgm:t>
        <a:bodyPr/>
        <a:lstStyle/>
        <a:p>
          <a:endParaRPr lang="en-GB"/>
        </a:p>
      </dgm:t>
    </dgm:pt>
    <dgm:pt modelId="{181352E2-AE94-4CF7-98E4-370DEBFDF7C1}" type="sibTrans" cxnId="{8EB51842-A150-41D6-8014-BB17A4BA5347}">
      <dgm:prSet/>
      <dgm:spPr/>
      <dgm:t>
        <a:bodyPr/>
        <a:lstStyle/>
        <a:p>
          <a:endParaRPr lang="en-GB"/>
        </a:p>
      </dgm:t>
    </dgm:pt>
    <dgm:pt modelId="{B7030F4F-426C-4971-9F17-5928956669AF}" type="pres">
      <dgm:prSet presAssocID="{47DFC15E-3161-4B53-B450-A959BE19E2AD}" presName="cycle" presStyleCnt="0">
        <dgm:presLayoutVars>
          <dgm:chMax val="1"/>
          <dgm:dir/>
          <dgm:animLvl val="ctr"/>
          <dgm:resizeHandles val="exact"/>
        </dgm:presLayoutVars>
      </dgm:prSet>
      <dgm:spPr/>
      <dgm:t>
        <a:bodyPr/>
        <a:lstStyle/>
        <a:p>
          <a:endParaRPr lang="en-GB"/>
        </a:p>
      </dgm:t>
    </dgm:pt>
    <dgm:pt modelId="{FE17A08E-95C3-4192-A773-05C45BF7E4F7}" type="pres">
      <dgm:prSet presAssocID="{A3EAA4AA-B367-4F1C-8067-BB22B5859E82}" presName="centerShape" presStyleLbl="node0" presStyleIdx="0" presStyleCnt="1"/>
      <dgm:spPr/>
      <dgm:t>
        <a:bodyPr/>
        <a:lstStyle/>
        <a:p>
          <a:endParaRPr lang="en-GB"/>
        </a:p>
      </dgm:t>
    </dgm:pt>
    <dgm:pt modelId="{F69599CF-D647-4A43-9E54-376F0982FD17}" type="pres">
      <dgm:prSet presAssocID="{21172700-9ED3-4596-8CCB-2EBB7CD39F8C}" presName="Name9" presStyleLbl="parChTrans1D2" presStyleIdx="0" presStyleCnt="3"/>
      <dgm:spPr/>
      <dgm:t>
        <a:bodyPr/>
        <a:lstStyle/>
        <a:p>
          <a:endParaRPr lang="en-GB"/>
        </a:p>
      </dgm:t>
    </dgm:pt>
    <dgm:pt modelId="{E0789C55-305F-406A-902C-664F155D33E1}" type="pres">
      <dgm:prSet presAssocID="{21172700-9ED3-4596-8CCB-2EBB7CD39F8C}" presName="connTx" presStyleLbl="parChTrans1D2" presStyleIdx="0" presStyleCnt="3"/>
      <dgm:spPr/>
      <dgm:t>
        <a:bodyPr/>
        <a:lstStyle/>
        <a:p>
          <a:endParaRPr lang="en-GB"/>
        </a:p>
      </dgm:t>
    </dgm:pt>
    <dgm:pt modelId="{19FA737B-FFFD-4DEA-A361-6F36896525B5}" type="pres">
      <dgm:prSet presAssocID="{A35375C2-32A5-45DB-88F4-B90AA489E3CC}" presName="node" presStyleLbl="node1" presStyleIdx="0" presStyleCnt="3" custScaleX="126888" custScaleY="123681">
        <dgm:presLayoutVars>
          <dgm:bulletEnabled val="1"/>
        </dgm:presLayoutVars>
      </dgm:prSet>
      <dgm:spPr/>
      <dgm:t>
        <a:bodyPr/>
        <a:lstStyle/>
        <a:p>
          <a:endParaRPr lang="en-GB"/>
        </a:p>
      </dgm:t>
    </dgm:pt>
    <dgm:pt modelId="{F83BC682-7658-4CB4-9558-1040C7A5BD8D}" type="pres">
      <dgm:prSet presAssocID="{2EE5C4E7-118B-40D0-B9CF-B077B568CCC8}" presName="Name9" presStyleLbl="parChTrans1D2" presStyleIdx="1" presStyleCnt="3"/>
      <dgm:spPr/>
      <dgm:t>
        <a:bodyPr/>
        <a:lstStyle/>
        <a:p>
          <a:endParaRPr lang="en-GB"/>
        </a:p>
      </dgm:t>
    </dgm:pt>
    <dgm:pt modelId="{02078724-30C3-422C-924C-25E9DD3E6269}" type="pres">
      <dgm:prSet presAssocID="{2EE5C4E7-118B-40D0-B9CF-B077B568CCC8}" presName="connTx" presStyleLbl="parChTrans1D2" presStyleIdx="1" presStyleCnt="3"/>
      <dgm:spPr/>
      <dgm:t>
        <a:bodyPr/>
        <a:lstStyle/>
        <a:p>
          <a:endParaRPr lang="en-GB"/>
        </a:p>
      </dgm:t>
    </dgm:pt>
    <dgm:pt modelId="{5E6C3D34-4F62-456C-9617-5231799589F8}" type="pres">
      <dgm:prSet presAssocID="{6ECBDB9E-7020-4C3D-90FA-B5E61C968D42}" presName="node" presStyleLbl="node1" presStyleIdx="1" presStyleCnt="3" custScaleX="138246" custScaleY="138476">
        <dgm:presLayoutVars>
          <dgm:bulletEnabled val="1"/>
        </dgm:presLayoutVars>
      </dgm:prSet>
      <dgm:spPr/>
      <dgm:t>
        <a:bodyPr/>
        <a:lstStyle/>
        <a:p>
          <a:endParaRPr lang="en-GB"/>
        </a:p>
      </dgm:t>
    </dgm:pt>
    <dgm:pt modelId="{D563F1CF-C025-43F3-8948-385A67CD414D}" type="pres">
      <dgm:prSet presAssocID="{32A2FCA3-6BE8-4E2D-AB1A-117F34F1B123}" presName="Name9" presStyleLbl="parChTrans1D2" presStyleIdx="2" presStyleCnt="3"/>
      <dgm:spPr/>
      <dgm:t>
        <a:bodyPr/>
        <a:lstStyle/>
        <a:p>
          <a:endParaRPr lang="en-GB"/>
        </a:p>
      </dgm:t>
    </dgm:pt>
    <dgm:pt modelId="{10C76A99-43FA-4772-8493-4F145E07DC86}" type="pres">
      <dgm:prSet presAssocID="{32A2FCA3-6BE8-4E2D-AB1A-117F34F1B123}" presName="connTx" presStyleLbl="parChTrans1D2" presStyleIdx="2" presStyleCnt="3"/>
      <dgm:spPr/>
      <dgm:t>
        <a:bodyPr/>
        <a:lstStyle/>
        <a:p>
          <a:endParaRPr lang="en-GB"/>
        </a:p>
      </dgm:t>
    </dgm:pt>
    <dgm:pt modelId="{81DE3910-C57F-47F1-8660-2DBBEFA4B8C1}" type="pres">
      <dgm:prSet presAssocID="{17B7493F-9AA6-4637-AFF8-EE687DC51821}" presName="node" presStyleLbl="node1" presStyleIdx="2" presStyleCnt="3" custScaleX="130055" custScaleY="121232">
        <dgm:presLayoutVars>
          <dgm:bulletEnabled val="1"/>
        </dgm:presLayoutVars>
      </dgm:prSet>
      <dgm:spPr/>
      <dgm:t>
        <a:bodyPr/>
        <a:lstStyle/>
        <a:p>
          <a:endParaRPr lang="en-GB"/>
        </a:p>
      </dgm:t>
    </dgm:pt>
  </dgm:ptLst>
  <dgm:cxnLst>
    <dgm:cxn modelId="{C2A823B4-72E3-4C18-A445-2ED5AD551764}" type="presOf" srcId="{6ECBDB9E-7020-4C3D-90FA-B5E61C968D42}" destId="{5E6C3D34-4F62-456C-9617-5231799589F8}" srcOrd="0" destOrd="0" presId="urn:microsoft.com/office/officeart/2005/8/layout/radial1"/>
    <dgm:cxn modelId="{90C9456D-C9AA-4D66-BA2F-1FEA2C26C952}" srcId="{A3EAA4AA-B367-4F1C-8067-BB22B5859E82}" destId="{A35375C2-32A5-45DB-88F4-B90AA489E3CC}" srcOrd="0" destOrd="0" parTransId="{21172700-9ED3-4596-8CCB-2EBB7CD39F8C}" sibTransId="{AF41D050-8054-4B8B-916A-4BD48C524823}"/>
    <dgm:cxn modelId="{5CE076AE-9204-40BE-84CB-3F6CA6A00507}" type="presOf" srcId="{2EE5C4E7-118B-40D0-B9CF-B077B568CCC8}" destId="{F83BC682-7658-4CB4-9558-1040C7A5BD8D}" srcOrd="0" destOrd="0" presId="urn:microsoft.com/office/officeart/2005/8/layout/radial1"/>
    <dgm:cxn modelId="{C76307C0-BEFB-4724-B1F3-B178276006C8}" type="presOf" srcId="{21172700-9ED3-4596-8CCB-2EBB7CD39F8C}" destId="{F69599CF-D647-4A43-9E54-376F0982FD17}" srcOrd="0" destOrd="0" presId="urn:microsoft.com/office/officeart/2005/8/layout/radial1"/>
    <dgm:cxn modelId="{A6975409-41F7-4444-A7C2-D11ABA282B7A}" type="presOf" srcId="{47DFC15E-3161-4B53-B450-A959BE19E2AD}" destId="{B7030F4F-426C-4971-9F17-5928956669AF}" srcOrd="0" destOrd="0" presId="urn:microsoft.com/office/officeart/2005/8/layout/radial1"/>
    <dgm:cxn modelId="{F2DAC6E9-AB5D-48DD-89AC-6A53D8C7541B}" type="presOf" srcId="{2EE5C4E7-118B-40D0-B9CF-B077B568CCC8}" destId="{02078724-30C3-422C-924C-25E9DD3E6269}" srcOrd="1" destOrd="0" presId="urn:microsoft.com/office/officeart/2005/8/layout/radial1"/>
    <dgm:cxn modelId="{E4EAE4AB-7224-4713-8DE3-930741D9263F}" type="presOf" srcId="{21172700-9ED3-4596-8CCB-2EBB7CD39F8C}" destId="{E0789C55-305F-406A-902C-664F155D33E1}" srcOrd="1" destOrd="0" presId="urn:microsoft.com/office/officeart/2005/8/layout/radial1"/>
    <dgm:cxn modelId="{B9305649-42E9-49C6-8B7B-C1AFC7AE89B7}" type="presOf" srcId="{32A2FCA3-6BE8-4E2D-AB1A-117F34F1B123}" destId="{D563F1CF-C025-43F3-8948-385A67CD414D}" srcOrd="0" destOrd="0" presId="urn:microsoft.com/office/officeart/2005/8/layout/radial1"/>
    <dgm:cxn modelId="{AFF6AE42-BE38-4F0A-A3C4-F187F77FCC7F}" type="presOf" srcId="{A3EAA4AA-B367-4F1C-8067-BB22B5859E82}" destId="{FE17A08E-95C3-4192-A773-05C45BF7E4F7}" srcOrd="0" destOrd="0" presId="urn:microsoft.com/office/officeart/2005/8/layout/radial1"/>
    <dgm:cxn modelId="{739F642C-B4F0-4403-9940-E86A9A96DFDB}" srcId="{A3EAA4AA-B367-4F1C-8067-BB22B5859E82}" destId="{6ECBDB9E-7020-4C3D-90FA-B5E61C968D42}" srcOrd="1" destOrd="0" parTransId="{2EE5C4E7-118B-40D0-B9CF-B077B568CCC8}" sibTransId="{F0F1DC96-A476-4640-A52E-395DB89422E5}"/>
    <dgm:cxn modelId="{F365F9B4-F251-40DB-871F-7CFA82BF46C0}" type="presOf" srcId="{32A2FCA3-6BE8-4E2D-AB1A-117F34F1B123}" destId="{10C76A99-43FA-4772-8493-4F145E07DC86}" srcOrd="1" destOrd="0" presId="urn:microsoft.com/office/officeart/2005/8/layout/radial1"/>
    <dgm:cxn modelId="{8EB51842-A150-41D6-8014-BB17A4BA5347}" srcId="{A3EAA4AA-B367-4F1C-8067-BB22B5859E82}" destId="{17B7493F-9AA6-4637-AFF8-EE687DC51821}" srcOrd="2" destOrd="0" parTransId="{32A2FCA3-6BE8-4E2D-AB1A-117F34F1B123}" sibTransId="{181352E2-AE94-4CF7-98E4-370DEBFDF7C1}"/>
    <dgm:cxn modelId="{B5DB677E-888B-4273-84C1-6DFB3A0B35EA}" type="presOf" srcId="{A35375C2-32A5-45DB-88F4-B90AA489E3CC}" destId="{19FA737B-FFFD-4DEA-A361-6F36896525B5}" srcOrd="0" destOrd="0" presId="urn:microsoft.com/office/officeart/2005/8/layout/radial1"/>
    <dgm:cxn modelId="{E7998C34-159A-4250-AE40-78AA18F7A1CE}" srcId="{47DFC15E-3161-4B53-B450-A959BE19E2AD}" destId="{A3EAA4AA-B367-4F1C-8067-BB22B5859E82}" srcOrd="0" destOrd="0" parTransId="{E8A5825D-3E6A-4AB4-BBB0-A8A1216584C4}" sibTransId="{D8042332-17A1-424E-8884-784D2F755FA2}"/>
    <dgm:cxn modelId="{5678D620-923C-4B0D-BA8D-6ACDACDCCDEC}" type="presOf" srcId="{17B7493F-9AA6-4637-AFF8-EE687DC51821}" destId="{81DE3910-C57F-47F1-8660-2DBBEFA4B8C1}" srcOrd="0" destOrd="0" presId="urn:microsoft.com/office/officeart/2005/8/layout/radial1"/>
    <dgm:cxn modelId="{726B1977-BA7B-40BF-9458-132271F014C8}" type="presParOf" srcId="{B7030F4F-426C-4971-9F17-5928956669AF}" destId="{FE17A08E-95C3-4192-A773-05C45BF7E4F7}" srcOrd="0" destOrd="0" presId="urn:microsoft.com/office/officeart/2005/8/layout/radial1"/>
    <dgm:cxn modelId="{DA0FEBDD-1ABF-4861-80CF-999991242084}" type="presParOf" srcId="{B7030F4F-426C-4971-9F17-5928956669AF}" destId="{F69599CF-D647-4A43-9E54-376F0982FD17}" srcOrd="1" destOrd="0" presId="urn:microsoft.com/office/officeart/2005/8/layout/radial1"/>
    <dgm:cxn modelId="{4C1BE73C-4A5F-4857-BF75-A6A729A5FED3}" type="presParOf" srcId="{F69599CF-D647-4A43-9E54-376F0982FD17}" destId="{E0789C55-305F-406A-902C-664F155D33E1}" srcOrd="0" destOrd="0" presId="urn:microsoft.com/office/officeart/2005/8/layout/radial1"/>
    <dgm:cxn modelId="{8F242268-4214-4EE6-B813-0386CE758E06}" type="presParOf" srcId="{B7030F4F-426C-4971-9F17-5928956669AF}" destId="{19FA737B-FFFD-4DEA-A361-6F36896525B5}" srcOrd="2" destOrd="0" presId="urn:microsoft.com/office/officeart/2005/8/layout/radial1"/>
    <dgm:cxn modelId="{41C6115C-B531-4005-8FB3-C0CA98EDC91C}" type="presParOf" srcId="{B7030F4F-426C-4971-9F17-5928956669AF}" destId="{F83BC682-7658-4CB4-9558-1040C7A5BD8D}" srcOrd="3" destOrd="0" presId="urn:microsoft.com/office/officeart/2005/8/layout/radial1"/>
    <dgm:cxn modelId="{B64A9F0F-829B-482B-82B7-8001C0C45677}" type="presParOf" srcId="{F83BC682-7658-4CB4-9558-1040C7A5BD8D}" destId="{02078724-30C3-422C-924C-25E9DD3E6269}" srcOrd="0" destOrd="0" presId="urn:microsoft.com/office/officeart/2005/8/layout/radial1"/>
    <dgm:cxn modelId="{461DDF11-E3E1-481E-82D9-2BA7710C0295}" type="presParOf" srcId="{B7030F4F-426C-4971-9F17-5928956669AF}" destId="{5E6C3D34-4F62-456C-9617-5231799589F8}" srcOrd="4" destOrd="0" presId="urn:microsoft.com/office/officeart/2005/8/layout/radial1"/>
    <dgm:cxn modelId="{F870655A-903C-4DAC-881C-95BECE780940}" type="presParOf" srcId="{B7030F4F-426C-4971-9F17-5928956669AF}" destId="{D563F1CF-C025-43F3-8948-385A67CD414D}" srcOrd="5" destOrd="0" presId="urn:microsoft.com/office/officeart/2005/8/layout/radial1"/>
    <dgm:cxn modelId="{A1C2CD36-7911-4A39-B942-F105AEB043D0}" type="presParOf" srcId="{D563F1CF-C025-43F3-8948-385A67CD414D}" destId="{10C76A99-43FA-4772-8493-4F145E07DC86}" srcOrd="0" destOrd="0" presId="urn:microsoft.com/office/officeart/2005/8/layout/radial1"/>
    <dgm:cxn modelId="{3151DFE0-5F69-4F42-9EF2-C91F55E81651}" type="presParOf" srcId="{B7030F4F-426C-4971-9F17-5928956669AF}" destId="{81DE3910-C57F-47F1-8660-2DBBEFA4B8C1}" srcOrd="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50E50D-8AB5-41CD-81C4-DCC3D93D4E2B}"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82AF7CA1-8788-4AFC-A1BF-28021EE87B47}">
      <dgm:prSet phldrT="[Text]"/>
      <dgm:spPr/>
      <dgm:t>
        <a:bodyPr/>
        <a:lstStyle/>
        <a:p>
          <a:r>
            <a:rPr lang="en-GB" b="1" dirty="0">
              <a:latin typeface="Arial" panose="020B0604020202020204" pitchFamily="34" charset="0"/>
              <a:cs typeface="Arial" panose="020B0604020202020204" pitchFamily="34" charset="0"/>
            </a:rPr>
            <a:t>Ethical consideration</a:t>
          </a:r>
        </a:p>
      </dgm:t>
    </dgm:pt>
    <dgm:pt modelId="{1DE2066D-C31B-4E96-9C13-C1BD47C56415}" type="parTrans" cxnId="{CA177714-807A-4B97-93AB-B233F070D722}">
      <dgm:prSet/>
      <dgm:spPr/>
      <dgm:t>
        <a:bodyPr/>
        <a:lstStyle/>
        <a:p>
          <a:endParaRPr lang="en-GB"/>
        </a:p>
      </dgm:t>
    </dgm:pt>
    <dgm:pt modelId="{06F18FC3-2661-4BB2-B900-98A5EE9920DD}" type="sibTrans" cxnId="{CA177714-807A-4B97-93AB-B233F070D722}">
      <dgm:prSet/>
      <dgm:spPr/>
      <dgm:t>
        <a:bodyPr/>
        <a:lstStyle/>
        <a:p>
          <a:endParaRPr lang="en-GB"/>
        </a:p>
      </dgm:t>
    </dgm:pt>
    <dgm:pt modelId="{B6DFE249-FFEB-4AE0-BEDE-E2A12602629C}">
      <dgm:prSet phldrT="[Text]"/>
      <dgm:spPr/>
      <dgm:t>
        <a:bodyPr/>
        <a:lstStyle/>
        <a:p>
          <a:r>
            <a:rPr lang="en-GB" dirty="0">
              <a:latin typeface="Arial" panose="020B0604020202020204" pitchFamily="34" charset="0"/>
              <a:cs typeface="Arial" panose="020B0604020202020204" pitchFamily="34" charset="0"/>
            </a:rPr>
            <a:t>Informed consent</a:t>
          </a:r>
        </a:p>
      </dgm:t>
    </dgm:pt>
    <dgm:pt modelId="{EAB44E26-E89F-4D7F-9C22-CAF5A4D5E2E8}" type="parTrans" cxnId="{569066D7-DF49-406F-B7B9-36645C9B6CBE}">
      <dgm:prSet/>
      <dgm:spPr/>
      <dgm:t>
        <a:bodyPr/>
        <a:lstStyle/>
        <a:p>
          <a:endParaRPr lang="en-GB"/>
        </a:p>
      </dgm:t>
    </dgm:pt>
    <dgm:pt modelId="{17222F2B-91DC-49D3-872C-46E6245D0D88}" type="sibTrans" cxnId="{569066D7-DF49-406F-B7B9-36645C9B6CBE}">
      <dgm:prSet/>
      <dgm:spPr/>
      <dgm:t>
        <a:bodyPr/>
        <a:lstStyle/>
        <a:p>
          <a:endParaRPr lang="en-GB"/>
        </a:p>
      </dgm:t>
    </dgm:pt>
    <dgm:pt modelId="{10FE58D2-231F-4527-873B-12120EA70A4C}">
      <dgm:prSet phldrT="[Text]"/>
      <dgm:spPr/>
      <dgm:t>
        <a:bodyPr/>
        <a:lstStyle/>
        <a:p>
          <a:r>
            <a:rPr lang="en-GB" dirty="0">
              <a:latin typeface="Arial" panose="020B0604020202020204" pitchFamily="34" charset="0"/>
              <a:cs typeface="Arial" panose="020B0604020202020204" pitchFamily="34" charset="0"/>
            </a:rPr>
            <a:t>Respect and dignity</a:t>
          </a:r>
        </a:p>
      </dgm:t>
    </dgm:pt>
    <dgm:pt modelId="{50D7066A-7E9E-4799-A0CB-DD30835DBC6C}" type="parTrans" cxnId="{D4E22B37-AE79-44CF-97FA-6BE17EA8D37C}">
      <dgm:prSet/>
      <dgm:spPr/>
      <dgm:t>
        <a:bodyPr/>
        <a:lstStyle/>
        <a:p>
          <a:endParaRPr lang="en-GB"/>
        </a:p>
      </dgm:t>
    </dgm:pt>
    <dgm:pt modelId="{B1204106-9F43-4921-A141-AD167A31904C}" type="sibTrans" cxnId="{D4E22B37-AE79-44CF-97FA-6BE17EA8D37C}">
      <dgm:prSet/>
      <dgm:spPr/>
      <dgm:t>
        <a:bodyPr/>
        <a:lstStyle/>
        <a:p>
          <a:endParaRPr lang="en-GB"/>
        </a:p>
      </dgm:t>
    </dgm:pt>
    <dgm:pt modelId="{51E7DC68-48FC-4B73-8EB8-FD3B5EFF65C0}">
      <dgm:prSet phldrT="[Text]"/>
      <dgm:spPr/>
      <dgm:t>
        <a:bodyPr/>
        <a:lstStyle/>
        <a:p>
          <a:r>
            <a:rPr lang="en-GB" dirty="0">
              <a:latin typeface="Arial" panose="020B0604020202020204" pitchFamily="34" charset="0"/>
              <a:cs typeface="Arial" panose="020B0604020202020204" pitchFamily="34" charset="0"/>
            </a:rPr>
            <a:t>Assent</a:t>
          </a:r>
        </a:p>
      </dgm:t>
    </dgm:pt>
    <dgm:pt modelId="{D3F9A958-AA2A-4F26-B542-311535B786C9}" type="parTrans" cxnId="{D6280DA8-1A52-4BF4-8484-1011CDAD6D45}">
      <dgm:prSet/>
      <dgm:spPr/>
      <dgm:t>
        <a:bodyPr/>
        <a:lstStyle/>
        <a:p>
          <a:endParaRPr lang="en-GB"/>
        </a:p>
      </dgm:t>
    </dgm:pt>
    <dgm:pt modelId="{64F95B4D-C9BB-4941-8CD4-FDEB080BBCF1}" type="sibTrans" cxnId="{D6280DA8-1A52-4BF4-8484-1011CDAD6D45}">
      <dgm:prSet/>
      <dgm:spPr/>
      <dgm:t>
        <a:bodyPr/>
        <a:lstStyle/>
        <a:p>
          <a:endParaRPr lang="en-GB"/>
        </a:p>
      </dgm:t>
    </dgm:pt>
    <dgm:pt modelId="{D2AB08D6-E6EF-48E3-A94B-BAEA474C7A91}">
      <dgm:prSet phldrT="[Text]"/>
      <dgm:spPr/>
      <dgm:t>
        <a:bodyPr/>
        <a:lstStyle/>
        <a:p>
          <a:r>
            <a:rPr lang="en-GB" dirty="0">
              <a:latin typeface="Arial" panose="020B0604020202020204" pitchFamily="34" charset="0"/>
              <a:cs typeface="Arial" panose="020B0604020202020204" pitchFamily="34" charset="0"/>
            </a:rPr>
            <a:t>Participant verification</a:t>
          </a:r>
        </a:p>
      </dgm:t>
    </dgm:pt>
    <dgm:pt modelId="{102767E2-CA13-404E-951F-934B8ED9310A}" type="parTrans" cxnId="{BBC6B9ED-A19F-468D-BE36-5DADA8FC80CE}">
      <dgm:prSet/>
      <dgm:spPr/>
      <dgm:t>
        <a:bodyPr/>
        <a:lstStyle/>
        <a:p>
          <a:endParaRPr lang="en-GB"/>
        </a:p>
      </dgm:t>
    </dgm:pt>
    <dgm:pt modelId="{02EFA806-AB89-42FE-AB35-780E0F6E6449}" type="sibTrans" cxnId="{BBC6B9ED-A19F-468D-BE36-5DADA8FC80CE}">
      <dgm:prSet/>
      <dgm:spPr/>
      <dgm:t>
        <a:bodyPr/>
        <a:lstStyle/>
        <a:p>
          <a:endParaRPr lang="en-GB"/>
        </a:p>
      </dgm:t>
    </dgm:pt>
    <dgm:pt modelId="{9AAB526D-7488-4D7F-945D-ADE2B6CD237B}" type="pres">
      <dgm:prSet presAssocID="{D250E50D-8AB5-41CD-81C4-DCC3D93D4E2B}" presName="composite" presStyleCnt="0">
        <dgm:presLayoutVars>
          <dgm:chMax val="1"/>
          <dgm:dir/>
          <dgm:resizeHandles val="exact"/>
        </dgm:presLayoutVars>
      </dgm:prSet>
      <dgm:spPr/>
      <dgm:t>
        <a:bodyPr/>
        <a:lstStyle/>
        <a:p>
          <a:endParaRPr lang="en-GB"/>
        </a:p>
      </dgm:t>
    </dgm:pt>
    <dgm:pt modelId="{EE8043C8-223B-4A2C-9078-3D065703AB4B}" type="pres">
      <dgm:prSet presAssocID="{D250E50D-8AB5-41CD-81C4-DCC3D93D4E2B}" presName="radial" presStyleCnt="0">
        <dgm:presLayoutVars>
          <dgm:animLvl val="ctr"/>
        </dgm:presLayoutVars>
      </dgm:prSet>
      <dgm:spPr/>
    </dgm:pt>
    <dgm:pt modelId="{CA6C9D2D-74C1-4FAB-A342-5C9D720A6D0E}" type="pres">
      <dgm:prSet presAssocID="{82AF7CA1-8788-4AFC-A1BF-28021EE87B47}" presName="centerShape" presStyleLbl="vennNode1" presStyleIdx="0" presStyleCnt="5"/>
      <dgm:spPr/>
      <dgm:t>
        <a:bodyPr/>
        <a:lstStyle/>
        <a:p>
          <a:endParaRPr lang="en-GB"/>
        </a:p>
      </dgm:t>
    </dgm:pt>
    <dgm:pt modelId="{286149F1-BC52-45DF-9EF6-E88F93336FEE}" type="pres">
      <dgm:prSet presAssocID="{B6DFE249-FFEB-4AE0-BEDE-E2A12602629C}" presName="node" presStyleLbl="vennNode1" presStyleIdx="1" presStyleCnt="5">
        <dgm:presLayoutVars>
          <dgm:bulletEnabled val="1"/>
        </dgm:presLayoutVars>
      </dgm:prSet>
      <dgm:spPr/>
      <dgm:t>
        <a:bodyPr/>
        <a:lstStyle/>
        <a:p>
          <a:endParaRPr lang="en-GB"/>
        </a:p>
      </dgm:t>
    </dgm:pt>
    <dgm:pt modelId="{204DB50F-60F8-46C1-93AE-9BBAF3F57A10}" type="pres">
      <dgm:prSet presAssocID="{10FE58D2-231F-4527-873B-12120EA70A4C}" presName="node" presStyleLbl="vennNode1" presStyleIdx="2" presStyleCnt="5">
        <dgm:presLayoutVars>
          <dgm:bulletEnabled val="1"/>
        </dgm:presLayoutVars>
      </dgm:prSet>
      <dgm:spPr/>
      <dgm:t>
        <a:bodyPr/>
        <a:lstStyle/>
        <a:p>
          <a:endParaRPr lang="en-GB"/>
        </a:p>
      </dgm:t>
    </dgm:pt>
    <dgm:pt modelId="{7E29F3E6-BC5F-4B0A-BE55-1DE929185F37}" type="pres">
      <dgm:prSet presAssocID="{51E7DC68-48FC-4B73-8EB8-FD3B5EFF65C0}" presName="node" presStyleLbl="vennNode1" presStyleIdx="3" presStyleCnt="5">
        <dgm:presLayoutVars>
          <dgm:bulletEnabled val="1"/>
        </dgm:presLayoutVars>
      </dgm:prSet>
      <dgm:spPr/>
      <dgm:t>
        <a:bodyPr/>
        <a:lstStyle/>
        <a:p>
          <a:endParaRPr lang="en-GB"/>
        </a:p>
      </dgm:t>
    </dgm:pt>
    <dgm:pt modelId="{78770439-325C-4AE8-8056-A6C582324D6B}" type="pres">
      <dgm:prSet presAssocID="{D2AB08D6-E6EF-48E3-A94B-BAEA474C7A91}" presName="node" presStyleLbl="vennNode1" presStyleIdx="4" presStyleCnt="5">
        <dgm:presLayoutVars>
          <dgm:bulletEnabled val="1"/>
        </dgm:presLayoutVars>
      </dgm:prSet>
      <dgm:spPr/>
      <dgm:t>
        <a:bodyPr/>
        <a:lstStyle/>
        <a:p>
          <a:endParaRPr lang="en-GB"/>
        </a:p>
      </dgm:t>
    </dgm:pt>
  </dgm:ptLst>
  <dgm:cxnLst>
    <dgm:cxn modelId="{AA569131-976C-40DE-A753-955A600D6D72}" type="presOf" srcId="{D250E50D-8AB5-41CD-81C4-DCC3D93D4E2B}" destId="{9AAB526D-7488-4D7F-945D-ADE2B6CD237B}" srcOrd="0" destOrd="0" presId="urn:microsoft.com/office/officeart/2005/8/layout/radial3"/>
    <dgm:cxn modelId="{569066D7-DF49-406F-B7B9-36645C9B6CBE}" srcId="{82AF7CA1-8788-4AFC-A1BF-28021EE87B47}" destId="{B6DFE249-FFEB-4AE0-BEDE-E2A12602629C}" srcOrd="0" destOrd="0" parTransId="{EAB44E26-E89F-4D7F-9C22-CAF5A4D5E2E8}" sibTransId="{17222F2B-91DC-49D3-872C-46E6245D0D88}"/>
    <dgm:cxn modelId="{CA177714-807A-4B97-93AB-B233F070D722}" srcId="{D250E50D-8AB5-41CD-81C4-DCC3D93D4E2B}" destId="{82AF7CA1-8788-4AFC-A1BF-28021EE87B47}" srcOrd="0" destOrd="0" parTransId="{1DE2066D-C31B-4E96-9C13-C1BD47C56415}" sibTransId="{06F18FC3-2661-4BB2-B900-98A5EE9920DD}"/>
    <dgm:cxn modelId="{7459BD23-C16C-42CD-BB84-8A5CF574B8BC}" type="presOf" srcId="{B6DFE249-FFEB-4AE0-BEDE-E2A12602629C}" destId="{286149F1-BC52-45DF-9EF6-E88F93336FEE}" srcOrd="0" destOrd="0" presId="urn:microsoft.com/office/officeart/2005/8/layout/radial3"/>
    <dgm:cxn modelId="{89BA1935-48A2-4173-BA2B-A28DD9810FDE}" type="presOf" srcId="{51E7DC68-48FC-4B73-8EB8-FD3B5EFF65C0}" destId="{7E29F3E6-BC5F-4B0A-BE55-1DE929185F37}" srcOrd="0" destOrd="0" presId="urn:microsoft.com/office/officeart/2005/8/layout/radial3"/>
    <dgm:cxn modelId="{874B8D1C-789A-42E7-A24E-5EA3787AAC9F}" type="presOf" srcId="{D2AB08D6-E6EF-48E3-A94B-BAEA474C7A91}" destId="{78770439-325C-4AE8-8056-A6C582324D6B}" srcOrd="0" destOrd="0" presId="urn:microsoft.com/office/officeart/2005/8/layout/radial3"/>
    <dgm:cxn modelId="{D4E22B37-AE79-44CF-97FA-6BE17EA8D37C}" srcId="{82AF7CA1-8788-4AFC-A1BF-28021EE87B47}" destId="{10FE58D2-231F-4527-873B-12120EA70A4C}" srcOrd="1" destOrd="0" parTransId="{50D7066A-7E9E-4799-A0CB-DD30835DBC6C}" sibTransId="{B1204106-9F43-4921-A141-AD167A31904C}"/>
    <dgm:cxn modelId="{9CD45EF4-E995-42DE-A970-9782EE0EFA2D}" type="presOf" srcId="{10FE58D2-231F-4527-873B-12120EA70A4C}" destId="{204DB50F-60F8-46C1-93AE-9BBAF3F57A10}" srcOrd="0" destOrd="0" presId="urn:microsoft.com/office/officeart/2005/8/layout/radial3"/>
    <dgm:cxn modelId="{D6280DA8-1A52-4BF4-8484-1011CDAD6D45}" srcId="{82AF7CA1-8788-4AFC-A1BF-28021EE87B47}" destId="{51E7DC68-48FC-4B73-8EB8-FD3B5EFF65C0}" srcOrd="2" destOrd="0" parTransId="{D3F9A958-AA2A-4F26-B542-311535B786C9}" sibTransId="{64F95B4D-C9BB-4941-8CD4-FDEB080BBCF1}"/>
    <dgm:cxn modelId="{068BBC20-06F0-41D3-9AC3-5697E4EA2083}" type="presOf" srcId="{82AF7CA1-8788-4AFC-A1BF-28021EE87B47}" destId="{CA6C9D2D-74C1-4FAB-A342-5C9D720A6D0E}" srcOrd="0" destOrd="0" presId="urn:microsoft.com/office/officeart/2005/8/layout/radial3"/>
    <dgm:cxn modelId="{BBC6B9ED-A19F-468D-BE36-5DADA8FC80CE}" srcId="{82AF7CA1-8788-4AFC-A1BF-28021EE87B47}" destId="{D2AB08D6-E6EF-48E3-A94B-BAEA474C7A91}" srcOrd="3" destOrd="0" parTransId="{102767E2-CA13-404E-951F-934B8ED9310A}" sibTransId="{02EFA806-AB89-42FE-AB35-780E0F6E6449}"/>
    <dgm:cxn modelId="{F2DB3BF1-BEAD-4883-964A-381DE51CFA8C}" type="presParOf" srcId="{9AAB526D-7488-4D7F-945D-ADE2B6CD237B}" destId="{EE8043C8-223B-4A2C-9078-3D065703AB4B}" srcOrd="0" destOrd="0" presId="urn:microsoft.com/office/officeart/2005/8/layout/radial3"/>
    <dgm:cxn modelId="{DD0E15C7-31AE-478A-97A3-DA7F00DE084C}" type="presParOf" srcId="{EE8043C8-223B-4A2C-9078-3D065703AB4B}" destId="{CA6C9D2D-74C1-4FAB-A342-5C9D720A6D0E}" srcOrd="0" destOrd="0" presId="urn:microsoft.com/office/officeart/2005/8/layout/radial3"/>
    <dgm:cxn modelId="{412891A1-A3A6-42C8-91A0-0A3BE50CA632}" type="presParOf" srcId="{EE8043C8-223B-4A2C-9078-3D065703AB4B}" destId="{286149F1-BC52-45DF-9EF6-E88F93336FEE}" srcOrd="1" destOrd="0" presId="urn:microsoft.com/office/officeart/2005/8/layout/radial3"/>
    <dgm:cxn modelId="{14098364-34BE-4686-91E4-14BE6C73973C}" type="presParOf" srcId="{EE8043C8-223B-4A2C-9078-3D065703AB4B}" destId="{204DB50F-60F8-46C1-93AE-9BBAF3F57A10}" srcOrd="2" destOrd="0" presId="urn:microsoft.com/office/officeart/2005/8/layout/radial3"/>
    <dgm:cxn modelId="{38AB3E14-DC8E-4C02-A009-371173D46CAB}" type="presParOf" srcId="{EE8043C8-223B-4A2C-9078-3D065703AB4B}" destId="{7E29F3E6-BC5F-4B0A-BE55-1DE929185F37}" srcOrd="3" destOrd="0" presId="urn:microsoft.com/office/officeart/2005/8/layout/radial3"/>
    <dgm:cxn modelId="{C8A9F29A-9F2D-4C9C-A61C-15DBF20D079F}" type="presParOf" srcId="{EE8043C8-223B-4A2C-9078-3D065703AB4B}" destId="{78770439-325C-4AE8-8056-A6C582324D6B}"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7A08E-95C3-4192-A773-05C45BF7E4F7}">
      <dsp:nvSpPr>
        <dsp:cNvPr id="0" name=""/>
        <dsp:cNvSpPr/>
      </dsp:nvSpPr>
      <dsp:spPr>
        <a:xfrm>
          <a:off x="2892709" y="1990676"/>
          <a:ext cx="1559570" cy="155957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GB" sz="1800" b="1" kern="1200" dirty="0">
              <a:solidFill>
                <a:schemeClr val="tx1"/>
              </a:solidFill>
            </a:rPr>
            <a:t>Total survey responded 4374</a:t>
          </a:r>
        </a:p>
      </dsp:txBody>
      <dsp:txXfrm>
        <a:off x="3121103" y="2219070"/>
        <a:ext cx="1102782" cy="1102782"/>
      </dsp:txXfrm>
    </dsp:sp>
    <dsp:sp modelId="{F69599CF-D647-4A43-9E54-376F0982FD17}">
      <dsp:nvSpPr>
        <dsp:cNvPr id="0" name=""/>
        <dsp:cNvSpPr/>
      </dsp:nvSpPr>
      <dsp:spPr>
        <a:xfrm rot="16200000">
          <a:off x="3529697" y="1828933"/>
          <a:ext cx="285595" cy="37890"/>
        </a:xfrm>
        <a:custGeom>
          <a:avLst/>
          <a:gdLst/>
          <a:ahLst/>
          <a:cxnLst/>
          <a:rect l="0" t="0" r="0" b="0"/>
          <a:pathLst>
            <a:path>
              <a:moveTo>
                <a:pt x="0" y="18945"/>
              </a:moveTo>
              <a:lnTo>
                <a:pt x="285595" y="1894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665355" y="1840738"/>
        <a:ext cx="14279" cy="14279"/>
      </dsp:txXfrm>
    </dsp:sp>
    <dsp:sp modelId="{19FA737B-FFFD-4DEA-A361-6F36896525B5}">
      <dsp:nvSpPr>
        <dsp:cNvPr id="0" name=""/>
        <dsp:cNvSpPr/>
      </dsp:nvSpPr>
      <dsp:spPr>
        <a:xfrm>
          <a:off x="2683040" y="-223811"/>
          <a:ext cx="1978908" cy="1928892"/>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Ownership 93.4%</a:t>
          </a:r>
        </a:p>
      </dsp:txBody>
      <dsp:txXfrm>
        <a:off x="2972844" y="58669"/>
        <a:ext cx="1399300" cy="1363932"/>
      </dsp:txXfrm>
    </dsp:sp>
    <dsp:sp modelId="{F83BC682-7658-4CB4-9558-1040C7A5BD8D}">
      <dsp:nvSpPr>
        <dsp:cNvPr id="0" name=""/>
        <dsp:cNvSpPr/>
      </dsp:nvSpPr>
      <dsp:spPr>
        <a:xfrm rot="1800000">
          <a:off x="4336315" y="3184302"/>
          <a:ext cx="171571" cy="37890"/>
        </a:xfrm>
        <a:custGeom>
          <a:avLst/>
          <a:gdLst/>
          <a:ahLst/>
          <a:cxnLst/>
          <a:rect l="0" t="0" r="0" b="0"/>
          <a:pathLst>
            <a:path>
              <a:moveTo>
                <a:pt x="0" y="18945"/>
              </a:moveTo>
              <a:lnTo>
                <a:pt x="171571" y="1894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17812" y="3198957"/>
        <a:ext cx="8578" cy="8578"/>
      </dsp:txXfrm>
    </dsp:sp>
    <dsp:sp modelId="{5E6C3D34-4F62-456C-9617-5231799589F8}">
      <dsp:nvSpPr>
        <dsp:cNvPr id="0" name=""/>
        <dsp:cNvSpPr/>
      </dsp:nvSpPr>
      <dsp:spPr>
        <a:xfrm>
          <a:off x="4352354" y="2705559"/>
          <a:ext cx="2156044" cy="215963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Use of technology</a:t>
          </a:r>
        </a:p>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Email-99.5%</a:t>
          </a:r>
        </a:p>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Document writing-99.5%</a:t>
          </a:r>
        </a:p>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Pleasure-97.2%</a:t>
          </a:r>
        </a:p>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Classroom activities- 96.4%</a:t>
          </a:r>
        </a:p>
      </dsp:txBody>
      <dsp:txXfrm>
        <a:off x="4668099" y="3021830"/>
        <a:ext cx="1524554" cy="1527089"/>
      </dsp:txXfrm>
    </dsp:sp>
    <dsp:sp modelId="{D563F1CF-C025-43F3-8948-385A67CD414D}">
      <dsp:nvSpPr>
        <dsp:cNvPr id="0" name=""/>
        <dsp:cNvSpPr/>
      </dsp:nvSpPr>
      <dsp:spPr>
        <a:xfrm rot="9000000">
          <a:off x="2759738" y="3205031"/>
          <a:ext cx="254490" cy="37890"/>
        </a:xfrm>
        <a:custGeom>
          <a:avLst/>
          <a:gdLst/>
          <a:ahLst/>
          <a:cxnLst/>
          <a:rect l="0" t="0" r="0" b="0"/>
          <a:pathLst>
            <a:path>
              <a:moveTo>
                <a:pt x="0" y="18945"/>
              </a:moveTo>
              <a:lnTo>
                <a:pt x="254490" y="1894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880621" y="3217614"/>
        <a:ext cx="12724" cy="12724"/>
      </dsp:txXfrm>
    </dsp:sp>
    <dsp:sp modelId="{81DE3910-C57F-47F1-8660-2DBBEFA4B8C1}">
      <dsp:nvSpPr>
        <dsp:cNvPr id="0" name=""/>
        <dsp:cNvSpPr/>
      </dsp:nvSpPr>
      <dsp:spPr>
        <a:xfrm>
          <a:off x="900463" y="2840025"/>
          <a:ext cx="2028299" cy="189069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a:solidFill>
                <a:schemeClr val="tx1"/>
              </a:solidFill>
              <a:latin typeface="Arial" panose="020B0604020202020204" pitchFamily="34" charset="0"/>
              <a:cs typeface="Arial" panose="020B0604020202020204" pitchFamily="34" charset="0"/>
            </a:rPr>
            <a:t>Internet access 81%</a:t>
          </a:r>
        </a:p>
      </dsp:txBody>
      <dsp:txXfrm>
        <a:off x="1197501" y="3116911"/>
        <a:ext cx="1434223" cy="13369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C9D2D-74C1-4FAB-A342-5C9D720A6D0E}">
      <dsp:nvSpPr>
        <dsp:cNvPr id="0" name=""/>
        <dsp:cNvSpPr/>
      </dsp:nvSpPr>
      <dsp:spPr>
        <a:xfrm>
          <a:off x="2576941" y="905167"/>
          <a:ext cx="2254979" cy="225497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anose="020B0604020202020204" pitchFamily="34" charset="0"/>
              <a:cs typeface="Arial" panose="020B0604020202020204" pitchFamily="34" charset="0"/>
            </a:rPr>
            <a:t>Ethical consideration</a:t>
          </a:r>
        </a:p>
      </dsp:txBody>
      <dsp:txXfrm>
        <a:off x="2907175" y="1235401"/>
        <a:ext cx="1594511" cy="1594511"/>
      </dsp:txXfrm>
    </dsp:sp>
    <dsp:sp modelId="{286149F1-BC52-45DF-9EF6-E88F93336FEE}">
      <dsp:nvSpPr>
        <dsp:cNvPr id="0" name=""/>
        <dsp:cNvSpPr/>
      </dsp:nvSpPr>
      <dsp:spPr>
        <a:xfrm>
          <a:off x="3140686" y="402"/>
          <a:ext cx="1127489" cy="112748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latin typeface="Arial" panose="020B0604020202020204" pitchFamily="34" charset="0"/>
              <a:cs typeface="Arial" panose="020B0604020202020204" pitchFamily="34" charset="0"/>
            </a:rPr>
            <a:t>Informed consent</a:t>
          </a:r>
        </a:p>
      </dsp:txBody>
      <dsp:txXfrm>
        <a:off x="3305803" y="165519"/>
        <a:ext cx="797255" cy="797255"/>
      </dsp:txXfrm>
    </dsp:sp>
    <dsp:sp modelId="{204DB50F-60F8-46C1-93AE-9BBAF3F57A10}">
      <dsp:nvSpPr>
        <dsp:cNvPr id="0" name=""/>
        <dsp:cNvSpPr/>
      </dsp:nvSpPr>
      <dsp:spPr>
        <a:xfrm>
          <a:off x="4609196" y="1468912"/>
          <a:ext cx="1127489" cy="112748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latin typeface="Arial" panose="020B0604020202020204" pitchFamily="34" charset="0"/>
              <a:cs typeface="Arial" panose="020B0604020202020204" pitchFamily="34" charset="0"/>
            </a:rPr>
            <a:t>Respect and dignity</a:t>
          </a:r>
        </a:p>
      </dsp:txBody>
      <dsp:txXfrm>
        <a:off x="4774313" y="1634029"/>
        <a:ext cx="797255" cy="797255"/>
      </dsp:txXfrm>
    </dsp:sp>
    <dsp:sp modelId="{7E29F3E6-BC5F-4B0A-BE55-1DE929185F37}">
      <dsp:nvSpPr>
        <dsp:cNvPr id="0" name=""/>
        <dsp:cNvSpPr/>
      </dsp:nvSpPr>
      <dsp:spPr>
        <a:xfrm>
          <a:off x="3140686" y="2937422"/>
          <a:ext cx="1127489" cy="112748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latin typeface="Arial" panose="020B0604020202020204" pitchFamily="34" charset="0"/>
              <a:cs typeface="Arial" panose="020B0604020202020204" pitchFamily="34" charset="0"/>
            </a:rPr>
            <a:t>Assent</a:t>
          </a:r>
        </a:p>
      </dsp:txBody>
      <dsp:txXfrm>
        <a:off x="3305803" y="3102539"/>
        <a:ext cx="797255" cy="797255"/>
      </dsp:txXfrm>
    </dsp:sp>
    <dsp:sp modelId="{78770439-325C-4AE8-8056-A6C582324D6B}">
      <dsp:nvSpPr>
        <dsp:cNvPr id="0" name=""/>
        <dsp:cNvSpPr/>
      </dsp:nvSpPr>
      <dsp:spPr>
        <a:xfrm>
          <a:off x="1672176" y="1468912"/>
          <a:ext cx="1127489" cy="1127489"/>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latin typeface="Arial" panose="020B0604020202020204" pitchFamily="34" charset="0"/>
              <a:cs typeface="Arial" panose="020B0604020202020204" pitchFamily="34" charset="0"/>
            </a:rPr>
            <a:t>Participant verification</a:t>
          </a:r>
        </a:p>
      </dsp:txBody>
      <dsp:txXfrm>
        <a:off x="1837293" y="1634029"/>
        <a:ext cx="797255" cy="79725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18DA40-D3EA-4FBD-8CC7-23B514FF83F9}" type="datetimeFigureOut">
              <a:rPr lang="en-GB" smtClean="0"/>
              <a:t>24/06/2022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657002-3540-46D5-91A9-3A7C83B29A10}" type="slidenum">
              <a:rPr lang="en-GB" smtClean="0"/>
              <a:t>‹#›</a:t>
            </a:fld>
            <a:endParaRPr lang="en-GB"/>
          </a:p>
        </p:txBody>
      </p:sp>
    </p:spTree>
    <p:extLst>
      <p:ext uri="{BB962C8B-B14F-4D97-AF65-F5344CB8AC3E}">
        <p14:creationId xmlns:p14="http://schemas.microsoft.com/office/powerpoint/2010/main" val="1560743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657002-3540-46D5-91A9-3A7C83B29A10}" type="slidenum">
              <a:rPr lang="en-GB" smtClean="0"/>
              <a:t>1</a:t>
            </a:fld>
            <a:endParaRPr lang="en-GB"/>
          </a:p>
        </p:txBody>
      </p:sp>
    </p:spTree>
    <p:extLst>
      <p:ext uri="{BB962C8B-B14F-4D97-AF65-F5344CB8AC3E}">
        <p14:creationId xmlns:p14="http://schemas.microsoft.com/office/powerpoint/2010/main" val="3138697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657002-3540-46D5-91A9-3A7C83B29A10}" type="slidenum">
              <a:rPr lang="en-GB" smtClean="0"/>
              <a:t>13</a:t>
            </a:fld>
            <a:endParaRPr lang="en-GB"/>
          </a:p>
        </p:txBody>
      </p:sp>
    </p:spTree>
    <p:extLst>
      <p:ext uri="{BB962C8B-B14F-4D97-AF65-F5344CB8AC3E}">
        <p14:creationId xmlns:p14="http://schemas.microsoft.com/office/powerpoint/2010/main" val="1907354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AA918837-A25D-40E0-9CCC-CDFE9DA0262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BABC14-C0E9-424A-B468-9BBF3743529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918837-A25D-40E0-9CCC-CDFE9DA02624}" type="datetimeFigureOut">
              <a:rPr lang="en-GB" smtClean="0"/>
              <a:t>24/06/2022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A918837-A25D-40E0-9CCC-CDFE9DA02624}" type="datetimeFigureOut">
              <a:rPr lang="en-GB" smtClean="0"/>
              <a:t>24/06/2022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AA918837-A25D-40E0-9CCC-CDFE9DA02624}" type="datetimeFigureOut">
              <a:rPr lang="en-GB" smtClean="0"/>
              <a:t>24/06/2022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AA918837-A25D-40E0-9CCC-CDFE9DA0262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BABC14-C0E9-424A-B468-9BBF3743529A}"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918837-A25D-40E0-9CCC-CDFE9DA02624}"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BABC14-C0E9-424A-B468-9BBF3743529A}"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AA918837-A25D-40E0-9CCC-CDFE9DA02624}"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BABC14-C0E9-424A-B468-9BBF3743529A}"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AA918837-A25D-40E0-9CCC-CDFE9DA02624}" type="datetimeFigureOut">
              <a:rPr lang="en-GB" smtClean="0"/>
              <a:t>24/06/2022</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BBABC14-C0E9-424A-B468-9BBF3743529A}"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digitalcommons.wayne.edu/oa_dissertations/2203/"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edtechmagazine.com/higher/article/2013/08/how-students-use-technology-outside-classroom#:~:text=Students%20use%20technology%20to%20meet%2C%20collaborate%20and%20create,connections%20with%20others%20in%20their%20field%20of%20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3200" dirty="0">
                <a:solidFill>
                  <a:schemeClr val="tx1"/>
                </a:solidFill>
              </a:rPr>
              <a:t>A research proposal </a:t>
            </a:r>
            <a:br>
              <a:rPr lang="en-GB" sz="3200" dirty="0">
                <a:solidFill>
                  <a:schemeClr val="tx1"/>
                </a:solidFill>
              </a:rPr>
            </a:br>
            <a:r>
              <a:rPr lang="en-GB" sz="3200" dirty="0">
                <a:solidFill>
                  <a:schemeClr val="tx1"/>
                </a:solidFill>
              </a:rPr>
              <a:t>on </a:t>
            </a:r>
            <a:br>
              <a:rPr lang="en-GB" sz="3200" dirty="0">
                <a:solidFill>
                  <a:schemeClr val="tx1"/>
                </a:solidFill>
              </a:rPr>
            </a:br>
            <a:r>
              <a:rPr lang="en-GB" sz="3200" b="1" dirty="0">
                <a:solidFill>
                  <a:schemeClr val="tx1"/>
                </a:solidFill>
              </a:rPr>
              <a:t>How do students use technology to collaborate at UWTSD?</a:t>
            </a:r>
            <a:br>
              <a:rPr lang="en-GB" sz="3200" b="1" dirty="0">
                <a:solidFill>
                  <a:schemeClr val="tx1"/>
                </a:solidFill>
              </a:rPr>
            </a:br>
            <a:r>
              <a:rPr lang="en-GB" sz="3200" dirty="0" smtClean="0">
                <a:solidFill>
                  <a:schemeClr val="tx1"/>
                </a:solidFill>
              </a:rPr>
              <a:t/>
            </a:r>
            <a:br>
              <a:rPr lang="en-GB" sz="3200" dirty="0" smtClean="0">
                <a:solidFill>
                  <a:schemeClr val="tx1"/>
                </a:solidFill>
              </a:rPr>
            </a:br>
            <a:endParaRPr lang="en-GB" sz="3200" dirty="0">
              <a:solidFill>
                <a:schemeClr val="tx1"/>
              </a:solidFill>
            </a:endParaRPr>
          </a:p>
        </p:txBody>
      </p:sp>
      <p:sp>
        <p:nvSpPr>
          <p:cNvPr id="3" name="Subtitle 2"/>
          <p:cNvSpPr>
            <a:spLocks noGrp="1"/>
          </p:cNvSpPr>
          <p:nvPr>
            <p:ph type="subTitle" idx="1"/>
          </p:nvPr>
        </p:nvSpPr>
        <p:spPr>
          <a:xfrm>
            <a:off x="755576" y="3284984"/>
            <a:ext cx="7560840" cy="2016224"/>
          </a:xfrm>
        </p:spPr>
        <p:txBody>
          <a:bodyPr>
            <a:normAutofit fontScale="40000" lnSpcReduction="20000"/>
          </a:bodyPr>
          <a:lstStyle/>
          <a:p>
            <a:r>
              <a:rPr lang="en-GB" sz="4400" b="1" dirty="0" smtClean="0">
                <a:solidFill>
                  <a:schemeClr val="tx1"/>
                </a:solidFill>
              </a:rPr>
              <a:t>Module Title: Digital </a:t>
            </a:r>
            <a:r>
              <a:rPr lang="en-GB" sz="4400" b="1" dirty="0">
                <a:solidFill>
                  <a:schemeClr val="tx1"/>
                </a:solidFill>
              </a:rPr>
              <a:t>Skills and Research Methods</a:t>
            </a:r>
            <a:br>
              <a:rPr lang="en-GB" sz="4400" b="1" dirty="0">
                <a:solidFill>
                  <a:schemeClr val="tx1"/>
                </a:solidFill>
              </a:rPr>
            </a:br>
            <a:r>
              <a:rPr lang="en-GB" sz="4400" b="1" dirty="0">
                <a:solidFill>
                  <a:schemeClr val="tx1"/>
                </a:solidFill>
              </a:rPr>
              <a:t>Module </a:t>
            </a:r>
            <a:r>
              <a:rPr lang="en-GB" sz="4400" b="1" dirty="0" smtClean="0">
                <a:solidFill>
                  <a:schemeClr val="tx1"/>
                </a:solidFill>
              </a:rPr>
              <a:t>code: </a:t>
            </a:r>
            <a:r>
              <a:rPr lang="en-GB" sz="4400" b="1" dirty="0">
                <a:solidFill>
                  <a:schemeClr val="tx1"/>
                </a:solidFill>
              </a:rPr>
              <a:t>LCH4002</a:t>
            </a:r>
            <a:endParaRPr lang="en-GB" b="1" dirty="0"/>
          </a:p>
          <a:p>
            <a:pPr algn="l"/>
            <a:endParaRPr lang="en-GB" dirty="0"/>
          </a:p>
          <a:p>
            <a:pPr algn="l"/>
            <a:r>
              <a:rPr lang="en-GB" sz="3500" b="1" dirty="0">
                <a:solidFill>
                  <a:schemeClr val="tx1"/>
                </a:solidFill>
              </a:rPr>
              <a:t>Presented by					Presented for </a:t>
            </a:r>
          </a:p>
          <a:p>
            <a:pPr algn="l"/>
            <a:r>
              <a:rPr lang="en-GB" sz="3500" b="1" dirty="0" err="1">
                <a:solidFill>
                  <a:schemeClr val="tx1"/>
                </a:solidFill>
              </a:rPr>
              <a:t>Jubli</a:t>
            </a:r>
            <a:r>
              <a:rPr lang="en-GB" sz="3500" b="1" dirty="0">
                <a:solidFill>
                  <a:schemeClr val="tx1"/>
                </a:solidFill>
              </a:rPr>
              <a:t> </a:t>
            </a:r>
            <a:r>
              <a:rPr lang="en-GB" sz="3500" b="1" dirty="0" err="1">
                <a:solidFill>
                  <a:schemeClr val="tx1"/>
                </a:solidFill>
              </a:rPr>
              <a:t>Aktar</a:t>
            </a:r>
            <a:r>
              <a:rPr lang="en-GB" sz="3500" b="1" dirty="0">
                <a:solidFill>
                  <a:schemeClr val="tx1"/>
                </a:solidFill>
              </a:rPr>
              <a:t>					</a:t>
            </a:r>
            <a:r>
              <a:rPr lang="en-GB" sz="3500" b="1" dirty="0" smtClean="0">
                <a:solidFill>
                  <a:schemeClr val="tx1"/>
                </a:solidFill>
              </a:rPr>
              <a:t>	Robert </a:t>
            </a:r>
            <a:r>
              <a:rPr lang="en-GB" sz="3500" b="1" dirty="0" err="1">
                <a:solidFill>
                  <a:schemeClr val="tx1"/>
                </a:solidFill>
              </a:rPr>
              <a:t>Nartowski</a:t>
            </a:r>
            <a:endParaRPr lang="en-GB" sz="3500" b="1" dirty="0">
              <a:solidFill>
                <a:schemeClr val="tx1"/>
              </a:solidFill>
            </a:endParaRPr>
          </a:p>
          <a:p>
            <a:pPr algn="l"/>
            <a:r>
              <a:rPr lang="en-GB" sz="3500" b="1" dirty="0">
                <a:solidFill>
                  <a:schemeClr val="tx1"/>
                </a:solidFill>
              </a:rPr>
              <a:t>Student ID:2128699	</a:t>
            </a:r>
          </a:p>
          <a:p>
            <a:pPr algn="l"/>
            <a:r>
              <a:rPr lang="en-GB" sz="3500" b="1" dirty="0" err="1">
                <a:solidFill>
                  <a:schemeClr val="tx1"/>
                </a:solidFill>
              </a:rPr>
              <a:t>Sumi</a:t>
            </a:r>
            <a:r>
              <a:rPr lang="en-GB" sz="3500" b="1" dirty="0">
                <a:solidFill>
                  <a:schemeClr val="tx1"/>
                </a:solidFill>
              </a:rPr>
              <a:t> Ascension</a:t>
            </a:r>
          </a:p>
          <a:p>
            <a:pPr algn="l"/>
            <a:r>
              <a:rPr lang="en-GB" sz="3500" b="1" dirty="0">
                <a:solidFill>
                  <a:schemeClr val="tx1"/>
                </a:solidFill>
              </a:rPr>
              <a:t>Student ID: 2130237</a:t>
            </a:r>
          </a:p>
        </p:txBody>
      </p:sp>
    </p:spTree>
    <p:extLst>
      <p:ext uri="{BB962C8B-B14F-4D97-AF65-F5344CB8AC3E}">
        <p14:creationId xmlns:p14="http://schemas.microsoft.com/office/powerpoint/2010/main" val="229584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1000"/>
                                        <p:tgtEl>
                                          <p:spTgt spid="3">
                                            <p:txEl>
                                              <p:pRg st="3" end="3"/>
                                            </p:txEl>
                                          </p:spTgt>
                                        </p:tgtEl>
                                      </p:cBhvr>
                                    </p:animEffect>
                                    <p:anim calcmode="lin" valueType="num">
                                      <p:cBhvr>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24E4C9-4764-4F1B-999B-028292F77EED}"/>
              </a:ext>
            </a:extLst>
          </p:cNvPr>
          <p:cNvSpPr>
            <a:spLocks noGrp="1"/>
          </p:cNvSpPr>
          <p:nvPr>
            <p:ph type="ctrTitle"/>
          </p:nvPr>
        </p:nvSpPr>
        <p:spPr>
          <a:xfrm>
            <a:off x="467544" y="692696"/>
            <a:ext cx="7772400" cy="671388"/>
          </a:xfrm>
        </p:spPr>
        <p:txBody>
          <a:bodyPr>
            <a:normAutofit fontScale="90000"/>
          </a:bodyPr>
          <a:lstStyle/>
          <a:p>
            <a:r>
              <a:rPr lang="en-GB" u="sng" dirty="0">
                <a:solidFill>
                  <a:schemeClr val="tx1"/>
                </a:solidFill>
              </a:rPr>
              <a:t>Research Question </a:t>
            </a:r>
          </a:p>
        </p:txBody>
      </p:sp>
      <p:sp>
        <p:nvSpPr>
          <p:cNvPr id="3" name="Subtitle 2">
            <a:extLst>
              <a:ext uri="{FF2B5EF4-FFF2-40B4-BE49-F238E27FC236}">
                <a16:creationId xmlns="" xmlns:a16="http://schemas.microsoft.com/office/drawing/2014/main" id="{A30CC6FE-1799-4A20-9569-1423EEEB8AFC}"/>
              </a:ext>
            </a:extLst>
          </p:cNvPr>
          <p:cNvSpPr>
            <a:spLocks noGrp="1"/>
          </p:cNvSpPr>
          <p:nvPr>
            <p:ph type="subTitle" idx="1"/>
          </p:nvPr>
        </p:nvSpPr>
        <p:spPr>
          <a:xfrm>
            <a:off x="1331640" y="2420888"/>
            <a:ext cx="6400800" cy="1473200"/>
          </a:xfrm>
        </p:spPr>
        <p:txBody>
          <a:bodyPr>
            <a:normAutofit/>
          </a:bodyPr>
          <a:lstStyle/>
          <a:p>
            <a:r>
              <a:rPr lang="en-GB" sz="2400" dirty="0">
                <a:solidFill>
                  <a:schemeClr val="tx1"/>
                </a:solidFill>
              </a:rPr>
              <a:t>Are student confident in using technology to collaborate?</a:t>
            </a:r>
          </a:p>
        </p:txBody>
      </p:sp>
    </p:spTree>
    <p:extLst>
      <p:ext uri="{BB962C8B-B14F-4D97-AF65-F5344CB8AC3E}">
        <p14:creationId xmlns:p14="http://schemas.microsoft.com/office/powerpoint/2010/main" val="13521095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76671"/>
            <a:ext cx="7772400" cy="1285125"/>
          </a:xfrm>
        </p:spPr>
        <p:txBody>
          <a:bodyPr>
            <a:normAutofit/>
          </a:bodyPr>
          <a:lstStyle/>
          <a:p>
            <a:r>
              <a:rPr lang="en-GB" sz="2800" b="1" dirty="0">
                <a:solidFill>
                  <a:schemeClr val="tx1"/>
                </a:solidFill>
                <a:latin typeface="Arial" panose="020B0604020202020204" pitchFamily="34" charset="0"/>
                <a:cs typeface="Arial" panose="020B0604020202020204" pitchFamily="34" charset="0"/>
              </a:rPr>
              <a:t>Overview</a:t>
            </a:r>
          </a:p>
        </p:txBody>
      </p:sp>
      <p:sp>
        <p:nvSpPr>
          <p:cNvPr id="3" name="Subtitle 2"/>
          <p:cNvSpPr>
            <a:spLocks noGrp="1"/>
          </p:cNvSpPr>
          <p:nvPr>
            <p:ph type="subTitle" idx="1"/>
          </p:nvPr>
        </p:nvSpPr>
        <p:spPr>
          <a:xfrm>
            <a:off x="1403648" y="2132856"/>
            <a:ext cx="6400800" cy="3528392"/>
          </a:xfrm>
        </p:spPr>
        <p:txBody>
          <a:bodyPr/>
          <a:lstStyle/>
          <a:p>
            <a:pPr marL="342900" indent="-342900">
              <a:buClr>
                <a:schemeClr val="tx1"/>
              </a:buCl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Technology and importance</a:t>
            </a:r>
          </a:p>
          <a:p>
            <a:pPr marL="342900" indent="-342900">
              <a:buClr>
                <a:schemeClr val="tx1"/>
              </a:buClr>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Technology and education </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Literature review on existing research</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Students use of technology at UWTSD</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Ethical consideration</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Methodology</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Hypothesis</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Conclusion</a:t>
            </a:r>
          </a:p>
          <a:p>
            <a:pPr marL="342900" indent="-342900">
              <a:buClrTx/>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References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49488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ClrTx/>
            </a:pPr>
            <a:r>
              <a:rPr lang="en-GB" dirty="0">
                <a:solidFill>
                  <a:schemeClr val="tx1"/>
                </a:solidFill>
                <a:latin typeface="Arial" panose="020B0604020202020204" pitchFamily="34" charset="0"/>
                <a:cs typeface="Arial" panose="020B0604020202020204" pitchFamily="34" charset="0"/>
              </a:rPr>
              <a:t>What is Technology?</a:t>
            </a:r>
          </a:p>
          <a:p>
            <a:pPr marL="0" indent="0">
              <a:buNone/>
            </a:pPr>
            <a:r>
              <a:rPr lang="en-GB" sz="1800" dirty="0">
                <a:solidFill>
                  <a:schemeClr val="tx1"/>
                </a:solidFill>
                <a:latin typeface="Arial" panose="020B0604020202020204" pitchFamily="34" charset="0"/>
                <a:cs typeface="Arial" panose="020B0604020202020204" pitchFamily="34" charset="0"/>
              </a:rPr>
              <a:t>Technology is the practical application of scientific knowledge in our daily lives. </a:t>
            </a:r>
          </a:p>
          <a:p>
            <a:endParaRPr lang="en-GB" dirty="0">
              <a:solidFill>
                <a:schemeClr val="tx1"/>
              </a:solidFill>
              <a:latin typeface="Arial" panose="020B0604020202020204" pitchFamily="34" charset="0"/>
              <a:cs typeface="Arial" panose="020B0604020202020204" pitchFamily="34" charset="0"/>
            </a:endParaRPr>
          </a:p>
          <a:p>
            <a:pPr>
              <a:buClrTx/>
            </a:pPr>
            <a:r>
              <a:rPr lang="en-GB" dirty="0">
                <a:solidFill>
                  <a:schemeClr val="tx1"/>
                </a:solidFill>
                <a:latin typeface="Arial" panose="020B0604020202020204" pitchFamily="34" charset="0"/>
                <a:cs typeface="Arial" panose="020B0604020202020204" pitchFamily="34" charset="0"/>
              </a:rPr>
              <a:t>The importance</a:t>
            </a:r>
          </a:p>
          <a:p>
            <a:pPr marL="0" indent="0">
              <a:buNone/>
            </a:pPr>
            <a:r>
              <a:rPr lang="en-GB" sz="1800" dirty="0">
                <a:solidFill>
                  <a:schemeClr val="tx1"/>
                </a:solidFill>
                <a:latin typeface="Arial" panose="020B0604020202020204" pitchFamily="34" charset="0"/>
                <a:cs typeface="Arial" panose="020B0604020202020204" pitchFamily="34" charset="0"/>
              </a:rPr>
              <a:t>Technology involves techniques and technologies to assist development, solve issues, save lives, and make life more convenient and secure. </a:t>
            </a:r>
          </a:p>
          <a:p>
            <a:endParaRPr lang="en-GB" sz="1800"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p:txBody>
          <a:bodyPr/>
          <a:lstStyle/>
          <a:p>
            <a:r>
              <a:rPr lang="en-GB" dirty="0">
                <a:solidFill>
                  <a:schemeClr val="tx1"/>
                </a:solidFill>
              </a:rPr>
              <a:t>Technology and importance </a:t>
            </a:r>
          </a:p>
        </p:txBody>
      </p:sp>
    </p:spTree>
    <p:extLst>
      <p:ext uri="{BB962C8B-B14F-4D97-AF65-F5344CB8AC3E}">
        <p14:creationId xmlns:p14="http://schemas.microsoft.com/office/powerpoint/2010/main" val="1853551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fade">
                                      <p:cBhvr>
                                        <p:cTn id="11" dur="1000"/>
                                        <p:tgtEl>
                                          <p:spTgt spid="2">
                                            <p:txEl>
                                              <p:pRg st="0" end="0"/>
                                            </p:txEl>
                                          </p:spTgt>
                                        </p:tgtEl>
                                      </p:cBhvr>
                                    </p:animEffect>
                                    <p:anim calcmode="lin" valueType="num">
                                      <p:cBhvr>
                                        <p:cTn id="12"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fade">
                                      <p:cBhvr>
                                        <p:cTn id="18" dur="1000"/>
                                        <p:tgtEl>
                                          <p:spTgt spid="2">
                                            <p:txEl>
                                              <p:pRg st="1" end="1"/>
                                            </p:txEl>
                                          </p:spTgt>
                                        </p:tgtEl>
                                      </p:cBhvr>
                                    </p:animEffect>
                                    <p:anim calcmode="lin" valueType="num">
                                      <p:cBhvr>
                                        <p:cTn id="19"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1000"/>
                                        <p:tgtEl>
                                          <p:spTgt spid="2">
                                            <p:txEl>
                                              <p:pRg st="4" end="4"/>
                                            </p:txEl>
                                          </p:spTgt>
                                        </p:tgtEl>
                                      </p:cBhvr>
                                    </p:animEffect>
                                    <p:anim calcmode="lin" valueType="num">
                                      <p:cBhvr>
                                        <p:cTn id="3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Henry Sumi\My Documents\Downloads\shutterstock_40432987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1958752"/>
            <a:ext cx="2952529" cy="1728192"/>
          </a:xfrm>
          <a:prstGeom prst="rect">
            <a:avLst/>
          </a:prstGeom>
        </p:spPr>
      </p:pic>
      <p:sp>
        <p:nvSpPr>
          <p:cNvPr id="2" name="Title 1"/>
          <p:cNvSpPr>
            <a:spLocks noGrp="1"/>
          </p:cNvSpPr>
          <p:nvPr>
            <p:ph type="title"/>
          </p:nvPr>
        </p:nvSpPr>
        <p:spPr>
          <a:xfrm>
            <a:off x="683568" y="1592796"/>
            <a:ext cx="4602048" cy="3816424"/>
          </a:xfrm>
        </p:spPr>
        <p:txBody>
          <a:bodyPr>
            <a:normAutofit/>
          </a:bodyPr>
          <a:lstStyle/>
          <a:p>
            <a:pPr algn="l"/>
            <a:r>
              <a:rPr lang="en-GB" sz="1800" dirty="0">
                <a:solidFill>
                  <a:schemeClr val="tx1"/>
                </a:solidFill>
                <a:latin typeface="Arial" panose="020B0604020202020204" pitchFamily="34" charset="0"/>
                <a:cs typeface="Arial" panose="020B0604020202020204" pitchFamily="34" charset="0"/>
              </a:rPr>
              <a:t>The utilisation of computer hardware,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software and educational methods and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techniques is what makes learning easier.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Students meet online, collaborate remotely, and produce content using technology.</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Technology frequently aids students in conducting research, exchanging ideas, and mastering particular skills, (</a:t>
            </a:r>
            <a:r>
              <a:rPr lang="en-GB" sz="1800" dirty="0" err="1">
                <a:solidFill>
                  <a:schemeClr val="tx1"/>
                </a:solidFill>
                <a:latin typeface="Arial" panose="020B0604020202020204" pitchFamily="34" charset="0"/>
                <a:cs typeface="Arial" panose="020B0604020202020204" pitchFamily="34" charset="0"/>
              </a:rPr>
              <a:t>Tausend</a:t>
            </a:r>
            <a:r>
              <a:rPr lang="en-GB" sz="1800" dirty="0">
                <a:solidFill>
                  <a:schemeClr val="tx1"/>
                </a:solidFill>
                <a:latin typeface="Arial" panose="020B0604020202020204" pitchFamily="34" charset="0"/>
                <a:cs typeface="Arial" panose="020B0604020202020204" pitchFamily="34" charset="0"/>
              </a:rPr>
              <a:t>, 2013)</a:t>
            </a:r>
          </a:p>
        </p:txBody>
      </p:sp>
      <p:sp>
        <p:nvSpPr>
          <p:cNvPr id="3" name="Text Placeholder 2"/>
          <p:cNvSpPr>
            <a:spLocks noGrp="1"/>
          </p:cNvSpPr>
          <p:nvPr>
            <p:ph type="body" idx="1"/>
          </p:nvPr>
        </p:nvSpPr>
        <p:spPr>
          <a:xfrm>
            <a:off x="1331640" y="548680"/>
            <a:ext cx="6417734" cy="939801"/>
          </a:xfrm>
        </p:spPr>
        <p:txBody>
          <a:bodyPr>
            <a:normAutofit/>
          </a:bodyPr>
          <a:lstStyle/>
          <a:p>
            <a:r>
              <a:rPr lang="en-GB" sz="2400" b="1" dirty="0">
                <a:solidFill>
                  <a:schemeClr val="tx1"/>
                </a:solidFill>
              </a:rPr>
              <a:t>Technology and Education</a:t>
            </a:r>
          </a:p>
        </p:txBody>
      </p:sp>
    </p:spTree>
    <p:extLst>
      <p:ext uri="{BB962C8B-B14F-4D97-AF65-F5344CB8AC3E}">
        <p14:creationId xmlns:p14="http://schemas.microsoft.com/office/powerpoint/2010/main" val="256282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ircle(in)">
                                      <p:cBhvr>
                                        <p:cTn id="13"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400" dirty="0">
                <a:solidFill>
                  <a:schemeClr val="tx1"/>
                </a:solidFill>
                <a:latin typeface="Arial" panose="020B0604020202020204" pitchFamily="34" charset="0"/>
                <a:cs typeface="Arial" panose="020B0604020202020204" pitchFamily="34" charset="0"/>
              </a:rPr>
              <a:t>Research on How Students Use Technology</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550842452"/>
              </p:ext>
            </p:extLst>
          </p:nvPr>
        </p:nvGraphicFramePr>
        <p:xfrm>
          <a:off x="899592" y="1628800"/>
          <a:ext cx="7408862" cy="46413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544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04864"/>
            <a:ext cx="7668840" cy="3993307"/>
          </a:xfrm>
        </p:spPr>
        <p:txBody>
          <a:bodyPr>
            <a:normAutofit fontScale="92500" lnSpcReduction="10000"/>
          </a:bodyPr>
          <a:lstStyle/>
          <a:p>
            <a:pPr marL="0" indent="0">
              <a:buNone/>
            </a:pPr>
            <a:r>
              <a:rPr lang="en-GB" sz="2000" b="1" dirty="0">
                <a:solidFill>
                  <a:schemeClr val="tx1"/>
                </a:solidFill>
                <a:latin typeface="Arial" panose="020B0604020202020204" pitchFamily="34" charset="0"/>
                <a:cs typeface="Arial" panose="020B0604020202020204" pitchFamily="34" charset="0"/>
              </a:rPr>
              <a:t>“Today’s learners are actively seeking </a:t>
            </a:r>
            <a:endParaRPr lang="en-GB" sz="2000" b="1" dirty="0" smtClean="0">
              <a:solidFill>
                <a:schemeClr val="tx1"/>
              </a:solidFill>
              <a:latin typeface="Arial" panose="020B0604020202020204" pitchFamily="34" charset="0"/>
              <a:cs typeface="Arial" panose="020B0604020202020204" pitchFamily="34" charset="0"/>
            </a:endParaRPr>
          </a:p>
          <a:p>
            <a:pPr marL="0" indent="0">
              <a:buNone/>
            </a:pPr>
            <a:r>
              <a:rPr lang="en-GB" sz="2000" b="1" dirty="0" smtClean="0">
                <a:solidFill>
                  <a:schemeClr val="tx1"/>
                </a:solidFill>
                <a:latin typeface="Arial" panose="020B0604020202020204" pitchFamily="34" charset="0"/>
                <a:cs typeface="Arial" panose="020B0604020202020204" pitchFamily="34" charset="0"/>
              </a:rPr>
              <a:t>content </a:t>
            </a:r>
            <a:r>
              <a:rPr lang="en-GB" sz="2000" b="1" dirty="0">
                <a:solidFill>
                  <a:schemeClr val="tx1"/>
                </a:solidFill>
                <a:latin typeface="Arial" panose="020B0604020202020204" pitchFamily="34" charset="0"/>
                <a:cs typeface="Arial" panose="020B0604020202020204" pitchFamily="34" charset="0"/>
              </a:rPr>
              <a:t>and tutorials on topics of </a:t>
            </a:r>
            <a:endParaRPr lang="en-GB" sz="2000" b="1" dirty="0" smtClean="0">
              <a:solidFill>
                <a:schemeClr val="tx1"/>
              </a:solidFill>
              <a:latin typeface="Arial" panose="020B0604020202020204" pitchFamily="34" charset="0"/>
              <a:cs typeface="Arial" panose="020B0604020202020204" pitchFamily="34" charset="0"/>
            </a:endParaRPr>
          </a:p>
          <a:p>
            <a:pPr marL="0" indent="0">
              <a:buNone/>
            </a:pPr>
            <a:r>
              <a:rPr lang="en-GB" sz="2000" b="1" dirty="0" smtClean="0">
                <a:solidFill>
                  <a:schemeClr val="tx1"/>
                </a:solidFill>
                <a:latin typeface="Arial" panose="020B0604020202020204" pitchFamily="34" charset="0"/>
                <a:cs typeface="Arial" panose="020B0604020202020204" pitchFamily="34" charset="0"/>
              </a:rPr>
              <a:t>interest </a:t>
            </a:r>
            <a:r>
              <a:rPr lang="en-GB" sz="2000" b="1"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Tausend</a:t>
            </a:r>
            <a:r>
              <a:rPr lang="en-GB" sz="2000" dirty="0">
                <a:solidFill>
                  <a:schemeClr val="tx1"/>
                </a:solidFill>
                <a:latin typeface="Arial" panose="020B0604020202020204" pitchFamily="34" charset="0"/>
                <a:cs typeface="Arial" panose="020B0604020202020204" pitchFamily="34" charset="0"/>
              </a:rPr>
              <a:t>, 2013). </a:t>
            </a:r>
            <a:endParaRPr lang="en-GB" sz="2000" b="1" dirty="0">
              <a:solidFill>
                <a:schemeClr val="tx1"/>
              </a:solidFill>
              <a:latin typeface="Arial" panose="020B0604020202020204" pitchFamily="34" charset="0"/>
              <a:cs typeface="Arial" panose="020B0604020202020204" pitchFamily="34" charset="0"/>
            </a:endParaRP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1800" dirty="0">
                <a:solidFill>
                  <a:schemeClr val="tx1"/>
                </a:solidFill>
                <a:latin typeface="Arial" panose="020B0604020202020204" pitchFamily="34" charset="0"/>
                <a:cs typeface="Arial" panose="020B0604020202020204" pitchFamily="34" charset="0"/>
              </a:rPr>
              <a:t>Many students at UWTSD use technology on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a </a:t>
            </a:r>
            <a:r>
              <a:rPr lang="en-GB" sz="1800" dirty="0">
                <a:solidFill>
                  <a:schemeClr val="tx1"/>
                </a:solidFill>
                <a:latin typeface="Arial" panose="020B0604020202020204" pitchFamily="34" charset="0"/>
                <a:cs typeface="Arial" panose="020B0604020202020204" pitchFamily="34" charset="0"/>
              </a:rPr>
              <a:t>daily </a:t>
            </a:r>
            <a:r>
              <a:rPr lang="en-GB" sz="1800" dirty="0" smtClean="0">
                <a:solidFill>
                  <a:schemeClr val="tx1"/>
                </a:solidFill>
                <a:latin typeface="Arial" panose="020B0604020202020204" pitchFamily="34" charset="0"/>
                <a:cs typeface="Arial" panose="020B0604020202020204" pitchFamily="34" charset="0"/>
              </a:rPr>
              <a:t>basis </a:t>
            </a:r>
            <a:r>
              <a:rPr lang="en-GB" sz="1800" dirty="0">
                <a:solidFill>
                  <a:schemeClr val="tx1"/>
                </a:solidFill>
                <a:latin typeface="Arial" panose="020B0604020202020204" pitchFamily="34" charset="0"/>
                <a:cs typeface="Arial" panose="020B0604020202020204" pitchFamily="34" charset="0"/>
              </a:rPr>
              <a:t>for example, when doing their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assignments </a:t>
            </a:r>
            <a:r>
              <a:rPr lang="en-GB" sz="1800" dirty="0">
                <a:solidFill>
                  <a:schemeClr val="tx1"/>
                </a:solidFill>
                <a:latin typeface="Arial" panose="020B0604020202020204" pitchFamily="34" charset="0"/>
                <a:cs typeface="Arial" panose="020B0604020202020204" pitchFamily="34" charset="0"/>
              </a:rPr>
              <a:t>for research they’re using tools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such </a:t>
            </a:r>
            <a:r>
              <a:rPr lang="en-GB" sz="1800" dirty="0">
                <a:solidFill>
                  <a:schemeClr val="tx1"/>
                </a:solidFill>
                <a:latin typeface="Arial" panose="020B0604020202020204" pitchFamily="34" charset="0"/>
                <a:cs typeface="Arial" panose="020B0604020202020204" pitchFamily="34" charset="0"/>
              </a:rPr>
              <a:t>as articles, journals and other </a:t>
            </a:r>
            <a:r>
              <a:rPr lang="en-GB" sz="1800" dirty="0" smtClean="0">
                <a:solidFill>
                  <a:schemeClr val="tx1"/>
                </a:solidFill>
                <a:latin typeface="Arial" panose="020B0604020202020204" pitchFamily="34" charset="0"/>
                <a:cs typeface="Arial" panose="020B0604020202020204" pitchFamily="34" charset="0"/>
              </a:rPr>
              <a:t>useful </a:t>
            </a:r>
          </a:p>
          <a:p>
            <a:pPr marL="0" indent="0">
              <a:buNone/>
            </a:pPr>
            <a:r>
              <a:rPr lang="en-GB" sz="1800" dirty="0" smtClean="0">
                <a:solidFill>
                  <a:schemeClr val="tx1"/>
                </a:solidFill>
                <a:latin typeface="Arial" panose="020B0604020202020204" pitchFamily="34" charset="0"/>
                <a:cs typeface="Arial" panose="020B0604020202020204" pitchFamily="34" charset="0"/>
              </a:rPr>
              <a:t>websites</a:t>
            </a:r>
            <a:r>
              <a:rPr lang="en-GB" sz="1800" dirty="0">
                <a:solidFill>
                  <a:schemeClr val="tx1"/>
                </a:solidFill>
                <a:latin typeface="Arial" panose="020B0604020202020204" pitchFamily="34" charset="0"/>
                <a:cs typeface="Arial" panose="020B0604020202020204" pitchFamily="34" charset="0"/>
              </a:rPr>
              <a:t>. </a:t>
            </a:r>
          </a:p>
          <a:p>
            <a:pPr marL="0" indent="0">
              <a:buNone/>
            </a:pPr>
            <a:r>
              <a:rPr lang="en-GB" sz="1800" dirty="0">
                <a:solidFill>
                  <a:schemeClr val="tx1"/>
                </a:solidFill>
                <a:latin typeface="Arial" panose="020B0604020202020204" pitchFamily="34" charset="0"/>
                <a:cs typeface="Arial" panose="020B0604020202020204" pitchFamily="34" charset="0"/>
              </a:rPr>
              <a:t>Additionally, students of today can collaborate on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group </a:t>
            </a:r>
            <a:r>
              <a:rPr lang="en-GB" sz="1800" dirty="0">
                <a:solidFill>
                  <a:schemeClr val="tx1"/>
                </a:solidFill>
                <a:latin typeface="Arial" panose="020B0604020202020204" pitchFamily="34" charset="0"/>
                <a:cs typeface="Arial" panose="020B0604020202020204" pitchFamily="34" charset="0"/>
              </a:rPr>
              <a:t>projects by using cloud-based programmes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like </a:t>
            </a:r>
            <a:r>
              <a:rPr lang="en-GB" sz="1800" dirty="0">
                <a:solidFill>
                  <a:schemeClr val="tx1"/>
                </a:solidFill>
                <a:latin typeface="Arial" panose="020B0604020202020204" pitchFamily="34" charset="0"/>
                <a:cs typeface="Arial" panose="020B0604020202020204" pitchFamily="34" charset="0"/>
              </a:rPr>
              <a:t>Evernote and Google Drive to annotate and </a:t>
            </a:r>
            <a:endParaRPr lang="en-GB" sz="1800" dirty="0" smtClean="0">
              <a:solidFill>
                <a:schemeClr val="tx1"/>
              </a:solidFill>
              <a:latin typeface="Arial" panose="020B0604020202020204" pitchFamily="34" charset="0"/>
              <a:cs typeface="Arial" panose="020B0604020202020204" pitchFamily="34" charset="0"/>
            </a:endParaRPr>
          </a:p>
          <a:p>
            <a:pPr marL="0" indent="0">
              <a:buNone/>
            </a:pPr>
            <a:r>
              <a:rPr lang="en-GB" sz="1800" dirty="0" smtClean="0">
                <a:solidFill>
                  <a:schemeClr val="tx1"/>
                </a:solidFill>
                <a:latin typeface="Arial" panose="020B0604020202020204" pitchFamily="34" charset="0"/>
                <a:cs typeface="Arial" panose="020B0604020202020204" pitchFamily="34" charset="0"/>
              </a:rPr>
              <a:t>share </a:t>
            </a:r>
            <a:r>
              <a:rPr lang="en-GB" sz="1800" dirty="0">
                <a:solidFill>
                  <a:schemeClr val="tx1"/>
                </a:solidFill>
                <a:latin typeface="Arial" panose="020B0604020202020204" pitchFamily="34" charset="0"/>
                <a:cs typeface="Arial" panose="020B0604020202020204" pitchFamily="34" charset="0"/>
              </a:rPr>
              <a:t>notes with study group members.</a:t>
            </a:r>
          </a:p>
        </p:txBody>
      </p:sp>
      <p:sp>
        <p:nvSpPr>
          <p:cNvPr id="3" name="Title 2"/>
          <p:cNvSpPr>
            <a:spLocks noGrp="1"/>
          </p:cNvSpPr>
          <p:nvPr>
            <p:ph type="title"/>
          </p:nvPr>
        </p:nvSpPr>
        <p:spPr/>
        <p:txBody>
          <a:bodyPr>
            <a:normAutofit fontScale="90000"/>
          </a:bodyPr>
          <a:lstStyle/>
          <a:p>
            <a:r>
              <a:rPr lang="en-GB" dirty="0">
                <a:solidFill>
                  <a:schemeClr val="tx1"/>
                </a:solidFill>
              </a:rPr>
              <a:t>Students use of technology at UWTSD</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92080" y="1844824"/>
            <a:ext cx="3502056" cy="4752528"/>
          </a:xfrm>
          <a:prstGeom prst="rect">
            <a:avLst/>
          </a:prstGeom>
        </p:spPr>
      </p:pic>
    </p:spTree>
    <p:extLst>
      <p:ext uri="{BB962C8B-B14F-4D97-AF65-F5344CB8AC3E}">
        <p14:creationId xmlns:p14="http://schemas.microsoft.com/office/powerpoint/2010/main" val="2989026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800" dirty="0">
                <a:solidFill>
                  <a:schemeClr val="tx1"/>
                </a:solidFill>
                <a:latin typeface="Arial" panose="020B0604020202020204" pitchFamily="34" charset="0"/>
                <a:cs typeface="Arial" panose="020B0604020202020204" pitchFamily="34" charset="0"/>
              </a:rPr>
              <a:t>Ethical consideration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80084055"/>
              </p:ext>
            </p:extLst>
          </p:nvPr>
        </p:nvGraphicFramePr>
        <p:xfrm>
          <a:off x="871538" y="2060848"/>
          <a:ext cx="7408862" cy="4065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5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2" y="2463560"/>
            <a:ext cx="7772400" cy="2765640"/>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Conducting survey</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Chosen group for the survey: Students of Health &amp;Social Care Level 4</a:t>
            </a:r>
            <a:br>
              <a:rPr lang="en-GB" sz="2000" dirty="0">
                <a:solidFill>
                  <a:schemeClr val="tx1"/>
                </a:solidFill>
                <a:latin typeface="Arial" panose="020B0604020202020204" pitchFamily="34" charset="0"/>
                <a:cs typeface="Arial" panose="020B0604020202020204" pitchFamily="34" charset="0"/>
              </a:rPr>
            </a:br>
            <a:endParaRPr lang="en-GB" sz="2000" dirty="0">
              <a:solidFill>
                <a:schemeClr val="tx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1331739" y="1425573"/>
            <a:ext cx="6417734" cy="939801"/>
          </a:xfrm>
        </p:spPr>
        <p:txBody>
          <a:bodyPr>
            <a:normAutofit/>
          </a:bodyPr>
          <a:lstStyle/>
          <a:p>
            <a:r>
              <a:rPr lang="en-GB" sz="2400" b="1" dirty="0">
                <a:solidFill>
                  <a:schemeClr val="tx1"/>
                </a:solidFill>
                <a:latin typeface="Arial" panose="020B0604020202020204" pitchFamily="34" charset="0"/>
                <a:cs typeface="Arial" panose="020B0604020202020204" pitchFamily="34" charset="0"/>
              </a:rPr>
              <a:t>Methodology</a:t>
            </a:r>
          </a:p>
        </p:txBody>
      </p:sp>
    </p:spTree>
    <p:extLst>
      <p:ext uri="{BB962C8B-B14F-4D97-AF65-F5344CB8AC3E}">
        <p14:creationId xmlns:p14="http://schemas.microsoft.com/office/powerpoint/2010/main" val="2273694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63133" y="260648"/>
            <a:ext cx="6417734" cy="676441"/>
          </a:xfrm>
        </p:spPr>
        <p:txBody>
          <a:bodyPr>
            <a:normAutofit/>
          </a:bodyPr>
          <a:lstStyle/>
          <a:p>
            <a:r>
              <a:rPr lang="en-GB" sz="2400" dirty="0">
                <a:solidFill>
                  <a:schemeClr val="tx1"/>
                </a:solidFill>
                <a:latin typeface="Arial" panose="020B0604020202020204" pitchFamily="34" charset="0"/>
                <a:cs typeface="Arial" panose="020B0604020202020204" pitchFamily="34" charset="0"/>
              </a:rPr>
              <a:t>Questionnaire survey </a:t>
            </a:r>
          </a:p>
        </p:txBody>
      </p:sp>
      <p:graphicFrame>
        <p:nvGraphicFramePr>
          <p:cNvPr id="6" name="Table 6">
            <a:extLst>
              <a:ext uri="{FF2B5EF4-FFF2-40B4-BE49-F238E27FC236}">
                <a16:creationId xmlns="" xmlns:a16="http://schemas.microsoft.com/office/drawing/2014/main" id="{3FF2CCC5-F9A4-42BB-9BDD-1131D3584711}"/>
              </a:ext>
            </a:extLst>
          </p:cNvPr>
          <p:cNvGraphicFramePr>
            <a:graphicFrameLocks noGrp="1"/>
          </p:cNvGraphicFramePr>
          <p:nvPr>
            <p:extLst>
              <p:ext uri="{D42A27DB-BD31-4B8C-83A1-F6EECF244321}">
                <p14:modId xmlns:p14="http://schemas.microsoft.com/office/powerpoint/2010/main" val="1068841689"/>
              </p:ext>
            </p:extLst>
          </p:nvPr>
        </p:nvGraphicFramePr>
        <p:xfrm>
          <a:off x="1043608" y="978390"/>
          <a:ext cx="7056784" cy="4894860"/>
        </p:xfrm>
        <a:graphic>
          <a:graphicData uri="http://schemas.openxmlformats.org/drawingml/2006/table">
            <a:tbl>
              <a:tblPr firstRow="1" bandRow="1">
                <a:tableStyleId>{5C22544A-7EE6-4342-B048-85BDC9FD1C3A}</a:tableStyleId>
              </a:tblPr>
              <a:tblGrid>
                <a:gridCol w="4680520">
                  <a:extLst>
                    <a:ext uri="{9D8B030D-6E8A-4147-A177-3AD203B41FA5}">
                      <a16:colId xmlns="" xmlns:a16="http://schemas.microsoft.com/office/drawing/2014/main" val="3782199197"/>
                    </a:ext>
                  </a:extLst>
                </a:gridCol>
                <a:gridCol w="2376264">
                  <a:extLst>
                    <a:ext uri="{9D8B030D-6E8A-4147-A177-3AD203B41FA5}">
                      <a16:colId xmlns="" xmlns:a16="http://schemas.microsoft.com/office/drawing/2014/main" val="1220781127"/>
                    </a:ext>
                  </a:extLst>
                </a:gridCol>
              </a:tblGrid>
              <a:tr h="540060">
                <a:tc>
                  <a:txBody>
                    <a:bodyPr/>
                    <a:lstStyle/>
                    <a:p>
                      <a:pPr algn="ctr"/>
                      <a:r>
                        <a:rPr lang="en-GB" sz="1400" dirty="0">
                          <a:latin typeface="Arial" panose="020B0604020202020204" pitchFamily="34" charset="0"/>
                          <a:cs typeface="Arial" panose="020B0604020202020204" pitchFamily="34" charset="0"/>
                        </a:rPr>
                        <a:t>          Use of technology </a:t>
                      </a:r>
                    </a:p>
                  </a:txBody>
                  <a:tcPr/>
                </a:tc>
                <a:tc>
                  <a:txBody>
                    <a:bodyPr/>
                    <a:lstStyle/>
                    <a:p>
                      <a:r>
                        <a:rPr lang="en-GB" sz="1400" dirty="0">
                          <a:latin typeface="Arial" panose="020B0604020202020204" pitchFamily="34" charset="0"/>
                          <a:cs typeface="Arial" panose="020B0604020202020204" pitchFamily="34" charset="0"/>
                        </a:rPr>
                        <a:t>Answer</a:t>
                      </a:r>
                    </a:p>
                  </a:txBody>
                  <a:tcPr/>
                </a:tc>
                <a:extLst>
                  <a:ext uri="{0D108BD9-81ED-4DB2-BD59-A6C34878D82A}">
                    <a16:rowId xmlns="" xmlns:a16="http://schemas.microsoft.com/office/drawing/2014/main" val="2849307826"/>
                  </a:ext>
                </a:extLst>
              </a:tr>
              <a:tr h="540060">
                <a:tc>
                  <a:txBody>
                    <a:bodyPr/>
                    <a:lstStyle/>
                    <a:p>
                      <a:r>
                        <a:rPr lang="en-GB" sz="1400" dirty="0">
                          <a:latin typeface="Arial" panose="020B0604020202020204" pitchFamily="34" charset="0"/>
                          <a:cs typeface="Arial" panose="020B0604020202020204" pitchFamily="34" charset="0"/>
                        </a:rPr>
                        <a:t>On a scale of 1–10, rate the importance of technology in learning</a:t>
                      </a:r>
                      <a:r>
                        <a:rPr lang="en-GB" sz="1400" dirty="0" smtClean="0">
                          <a:latin typeface="Arial" panose="020B0604020202020204" pitchFamily="34" charset="0"/>
                          <a:cs typeface="Arial" panose="020B0604020202020204" pitchFamily="34" charset="0"/>
                        </a:rPr>
                        <a:t>? (1</a:t>
                      </a:r>
                      <a:r>
                        <a:rPr lang="en-GB" sz="1400" baseline="0" dirty="0" smtClean="0">
                          <a:latin typeface="Arial" panose="020B0604020202020204" pitchFamily="34" charset="0"/>
                          <a:cs typeface="Arial" panose="020B0604020202020204" pitchFamily="34" charset="0"/>
                        </a:rPr>
                        <a:t> is the least and 10 is the most</a:t>
                      </a:r>
                      <a:r>
                        <a:rPr lang="en-GB" sz="1400" dirty="0" smtClean="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 xmlns:a16="http://schemas.microsoft.com/office/drawing/2014/main" val="1526903561"/>
                  </a:ext>
                </a:extLst>
              </a:tr>
              <a:tr h="540060">
                <a:tc>
                  <a:txBody>
                    <a:bodyPr/>
                    <a:lstStyle/>
                    <a:p>
                      <a:r>
                        <a:rPr lang="en-GB" sz="1400" dirty="0">
                          <a:latin typeface="Arial" panose="020B0604020202020204" pitchFamily="34" charset="0"/>
                          <a:cs typeface="Arial" panose="020B0604020202020204" pitchFamily="34" charset="0"/>
                        </a:rPr>
                        <a:t>How often do you use a computer away from university?</a:t>
                      </a:r>
                    </a:p>
                  </a:txBody>
                  <a:tcPr/>
                </a:tc>
                <a:tc>
                  <a:txBody>
                    <a:bodyPr/>
                    <a:lstStyle/>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Always </a:t>
                      </a:r>
                    </a:p>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Sometimes </a:t>
                      </a:r>
                    </a:p>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Never </a:t>
                      </a:r>
                    </a:p>
                  </a:txBody>
                  <a:tcPr/>
                </a:tc>
                <a:extLst>
                  <a:ext uri="{0D108BD9-81ED-4DB2-BD59-A6C34878D82A}">
                    <a16:rowId xmlns="" xmlns:a16="http://schemas.microsoft.com/office/drawing/2014/main" val="2312030876"/>
                  </a:ext>
                </a:extLst>
              </a:tr>
              <a:tr h="540060">
                <a:tc>
                  <a:txBody>
                    <a:bodyPr/>
                    <a:lstStyle/>
                    <a:p>
                      <a:r>
                        <a:rPr lang="en-GB" sz="1400" dirty="0">
                          <a:latin typeface="Arial" panose="020B0604020202020204" pitchFamily="34" charset="0"/>
                          <a:cs typeface="Arial" panose="020B0604020202020204" pitchFamily="34" charset="0"/>
                        </a:rPr>
                        <a:t>Do you need any help with adapting to online learning?</a:t>
                      </a:r>
                    </a:p>
                  </a:txBody>
                  <a:tcPr/>
                </a:tc>
                <a:tc>
                  <a:txBody>
                    <a:bodyPr/>
                    <a:lstStyle/>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Yes </a:t>
                      </a:r>
                    </a:p>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No </a:t>
                      </a:r>
                    </a:p>
                  </a:txBody>
                  <a:tcPr/>
                </a:tc>
                <a:extLst>
                  <a:ext uri="{0D108BD9-81ED-4DB2-BD59-A6C34878D82A}">
                    <a16:rowId xmlns="" xmlns:a16="http://schemas.microsoft.com/office/drawing/2014/main" val="3613082798"/>
                  </a:ext>
                </a:extLst>
              </a:tr>
              <a:tr h="540060">
                <a:tc>
                  <a:txBody>
                    <a:bodyPr/>
                    <a:lstStyle/>
                    <a:p>
                      <a:r>
                        <a:rPr lang="en-GB" sz="1400" dirty="0">
                          <a:latin typeface="Arial" panose="020B0604020202020204" pitchFamily="34" charset="0"/>
                          <a:cs typeface="Arial" panose="020B0604020202020204" pitchFamily="34" charset="0"/>
                        </a:rPr>
                        <a:t>List three new tech skills you are looking to learn this year. </a:t>
                      </a:r>
                    </a:p>
                  </a:txBody>
                  <a:tcPr/>
                </a:tc>
                <a:tc>
                  <a:txBody>
                    <a:bodyPr/>
                    <a:lstStyle/>
                    <a:p>
                      <a:pPr marL="0" indent="0">
                        <a:buFont typeface="+mj-lt"/>
                        <a:buNone/>
                      </a:pPr>
                      <a:r>
                        <a:rPr lang="en-GB" sz="1400" dirty="0">
                          <a:latin typeface="Arial" panose="020B0604020202020204" pitchFamily="34" charset="0"/>
                          <a:cs typeface="Arial" panose="020B0604020202020204" pitchFamily="34" charset="0"/>
                        </a:rPr>
                        <a:t>1.</a:t>
                      </a:r>
                    </a:p>
                    <a:p>
                      <a:pPr marL="0" indent="0">
                        <a:buFont typeface="+mj-lt"/>
                        <a:buNone/>
                      </a:pPr>
                      <a:r>
                        <a:rPr lang="en-GB" sz="1400" dirty="0">
                          <a:latin typeface="Arial" panose="020B0604020202020204" pitchFamily="34" charset="0"/>
                          <a:cs typeface="Arial" panose="020B0604020202020204" pitchFamily="34" charset="0"/>
                        </a:rPr>
                        <a:t>2.</a:t>
                      </a:r>
                    </a:p>
                    <a:p>
                      <a:pPr marL="0" indent="0">
                        <a:buFont typeface="+mj-lt"/>
                        <a:buNone/>
                      </a:pPr>
                      <a:r>
                        <a:rPr lang="en-GB" sz="1400" dirty="0">
                          <a:latin typeface="Arial" panose="020B0604020202020204" pitchFamily="34" charset="0"/>
                          <a:cs typeface="Arial" panose="020B0604020202020204" pitchFamily="34" charset="0"/>
                        </a:rPr>
                        <a:t>3.</a:t>
                      </a:r>
                    </a:p>
                  </a:txBody>
                  <a:tcPr/>
                </a:tc>
                <a:extLst>
                  <a:ext uri="{0D108BD9-81ED-4DB2-BD59-A6C34878D82A}">
                    <a16:rowId xmlns="" xmlns:a16="http://schemas.microsoft.com/office/drawing/2014/main" val="4177208585"/>
                  </a:ext>
                </a:extLst>
              </a:tr>
              <a:tr h="540060">
                <a:tc>
                  <a:txBody>
                    <a:bodyPr/>
                    <a:lstStyle/>
                    <a:p>
                      <a:r>
                        <a:rPr lang="en-GB" sz="1400" dirty="0">
                          <a:latin typeface="Arial" panose="020B0604020202020204" pitchFamily="34" charset="0"/>
                          <a:cs typeface="Arial" panose="020B0604020202020204" pitchFamily="34" charset="0"/>
                        </a:rPr>
                        <a:t>Do you use technology to </a:t>
                      </a:r>
                      <a:r>
                        <a:rPr lang="en-GB" sz="1400" dirty="0" smtClean="0">
                          <a:latin typeface="Arial" panose="020B0604020202020204" pitchFamily="34" charset="0"/>
                          <a:cs typeface="Arial" panose="020B0604020202020204" pitchFamily="34" charset="0"/>
                        </a:rPr>
                        <a:t>collaborate </a:t>
                      </a:r>
                      <a:r>
                        <a:rPr lang="en-GB" sz="1400" dirty="0">
                          <a:latin typeface="Arial" panose="020B0604020202020204" pitchFamily="34" charset="0"/>
                          <a:cs typeface="Arial" panose="020B0604020202020204" pitchFamily="34" charset="0"/>
                        </a:rPr>
                        <a:t>with others? </a:t>
                      </a:r>
                    </a:p>
                  </a:txBody>
                  <a:tcPr/>
                </a:tc>
                <a:tc>
                  <a:txBody>
                    <a:bodyPr/>
                    <a:lstStyle/>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Yes</a:t>
                      </a:r>
                    </a:p>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No</a:t>
                      </a:r>
                    </a:p>
                  </a:txBody>
                  <a:tcPr/>
                </a:tc>
                <a:extLst>
                  <a:ext uri="{0D108BD9-81ED-4DB2-BD59-A6C34878D82A}">
                    <a16:rowId xmlns="" xmlns:a16="http://schemas.microsoft.com/office/drawing/2014/main" val="2593582519"/>
                  </a:ext>
                </a:extLst>
              </a:tr>
              <a:tr h="540060">
                <a:tc>
                  <a:txBody>
                    <a:bodyPr/>
                    <a:lstStyle/>
                    <a:p>
                      <a:r>
                        <a:rPr lang="en-GB" sz="1400" dirty="0">
                          <a:latin typeface="Arial" panose="020B0604020202020204" pitchFamily="34" charset="0"/>
                          <a:cs typeface="Arial" panose="020B0604020202020204" pitchFamily="34" charset="0"/>
                        </a:rPr>
                        <a:t>How would you rate our university’s use of technology in learning and teaching?</a:t>
                      </a:r>
                    </a:p>
                  </a:txBody>
                  <a:tcPr/>
                </a:tc>
                <a:tc>
                  <a:txBody>
                    <a:bodyPr/>
                    <a:lstStyle/>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Excellent </a:t>
                      </a:r>
                    </a:p>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Average </a:t>
                      </a:r>
                    </a:p>
                    <a:p>
                      <a:pPr marL="285750" indent="-285750">
                        <a:buFont typeface="Wingdings" panose="05000000000000000000" pitchFamily="2" charset="2"/>
                        <a:buChar char="q"/>
                      </a:pPr>
                      <a:r>
                        <a:rPr lang="en-GB" sz="1400" dirty="0">
                          <a:latin typeface="Arial" panose="020B0604020202020204" pitchFamily="34" charset="0"/>
                          <a:cs typeface="Arial" panose="020B0604020202020204" pitchFamily="34" charset="0"/>
                        </a:rPr>
                        <a:t>poor</a:t>
                      </a:r>
                    </a:p>
                  </a:txBody>
                  <a:tcPr/>
                </a:tc>
                <a:extLst>
                  <a:ext uri="{0D108BD9-81ED-4DB2-BD59-A6C34878D82A}">
                    <a16:rowId xmlns="" xmlns:a16="http://schemas.microsoft.com/office/drawing/2014/main" val="2948810691"/>
                  </a:ext>
                </a:extLst>
              </a:tr>
              <a:tr h="540060">
                <a:tc>
                  <a:txBody>
                    <a:bodyPr/>
                    <a:lstStyle/>
                    <a:p>
                      <a:r>
                        <a:rPr lang="en-GB" sz="1400" dirty="0">
                          <a:latin typeface="Arial" panose="020B0604020202020204" pitchFamily="34" charset="0"/>
                          <a:cs typeface="Arial" panose="020B0604020202020204" pitchFamily="34" charset="0"/>
                        </a:rPr>
                        <a:t>What tools do you use for educational assessment in the classroom? </a:t>
                      </a:r>
                    </a:p>
                  </a:txBody>
                  <a:tcPr/>
                </a:tc>
                <a:tc>
                  <a:txBody>
                    <a:bodyPr/>
                    <a:lstStyle/>
                    <a:p>
                      <a:r>
                        <a:rPr lang="en-GB" sz="1400" dirty="0">
                          <a:latin typeface="Arial" panose="020B0604020202020204" pitchFamily="34" charset="0"/>
                          <a:cs typeface="Arial" panose="020B0604020202020204" pitchFamily="34" charset="0"/>
                        </a:rPr>
                        <a:t>List as many as you can. </a:t>
                      </a:r>
                    </a:p>
                  </a:txBody>
                  <a:tcPr/>
                </a:tc>
                <a:extLst>
                  <a:ext uri="{0D108BD9-81ED-4DB2-BD59-A6C34878D82A}">
                    <a16:rowId xmlns="" xmlns:a16="http://schemas.microsoft.com/office/drawing/2014/main" val="780186921"/>
                  </a:ext>
                </a:extLst>
              </a:tr>
            </a:tbl>
          </a:graphicData>
        </a:graphic>
      </p:graphicFrame>
    </p:spTree>
    <p:extLst>
      <p:ext uri="{BB962C8B-B14F-4D97-AF65-F5344CB8AC3E}">
        <p14:creationId xmlns:p14="http://schemas.microsoft.com/office/powerpoint/2010/main" val="386647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2" y="2463560"/>
            <a:ext cx="8130440" cy="3053672"/>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It is foreseeable that some students will be comfortable using technology to cooperate </a:t>
            </a:r>
            <a:r>
              <a:rPr lang="en-GB" sz="1600" dirty="0" smtClean="0">
                <a:solidFill>
                  <a:schemeClr val="tx1"/>
                </a:solidFill>
                <a:latin typeface="Arial" panose="020B0604020202020204" pitchFamily="34" charset="0"/>
                <a:cs typeface="Arial" panose="020B0604020202020204" pitchFamily="34" charset="0"/>
              </a:rPr>
              <a:t>but most of the students won’t </a:t>
            </a:r>
            <a:r>
              <a:rPr lang="en-GB" sz="1600" dirty="0">
                <a:solidFill>
                  <a:schemeClr val="tx1"/>
                </a:solidFill>
                <a:latin typeface="Arial" panose="020B0604020202020204" pitchFamily="34" charset="0"/>
                <a:cs typeface="Arial" panose="020B0604020202020204" pitchFamily="34" charset="0"/>
              </a:rPr>
              <a:t>be when instruction is </a:t>
            </a:r>
            <a:r>
              <a:rPr lang="en-GB" sz="1600" dirty="0" smtClean="0">
                <a:solidFill>
                  <a:schemeClr val="tx1"/>
                </a:solidFill>
                <a:latin typeface="Arial" panose="020B0604020202020204" pitchFamily="34" charset="0"/>
                <a:cs typeface="Arial" panose="020B0604020202020204" pitchFamily="34" charset="0"/>
              </a:rPr>
              <a:t>given and training can be beneficial for everyone </a:t>
            </a:r>
            <a:r>
              <a:rPr lang="en-GB" sz="1600" dirty="0">
                <a:solidFill>
                  <a:schemeClr val="tx1"/>
                </a:solidFill>
                <a:latin typeface="Arial" panose="020B0604020202020204" pitchFamily="34" charset="0"/>
                <a:cs typeface="Arial" panose="020B0604020202020204" pitchFamily="34" charset="0"/>
              </a:rPr>
              <a:t>to be confident. </a:t>
            </a:r>
            <a:br>
              <a:rPr lang="en-GB" sz="1600" dirty="0">
                <a:solidFill>
                  <a:schemeClr val="tx1"/>
                </a:solidFill>
                <a:latin typeface="Arial" panose="020B0604020202020204" pitchFamily="34" charset="0"/>
                <a:cs typeface="Arial" panose="020B0604020202020204" pitchFamily="34" charset="0"/>
              </a:rPr>
            </a:br>
            <a:endParaRPr lang="en-GB" sz="1600" dirty="0">
              <a:solidFill>
                <a:schemeClr val="tx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normAutofit/>
          </a:bodyPr>
          <a:lstStyle/>
          <a:p>
            <a:r>
              <a:rPr lang="en-GB" sz="2800" b="1" dirty="0">
                <a:solidFill>
                  <a:schemeClr val="tx1"/>
                </a:solidFill>
                <a:latin typeface="Arial" panose="020B0604020202020204" pitchFamily="34" charset="0"/>
                <a:cs typeface="Arial" panose="020B0604020202020204" pitchFamily="34" charset="0"/>
              </a:rPr>
              <a:t>Hypothesis</a:t>
            </a:r>
          </a:p>
        </p:txBody>
      </p:sp>
    </p:spTree>
    <p:extLst>
      <p:ext uri="{BB962C8B-B14F-4D97-AF65-F5344CB8AC3E}">
        <p14:creationId xmlns:p14="http://schemas.microsoft.com/office/powerpoint/2010/main" val="361988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2" y="2463560"/>
            <a:ext cx="7842408" cy="2837648"/>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Next generation usually find it easier to use the modern technology which was bit complicated for the previous generation.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
            </a:r>
            <a:br>
              <a:rPr lang="en-GB" sz="1600" dirty="0">
                <a:solidFill>
                  <a:schemeClr val="tx1"/>
                </a:solidFill>
                <a:latin typeface="Arial" panose="020B0604020202020204" pitchFamily="34" charset="0"/>
                <a:cs typeface="Arial" panose="020B0604020202020204" pitchFamily="34" charset="0"/>
              </a:rPr>
            </a:br>
            <a:endParaRPr lang="en-GB" sz="1600" dirty="0">
              <a:solidFill>
                <a:schemeClr val="tx1"/>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p:txBody>
          <a:bodyPr>
            <a:normAutofit/>
          </a:bodyPr>
          <a:lstStyle/>
          <a:p>
            <a:r>
              <a:rPr lang="en-GB" sz="2800" b="1" dirty="0">
                <a:solidFill>
                  <a:schemeClr val="tx1"/>
                </a:solidFill>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5438266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196752"/>
            <a:ext cx="7772400" cy="5400600"/>
          </a:xfrm>
        </p:spPr>
        <p:txBody>
          <a:bodyPr>
            <a:normAutofit/>
          </a:bodyPr>
          <a:lstStyle/>
          <a:p>
            <a:pPr algn="l"/>
            <a:r>
              <a:rPr lang="en-GB" sz="1300" dirty="0" smtClean="0">
                <a:solidFill>
                  <a:schemeClr val="tx1"/>
                </a:solidFill>
                <a:latin typeface="Arial" panose="020B0604020202020204" pitchFamily="34" charset="0"/>
                <a:cs typeface="Arial" panose="020B0604020202020204" pitchFamily="34" charset="0"/>
              </a:rPr>
              <a:t> </a:t>
            </a:r>
            <a:r>
              <a:rPr lang="en-GB" sz="1300" dirty="0">
                <a:solidFill>
                  <a:schemeClr val="tx1"/>
                </a:solidFill>
                <a:latin typeface="Arial" panose="020B0604020202020204" pitchFamily="34" charset="0"/>
                <a:cs typeface="Arial" panose="020B0604020202020204" pitchFamily="34" charset="0"/>
              </a:rPr>
              <a:t/>
            </a:r>
            <a:br>
              <a:rPr lang="en-GB" sz="13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Gordon, K., </a:t>
            </a:r>
            <a:r>
              <a:rPr lang="en-GB" sz="1400" dirty="0" smtClean="0">
                <a:solidFill>
                  <a:schemeClr val="tx1"/>
                </a:solidFill>
                <a:latin typeface="Arial" panose="020B0604020202020204" pitchFamily="34" charset="0"/>
                <a:cs typeface="Arial" panose="020B0604020202020204" pitchFamily="34" charset="0"/>
              </a:rPr>
              <a:t>(2019) </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Student Use Of Technology For Collaboration</a:t>
            </a:r>
            <a:r>
              <a:rPr lang="en-GB" sz="1400" dirty="0" smtClean="0">
                <a:solidFill>
                  <a:schemeClr val="tx1"/>
                </a:solidFill>
                <a:latin typeface="Arial" panose="020B0604020202020204" pitchFamily="34" charset="0"/>
                <a:cs typeface="Arial" panose="020B0604020202020204" pitchFamily="34" charset="0"/>
              </a:rPr>
              <a:t>. Available at: </a:t>
            </a:r>
            <a:r>
              <a:rPr lang="en-GB" sz="1400" dirty="0" smtClean="0">
                <a:solidFill>
                  <a:schemeClr val="tx1"/>
                </a:solidFill>
                <a:latin typeface="Arial" panose="020B0604020202020204" pitchFamily="34" charset="0"/>
                <a:cs typeface="Arial" panose="020B0604020202020204" pitchFamily="34" charset="0"/>
                <a:hlinkClick r:id="rId3"/>
              </a:rPr>
              <a:t>https://www.digitalcommons.wayne.edu/oa_dissertations/2203/</a:t>
            </a:r>
            <a:r>
              <a:rPr lang="en-GB" sz="1400" dirty="0" smtClean="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rPr>
              <a:t>(</a:t>
            </a:r>
            <a:r>
              <a:rPr lang="en-GB" sz="1400" dirty="0" smtClean="0">
                <a:solidFill>
                  <a:schemeClr val="tx1"/>
                </a:solidFill>
                <a:latin typeface="Arial" panose="020B0604020202020204" pitchFamily="34" charset="0"/>
                <a:cs typeface="Arial" panose="020B0604020202020204" pitchFamily="34" charset="0"/>
              </a:rPr>
              <a:t>Accessed </a:t>
            </a:r>
            <a:r>
              <a:rPr lang="en-GB" sz="1400" dirty="0" smtClean="0">
                <a:solidFill>
                  <a:schemeClr val="tx1"/>
                </a:solidFill>
                <a:latin typeface="Arial" panose="020B0604020202020204" pitchFamily="34" charset="0"/>
                <a:cs typeface="Arial" panose="020B0604020202020204" pitchFamily="34" charset="0"/>
              </a:rPr>
              <a:t>21 </a:t>
            </a:r>
            <a:r>
              <a:rPr lang="en-GB" sz="1400" dirty="0">
                <a:solidFill>
                  <a:schemeClr val="tx1"/>
                </a:solidFill>
                <a:latin typeface="Arial" panose="020B0604020202020204" pitchFamily="34" charset="0"/>
                <a:cs typeface="Arial" panose="020B0604020202020204" pitchFamily="34" charset="0"/>
              </a:rPr>
              <a:t>June </a:t>
            </a:r>
            <a:r>
              <a:rPr lang="en-GB" sz="1400" dirty="0" smtClean="0">
                <a:solidFill>
                  <a:schemeClr val="tx1"/>
                </a:solidFill>
                <a:latin typeface="Arial" panose="020B0604020202020204" pitchFamily="34" charset="0"/>
                <a:cs typeface="Arial" panose="020B0604020202020204" pitchFamily="34" charset="0"/>
              </a:rPr>
              <a:t>2022</a:t>
            </a:r>
            <a:r>
              <a:rPr lang="en-GB" sz="1400" dirty="0">
                <a:solidFill>
                  <a:schemeClr val="tx1"/>
                </a:solidFill>
                <a:latin typeface="Arial" panose="020B0604020202020204" pitchFamily="34" charset="0"/>
                <a:cs typeface="Arial" panose="020B0604020202020204" pitchFamily="34" charset="0"/>
              </a:rPr>
              <a:t>)</a:t>
            </a:r>
            <a:r>
              <a:rPr lang="en-GB" sz="1400" dirty="0" smtClean="0">
                <a:solidFill>
                  <a:schemeClr val="tx1"/>
                </a:solidFill>
                <a:latin typeface="Arial" panose="020B0604020202020204" pitchFamily="34" charset="0"/>
                <a:cs typeface="Arial" panose="020B0604020202020204" pitchFamily="34" charset="0"/>
              </a:rPr>
              <a:t/>
            </a:r>
            <a:br>
              <a:rPr lang="en-GB" sz="1400" dirty="0" smtClean="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 </a:t>
            </a:r>
            <a:br>
              <a:rPr lang="en-GB" sz="1400" dirty="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ISTE </a:t>
            </a:r>
            <a:r>
              <a:rPr lang="en-GB" sz="1400" dirty="0">
                <a:solidFill>
                  <a:schemeClr val="tx1"/>
                </a:solidFill>
                <a:latin typeface="Arial" panose="020B0604020202020204" pitchFamily="34" charset="0"/>
                <a:cs typeface="Arial" panose="020B0604020202020204" pitchFamily="34" charset="0"/>
              </a:rPr>
              <a:t>(2016</a:t>
            </a:r>
            <a:r>
              <a:rPr lang="en-GB" sz="1400" dirty="0" smtClean="0">
                <a:solidFill>
                  <a:schemeClr val="tx1"/>
                </a:solidFill>
                <a:latin typeface="Arial" panose="020B0604020202020204" pitchFamily="34" charset="0"/>
                <a:cs typeface="Arial" panose="020B0604020202020204" pitchFamily="34" charset="0"/>
              </a:rPr>
              <a:t>) </a:t>
            </a:r>
            <a:r>
              <a:rPr lang="en-GB" sz="1400" i="1" dirty="0" smtClean="0">
                <a:solidFill>
                  <a:schemeClr val="tx1"/>
                </a:solidFill>
                <a:latin typeface="Arial" panose="020B0604020202020204" pitchFamily="34" charset="0"/>
                <a:cs typeface="Arial" panose="020B0604020202020204" pitchFamily="34" charset="0"/>
              </a:rPr>
              <a:t>ISTE </a:t>
            </a:r>
            <a:r>
              <a:rPr lang="en-GB" sz="1400" i="1" dirty="0">
                <a:solidFill>
                  <a:schemeClr val="tx1"/>
                </a:solidFill>
                <a:latin typeface="Arial" panose="020B0604020202020204" pitchFamily="34" charset="0"/>
                <a:cs typeface="Arial" panose="020B0604020202020204" pitchFamily="34" charset="0"/>
              </a:rPr>
              <a:t>Standards for Students</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Available at https</a:t>
            </a:r>
            <a:r>
              <a:rPr lang="en-GB" sz="1400" dirty="0">
                <a:solidFill>
                  <a:schemeClr val="tx1"/>
                </a:solidFill>
                <a:latin typeface="Arial" panose="020B0604020202020204" pitchFamily="34" charset="0"/>
                <a:cs typeface="Arial" panose="020B0604020202020204" pitchFamily="34" charset="0"/>
              </a:rPr>
              <a:t>://www.iste.org/ </a:t>
            </a:r>
            <a:r>
              <a:rPr lang="en-GB" sz="1400" dirty="0" smtClean="0">
                <a:solidFill>
                  <a:schemeClr val="tx1"/>
                </a:solidFill>
                <a:latin typeface="Arial" panose="020B0604020202020204" pitchFamily="34" charset="0"/>
                <a:cs typeface="Arial" panose="020B0604020202020204" pitchFamily="34" charset="0"/>
              </a:rPr>
              <a:t>standards/for-students (Accessed 21 June 2022)  </a:t>
            </a:r>
            <a:br>
              <a:rPr lang="en-GB" sz="1400" dirty="0" smtClean="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
            </a:r>
            <a:br>
              <a:rPr lang="en-GB" sz="1400" dirty="0" smtClean="0">
                <a:solidFill>
                  <a:schemeClr val="tx1"/>
                </a:solidFill>
                <a:latin typeface="Arial" panose="020B0604020202020204" pitchFamily="34" charset="0"/>
                <a:cs typeface="Arial" panose="020B0604020202020204" pitchFamily="34" charset="0"/>
              </a:rPr>
            </a:br>
            <a:r>
              <a:rPr lang="en-GB" sz="1400" dirty="0" err="1">
                <a:solidFill>
                  <a:schemeClr val="tx1"/>
                </a:solidFill>
                <a:latin typeface="Arial" panose="020B0604020202020204" pitchFamily="34" charset="0"/>
                <a:cs typeface="Arial" panose="020B0604020202020204" pitchFamily="34" charset="0"/>
              </a:rPr>
              <a:t>Kvavik</a:t>
            </a:r>
            <a:r>
              <a:rPr lang="en-GB" sz="1400" dirty="0">
                <a:solidFill>
                  <a:schemeClr val="tx1"/>
                </a:solidFill>
                <a:latin typeface="Arial" panose="020B0604020202020204" pitchFamily="34" charset="0"/>
                <a:cs typeface="Arial" panose="020B0604020202020204" pitchFamily="34" charset="0"/>
              </a:rPr>
              <a:t>, R., Caruso, J., &amp; Morgan, G. (2004)  </a:t>
            </a:r>
            <a:r>
              <a:rPr lang="en-GB" sz="1400" i="1" dirty="0">
                <a:solidFill>
                  <a:schemeClr val="tx1"/>
                </a:solidFill>
                <a:latin typeface="Arial" panose="020B0604020202020204" pitchFamily="34" charset="0"/>
                <a:cs typeface="Arial" panose="020B0604020202020204" pitchFamily="34" charset="0"/>
              </a:rPr>
              <a:t>ECAR study of students and information technology, 2004: Convenience, connection, and control. </a:t>
            </a:r>
            <a:r>
              <a:rPr lang="en-GB" sz="1400" i="1" dirty="0" err="1">
                <a:solidFill>
                  <a:schemeClr val="tx1"/>
                </a:solidFill>
                <a:latin typeface="Arial" panose="020B0604020202020204" pitchFamily="34" charset="0"/>
                <a:cs typeface="Arial" panose="020B0604020202020204" pitchFamily="34" charset="0"/>
              </a:rPr>
              <a:t>Educause</a:t>
            </a:r>
            <a:r>
              <a:rPr lang="en-GB" sz="1400" i="1" dirty="0">
                <a:solidFill>
                  <a:schemeClr val="tx1"/>
                </a:solidFill>
                <a:latin typeface="Arial" panose="020B0604020202020204" pitchFamily="34" charset="0"/>
                <a:cs typeface="Arial" panose="020B0604020202020204" pitchFamily="34" charset="0"/>
              </a:rPr>
              <a:t> </a:t>
            </a:r>
            <a:r>
              <a:rPr lang="en-GB" sz="1400" i="1" dirty="0" err="1">
                <a:solidFill>
                  <a:schemeClr val="tx1"/>
                </a:solidFill>
                <a:latin typeface="Arial" panose="020B0604020202020204" pitchFamily="34" charset="0"/>
                <a:cs typeface="Arial" panose="020B0604020202020204" pitchFamily="34" charset="0"/>
              </a:rPr>
              <a:t>Center</a:t>
            </a:r>
            <a:r>
              <a:rPr lang="en-GB" sz="1400" i="1" dirty="0">
                <a:solidFill>
                  <a:schemeClr val="tx1"/>
                </a:solidFill>
                <a:latin typeface="Arial" panose="020B0604020202020204" pitchFamily="34" charset="0"/>
                <a:cs typeface="Arial" panose="020B0604020202020204" pitchFamily="34" charset="0"/>
              </a:rPr>
              <a:t> for Applied Research</a:t>
            </a:r>
            <a:r>
              <a:rPr lang="en-GB" sz="1400" dirty="0">
                <a:solidFill>
                  <a:schemeClr val="tx1"/>
                </a:solidFill>
                <a:latin typeface="Arial" panose="020B0604020202020204" pitchFamily="34" charset="0"/>
                <a:cs typeface="Arial" panose="020B0604020202020204" pitchFamily="34" charset="0"/>
              </a:rPr>
              <a:t>, 5. Available at </a:t>
            </a:r>
            <a:r>
              <a:rPr lang="en-GB" sz="1400" u="sng" dirty="0">
                <a:solidFill>
                  <a:schemeClr val="tx1"/>
                </a:solidFill>
                <a:latin typeface="Arial" panose="020B0604020202020204" pitchFamily="34" charset="0"/>
                <a:cs typeface="Arial" panose="020B0604020202020204" pitchFamily="34" charset="0"/>
              </a:rPr>
              <a:t>https://library.educause.edu/~/media/files/library/ 2004/10/ers0405w-pdf.pdf.</a:t>
            </a: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err="1" smtClean="0">
                <a:solidFill>
                  <a:schemeClr val="tx1"/>
                </a:solidFill>
                <a:latin typeface="Arial" panose="020B0604020202020204" pitchFamily="34" charset="0"/>
                <a:cs typeface="Arial" panose="020B0604020202020204" pitchFamily="34" charset="0"/>
              </a:rPr>
              <a:t>Sonnenwald</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D. H. </a:t>
            </a:r>
            <a:r>
              <a:rPr lang="en-GB" sz="1400" dirty="0">
                <a:solidFill>
                  <a:schemeClr val="tx1"/>
                </a:solidFill>
                <a:latin typeface="Arial" panose="020B0604020202020204" pitchFamily="34" charset="0"/>
                <a:cs typeface="Arial" panose="020B0604020202020204" pitchFamily="34" charset="0"/>
              </a:rPr>
              <a:t>&amp; </a:t>
            </a:r>
            <a:r>
              <a:rPr lang="en-GB" sz="1400" dirty="0" err="1">
                <a:solidFill>
                  <a:schemeClr val="tx1"/>
                </a:solidFill>
                <a:latin typeface="Arial" panose="020B0604020202020204" pitchFamily="34" charset="0"/>
                <a:cs typeface="Arial" panose="020B0604020202020204" pitchFamily="34" charset="0"/>
              </a:rPr>
              <a:t>L</a:t>
            </a:r>
            <a:r>
              <a:rPr lang="en-GB" sz="1400" dirty="0" err="1" smtClean="0">
                <a:solidFill>
                  <a:schemeClr val="tx1"/>
                </a:solidFill>
                <a:latin typeface="Arial" panose="020B0604020202020204" pitchFamily="34" charset="0"/>
                <a:cs typeface="Arial" panose="020B0604020202020204" pitchFamily="34" charset="0"/>
              </a:rPr>
              <a:t>ivonen</a:t>
            </a:r>
            <a:r>
              <a:rPr lang="en-GB" sz="1400" dirty="0">
                <a:solidFill>
                  <a:schemeClr val="tx1"/>
                </a:solidFill>
                <a:latin typeface="Arial" panose="020B0604020202020204" pitchFamily="34" charset="0"/>
                <a:cs typeface="Arial" panose="020B0604020202020204" pitchFamily="34" charset="0"/>
              </a:rPr>
              <a:t>, M. &amp; </a:t>
            </a:r>
            <a:r>
              <a:rPr lang="en-GB" sz="1400" dirty="0" err="1">
                <a:solidFill>
                  <a:schemeClr val="tx1"/>
                </a:solidFill>
                <a:latin typeface="Arial" panose="020B0604020202020204" pitchFamily="34" charset="0"/>
                <a:cs typeface="Arial" panose="020B0604020202020204" pitchFamily="34" charset="0"/>
              </a:rPr>
              <a:t>Alpi</a:t>
            </a:r>
            <a:r>
              <a:rPr lang="en-GB" sz="1400" dirty="0">
                <a:solidFill>
                  <a:schemeClr val="tx1"/>
                </a:solidFill>
                <a:latin typeface="Arial" panose="020B0604020202020204" pitchFamily="34" charset="0"/>
                <a:cs typeface="Arial" panose="020B0604020202020204" pitchFamily="34" charset="0"/>
              </a:rPr>
              <a:t>, J</a:t>
            </a:r>
            <a:r>
              <a:rPr lang="en-GB" sz="1400" dirty="0" smtClean="0">
                <a:solidFill>
                  <a:schemeClr val="tx1"/>
                </a:solidFill>
                <a:latin typeface="Arial" panose="020B0604020202020204" pitchFamily="34" charset="0"/>
                <a:cs typeface="Arial" panose="020B0604020202020204" pitchFamily="34" charset="0"/>
              </a:rPr>
              <a:t>. A. </a:t>
            </a:r>
            <a:r>
              <a:rPr lang="en-GB" sz="1400" dirty="0">
                <a:solidFill>
                  <a:schemeClr val="tx1"/>
                </a:solidFill>
                <a:latin typeface="Arial" panose="020B0604020202020204" pitchFamily="34" charset="0"/>
                <a:cs typeface="Arial" panose="020B0604020202020204" pitchFamily="34" charset="0"/>
              </a:rPr>
              <a:t>&amp; </a:t>
            </a:r>
            <a:r>
              <a:rPr lang="en-GB" sz="1400" dirty="0" err="1">
                <a:solidFill>
                  <a:schemeClr val="tx1"/>
                </a:solidFill>
                <a:latin typeface="Arial" panose="020B0604020202020204" pitchFamily="34" charset="0"/>
                <a:cs typeface="Arial" panose="020B0604020202020204" pitchFamily="34" charset="0"/>
              </a:rPr>
              <a:t>Kokkinen</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H. </a:t>
            </a:r>
            <a:r>
              <a:rPr lang="en-GB" sz="1400" dirty="0">
                <a:solidFill>
                  <a:schemeClr val="tx1"/>
                </a:solidFill>
                <a:latin typeface="Arial" panose="020B0604020202020204" pitchFamily="34" charset="0"/>
                <a:cs typeface="Arial" panose="020B0604020202020204" pitchFamily="34" charset="0"/>
              </a:rPr>
              <a:t>(1999</a:t>
            </a:r>
            <a:r>
              <a:rPr lang="en-GB" sz="1400" dirty="0" smtClean="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Collaborative Learning Using Collaboration Technology: Report from the Field. Integrating Information and Communications Technology in Higher Education</a:t>
            </a:r>
            <a:r>
              <a:rPr lang="en-GB" sz="1400" i="1" dirty="0" smtClean="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p. 247-258</a:t>
            </a: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
            </a:r>
            <a:br>
              <a:rPr lang="en-GB" sz="1400" dirty="0">
                <a:solidFill>
                  <a:schemeClr val="tx1"/>
                </a:solidFill>
                <a:latin typeface="Arial" panose="020B0604020202020204" pitchFamily="34" charset="0"/>
                <a:cs typeface="Arial" panose="020B0604020202020204" pitchFamily="34" charset="0"/>
              </a:rPr>
            </a:br>
            <a:r>
              <a:rPr lang="en-GB" sz="1400" dirty="0" err="1">
                <a:solidFill>
                  <a:schemeClr val="tx1"/>
                </a:solidFill>
                <a:latin typeface="Arial" panose="020B0604020202020204" pitchFamily="34" charset="0"/>
                <a:cs typeface="Arial" panose="020B0604020202020204" pitchFamily="34" charset="0"/>
              </a:rPr>
              <a:t>Tausend</a:t>
            </a:r>
            <a:r>
              <a:rPr lang="en-GB" sz="1400" dirty="0">
                <a:solidFill>
                  <a:schemeClr val="tx1"/>
                </a:solidFill>
                <a:latin typeface="Arial" panose="020B0604020202020204" pitchFamily="34" charset="0"/>
                <a:cs typeface="Arial" panose="020B0604020202020204" pitchFamily="34" charset="0"/>
              </a:rPr>
              <a:t>, J., </a:t>
            </a:r>
            <a:r>
              <a:rPr lang="en-GB" sz="1400" dirty="0" smtClean="0">
                <a:solidFill>
                  <a:schemeClr val="tx1"/>
                </a:solidFill>
                <a:latin typeface="Arial" panose="020B0604020202020204" pitchFamily="34" charset="0"/>
                <a:cs typeface="Arial" panose="020B0604020202020204" pitchFamily="34" charset="0"/>
              </a:rPr>
              <a:t>(2013) </a:t>
            </a:r>
            <a:r>
              <a:rPr lang="en-GB" sz="1400" i="1" dirty="0">
                <a:solidFill>
                  <a:schemeClr val="tx1"/>
                </a:solidFill>
                <a:latin typeface="Arial" panose="020B0604020202020204" pitchFamily="34" charset="0"/>
                <a:cs typeface="Arial" panose="020B0604020202020204" pitchFamily="34" charset="0"/>
              </a:rPr>
              <a:t>How is Technology for Students Enhancing Their Learning Opportunities?. [online] Technology Solutions That Drive Education</a:t>
            </a:r>
            <a:r>
              <a:rPr lang="en-GB" sz="1400" dirty="0">
                <a:solidFill>
                  <a:schemeClr val="tx1"/>
                </a:solidFill>
                <a:latin typeface="Arial" panose="020B0604020202020204" pitchFamily="34" charset="0"/>
                <a:cs typeface="Arial" panose="020B0604020202020204" pitchFamily="34" charset="0"/>
              </a:rPr>
              <a:t>. Available at: </a:t>
            </a:r>
            <a:r>
              <a:rPr lang="en-GB" sz="1400" dirty="0" smtClean="0">
                <a:solidFill>
                  <a:schemeClr val="tx1"/>
                </a:solidFill>
                <a:latin typeface="Arial" panose="020B0604020202020204" pitchFamily="34" charset="0"/>
                <a:cs typeface="Arial" panose="020B0604020202020204" pitchFamily="34" charset="0"/>
                <a:hlinkClick r:id="rId4"/>
              </a:rPr>
              <a:t>https</a:t>
            </a:r>
            <a:r>
              <a:rPr lang="en-GB" sz="1400" dirty="0">
                <a:solidFill>
                  <a:schemeClr val="tx1"/>
                </a:solidFill>
                <a:latin typeface="Arial" panose="020B0604020202020204" pitchFamily="34" charset="0"/>
                <a:cs typeface="Arial" panose="020B0604020202020204" pitchFamily="34" charset="0"/>
                <a:hlinkClick r:id="rId4"/>
              </a:rPr>
              <a:t>://edtechmagazine.com/higher/article/2013/08/how-students-use-technology-outside-classroom#:~:text=Students%20use%20technology%20to%20meet%2C%20collaborate%20and%20create,connections%20with%20others%20in%20their%20field%20of%20study</a:t>
            </a:r>
            <a:r>
              <a:rPr lang="en-GB" sz="1400" dirty="0" smtClean="0">
                <a:solidFill>
                  <a:schemeClr val="tx1"/>
                </a:solidFill>
                <a:latin typeface="Arial" panose="020B0604020202020204" pitchFamily="34" charset="0"/>
                <a:cs typeface="Arial" panose="020B0604020202020204" pitchFamily="34" charset="0"/>
              </a:rPr>
              <a:t>. (Accessed </a:t>
            </a:r>
            <a:r>
              <a:rPr lang="en-GB" sz="1400" dirty="0">
                <a:solidFill>
                  <a:schemeClr val="tx1"/>
                </a:solidFill>
                <a:latin typeface="Arial" panose="020B0604020202020204" pitchFamily="34" charset="0"/>
                <a:cs typeface="Arial" panose="020B0604020202020204" pitchFamily="34" charset="0"/>
              </a:rPr>
              <a:t>22 June </a:t>
            </a:r>
            <a:r>
              <a:rPr lang="en-GB" sz="1400" dirty="0" smtClean="0">
                <a:solidFill>
                  <a:schemeClr val="tx1"/>
                </a:solidFill>
                <a:latin typeface="Arial" panose="020B0604020202020204" pitchFamily="34" charset="0"/>
                <a:cs typeface="Arial" panose="020B0604020202020204" pitchFamily="34" charset="0"/>
              </a:rPr>
              <a:t>2022)</a:t>
            </a: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p>
        </p:txBody>
      </p:sp>
      <p:sp>
        <p:nvSpPr>
          <p:cNvPr id="3" name="Text Placeholder 2"/>
          <p:cNvSpPr>
            <a:spLocks noGrp="1"/>
          </p:cNvSpPr>
          <p:nvPr>
            <p:ph type="body" idx="1"/>
          </p:nvPr>
        </p:nvSpPr>
        <p:spPr>
          <a:xfrm>
            <a:off x="1259632" y="25676"/>
            <a:ext cx="6417734" cy="939801"/>
          </a:xfrm>
        </p:spPr>
        <p:txBody>
          <a:bodyPr/>
          <a:lstStyle/>
          <a:p>
            <a:r>
              <a:rPr lang="en-GB" b="1" dirty="0">
                <a:solidFill>
                  <a:schemeClr val="tx1"/>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737495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249</TotalTime>
  <Words>383</Words>
  <Application>Microsoft Office PowerPoint</Application>
  <PresentationFormat>On-screen Show (4:3)</PresentationFormat>
  <Paragraphs>91</Paragraphs>
  <Slides>13</Slides>
  <Notes>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Waveform</vt:lpstr>
      <vt:lpstr>A research proposal  on  How do students use technology to collaborate at UWTSD?  </vt:lpstr>
      <vt:lpstr>Research Question </vt:lpstr>
      <vt:lpstr>Overview</vt:lpstr>
      <vt:lpstr>Technology and importance </vt:lpstr>
      <vt:lpstr>The utilisation of computer hardware,  software and educational methods and  techniques is what makes learning easier.   Students meet online, collaborate remotely, and produce content using technology.  Technology frequently aids students in conducting research, exchanging ideas, and mastering particular skills, (Tausend, 2013)</vt:lpstr>
      <vt:lpstr>Research on How Students Use Technology</vt:lpstr>
      <vt:lpstr>Students use of technology at UWTSD</vt:lpstr>
      <vt:lpstr>Ethical consideration</vt:lpstr>
      <vt:lpstr>Conducting survey  Chosen group for the survey: Students of Health &amp;Social Care Level 4 </vt:lpstr>
      <vt:lpstr>PowerPoint Presentation</vt:lpstr>
      <vt:lpstr>    It is foreseeable that some students will be comfortable using technology to cooperate but most of the students won’t be when instruction is given and training can be beneficial for everyone to be confident.  </vt:lpstr>
      <vt:lpstr>Next generation usually find it easier to use the modern technology which was bit complicated for the previous generation.   </vt:lpstr>
      <vt:lpstr>  Gordon, K., (2019)  Student Use Of Technology For Collaboration. Available at: https://www.digitalcommons.wayne.edu/oa_dissertations/2203/  (Accessed 21 June 2022)    ISTE (2016) ISTE Standards for Students. Available at https://www.iste.org/ standards/for-students (Accessed 21 June 2022)    Kvavik, R., Caruso, J., &amp; Morgan, G. (2004)  ECAR study of students and information technology, 2004: Convenience, connection, and control. Educause Center for Applied Research, 5. Available at https://library.educause.edu/~/media/files/library/ 2004/10/ers0405w-pdf.pdf.  Sonnenwald, D. H. &amp; Livonen, M. &amp; Alpi, J. A. &amp; Kokkinen, H. (1999) Collaborative Learning Using Collaboration Technology: Report from the Field. Integrating Information and Communications Technology in Higher Education. p. 247-258  Tausend, J., (2013) How is Technology for Students Enhancing Their Learning Opportunities?. [online] Technology Solutions That Drive Education. Available at: https://edtechmagazine.com/higher/article/2013/08/how-students-use-technology-outside-classroom#:~:text=Students%20use%20technology%20to%20meet%2C%20collaborate%20and%20create,connections%20with%20others%20in%20their%20field%20of%20study. (Accessed 22 June 2022)  </vt:lpstr>
    </vt:vector>
  </TitlesOfParts>
  <Company>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research proposal  on  Digital Skills and Research Methods</dc:title>
  <dc:creator> </dc:creator>
  <cp:lastModifiedBy>SumiHenry</cp:lastModifiedBy>
  <cp:revision>36</cp:revision>
  <dcterms:created xsi:type="dcterms:W3CDTF">2022-06-22T22:32:06Z</dcterms:created>
  <dcterms:modified xsi:type="dcterms:W3CDTF">2022-06-24T09:37:04Z</dcterms:modified>
</cp:coreProperties>
</file>