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77" r:id="rId1"/>
  </p:sldMasterIdLst>
  <p:notesMasterIdLst>
    <p:notesMasterId r:id="rId50"/>
  </p:notesMasterIdLst>
  <p:handoutMasterIdLst>
    <p:handoutMasterId r:id="rId51"/>
  </p:handoutMasterIdLst>
  <p:sldIdLst>
    <p:sldId id="332" r:id="rId2"/>
    <p:sldId id="366" r:id="rId3"/>
    <p:sldId id="334" r:id="rId4"/>
    <p:sldId id="372" r:id="rId5"/>
    <p:sldId id="367" r:id="rId6"/>
    <p:sldId id="368" r:id="rId7"/>
    <p:sldId id="369" r:id="rId8"/>
    <p:sldId id="370" r:id="rId9"/>
    <p:sldId id="373" r:id="rId10"/>
    <p:sldId id="363" r:id="rId11"/>
    <p:sldId id="364" r:id="rId12"/>
    <p:sldId id="411" r:id="rId13"/>
    <p:sldId id="1480" r:id="rId14"/>
    <p:sldId id="357" r:id="rId15"/>
    <p:sldId id="344" r:id="rId16"/>
    <p:sldId id="409" r:id="rId17"/>
    <p:sldId id="346" r:id="rId18"/>
    <p:sldId id="410" r:id="rId19"/>
    <p:sldId id="354" r:id="rId20"/>
    <p:sldId id="360" r:id="rId21"/>
    <p:sldId id="543" r:id="rId22"/>
    <p:sldId id="551" r:id="rId23"/>
    <p:sldId id="545" r:id="rId24"/>
    <p:sldId id="555" r:id="rId25"/>
    <p:sldId id="1485" r:id="rId26"/>
    <p:sldId id="1481" r:id="rId27"/>
    <p:sldId id="1505" r:id="rId28"/>
    <p:sldId id="1483" r:id="rId29"/>
    <p:sldId id="1484" r:id="rId30"/>
    <p:sldId id="1486" r:id="rId31"/>
    <p:sldId id="1487" r:id="rId32"/>
    <p:sldId id="1489" r:id="rId33"/>
    <p:sldId id="1490" r:id="rId34"/>
    <p:sldId id="1498" r:id="rId35"/>
    <p:sldId id="1492" r:id="rId36"/>
    <p:sldId id="1493" r:id="rId37"/>
    <p:sldId id="1494" r:id="rId38"/>
    <p:sldId id="1501" r:id="rId39"/>
    <p:sldId id="1495" r:id="rId40"/>
    <p:sldId id="1500" r:id="rId41"/>
    <p:sldId id="1503" r:id="rId42"/>
    <p:sldId id="1502" r:id="rId43"/>
    <p:sldId id="1499" r:id="rId44"/>
    <p:sldId id="1496" r:id="rId45"/>
    <p:sldId id="1497" r:id="rId46"/>
    <p:sldId id="284" r:id="rId47"/>
    <p:sldId id="285" r:id="rId48"/>
    <p:sldId id="1504" r:id="rId49"/>
  </p:sldIdLst>
  <p:sldSz cx="9144000" cy="6858000" type="screen4x3"/>
  <p:notesSz cx="6746875" cy="99139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3">
          <p15:clr>
            <a:srgbClr val="A4A3A4"/>
          </p15:clr>
        </p15:guide>
        <p15:guide id="2" pos="2125">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5851F0B-978F-D54F-9A4F-D6DA6A98909F}" v="2" dt="2026-03-09T15:50:18.88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79" autoAdjust="0"/>
    <p:restoredTop sz="94576" autoAdjust="0"/>
  </p:normalViewPr>
  <p:slideViewPr>
    <p:cSldViewPr>
      <p:cViewPr varScale="1">
        <p:scale>
          <a:sx n="109" d="100"/>
          <a:sy n="109" d="100"/>
        </p:scale>
        <p:origin x="1288" y="18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5544"/>
    </p:cViewPr>
  </p:sorterViewPr>
  <p:notesViewPr>
    <p:cSldViewPr>
      <p:cViewPr varScale="1">
        <p:scale>
          <a:sx n="61" d="100"/>
          <a:sy n="61" d="100"/>
        </p:scale>
        <p:origin x="-1698" y="-54"/>
      </p:cViewPr>
      <p:guideLst>
        <p:guide orient="horz" pos="3123"/>
        <p:guide pos="2125"/>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microsoft.com/office/2015/10/relationships/revisionInfo" Target="revisionInfo.xml"/><Relationship Id="rId8" Type="http://schemas.openxmlformats.org/officeDocument/2006/relationships/slide" Target="slides/slide7.xml"/><Relationship Id="rId51" Type="http://schemas.openxmlformats.org/officeDocument/2006/relationships/handoutMaster" Target="handoutMasters/handoutMaster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79F01BA4-F119-CDAA-BA45-7030DEB3A193}"/>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3E3A7776-BCFC-4B84-04D5-6E71D5394306}"/>
              </a:ext>
            </a:extLst>
          </p:cNvPr>
          <p:cNvSpPr>
            <a:spLocks noGrp="1" noChangeArrowheads="1"/>
          </p:cNvSpPr>
          <p:nvPr>
            <p:ph type="dt" sz="quarter" idx="1"/>
          </p:nvPr>
        </p:nvSpPr>
        <p:spPr bwMode="auto">
          <a:xfrm>
            <a:off x="3821113"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BCCA47D7-D52C-D861-0373-DCF9E2BA1901}"/>
              </a:ext>
            </a:extLst>
          </p:cNvPr>
          <p:cNvSpPr>
            <a:spLocks noGrp="1" noChangeArrowheads="1"/>
          </p:cNvSpPr>
          <p:nvPr>
            <p:ph type="ftr" sz="quarter" idx="2"/>
          </p:nvPr>
        </p:nvSpPr>
        <p:spPr bwMode="auto">
          <a:xfrm>
            <a:off x="0"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366AFC20-33A7-7A75-A24A-32ECB5124096}"/>
              </a:ext>
            </a:extLst>
          </p:cNvPr>
          <p:cNvSpPr>
            <a:spLocks noGrp="1" noChangeArrowheads="1"/>
          </p:cNvSpPr>
          <p:nvPr>
            <p:ph type="sldNum" sz="quarter" idx="3"/>
          </p:nvPr>
        </p:nvSpPr>
        <p:spPr bwMode="auto">
          <a:xfrm>
            <a:off x="3821113" y="9417050"/>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4D607988-5583-8543-87AC-1BBA800A4AB0}" type="slidenum">
              <a:rPr lang="en-GB" altLang="en-US"/>
              <a:pPr>
                <a:defRPr/>
              </a:pPr>
              <a:t>‹#›</a:t>
            </a:fld>
            <a:endParaRPr lang="en-GB"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AC1FEF9B-E632-3107-80F3-C2DBF0BEAF16}"/>
              </a:ext>
            </a:extLst>
          </p:cNvPr>
          <p:cNvSpPr>
            <a:spLocks noGrp="1" noChangeArrowheads="1"/>
          </p:cNvSpPr>
          <p:nvPr>
            <p:ph type="hdr" sz="quarter"/>
          </p:nvPr>
        </p:nvSpPr>
        <p:spPr bwMode="auto">
          <a:xfrm>
            <a:off x="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2A465EED-FE18-3BCC-BFDF-CF133348527A}"/>
              </a:ext>
            </a:extLst>
          </p:cNvPr>
          <p:cNvSpPr>
            <a:spLocks noGrp="1" noChangeArrowheads="1"/>
          </p:cNvSpPr>
          <p:nvPr>
            <p:ph type="dt" idx="1"/>
          </p:nvPr>
        </p:nvSpPr>
        <p:spPr bwMode="auto">
          <a:xfrm>
            <a:off x="3822700" y="0"/>
            <a:ext cx="2924175" cy="495300"/>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a:extLst>
              <a:ext uri="{FF2B5EF4-FFF2-40B4-BE49-F238E27FC236}">
                <a16:creationId xmlns:a16="http://schemas.microsoft.com/office/drawing/2014/main" id="{AA364E50-E3D1-F7EA-0A8C-BBFAB2ADDAA8}"/>
              </a:ext>
            </a:extLst>
          </p:cNvPr>
          <p:cNvSpPr>
            <a:spLocks noGrp="1" noRot="1" noChangeAspect="1" noChangeArrowheads="1" noTextEdit="1"/>
          </p:cNvSpPr>
          <p:nvPr>
            <p:ph type="sldImg" idx="2"/>
          </p:nvPr>
        </p:nvSpPr>
        <p:spPr bwMode="auto">
          <a:xfrm>
            <a:off x="895350" y="742950"/>
            <a:ext cx="4957763" cy="371792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0DBA346B-EC08-04D2-E993-909A5AF8B287}"/>
              </a:ext>
            </a:extLst>
          </p:cNvPr>
          <p:cNvSpPr>
            <a:spLocks noGrp="1" noChangeArrowheads="1"/>
          </p:cNvSpPr>
          <p:nvPr>
            <p:ph type="body" sz="quarter" idx="3"/>
          </p:nvPr>
        </p:nvSpPr>
        <p:spPr bwMode="auto">
          <a:xfrm>
            <a:off x="900113" y="4708525"/>
            <a:ext cx="4946650" cy="4462463"/>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D77126DD-6D76-A69B-A674-F36E28B52AB1}"/>
              </a:ext>
            </a:extLst>
          </p:cNvPr>
          <p:cNvSpPr>
            <a:spLocks noGrp="1" noChangeArrowheads="1"/>
          </p:cNvSpPr>
          <p:nvPr>
            <p:ph type="ftr" sz="quarter" idx="4"/>
          </p:nvPr>
        </p:nvSpPr>
        <p:spPr bwMode="auto">
          <a:xfrm>
            <a:off x="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CFFB2FAC-9EE7-017E-50FB-FFF6B023DF69}"/>
              </a:ext>
            </a:extLst>
          </p:cNvPr>
          <p:cNvSpPr>
            <a:spLocks noGrp="1" noChangeArrowheads="1"/>
          </p:cNvSpPr>
          <p:nvPr>
            <p:ph type="sldNum" sz="quarter" idx="5"/>
          </p:nvPr>
        </p:nvSpPr>
        <p:spPr bwMode="auto">
          <a:xfrm>
            <a:off x="3822700" y="9418638"/>
            <a:ext cx="2924175" cy="495300"/>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028AC424-3424-7B4C-A933-A9FC6CF8E5C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555015"/>
            <a:ext cx="7772400" cy="721857"/>
          </a:xfrm>
        </p:spPr>
        <p:txBody>
          <a:bodyPr/>
          <a:lstStyle>
            <a:lvl1pPr algn="ctr">
              <a:defRPr/>
            </a:lvl1pPr>
          </a:lstStyle>
          <a:p>
            <a:r>
              <a:rPr lang="en-US"/>
              <a:t>Click to edit Master title style</a:t>
            </a:r>
            <a:endParaRPr lang="en-GB"/>
          </a:p>
        </p:txBody>
      </p:sp>
      <p:sp>
        <p:nvSpPr>
          <p:cNvPr id="3" name="Subtitle 2"/>
          <p:cNvSpPr>
            <a:spLocks noGrp="1"/>
          </p:cNvSpPr>
          <p:nvPr>
            <p:ph type="subTitle" idx="1"/>
          </p:nvPr>
        </p:nvSpPr>
        <p:spPr>
          <a:xfrm>
            <a:off x="1369368" y="2636912"/>
            <a:ext cx="6400800" cy="2428255"/>
          </a:xfrm>
        </p:spPr>
        <p:txBody>
          <a:bodyPr/>
          <a:lstStyle>
            <a:lvl1pPr marL="0" indent="0" algn="ctr">
              <a:buNone/>
              <a:defRPr sz="3200" b="1">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52B5738B-3A4C-CF4E-FC7A-59EE50B9AC55}"/>
              </a:ext>
            </a:extLst>
          </p:cNvPr>
          <p:cNvSpPr>
            <a:spLocks noGrp="1"/>
          </p:cNvSpPr>
          <p:nvPr>
            <p:ph type="dt" sz="half" idx="10"/>
          </p:nvPr>
        </p:nvSpPr>
        <p:spPr>
          <a:xfrm>
            <a:off x="395288" y="6524625"/>
            <a:ext cx="971550" cy="219075"/>
          </a:xfrm>
        </p:spPr>
        <p:txBody>
          <a:bodyPr/>
          <a:lstStyle>
            <a:lvl1pPr>
              <a:defRPr/>
            </a:lvl1pPr>
          </a:lstStyle>
          <a:p>
            <a:pPr>
              <a:defRPr/>
            </a:pPr>
            <a:fld id="{1D18DA00-ED81-8249-A882-2F934D7DBD1B}" type="datetime1">
              <a:rPr lang="en-GB" altLang="en-US" smtClean="0"/>
              <a:t>09/03/2026</a:t>
            </a:fld>
            <a:endParaRPr lang="en-GB" altLang="en-US"/>
          </a:p>
        </p:txBody>
      </p:sp>
      <p:sp>
        <p:nvSpPr>
          <p:cNvPr id="5" name="Footer Placeholder 4">
            <a:extLst>
              <a:ext uri="{FF2B5EF4-FFF2-40B4-BE49-F238E27FC236}">
                <a16:creationId xmlns:a16="http://schemas.microsoft.com/office/drawing/2014/main" id="{F4956B4B-7BDA-D7E2-9177-7C373E4ACFA6}"/>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7010SSL</a:t>
            </a:r>
          </a:p>
        </p:txBody>
      </p:sp>
      <p:sp>
        <p:nvSpPr>
          <p:cNvPr id="6" name="Slide Number Placeholder 5">
            <a:extLst>
              <a:ext uri="{FF2B5EF4-FFF2-40B4-BE49-F238E27FC236}">
                <a16:creationId xmlns:a16="http://schemas.microsoft.com/office/drawing/2014/main" id="{49F8603B-66CE-B2E7-8557-BF8435B3A501}"/>
              </a:ext>
            </a:extLst>
          </p:cNvPr>
          <p:cNvSpPr>
            <a:spLocks noGrp="1"/>
          </p:cNvSpPr>
          <p:nvPr>
            <p:ph type="sldNum" sz="quarter" idx="12"/>
          </p:nvPr>
        </p:nvSpPr>
        <p:spPr/>
        <p:txBody>
          <a:bodyPr/>
          <a:lstStyle>
            <a:lvl1pPr>
              <a:defRPr/>
            </a:lvl1pPr>
          </a:lstStyle>
          <a:p>
            <a:pPr>
              <a:defRPr/>
            </a:pPr>
            <a:fld id="{64E230E0-B995-F049-96DC-CE717F2EF520}" type="slidenum">
              <a:rPr lang="en-GB" altLang="en-US"/>
              <a:pPr>
                <a:defRPr/>
              </a:pPr>
              <a:t>‹#›</a:t>
            </a:fld>
            <a:endParaRPr lang="en-GB" altLang="en-US"/>
          </a:p>
        </p:txBody>
      </p:sp>
    </p:spTree>
    <p:extLst>
      <p:ext uri="{BB962C8B-B14F-4D97-AF65-F5344CB8AC3E}">
        <p14:creationId xmlns:p14="http://schemas.microsoft.com/office/powerpoint/2010/main" val="32398716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412776"/>
            <a:ext cx="8229600" cy="410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A5A3EC3-9426-FAD2-F67B-A33ED219DB27}"/>
              </a:ext>
            </a:extLst>
          </p:cNvPr>
          <p:cNvSpPr>
            <a:spLocks noGrp="1"/>
          </p:cNvSpPr>
          <p:nvPr>
            <p:ph type="dt" sz="half" idx="10"/>
          </p:nvPr>
        </p:nvSpPr>
        <p:spPr/>
        <p:txBody>
          <a:bodyPr/>
          <a:lstStyle>
            <a:lvl1pPr>
              <a:defRPr/>
            </a:lvl1pPr>
          </a:lstStyle>
          <a:p>
            <a:pPr>
              <a:defRPr/>
            </a:pPr>
            <a:fld id="{64CE5DB9-D63D-2949-BED9-AE5E23F587CC}" type="datetime1">
              <a:rPr lang="en-GB" altLang="en-US" smtClean="0"/>
              <a:t>09/03/2026</a:t>
            </a:fld>
            <a:endParaRPr lang="en-GB" altLang="en-US"/>
          </a:p>
        </p:txBody>
      </p:sp>
      <p:sp>
        <p:nvSpPr>
          <p:cNvPr id="5" name="Footer Placeholder 4">
            <a:extLst>
              <a:ext uri="{FF2B5EF4-FFF2-40B4-BE49-F238E27FC236}">
                <a16:creationId xmlns:a16="http://schemas.microsoft.com/office/drawing/2014/main" id="{496EFA67-0CD8-776B-FC3C-57AF14A55C43}"/>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r>
              <a:rPr lang="en-GB" altLang="en-US"/>
              <a:t>7010SSL</a:t>
            </a:r>
          </a:p>
        </p:txBody>
      </p:sp>
      <p:sp>
        <p:nvSpPr>
          <p:cNvPr id="6" name="Slide Number Placeholder 5">
            <a:extLst>
              <a:ext uri="{FF2B5EF4-FFF2-40B4-BE49-F238E27FC236}">
                <a16:creationId xmlns:a16="http://schemas.microsoft.com/office/drawing/2014/main" id="{B47CA6A1-C9C2-E365-E92B-E93DA9995FB9}"/>
              </a:ext>
            </a:extLst>
          </p:cNvPr>
          <p:cNvSpPr>
            <a:spLocks noGrp="1"/>
          </p:cNvSpPr>
          <p:nvPr>
            <p:ph type="sldNum" sz="quarter" idx="12"/>
          </p:nvPr>
        </p:nvSpPr>
        <p:spPr/>
        <p:txBody>
          <a:bodyPr/>
          <a:lstStyle>
            <a:lvl1pPr>
              <a:defRPr>
                <a:solidFill>
                  <a:schemeClr val="bg1"/>
                </a:solidFill>
              </a:defRPr>
            </a:lvl1pPr>
          </a:lstStyle>
          <a:p>
            <a:pPr>
              <a:defRPr/>
            </a:pPr>
            <a:fld id="{B2DDF22A-6F88-124C-A747-38C10A009519}" type="slidenum">
              <a:rPr lang="en-GB" altLang="en-US" smtClean="0"/>
              <a:pPr>
                <a:defRPr/>
              </a:pPr>
              <a:t>‹#›</a:t>
            </a:fld>
            <a:endParaRPr lang="en-GB" altLang="en-US"/>
          </a:p>
        </p:txBody>
      </p:sp>
    </p:spTree>
    <p:extLst>
      <p:ext uri="{BB962C8B-B14F-4D97-AF65-F5344CB8AC3E}">
        <p14:creationId xmlns:p14="http://schemas.microsoft.com/office/powerpoint/2010/main" val="18573437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83568" y="3993083"/>
            <a:ext cx="7772400" cy="1362075"/>
          </a:xfrm>
        </p:spPr>
        <p:txBody>
          <a:bodyPr anchor="t"/>
          <a:lstStyle>
            <a:lvl1pPr algn="l">
              <a:defRPr sz="2800" b="1" cap="none"/>
            </a:lvl1pPr>
          </a:lstStyle>
          <a:p>
            <a:r>
              <a:rPr lang="en-US" dirty="0"/>
              <a:t>Click To Edit Master Title Style</a:t>
            </a:r>
            <a:endParaRPr lang="en-GB" dirty="0"/>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2F9DCA1B-6566-3795-2E7E-9E59C661A788}"/>
              </a:ext>
            </a:extLst>
          </p:cNvPr>
          <p:cNvSpPr>
            <a:spLocks noGrp="1"/>
          </p:cNvSpPr>
          <p:nvPr>
            <p:ph type="dt" sz="half" idx="10"/>
          </p:nvPr>
        </p:nvSpPr>
        <p:spPr/>
        <p:txBody>
          <a:bodyPr/>
          <a:lstStyle>
            <a:lvl1pPr>
              <a:defRPr/>
            </a:lvl1pPr>
          </a:lstStyle>
          <a:p>
            <a:pPr>
              <a:defRPr/>
            </a:pPr>
            <a:fld id="{E37E8FE8-9893-AE47-8A45-79D34E6E0C87}" type="datetime1">
              <a:rPr lang="en-GB" altLang="en-US" smtClean="0"/>
              <a:t>09/03/2026</a:t>
            </a:fld>
            <a:endParaRPr lang="en-GB" altLang="en-US"/>
          </a:p>
        </p:txBody>
      </p:sp>
      <p:sp>
        <p:nvSpPr>
          <p:cNvPr id="5" name="Slide Number Placeholder 5">
            <a:extLst>
              <a:ext uri="{FF2B5EF4-FFF2-40B4-BE49-F238E27FC236}">
                <a16:creationId xmlns:a16="http://schemas.microsoft.com/office/drawing/2014/main" id="{D8C6DA33-A9B6-BB8A-6962-91A415D4F08C}"/>
              </a:ext>
            </a:extLst>
          </p:cNvPr>
          <p:cNvSpPr>
            <a:spLocks noGrp="1"/>
          </p:cNvSpPr>
          <p:nvPr>
            <p:ph type="sldNum" sz="quarter" idx="11"/>
          </p:nvPr>
        </p:nvSpPr>
        <p:spPr/>
        <p:txBody>
          <a:bodyPr/>
          <a:lstStyle>
            <a:lvl1pPr>
              <a:defRPr/>
            </a:lvl1pPr>
          </a:lstStyle>
          <a:p>
            <a:pPr>
              <a:defRPr/>
            </a:pPr>
            <a:fld id="{182D0EDC-A07F-A240-8C11-F9C68DC07686}" type="slidenum">
              <a:rPr lang="en-GB" altLang="en-US"/>
              <a:pPr>
                <a:defRPr/>
              </a:pPr>
              <a:t>‹#›</a:t>
            </a:fld>
            <a:endParaRPr lang="en-GB" altLang="en-US"/>
          </a:p>
        </p:txBody>
      </p:sp>
    </p:spTree>
    <p:extLst>
      <p:ext uri="{BB962C8B-B14F-4D97-AF65-F5344CB8AC3E}">
        <p14:creationId xmlns:p14="http://schemas.microsoft.com/office/powerpoint/2010/main" val="21919903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412776"/>
            <a:ext cx="4038600" cy="41764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412776"/>
            <a:ext cx="4038600" cy="417646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198D638-3359-28B6-DD48-8B6A68843A59}"/>
              </a:ext>
            </a:extLst>
          </p:cNvPr>
          <p:cNvSpPr>
            <a:spLocks noGrp="1"/>
          </p:cNvSpPr>
          <p:nvPr>
            <p:ph type="dt" sz="half" idx="10"/>
          </p:nvPr>
        </p:nvSpPr>
        <p:spPr/>
        <p:txBody>
          <a:bodyPr/>
          <a:lstStyle>
            <a:lvl1pPr>
              <a:defRPr/>
            </a:lvl1pPr>
          </a:lstStyle>
          <a:p>
            <a:pPr>
              <a:defRPr/>
            </a:pPr>
            <a:fld id="{EE0FA4D7-9943-5445-92BE-EF6A554F9FA4}" type="datetime1">
              <a:rPr lang="en-GB" altLang="en-US" smtClean="0"/>
              <a:t>09/03/2026</a:t>
            </a:fld>
            <a:endParaRPr lang="en-GB" altLang="en-US"/>
          </a:p>
        </p:txBody>
      </p:sp>
      <p:sp>
        <p:nvSpPr>
          <p:cNvPr id="6" name="Slide Number Placeholder 5">
            <a:extLst>
              <a:ext uri="{FF2B5EF4-FFF2-40B4-BE49-F238E27FC236}">
                <a16:creationId xmlns:a16="http://schemas.microsoft.com/office/drawing/2014/main" id="{23EF43B1-4C31-77C5-9443-E227F1837C65}"/>
              </a:ext>
            </a:extLst>
          </p:cNvPr>
          <p:cNvSpPr>
            <a:spLocks noGrp="1"/>
          </p:cNvSpPr>
          <p:nvPr>
            <p:ph type="sldNum" sz="quarter" idx="11"/>
          </p:nvPr>
        </p:nvSpPr>
        <p:spPr/>
        <p:txBody>
          <a:bodyPr/>
          <a:lstStyle>
            <a:lvl1pPr>
              <a:defRPr/>
            </a:lvl1pPr>
          </a:lstStyle>
          <a:p>
            <a:pPr>
              <a:defRPr/>
            </a:pPr>
            <a:fld id="{E415DBE7-D0FB-814B-8662-632477FAD3A0}" type="slidenum">
              <a:rPr lang="en-GB" altLang="en-US"/>
              <a:pPr>
                <a:defRPr/>
              </a:pPr>
              <a:t>‹#›</a:t>
            </a:fld>
            <a:endParaRPr lang="en-GB" altLang="en-US"/>
          </a:p>
        </p:txBody>
      </p:sp>
    </p:spTree>
    <p:extLst>
      <p:ext uri="{BB962C8B-B14F-4D97-AF65-F5344CB8AC3E}">
        <p14:creationId xmlns:p14="http://schemas.microsoft.com/office/powerpoint/2010/main" val="5309493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2CE8FA2F-59FC-111E-119D-3A733652A259}"/>
              </a:ext>
            </a:extLst>
          </p:cNvPr>
          <p:cNvSpPr>
            <a:spLocks noGrp="1"/>
          </p:cNvSpPr>
          <p:nvPr>
            <p:ph type="dt" sz="half" idx="10"/>
          </p:nvPr>
        </p:nvSpPr>
        <p:spPr/>
        <p:txBody>
          <a:bodyPr/>
          <a:lstStyle>
            <a:lvl1pPr>
              <a:defRPr/>
            </a:lvl1pPr>
          </a:lstStyle>
          <a:p>
            <a:pPr>
              <a:defRPr/>
            </a:pPr>
            <a:fld id="{B5422AD9-8A50-9448-AFE2-CDECED3B1A72}" type="datetime1">
              <a:rPr lang="en-GB" altLang="en-US" smtClean="0"/>
              <a:t>09/03/2026</a:t>
            </a:fld>
            <a:endParaRPr lang="en-GB" altLang="en-US"/>
          </a:p>
        </p:txBody>
      </p:sp>
      <p:sp>
        <p:nvSpPr>
          <p:cNvPr id="8" name="Slide Number Placeholder 5">
            <a:extLst>
              <a:ext uri="{FF2B5EF4-FFF2-40B4-BE49-F238E27FC236}">
                <a16:creationId xmlns:a16="http://schemas.microsoft.com/office/drawing/2014/main" id="{854EECE9-3DB6-A6E2-3A6D-9453DADD5253}"/>
              </a:ext>
            </a:extLst>
          </p:cNvPr>
          <p:cNvSpPr>
            <a:spLocks noGrp="1"/>
          </p:cNvSpPr>
          <p:nvPr>
            <p:ph type="sldNum" sz="quarter" idx="11"/>
          </p:nvPr>
        </p:nvSpPr>
        <p:spPr/>
        <p:txBody>
          <a:bodyPr/>
          <a:lstStyle>
            <a:lvl1pPr>
              <a:defRPr/>
            </a:lvl1pPr>
          </a:lstStyle>
          <a:p>
            <a:pPr>
              <a:defRPr/>
            </a:pPr>
            <a:fld id="{98157788-63F9-0B40-B76C-4B224160435D}" type="slidenum">
              <a:rPr lang="en-GB" altLang="en-US"/>
              <a:pPr>
                <a:defRPr/>
              </a:pPr>
              <a:t>‹#›</a:t>
            </a:fld>
            <a:endParaRPr lang="en-GB" altLang="en-US"/>
          </a:p>
        </p:txBody>
      </p:sp>
    </p:spTree>
    <p:extLst>
      <p:ext uri="{BB962C8B-B14F-4D97-AF65-F5344CB8AC3E}">
        <p14:creationId xmlns:p14="http://schemas.microsoft.com/office/powerpoint/2010/main" val="31647868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688C9F58-1E48-1C60-44F7-ADA4E940FC71}"/>
              </a:ext>
            </a:extLst>
          </p:cNvPr>
          <p:cNvSpPr>
            <a:spLocks noGrp="1"/>
          </p:cNvSpPr>
          <p:nvPr>
            <p:ph type="dt" sz="half" idx="10"/>
          </p:nvPr>
        </p:nvSpPr>
        <p:spPr/>
        <p:txBody>
          <a:bodyPr/>
          <a:lstStyle>
            <a:lvl1pPr>
              <a:defRPr/>
            </a:lvl1pPr>
          </a:lstStyle>
          <a:p>
            <a:pPr>
              <a:defRPr/>
            </a:pPr>
            <a:fld id="{666F542F-6891-FF48-8DED-A34A4B74F1BC}" type="datetime1">
              <a:rPr lang="en-GB" altLang="en-US" smtClean="0"/>
              <a:t>09/03/2026</a:t>
            </a:fld>
            <a:endParaRPr lang="en-GB" altLang="en-US"/>
          </a:p>
        </p:txBody>
      </p:sp>
      <p:sp>
        <p:nvSpPr>
          <p:cNvPr id="4" name="Slide Number Placeholder 5">
            <a:extLst>
              <a:ext uri="{FF2B5EF4-FFF2-40B4-BE49-F238E27FC236}">
                <a16:creationId xmlns:a16="http://schemas.microsoft.com/office/drawing/2014/main" id="{9D6829A3-A110-E32D-9F90-BEAC986EC1F1}"/>
              </a:ext>
            </a:extLst>
          </p:cNvPr>
          <p:cNvSpPr>
            <a:spLocks noGrp="1"/>
          </p:cNvSpPr>
          <p:nvPr>
            <p:ph type="sldNum" sz="quarter" idx="11"/>
          </p:nvPr>
        </p:nvSpPr>
        <p:spPr/>
        <p:txBody>
          <a:bodyPr/>
          <a:lstStyle>
            <a:lvl1pPr>
              <a:defRPr/>
            </a:lvl1pPr>
          </a:lstStyle>
          <a:p>
            <a:pPr>
              <a:defRPr/>
            </a:pPr>
            <a:fld id="{213EEF92-3513-444C-A31F-44C99AB620A5}" type="slidenum">
              <a:rPr lang="en-GB" altLang="en-US"/>
              <a:pPr>
                <a:defRPr/>
              </a:pPr>
              <a:t>‹#›</a:t>
            </a:fld>
            <a:endParaRPr lang="en-GB" altLang="en-US"/>
          </a:p>
        </p:txBody>
      </p:sp>
    </p:spTree>
    <p:extLst>
      <p:ext uri="{BB962C8B-B14F-4D97-AF65-F5344CB8AC3E}">
        <p14:creationId xmlns:p14="http://schemas.microsoft.com/office/powerpoint/2010/main" val="41725575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E12CDAA5-7B4D-3F16-7500-A4BFB922B480}"/>
              </a:ext>
            </a:extLst>
          </p:cNvPr>
          <p:cNvSpPr>
            <a:spLocks noGrp="1"/>
          </p:cNvSpPr>
          <p:nvPr>
            <p:ph type="dt" sz="half" idx="10"/>
          </p:nvPr>
        </p:nvSpPr>
        <p:spPr/>
        <p:txBody>
          <a:bodyPr/>
          <a:lstStyle>
            <a:lvl1pPr>
              <a:defRPr/>
            </a:lvl1pPr>
          </a:lstStyle>
          <a:p>
            <a:pPr>
              <a:defRPr/>
            </a:pPr>
            <a:fld id="{2C668278-744E-334D-8D02-AF5BF8532EAE}" type="datetime1">
              <a:rPr lang="en-GB" altLang="en-US" smtClean="0"/>
              <a:t>09/03/2026</a:t>
            </a:fld>
            <a:endParaRPr lang="en-GB" altLang="en-US"/>
          </a:p>
        </p:txBody>
      </p:sp>
      <p:sp>
        <p:nvSpPr>
          <p:cNvPr id="3" name="Slide Number Placeholder 5">
            <a:extLst>
              <a:ext uri="{FF2B5EF4-FFF2-40B4-BE49-F238E27FC236}">
                <a16:creationId xmlns:a16="http://schemas.microsoft.com/office/drawing/2014/main" id="{47C833F7-AC15-F7A1-3179-9B544E9D29CA}"/>
              </a:ext>
            </a:extLst>
          </p:cNvPr>
          <p:cNvSpPr>
            <a:spLocks noGrp="1"/>
          </p:cNvSpPr>
          <p:nvPr>
            <p:ph type="sldNum" sz="quarter" idx="11"/>
          </p:nvPr>
        </p:nvSpPr>
        <p:spPr/>
        <p:txBody>
          <a:bodyPr/>
          <a:lstStyle>
            <a:lvl1pPr>
              <a:defRPr/>
            </a:lvl1pPr>
          </a:lstStyle>
          <a:p>
            <a:pPr>
              <a:defRPr/>
            </a:pPr>
            <a:fld id="{614B7AF4-5AC9-1E42-86C9-4BC99D1FB833}" type="slidenum">
              <a:rPr lang="en-GB" altLang="en-US"/>
              <a:pPr>
                <a:defRPr/>
              </a:pPr>
              <a:t>‹#›</a:t>
            </a:fld>
            <a:endParaRPr lang="en-GB" altLang="en-US"/>
          </a:p>
        </p:txBody>
      </p:sp>
    </p:spTree>
    <p:extLst>
      <p:ext uri="{BB962C8B-B14F-4D97-AF65-F5344CB8AC3E}">
        <p14:creationId xmlns:p14="http://schemas.microsoft.com/office/powerpoint/2010/main" val="1251358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CB1DFFC0-F696-C42B-8420-8645F40D40C2}"/>
              </a:ext>
            </a:extLst>
          </p:cNvPr>
          <p:cNvSpPr>
            <a:spLocks noGrp="1"/>
          </p:cNvSpPr>
          <p:nvPr>
            <p:ph type="dt" sz="half" idx="10"/>
          </p:nvPr>
        </p:nvSpPr>
        <p:spPr/>
        <p:txBody>
          <a:bodyPr/>
          <a:lstStyle>
            <a:lvl1pPr>
              <a:defRPr/>
            </a:lvl1pPr>
          </a:lstStyle>
          <a:p>
            <a:pPr>
              <a:defRPr/>
            </a:pPr>
            <a:fld id="{4BB2D2AC-D66B-1D46-84D3-BD0B105D1098}" type="datetime1">
              <a:rPr lang="en-GB" altLang="en-US" smtClean="0"/>
              <a:t>09/03/2026</a:t>
            </a:fld>
            <a:endParaRPr lang="en-GB" altLang="en-US"/>
          </a:p>
        </p:txBody>
      </p:sp>
      <p:sp>
        <p:nvSpPr>
          <p:cNvPr id="6" name="Slide Number Placeholder 5">
            <a:extLst>
              <a:ext uri="{FF2B5EF4-FFF2-40B4-BE49-F238E27FC236}">
                <a16:creationId xmlns:a16="http://schemas.microsoft.com/office/drawing/2014/main" id="{83791B38-1DB1-B772-D814-0616540AA958}"/>
              </a:ext>
            </a:extLst>
          </p:cNvPr>
          <p:cNvSpPr>
            <a:spLocks noGrp="1"/>
          </p:cNvSpPr>
          <p:nvPr>
            <p:ph type="sldNum" sz="quarter" idx="11"/>
          </p:nvPr>
        </p:nvSpPr>
        <p:spPr/>
        <p:txBody>
          <a:bodyPr/>
          <a:lstStyle>
            <a:lvl1pPr>
              <a:defRPr/>
            </a:lvl1pPr>
          </a:lstStyle>
          <a:p>
            <a:pPr>
              <a:defRPr/>
            </a:pPr>
            <a:fld id="{3AEEF9F0-7AAC-4940-A985-91C7041C4713}" type="slidenum">
              <a:rPr lang="en-GB" altLang="en-US"/>
              <a:pPr>
                <a:defRPr/>
              </a:pPr>
              <a:t>‹#›</a:t>
            </a:fld>
            <a:endParaRPr lang="en-GB" altLang="en-US"/>
          </a:p>
        </p:txBody>
      </p:sp>
    </p:spTree>
    <p:extLst>
      <p:ext uri="{BB962C8B-B14F-4D97-AF65-F5344CB8AC3E}">
        <p14:creationId xmlns:p14="http://schemas.microsoft.com/office/powerpoint/2010/main" val="10674800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7FD01F7C-CC40-3424-0CBF-49F375E5B2FD}"/>
              </a:ext>
            </a:extLst>
          </p:cNvPr>
          <p:cNvSpPr>
            <a:spLocks noGrp="1"/>
          </p:cNvSpPr>
          <p:nvPr>
            <p:ph type="dt" sz="half" idx="10"/>
          </p:nvPr>
        </p:nvSpPr>
        <p:spPr/>
        <p:txBody>
          <a:bodyPr/>
          <a:lstStyle>
            <a:lvl1pPr>
              <a:defRPr/>
            </a:lvl1pPr>
          </a:lstStyle>
          <a:p>
            <a:pPr>
              <a:defRPr/>
            </a:pPr>
            <a:fld id="{A73C5A39-91FE-D542-ACD5-D945C521DC36}" type="datetime1">
              <a:rPr lang="en-GB" altLang="en-US" smtClean="0"/>
              <a:t>09/03/2026</a:t>
            </a:fld>
            <a:endParaRPr lang="en-GB" altLang="en-US"/>
          </a:p>
        </p:txBody>
      </p:sp>
      <p:sp>
        <p:nvSpPr>
          <p:cNvPr id="6" name="Slide Number Placeholder 5">
            <a:extLst>
              <a:ext uri="{FF2B5EF4-FFF2-40B4-BE49-F238E27FC236}">
                <a16:creationId xmlns:a16="http://schemas.microsoft.com/office/drawing/2014/main" id="{F1D8063C-06A6-D6C3-BDA4-205AF7311A60}"/>
              </a:ext>
            </a:extLst>
          </p:cNvPr>
          <p:cNvSpPr>
            <a:spLocks noGrp="1"/>
          </p:cNvSpPr>
          <p:nvPr>
            <p:ph type="sldNum" sz="quarter" idx="11"/>
          </p:nvPr>
        </p:nvSpPr>
        <p:spPr/>
        <p:txBody>
          <a:bodyPr/>
          <a:lstStyle>
            <a:lvl1pPr>
              <a:defRPr/>
            </a:lvl1pPr>
          </a:lstStyle>
          <a:p>
            <a:pPr>
              <a:defRPr/>
            </a:pPr>
            <a:fld id="{25EC0279-F025-184B-ABF7-8E4FFC504392}" type="slidenum">
              <a:rPr lang="en-GB" altLang="en-US"/>
              <a:pPr>
                <a:defRPr/>
              </a:pPr>
              <a:t>‹#›</a:t>
            </a:fld>
            <a:endParaRPr lang="en-GB" altLang="en-US"/>
          </a:p>
        </p:txBody>
      </p:sp>
    </p:spTree>
    <p:extLst>
      <p:ext uri="{BB962C8B-B14F-4D97-AF65-F5344CB8AC3E}">
        <p14:creationId xmlns:p14="http://schemas.microsoft.com/office/powerpoint/2010/main" val="24824233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EA42FDD-B972-3850-30EE-E248D19CA416}"/>
              </a:ext>
            </a:extLst>
          </p:cNvPr>
          <p:cNvSpPr>
            <a:spLocks noGrp="1"/>
          </p:cNvSpPr>
          <p:nvPr>
            <p:ph type="dt" sz="half" idx="10"/>
          </p:nvPr>
        </p:nvSpPr>
        <p:spPr/>
        <p:txBody>
          <a:bodyPr/>
          <a:lstStyle>
            <a:lvl1pPr>
              <a:defRPr/>
            </a:lvl1pPr>
          </a:lstStyle>
          <a:p>
            <a:pPr>
              <a:defRPr/>
            </a:pPr>
            <a:fld id="{C25A8A71-A270-704E-8B7E-06F2AE12588E}" type="datetime1">
              <a:rPr lang="en-GB" altLang="en-US" smtClean="0"/>
              <a:t>09/03/2026</a:t>
            </a:fld>
            <a:endParaRPr lang="en-GB" altLang="en-US"/>
          </a:p>
        </p:txBody>
      </p:sp>
      <p:sp>
        <p:nvSpPr>
          <p:cNvPr id="5" name="Slide Number Placeholder 5">
            <a:extLst>
              <a:ext uri="{FF2B5EF4-FFF2-40B4-BE49-F238E27FC236}">
                <a16:creationId xmlns:a16="http://schemas.microsoft.com/office/drawing/2014/main" id="{5894E11C-2E40-CD88-3068-3E10D61D5489}"/>
              </a:ext>
            </a:extLst>
          </p:cNvPr>
          <p:cNvSpPr>
            <a:spLocks noGrp="1"/>
          </p:cNvSpPr>
          <p:nvPr>
            <p:ph type="sldNum" sz="quarter" idx="11"/>
          </p:nvPr>
        </p:nvSpPr>
        <p:spPr/>
        <p:txBody>
          <a:bodyPr/>
          <a:lstStyle>
            <a:lvl1pPr>
              <a:defRPr/>
            </a:lvl1pPr>
          </a:lstStyle>
          <a:p>
            <a:pPr>
              <a:defRPr/>
            </a:pPr>
            <a:fld id="{9FA967C4-316C-0A49-913B-1B8FFC4BCA44}" type="slidenum">
              <a:rPr lang="en-GB" altLang="en-US"/>
              <a:pPr>
                <a:defRPr/>
              </a:pPr>
              <a:t>‹#›</a:t>
            </a:fld>
            <a:endParaRPr lang="en-GB" altLang="en-US"/>
          </a:p>
        </p:txBody>
      </p:sp>
    </p:spTree>
    <p:extLst>
      <p:ext uri="{BB962C8B-B14F-4D97-AF65-F5344CB8AC3E}">
        <p14:creationId xmlns:p14="http://schemas.microsoft.com/office/powerpoint/2010/main" val="9346580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42BEAAD-D45A-C66D-B03E-F1E75EBB8C6B}"/>
              </a:ext>
            </a:extLst>
          </p:cNvPr>
          <p:cNvSpPr>
            <a:spLocks noGrp="1"/>
          </p:cNvSpPr>
          <p:nvPr>
            <p:ph type="dt" sz="half" idx="10"/>
          </p:nvPr>
        </p:nvSpPr>
        <p:spPr/>
        <p:txBody>
          <a:bodyPr/>
          <a:lstStyle>
            <a:lvl1pPr>
              <a:defRPr/>
            </a:lvl1pPr>
          </a:lstStyle>
          <a:p>
            <a:pPr>
              <a:defRPr/>
            </a:pPr>
            <a:fld id="{EB192E03-62DB-B84A-9ADA-404A40B17105}" type="datetime1">
              <a:rPr lang="en-GB" altLang="en-US" smtClean="0"/>
              <a:t>09/03/2026</a:t>
            </a:fld>
            <a:endParaRPr lang="en-GB" altLang="en-US"/>
          </a:p>
        </p:txBody>
      </p:sp>
      <p:sp>
        <p:nvSpPr>
          <p:cNvPr id="5" name="Slide Number Placeholder 5">
            <a:extLst>
              <a:ext uri="{FF2B5EF4-FFF2-40B4-BE49-F238E27FC236}">
                <a16:creationId xmlns:a16="http://schemas.microsoft.com/office/drawing/2014/main" id="{EDFCB9E4-5902-4264-30A9-0FD26ED6DC20}"/>
              </a:ext>
            </a:extLst>
          </p:cNvPr>
          <p:cNvSpPr>
            <a:spLocks noGrp="1"/>
          </p:cNvSpPr>
          <p:nvPr>
            <p:ph type="sldNum" sz="quarter" idx="11"/>
          </p:nvPr>
        </p:nvSpPr>
        <p:spPr/>
        <p:txBody>
          <a:bodyPr/>
          <a:lstStyle>
            <a:lvl1pPr>
              <a:defRPr/>
            </a:lvl1pPr>
          </a:lstStyle>
          <a:p>
            <a:pPr>
              <a:defRPr/>
            </a:pPr>
            <a:fld id="{79561194-E808-B04F-8AD2-A9FF63FFA6EC}" type="slidenum">
              <a:rPr lang="en-GB" altLang="en-US"/>
              <a:pPr>
                <a:defRPr/>
              </a:pPr>
              <a:t>‹#›</a:t>
            </a:fld>
            <a:endParaRPr lang="en-GB" altLang="en-US"/>
          </a:p>
        </p:txBody>
      </p:sp>
    </p:spTree>
    <p:extLst>
      <p:ext uri="{BB962C8B-B14F-4D97-AF65-F5344CB8AC3E}">
        <p14:creationId xmlns:p14="http://schemas.microsoft.com/office/powerpoint/2010/main" val="35120568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ext only slide">
    <p:spTree>
      <p:nvGrpSpPr>
        <p:cNvPr id="1" name=""/>
        <p:cNvGrpSpPr/>
        <p:nvPr/>
      </p:nvGrpSpPr>
      <p:grpSpPr>
        <a:xfrm>
          <a:off x="0" y="0"/>
          <a:ext cx="0" cy="0"/>
          <a:chOff x="0" y="0"/>
          <a:chExt cx="0" cy="0"/>
        </a:xfrm>
      </p:grpSpPr>
      <p:sp>
        <p:nvSpPr>
          <p:cNvPr id="9" name="Text Placeholder 8"/>
          <p:cNvSpPr>
            <a:spLocks noGrp="1"/>
          </p:cNvSpPr>
          <p:nvPr>
            <p:ph type="body" sz="quarter" idx="10"/>
          </p:nvPr>
        </p:nvSpPr>
        <p:spPr>
          <a:xfrm>
            <a:off x="321464" y="871617"/>
            <a:ext cx="8229109" cy="391557"/>
          </a:xfrm>
          <a:prstGeom prst="rect">
            <a:avLst/>
          </a:prstGeom>
        </p:spPr>
        <p:txBody>
          <a:bodyPr/>
          <a:lstStyle>
            <a:lvl1pPr marL="0" indent="0">
              <a:buNone/>
              <a:defRPr sz="2139" baseline="0">
                <a:solidFill>
                  <a:schemeClr val="bg1"/>
                </a:solidFill>
                <a:latin typeface="Arial MT Lt"/>
              </a:defRPr>
            </a:lvl1pPr>
          </a:lstStyle>
          <a:p>
            <a:pPr lvl="0"/>
            <a:r>
              <a:rPr lang="en-GB"/>
              <a:t>Click to edit Master text styles</a:t>
            </a:r>
          </a:p>
        </p:txBody>
      </p:sp>
      <p:sp>
        <p:nvSpPr>
          <p:cNvPr id="11" name="Text Placeholder 13"/>
          <p:cNvSpPr>
            <a:spLocks noGrp="1"/>
          </p:cNvSpPr>
          <p:nvPr>
            <p:ph type="body" sz="quarter" idx="13"/>
          </p:nvPr>
        </p:nvSpPr>
        <p:spPr>
          <a:xfrm>
            <a:off x="271018" y="2183578"/>
            <a:ext cx="8551517" cy="3726705"/>
          </a:xfrm>
          <a:prstGeom prst="rect">
            <a:avLst/>
          </a:prstGeom>
        </p:spPr>
        <p:txBody>
          <a:bodyPr/>
          <a:lstStyle>
            <a:lvl1pPr marL="244459" marR="0" indent="-244459" algn="l" defTabSz="782269" rtl="0" eaLnBrk="1" fontAlgn="auto" latinLnBrk="0" hangingPunct="1">
              <a:lnSpc>
                <a:spcPct val="90000"/>
              </a:lnSpc>
              <a:spcBef>
                <a:spcPts val="856"/>
              </a:spcBef>
              <a:spcAft>
                <a:spcPts val="0"/>
              </a:spcAft>
              <a:buClrTx/>
              <a:buSzTx/>
              <a:buFont typeface="Arial" panose="020B0604020202020204" pitchFamily="34" charset="0"/>
              <a:buChar char="•"/>
              <a:tabLst/>
              <a:defRPr sz="1540" baseline="0">
                <a:latin typeface="Arial MT Lt"/>
              </a:defRPr>
            </a:lvl1pPr>
            <a:lvl2pPr marL="635594" indent="-244459">
              <a:buFont typeface="Arial" panose="020B0604020202020204" pitchFamily="34" charset="0"/>
              <a:buChar char="•"/>
              <a:defRPr sz="1540"/>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Text Placeholder 10"/>
          <p:cNvSpPr>
            <a:spLocks noGrp="1"/>
          </p:cNvSpPr>
          <p:nvPr>
            <p:ph type="body" sz="quarter" idx="11"/>
          </p:nvPr>
        </p:nvSpPr>
        <p:spPr>
          <a:xfrm>
            <a:off x="321464" y="1305793"/>
            <a:ext cx="8229109" cy="391557"/>
          </a:xfrm>
          <a:prstGeom prst="rect">
            <a:avLst/>
          </a:prstGeom>
        </p:spPr>
        <p:txBody>
          <a:bodyPr/>
          <a:lstStyle>
            <a:lvl1pPr marL="0" indent="0">
              <a:buNone/>
              <a:defRPr sz="2139" baseline="0">
                <a:solidFill>
                  <a:schemeClr val="bg1"/>
                </a:solidFill>
                <a:latin typeface="Arial MT Lt"/>
              </a:defRPr>
            </a:lvl1pPr>
          </a:lstStyle>
          <a:p>
            <a:pPr lvl="0"/>
            <a:r>
              <a:rPr lang="en-GB"/>
              <a:t>Click to edit Master text styles</a:t>
            </a:r>
          </a:p>
        </p:txBody>
      </p:sp>
    </p:spTree>
    <p:extLst>
      <p:ext uri="{BB962C8B-B14F-4D97-AF65-F5344CB8AC3E}">
        <p14:creationId xmlns:p14="http://schemas.microsoft.com/office/powerpoint/2010/main" val="25273393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_Custom Layou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2D6ED-E3BD-AA8C-EA6C-B4B107DF4A56}"/>
              </a:ext>
            </a:extLst>
          </p:cNvPr>
          <p:cNvSpPr>
            <a:spLocks noGrp="1"/>
          </p:cNvSpPr>
          <p:nvPr>
            <p:ph type="title"/>
          </p:nvPr>
        </p:nvSpPr>
        <p:spPr>
          <a:xfrm>
            <a:off x="418582" y="347740"/>
            <a:ext cx="6695282" cy="933485"/>
          </a:xfrm>
        </p:spPr>
        <p:txBody>
          <a:bodyPr/>
          <a:lstStyle/>
          <a:p>
            <a:r>
              <a:rPr lang="en-GB" dirty="0"/>
              <a:t>Click to edit Master title style</a:t>
            </a:r>
          </a:p>
        </p:txBody>
      </p:sp>
      <p:sp>
        <p:nvSpPr>
          <p:cNvPr id="3" name="Slide Number Placeholder 2">
            <a:extLst>
              <a:ext uri="{FF2B5EF4-FFF2-40B4-BE49-F238E27FC236}">
                <a16:creationId xmlns:a16="http://schemas.microsoft.com/office/drawing/2014/main" id="{CD7F4C4A-D3B6-3276-EFCF-9D8947CB25B1}"/>
              </a:ext>
            </a:extLst>
          </p:cNvPr>
          <p:cNvSpPr>
            <a:spLocks noGrp="1"/>
          </p:cNvSpPr>
          <p:nvPr>
            <p:ph type="sldNum" sz="quarter" idx="10"/>
          </p:nvPr>
        </p:nvSpPr>
        <p:spPr/>
        <p:txBody>
          <a:bodyPr/>
          <a:lstStyle/>
          <a:p>
            <a:fld id="{8C17AFF1-1D8A-394A-898D-E0FE52356337}" type="slidenum">
              <a:rPr lang="en-US" smtClean="0"/>
              <a:pPr/>
              <a:t>‹#›</a:t>
            </a:fld>
            <a:endParaRPr lang="en-US" dirty="0"/>
          </a:p>
        </p:txBody>
      </p:sp>
      <p:sp>
        <p:nvSpPr>
          <p:cNvPr id="4" name="Date Placeholder 3">
            <a:extLst>
              <a:ext uri="{FF2B5EF4-FFF2-40B4-BE49-F238E27FC236}">
                <a16:creationId xmlns:a16="http://schemas.microsoft.com/office/drawing/2014/main" id="{DECDA0D4-62ED-A0A2-D3C4-7DFB32F3315D}"/>
              </a:ext>
            </a:extLst>
          </p:cNvPr>
          <p:cNvSpPr>
            <a:spLocks noGrp="1"/>
          </p:cNvSpPr>
          <p:nvPr>
            <p:ph type="dt" sz="half" idx="11"/>
          </p:nvPr>
        </p:nvSpPr>
        <p:spPr/>
        <p:txBody>
          <a:bodyPr/>
          <a:lstStyle/>
          <a:p>
            <a:fld id="{9A7C9CC7-CEF8-8042-9E1A-536E282ED398}" type="datetime1">
              <a:rPr lang="en-GB" smtClean="0"/>
              <a:t>09/03/2026</a:t>
            </a:fld>
            <a:endParaRPr lang="en-US" dirty="0"/>
          </a:p>
        </p:txBody>
      </p:sp>
      <p:sp>
        <p:nvSpPr>
          <p:cNvPr id="5" name="Footer Placeholder 4">
            <a:extLst>
              <a:ext uri="{FF2B5EF4-FFF2-40B4-BE49-F238E27FC236}">
                <a16:creationId xmlns:a16="http://schemas.microsoft.com/office/drawing/2014/main" id="{1FEBDA12-AEFA-632D-F177-29497299E697}"/>
              </a:ext>
            </a:extLst>
          </p:cNvPr>
          <p:cNvSpPr>
            <a:spLocks noGrp="1"/>
          </p:cNvSpPr>
          <p:nvPr>
            <p:ph type="ftr" sz="quarter" idx="12"/>
          </p:nvPr>
        </p:nvSpPr>
        <p:spPr/>
        <p:txBody>
          <a:bodyPr/>
          <a:lstStyle/>
          <a:p>
            <a:r>
              <a:rPr lang="en-US"/>
              <a:t>7010SSL</a:t>
            </a:r>
            <a:endParaRPr lang="en-US" dirty="0"/>
          </a:p>
        </p:txBody>
      </p:sp>
      <p:sp>
        <p:nvSpPr>
          <p:cNvPr id="7" name="Text Placeholder 6">
            <a:extLst>
              <a:ext uri="{FF2B5EF4-FFF2-40B4-BE49-F238E27FC236}">
                <a16:creationId xmlns:a16="http://schemas.microsoft.com/office/drawing/2014/main" id="{9311F2E8-7744-434A-59A8-A26388DD3B8C}"/>
              </a:ext>
            </a:extLst>
          </p:cNvPr>
          <p:cNvSpPr>
            <a:spLocks noGrp="1"/>
          </p:cNvSpPr>
          <p:nvPr>
            <p:ph type="body" sz="quarter" idx="13"/>
          </p:nvPr>
        </p:nvSpPr>
        <p:spPr>
          <a:xfrm>
            <a:off x="419101" y="1420535"/>
            <a:ext cx="8238339" cy="4317748"/>
          </a:xfrm>
          <a:prstGeom prst="rect">
            <a:avLst/>
          </a:prstGeom>
        </p:spPr>
        <p:txBody>
          <a:bodyPr/>
          <a:lstStyle>
            <a:lvl2pPr>
              <a:defRPr sz="1400"/>
            </a:lvl2pPr>
            <a:lvl3pPr>
              <a:defRPr sz="1200"/>
            </a:lvl3p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p>
        </p:txBody>
      </p:sp>
    </p:spTree>
    <p:extLst>
      <p:ext uri="{BB962C8B-B14F-4D97-AF65-F5344CB8AC3E}">
        <p14:creationId xmlns:p14="http://schemas.microsoft.com/office/powerpoint/2010/main" val="2059003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9D57690C-FBA6-6CE2-3EDD-770E96AB02C1}"/>
              </a:ext>
            </a:extLst>
          </p:cNvPr>
          <p:cNvSpPr>
            <a:spLocks noGrp="1"/>
          </p:cNvSpPr>
          <p:nvPr>
            <p:ph type="title"/>
          </p:nvPr>
        </p:nvSpPr>
        <p:spPr bwMode="auto">
          <a:xfrm>
            <a:off x="457200" y="274638"/>
            <a:ext cx="8229600" cy="9221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dirty="0"/>
              <a:t>Click to edit Master title style</a:t>
            </a:r>
            <a:endParaRPr lang="en-GB" altLang="en-US" dirty="0"/>
          </a:p>
        </p:txBody>
      </p:sp>
      <p:sp>
        <p:nvSpPr>
          <p:cNvPr id="1027" name="Text Placeholder 2">
            <a:extLst>
              <a:ext uri="{FF2B5EF4-FFF2-40B4-BE49-F238E27FC236}">
                <a16:creationId xmlns:a16="http://schemas.microsoft.com/office/drawing/2014/main" id="{F2E22761-D157-0AB6-4C7F-2A5512BFFA71}"/>
              </a:ext>
            </a:extLst>
          </p:cNvPr>
          <p:cNvSpPr>
            <a:spLocks noGrp="1"/>
          </p:cNvSpPr>
          <p:nvPr>
            <p:ph type="body" idx="1"/>
          </p:nvPr>
        </p:nvSpPr>
        <p:spPr bwMode="auto">
          <a:xfrm>
            <a:off x="457200" y="1412776"/>
            <a:ext cx="8229600" cy="4103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dirty="0"/>
              <a:t>Edit Master text styles</a:t>
            </a:r>
          </a:p>
          <a:p>
            <a:pPr lvl="1"/>
            <a:r>
              <a:rPr lang="en-US" altLang="en-US" dirty="0"/>
              <a:t>Second level</a:t>
            </a:r>
          </a:p>
          <a:p>
            <a:pPr lvl="2"/>
            <a:r>
              <a:rPr lang="en-US" altLang="en-US" dirty="0"/>
              <a:t>Third level</a:t>
            </a:r>
          </a:p>
          <a:p>
            <a:pPr lvl="3"/>
            <a:r>
              <a:rPr lang="en-US" altLang="en-US" dirty="0"/>
              <a:t>Fourth level</a:t>
            </a:r>
          </a:p>
          <a:p>
            <a:pPr lvl="4"/>
            <a:r>
              <a:rPr lang="en-US" altLang="en-US" dirty="0"/>
              <a:t>Fifth level</a:t>
            </a:r>
            <a:endParaRPr lang="en-GB" altLang="en-US" dirty="0"/>
          </a:p>
        </p:txBody>
      </p:sp>
      <p:sp>
        <p:nvSpPr>
          <p:cNvPr id="4" name="Date Placeholder 3">
            <a:extLst>
              <a:ext uri="{FF2B5EF4-FFF2-40B4-BE49-F238E27FC236}">
                <a16:creationId xmlns:a16="http://schemas.microsoft.com/office/drawing/2014/main" id="{A86DCA00-797A-5495-55FF-B90065FBF651}"/>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05DD1269-5803-804D-ABA4-D02D216565D7}" type="datetime1">
              <a:rPr lang="en-GB" altLang="en-US" smtClean="0"/>
              <a:t>09/03/2026</a:t>
            </a:fld>
            <a:endParaRPr lang="en-GB" altLang="en-US"/>
          </a:p>
        </p:txBody>
      </p:sp>
      <p:sp>
        <p:nvSpPr>
          <p:cNvPr id="6" name="Slide Number Placeholder 5">
            <a:extLst>
              <a:ext uri="{FF2B5EF4-FFF2-40B4-BE49-F238E27FC236}">
                <a16:creationId xmlns:a16="http://schemas.microsoft.com/office/drawing/2014/main" id="{AE14E1DC-DD40-7BCC-A98C-8376CB78735B}"/>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chemeClr val="bg1"/>
                </a:solidFill>
                <a:latin typeface="Arial" panose="020B0604020202020204" pitchFamily="34" charset="0"/>
                <a:cs typeface="Arial" panose="020B0604020202020204" pitchFamily="34" charset="0"/>
              </a:defRPr>
            </a:lvl1pPr>
          </a:lstStyle>
          <a:p>
            <a:pPr>
              <a:defRPr/>
            </a:pPr>
            <a:fld id="{491E46BB-5060-5448-ABEE-8BAC258016C0}" type="slidenum">
              <a:rPr lang="en-GB" altLang="en-US" smtClean="0"/>
              <a:pPr>
                <a:defRPr/>
              </a:pPr>
              <a:t>‹#›</a:t>
            </a:fld>
            <a:endParaRPr lang="en-GB"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856" r:id="rId1"/>
    <p:sldLayoutId id="2147483857" r:id="rId2"/>
    <p:sldLayoutId id="2147483847" r:id="rId3"/>
    <p:sldLayoutId id="2147483848" r:id="rId4"/>
    <p:sldLayoutId id="2147483849" r:id="rId5"/>
    <p:sldLayoutId id="2147483850" r:id="rId6"/>
    <p:sldLayoutId id="2147483851" r:id="rId7"/>
    <p:sldLayoutId id="2147483852" r:id="rId8"/>
    <p:sldLayoutId id="2147483853" r:id="rId9"/>
    <p:sldLayoutId id="2147483854" r:id="rId10"/>
    <p:sldLayoutId id="2147483855" r:id="rId11"/>
    <p:sldLayoutId id="2147483858" r:id="rId12"/>
    <p:sldLayoutId id="2147483859" r:id="rId13"/>
  </p:sldLayoutIdLst>
  <p:hf hdr="0" ftr="0" dt="0"/>
  <p:txStyles>
    <p:titleStyle>
      <a:lvl1pPr algn="l" rtl="0" eaLnBrk="0" fontAlgn="base" hangingPunct="0">
        <a:spcBef>
          <a:spcPct val="0"/>
        </a:spcBef>
        <a:spcAft>
          <a:spcPct val="0"/>
        </a:spcAft>
        <a:defRPr sz="3600" b="1" kern="1200">
          <a:solidFill>
            <a:schemeClr val="tx1"/>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ts val="600"/>
        </a:spcBef>
        <a:spcAft>
          <a:spcPts val="600"/>
        </a:spcAft>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1pPr>
      <a:lvl2pPr marL="742950" indent="-285750" algn="l" rtl="0" eaLnBrk="0" fontAlgn="base" hangingPunct="0">
        <a:spcBef>
          <a:spcPts val="600"/>
        </a:spcBef>
        <a:spcAft>
          <a:spcPts val="600"/>
        </a:spcAft>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2pPr>
      <a:lvl3pPr marL="1143000" indent="-228600" algn="l" rtl="0" eaLnBrk="0" fontAlgn="base" hangingPunct="0">
        <a:spcBef>
          <a:spcPts val="600"/>
        </a:spcBef>
        <a:spcAft>
          <a:spcPts val="600"/>
        </a:spcAft>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3pPr>
      <a:lvl4pPr marL="1600200" indent="-228600" algn="l" rtl="0" eaLnBrk="0" fontAlgn="base" hangingPunct="0">
        <a:spcBef>
          <a:spcPts val="600"/>
        </a:spcBef>
        <a:spcAft>
          <a:spcPts val="600"/>
        </a:spcAft>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4pPr>
      <a:lvl5pPr marL="2057400" indent="-228600" algn="l" rtl="0" eaLnBrk="0" fontAlgn="base" hangingPunct="0">
        <a:spcBef>
          <a:spcPts val="600"/>
        </a:spcBef>
        <a:spcAft>
          <a:spcPts val="600"/>
        </a:spcAft>
        <a:buFont typeface="Arial" panose="020B0604020202020204" pitchFamily="34" charset="0"/>
        <a:buChar char="»"/>
        <a:defRPr sz="16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theculturefactor.com/country-comparison-tool"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globeproject.com/"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youtube.com/watch?v=b2f2Kqt_KcE" TargetMode="External"/><Relationship Id="rId2" Type="http://schemas.openxmlformats.org/officeDocument/2006/relationships/hyperlink" Target="https://www.youtube.com/watch?v=Ekp3uFwv60E&amp;t=33s"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worldbank.org/en/publication/worldwide-governance-indicators"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hyperlink" Target="https://www.nature.com/articles/s41562-021-01196-4" TargetMode="External"/><Relationship Id="rId2" Type="http://schemas.openxmlformats.org/officeDocument/2006/relationships/hyperlink" Target="https://www.oecd.org/employment/outlook/"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microsoft.com/en-us/worklab/work-trend-index"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hyperlink" Target="https://www.reuters.com/article/us-amazon-com-jobs-automation-insight-idUSKCN1MK08G" TargetMode="External"/><Relationship Id="rId2" Type="http://schemas.openxmlformats.org/officeDocument/2006/relationships/hyperlink" Target="https://www.upturn.org/reports/2018/hiring-algorithms/"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www.europarl.europa.eu/legislative-train/theme-a-europe-fit-for-the-digital-age/file-regulation-on-artificial-intelligence"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hyperlink" Target="https://unctad.org/publication/world-investment-report-2023" TargetMode="External"/><Relationship Id="rId2" Type="http://schemas.openxmlformats.org/officeDocument/2006/relationships/hyperlink" Target="https://www.ilo.org/global/publications/books/WCMS_652001/lang--en/index.htm" TargetMode="Externa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www.congress.gov/bill/118th-congress/house-bill/7521" TargetMode="External"/><Relationship Id="rId2" Type="http://schemas.openxmlformats.org/officeDocument/2006/relationships/hyperlink" Target="https://www.gov.uk/skilled-worker-visa"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onlinelibrary.wiley.com/doi/10.1111/j.1468-2370.2011.00328.x" TargetMode="External"/><Relationship Id="rId2" Type="http://schemas.openxmlformats.org/officeDocument/2006/relationships/hyperlink" Target="https://www.worldbank.org/en/topic/climatechange/publication/groundswell-preparing-for-internal-climate-migration" TargetMode="External"/><Relationship Id="rId1" Type="http://schemas.openxmlformats.org/officeDocument/2006/relationships/slideLayout" Target="../slideLayouts/slideLayout2.xml"/><Relationship Id="rId5" Type="http://schemas.openxmlformats.org/officeDocument/2006/relationships/hyperlink" Target="https://www.weforum.org/publications/the-future-of-jobs-report-2023/" TargetMode="External"/><Relationship Id="rId4" Type="http://schemas.openxmlformats.org/officeDocument/2006/relationships/hyperlink" Target="https://oxfordexecutive.co.uk/case-study-unilevers-sustainable-living-plan/" TargetMode="Externa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hyperlink" Target="https://www.bbc.co.uk/news/business-67885910" TargetMode="External"/><Relationship Id="rId2" Type="http://schemas.openxmlformats.org/officeDocument/2006/relationships/hyperlink" Target="https://corporate.mcdonalds.com/corpmcd/our-stories/article/global-standards.html" TargetMode="External"/><Relationship Id="rId1" Type="http://schemas.openxmlformats.org/officeDocument/2006/relationships/slideLayout" Target="../slideLayouts/slideLayout2.xml"/><Relationship Id="rId4" Type="http://schemas.openxmlformats.org/officeDocument/2006/relationships/hyperlink" Target="https://www.ilo.org/publications/flagship-reports/global-wage-report-2024-25-wage-inequality-decreasing-globally" TargetMode="External"/></Relationships>
</file>

<file path=ppt/slides/_rels/slide40.xml.rels><?xml version="1.0" encoding="UTF-8" standalone="yes"?>
<Relationships xmlns="http://schemas.openxmlformats.org/package/2006/relationships"><Relationship Id="rId2" Type="http://schemas.openxmlformats.org/officeDocument/2006/relationships/hyperlink" Target="https://www.oecd.org/content/dam/oecd/en/publications/reports/2025/02/algorithmic-management-in-the-workplace_3c84ed6d/287c13c4-en.pdf"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hyperlink" Target="https://www.reuters.com/technology/ibm-pause-hiring-plans-replace-7800-jobs-with-ai-bloomberg-news-2023-05-01/" TargetMode="External"/><Relationship Id="rId2" Type="http://schemas.openxmlformats.org/officeDocument/2006/relationships/hyperlink" Target="https://www.weforum.org/publications/the-future-of-jobs-report-2023/" TargetMode="Externa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s://www.oecd.org/en/topics/employment.html" TargetMode="External"/><Relationship Id="rId2" Type="http://schemas.openxmlformats.org/officeDocument/2006/relationships/hyperlink" Target="https://www.aboutamazon.com/workplace/upskilling-commitment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hyperlink" Target="https://www.upturn.org/work/help-wanted/" TargetMode="Externa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hyperlink" Target="https://www.ilo.org/publications/generative-ai-and-jobs-refined-global-index-occupational-exposure" TargetMode="External"/><Relationship Id="rId2" Type="http://schemas.openxmlformats.org/officeDocument/2006/relationships/hyperlink" Target="https://www.mckinsey.com/mgi/our-research/generative-ai-and-the-future-of-work-in-america" TargetMode="Externa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a:extLst>
              <a:ext uri="{FF2B5EF4-FFF2-40B4-BE49-F238E27FC236}">
                <a16:creationId xmlns:a16="http://schemas.microsoft.com/office/drawing/2014/main" id="{D85628CD-0CBD-A4BA-A8BC-7F3AC721EE6E}"/>
              </a:ext>
            </a:extLst>
          </p:cNvPr>
          <p:cNvSpPr>
            <a:spLocks noGrp="1"/>
          </p:cNvSpPr>
          <p:nvPr>
            <p:ph type="ctrTitle"/>
          </p:nvPr>
        </p:nvSpPr>
        <p:spPr/>
        <p:txBody>
          <a:bodyPr/>
          <a:lstStyle/>
          <a:p>
            <a:pPr eaLnBrk="1" hangingPunct="1"/>
            <a:r>
              <a:rPr lang="en-GB" altLang="en-US" dirty="0"/>
              <a:t>LCBB5012 </a:t>
            </a:r>
          </a:p>
        </p:txBody>
      </p:sp>
      <p:sp>
        <p:nvSpPr>
          <p:cNvPr id="6147" name="Subtitle 4">
            <a:extLst>
              <a:ext uri="{FF2B5EF4-FFF2-40B4-BE49-F238E27FC236}">
                <a16:creationId xmlns:a16="http://schemas.microsoft.com/office/drawing/2014/main" id="{00D42C6E-1758-C313-E26A-A5B5DC62BEA6}"/>
              </a:ext>
            </a:extLst>
          </p:cNvPr>
          <p:cNvSpPr>
            <a:spLocks noGrp="1"/>
          </p:cNvSpPr>
          <p:nvPr>
            <p:ph type="subTitle" idx="1"/>
          </p:nvPr>
        </p:nvSpPr>
        <p:spPr>
          <a:xfrm>
            <a:off x="1369368" y="2276872"/>
            <a:ext cx="6400800" cy="2788295"/>
          </a:xfrm>
        </p:spPr>
        <p:txBody>
          <a:bodyPr/>
          <a:lstStyle/>
          <a:p>
            <a:pPr eaLnBrk="1" hangingPunct="1"/>
            <a:r>
              <a:rPr lang="en-GB" altLang="en-US" dirty="0"/>
              <a:t>Principles of Human Resource Management</a:t>
            </a:r>
          </a:p>
          <a:p>
            <a:pPr eaLnBrk="1" hangingPunct="1"/>
            <a:r>
              <a:rPr lang="en-GB" altLang="en-US" dirty="0"/>
              <a:t>WEEK 9</a:t>
            </a:r>
          </a:p>
          <a:p>
            <a:pPr eaLnBrk="1" hangingPunct="1"/>
            <a:r>
              <a:rPr lang="en-GB" dirty="0"/>
              <a:t>Global Issues for Human Resource Managers</a:t>
            </a:r>
            <a:endParaRPr lang="en-GB"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40670945-FFC5-917D-6D97-0DF1A7714AE4}"/>
              </a:ext>
            </a:extLst>
          </p:cNvPr>
          <p:cNvSpPr>
            <a:spLocks noGrp="1"/>
          </p:cNvSpPr>
          <p:nvPr>
            <p:ph type="title"/>
          </p:nvPr>
        </p:nvSpPr>
        <p:spPr/>
        <p:txBody>
          <a:bodyPr/>
          <a:lstStyle/>
          <a:p>
            <a:pPr eaLnBrk="1" hangingPunct="1"/>
            <a:r>
              <a:rPr lang="en-GB" altLang="en-US" b="1" dirty="0"/>
              <a:t>Recap – Week 8</a:t>
            </a:r>
          </a:p>
        </p:txBody>
      </p:sp>
      <p:sp>
        <p:nvSpPr>
          <p:cNvPr id="8195" name="Content Placeholder 2">
            <a:extLst>
              <a:ext uri="{FF2B5EF4-FFF2-40B4-BE49-F238E27FC236}">
                <a16:creationId xmlns:a16="http://schemas.microsoft.com/office/drawing/2014/main" id="{D248F822-57EC-0C09-C08C-A0F0D9DF61EA}"/>
              </a:ext>
            </a:extLst>
          </p:cNvPr>
          <p:cNvSpPr>
            <a:spLocks noGrp="1"/>
          </p:cNvSpPr>
          <p:nvPr>
            <p:ph idx="1"/>
          </p:nvPr>
        </p:nvSpPr>
        <p:spPr/>
        <p:txBody>
          <a:bodyPr/>
          <a:lstStyle/>
          <a:p>
            <a:pPr>
              <a:spcBef>
                <a:spcPts val="300"/>
              </a:spcBef>
              <a:spcAft>
                <a:spcPts val="300"/>
              </a:spcAft>
            </a:pPr>
            <a:r>
              <a:rPr lang="en-GB" sz="1800" dirty="0"/>
              <a:t>Equality means the same treatment; equity means fair treatment based on need</a:t>
            </a:r>
          </a:p>
          <a:p>
            <a:pPr>
              <a:spcBef>
                <a:spcPts val="300"/>
              </a:spcBef>
              <a:spcAft>
                <a:spcPts val="300"/>
              </a:spcAft>
            </a:pPr>
            <a:r>
              <a:rPr lang="en-GB" sz="1800" dirty="0"/>
              <a:t>Legal compliance does not always guarantee fairness</a:t>
            </a:r>
          </a:p>
          <a:p>
            <a:pPr>
              <a:spcBef>
                <a:spcPts val="300"/>
              </a:spcBef>
              <a:spcAft>
                <a:spcPts val="300"/>
              </a:spcAft>
            </a:pPr>
            <a:r>
              <a:rPr lang="en-GB" sz="1800" dirty="0"/>
              <a:t>Unconscious bias can influence recruitment, pay, and promotion</a:t>
            </a:r>
          </a:p>
          <a:p>
            <a:pPr>
              <a:spcBef>
                <a:spcPts val="300"/>
              </a:spcBef>
              <a:spcAft>
                <a:spcPts val="300"/>
              </a:spcAft>
            </a:pPr>
            <a:r>
              <a:rPr lang="en-GB" sz="1800" dirty="0"/>
              <a:t>Organisational systems (targets, rewards, governance) can embed unethical behaviour</a:t>
            </a:r>
          </a:p>
          <a:p>
            <a:pPr>
              <a:spcBef>
                <a:spcPts val="300"/>
              </a:spcBef>
              <a:spcAft>
                <a:spcPts val="300"/>
              </a:spcAft>
            </a:pPr>
            <a:r>
              <a:rPr lang="en-GB" sz="1800" dirty="0"/>
              <a:t>Corporate scandals often reflect systemic failures, not just “bad individuals”</a:t>
            </a:r>
          </a:p>
          <a:p>
            <a:pPr>
              <a:spcBef>
                <a:spcPts val="300"/>
              </a:spcBef>
              <a:spcAft>
                <a:spcPts val="300"/>
              </a:spcAft>
            </a:pPr>
            <a:r>
              <a:rPr lang="en-GB" sz="1800" dirty="0"/>
              <a:t>HR plays a critical role in:</a:t>
            </a:r>
          </a:p>
          <a:p>
            <a:pPr lvl="1">
              <a:spcBef>
                <a:spcPts val="300"/>
              </a:spcBef>
              <a:spcAft>
                <a:spcPts val="300"/>
              </a:spcAft>
            </a:pPr>
            <a:r>
              <a:rPr lang="en-GB" sz="1400" dirty="0"/>
              <a:t>Designing fair recruitment systems</a:t>
            </a:r>
          </a:p>
          <a:p>
            <a:pPr lvl="1">
              <a:spcBef>
                <a:spcPts val="300"/>
              </a:spcBef>
              <a:spcAft>
                <a:spcPts val="300"/>
              </a:spcAft>
            </a:pPr>
            <a:r>
              <a:rPr lang="en-GB" sz="1400" dirty="0"/>
              <a:t>Aligning rewards with values</a:t>
            </a:r>
          </a:p>
          <a:p>
            <a:pPr lvl="1">
              <a:spcBef>
                <a:spcPts val="300"/>
              </a:spcBef>
              <a:spcAft>
                <a:spcPts val="300"/>
              </a:spcAft>
            </a:pPr>
            <a:r>
              <a:rPr lang="en-GB" sz="1400" dirty="0"/>
              <a:t>Creating an ethical culture</a:t>
            </a:r>
          </a:p>
          <a:p>
            <a:pPr lvl="1">
              <a:spcBef>
                <a:spcPts val="300"/>
              </a:spcBef>
              <a:spcAft>
                <a:spcPts val="300"/>
              </a:spcAft>
            </a:pPr>
            <a:r>
              <a:rPr lang="en-GB" sz="1400" dirty="0"/>
              <a:t>Protecting whistleblowers</a:t>
            </a:r>
          </a:p>
          <a:p>
            <a:pPr lvl="1">
              <a:spcBef>
                <a:spcPts val="300"/>
              </a:spcBef>
              <a:spcAft>
                <a:spcPts val="300"/>
              </a:spcAft>
            </a:pPr>
            <a:r>
              <a:rPr lang="en-GB" sz="1400" dirty="0"/>
              <a:t>Promoting inclusion</a:t>
            </a:r>
          </a:p>
        </p:txBody>
      </p:sp>
      <p:sp>
        <p:nvSpPr>
          <p:cNvPr id="3" name="Slide Number Placeholder 2">
            <a:extLst>
              <a:ext uri="{FF2B5EF4-FFF2-40B4-BE49-F238E27FC236}">
                <a16:creationId xmlns:a16="http://schemas.microsoft.com/office/drawing/2014/main" id="{B437FF15-A681-6F74-5645-DFA0247F1FD9}"/>
              </a:ext>
            </a:extLst>
          </p:cNvPr>
          <p:cNvSpPr>
            <a:spLocks noGrp="1"/>
          </p:cNvSpPr>
          <p:nvPr>
            <p:ph type="sldNum" sz="quarter" idx="12"/>
          </p:nvPr>
        </p:nvSpPr>
        <p:spPr/>
        <p:txBody>
          <a:bodyPr/>
          <a:lstStyle/>
          <a:p>
            <a:pPr>
              <a:defRPr/>
            </a:pPr>
            <a:fld id="{B2DDF22A-6F88-124C-A747-38C10A009519}" type="slidenum">
              <a:rPr lang="en-GB" altLang="en-US" smtClean="0"/>
              <a:pPr>
                <a:defRPr/>
              </a:pPr>
              <a:t>2</a:t>
            </a:fld>
            <a:endParaRPr lang="en-GB" altLang="en-US"/>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C1C02-5CE7-AB52-2046-A2E0380CB069}"/>
              </a:ext>
            </a:extLst>
          </p:cNvPr>
          <p:cNvSpPr>
            <a:spLocks noGrp="1"/>
          </p:cNvSpPr>
          <p:nvPr>
            <p:ph type="title"/>
          </p:nvPr>
        </p:nvSpPr>
        <p:spPr/>
        <p:txBody>
          <a:bodyPr/>
          <a:lstStyle/>
          <a:p>
            <a:pPr>
              <a:defRPr/>
            </a:pPr>
            <a:r>
              <a:rPr lang="en-GB" dirty="0"/>
              <a:t>Today’s outline</a:t>
            </a:r>
          </a:p>
        </p:txBody>
      </p:sp>
      <p:sp>
        <p:nvSpPr>
          <p:cNvPr id="3" name="Content Placeholder 2">
            <a:extLst>
              <a:ext uri="{FF2B5EF4-FFF2-40B4-BE49-F238E27FC236}">
                <a16:creationId xmlns:a16="http://schemas.microsoft.com/office/drawing/2014/main" id="{173496D4-20AE-43F2-AE4D-F06BC33201B5}"/>
              </a:ext>
            </a:extLst>
          </p:cNvPr>
          <p:cNvSpPr>
            <a:spLocks noGrp="1"/>
          </p:cNvSpPr>
          <p:nvPr>
            <p:ph idx="1"/>
          </p:nvPr>
        </p:nvSpPr>
        <p:spPr/>
        <p:txBody>
          <a:bodyPr/>
          <a:lstStyle/>
          <a:p>
            <a:r>
              <a:rPr lang="en-GB" dirty="0"/>
              <a:t>Globalisation and Strategic HRM</a:t>
            </a:r>
          </a:p>
          <a:p>
            <a:r>
              <a:rPr lang="en-GB" dirty="0"/>
              <a:t>Culture and Institutional Perspectives</a:t>
            </a:r>
          </a:p>
          <a:p>
            <a:r>
              <a:rPr lang="en-GB" dirty="0"/>
              <a:t>Global Staffing and Compensation</a:t>
            </a:r>
          </a:p>
          <a:p>
            <a:r>
              <a:rPr lang="en-GB" dirty="0"/>
              <a:t>Future of Global HRM</a:t>
            </a:r>
          </a:p>
          <a:p>
            <a:r>
              <a:rPr lang="en-GB" dirty="0"/>
              <a:t>Strategic Tensions in Global HRM</a:t>
            </a:r>
          </a:p>
          <a:p>
            <a:r>
              <a:rPr lang="en-GB" dirty="0"/>
              <a:t>AI and the Future of Work: Implications for HRM</a:t>
            </a:r>
          </a:p>
          <a:p>
            <a:endParaRPr lang="en-GB" dirty="0"/>
          </a:p>
          <a:p>
            <a:endParaRPr lang="en-GB" dirty="0"/>
          </a:p>
          <a:p>
            <a:endParaRPr lang="en-GB" dirty="0"/>
          </a:p>
          <a:p>
            <a:endParaRPr lang="en-GB" dirty="0"/>
          </a:p>
        </p:txBody>
      </p:sp>
      <p:sp>
        <p:nvSpPr>
          <p:cNvPr id="4" name="Slide Number Placeholder 3">
            <a:extLst>
              <a:ext uri="{FF2B5EF4-FFF2-40B4-BE49-F238E27FC236}">
                <a16:creationId xmlns:a16="http://schemas.microsoft.com/office/drawing/2014/main" id="{BB729816-FA87-D4BF-6975-EC5E4EBE2D2C}"/>
              </a:ext>
            </a:extLst>
          </p:cNvPr>
          <p:cNvSpPr>
            <a:spLocks noGrp="1"/>
          </p:cNvSpPr>
          <p:nvPr>
            <p:ph type="sldNum" sz="quarter" idx="12"/>
          </p:nvPr>
        </p:nvSpPr>
        <p:spPr/>
        <p:txBody>
          <a:bodyPr/>
          <a:lstStyle/>
          <a:p>
            <a:pPr>
              <a:defRPr/>
            </a:pPr>
            <a:fld id="{B2DDF22A-6F88-124C-A747-38C10A009519}" type="slidenum">
              <a:rPr lang="en-GB" altLang="en-US" smtClean="0"/>
              <a:pPr>
                <a:defRPr/>
              </a:pPr>
              <a:t>3</a:t>
            </a:fld>
            <a:endParaRPr lang="en-GB" altLang="en-US"/>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A7587E8A-26EC-ED00-E625-026103D557D6}"/>
              </a:ext>
            </a:extLst>
          </p:cNvPr>
          <p:cNvSpPr txBox="1"/>
          <p:nvPr/>
        </p:nvSpPr>
        <p:spPr>
          <a:xfrm>
            <a:off x="683568" y="2924944"/>
            <a:ext cx="7632848" cy="984885"/>
          </a:xfrm>
          <a:prstGeom prst="rect">
            <a:avLst/>
          </a:prstGeom>
          <a:noFill/>
        </p:spPr>
        <p:txBody>
          <a:bodyPr wrap="square" lIns="90000" rtlCol="0">
            <a:spAutoFit/>
          </a:bodyPr>
          <a:lstStyle/>
          <a:p>
            <a:pPr>
              <a:spcBef>
                <a:spcPts val="600"/>
              </a:spcBef>
              <a:spcAft>
                <a:spcPts val="600"/>
              </a:spcAft>
            </a:pPr>
            <a:r>
              <a:rPr lang="en-GB" sz="2400" b="1" dirty="0"/>
              <a:t>Part 1</a:t>
            </a:r>
          </a:p>
          <a:p>
            <a:pPr>
              <a:spcBef>
                <a:spcPts val="600"/>
              </a:spcBef>
              <a:spcAft>
                <a:spcPts val="600"/>
              </a:spcAft>
            </a:pPr>
            <a:r>
              <a:rPr lang="en-GB" sz="2400" b="1" dirty="0"/>
              <a:t>Globalisation and Strategic HRM</a:t>
            </a:r>
          </a:p>
        </p:txBody>
      </p:sp>
      <p:sp>
        <p:nvSpPr>
          <p:cNvPr id="6" name="Slide Number Placeholder 5">
            <a:extLst>
              <a:ext uri="{FF2B5EF4-FFF2-40B4-BE49-F238E27FC236}">
                <a16:creationId xmlns:a16="http://schemas.microsoft.com/office/drawing/2014/main" id="{69960639-8849-9803-0BD2-E11EA88431AB}"/>
              </a:ext>
            </a:extLst>
          </p:cNvPr>
          <p:cNvSpPr>
            <a:spLocks noGrp="1"/>
          </p:cNvSpPr>
          <p:nvPr>
            <p:ph type="sldNum" sz="quarter" idx="11"/>
          </p:nvPr>
        </p:nvSpPr>
        <p:spPr/>
        <p:txBody>
          <a:bodyPr/>
          <a:lstStyle/>
          <a:p>
            <a:pPr>
              <a:defRPr/>
            </a:pPr>
            <a:fld id="{614B7AF4-5AC9-1E42-86C9-4BC99D1FB833}" type="slidenum">
              <a:rPr lang="en-GB" altLang="en-US" smtClean="0"/>
              <a:pPr>
                <a:defRPr/>
              </a:pPr>
              <a:t>4</a:t>
            </a:fld>
            <a:endParaRPr lang="en-GB" altLang="en-US"/>
          </a:p>
        </p:txBody>
      </p:sp>
    </p:spTree>
    <p:extLst>
      <p:ext uri="{BB962C8B-B14F-4D97-AF65-F5344CB8AC3E}">
        <p14:creationId xmlns:p14="http://schemas.microsoft.com/office/powerpoint/2010/main" val="15307764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7A6775-E6BF-32CF-E0CA-14EBA89FBBDE}"/>
              </a:ext>
            </a:extLst>
          </p:cNvPr>
          <p:cNvSpPr>
            <a:spLocks noGrp="1"/>
          </p:cNvSpPr>
          <p:nvPr>
            <p:ph type="title"/>
          </p:nvPr>
        </p:nvSpPr>
        <p:spPr/>
        <p:txBody>
          <a:bodyPr/>
          <a:lstStyle/>
          <a:p>
            <a:r>
              <a:rPr lang="en-GB" dirty="0"/>
              <a:t>Global HRM as Strategic Capability</a:t>
            </a:r>
          </a:p>
        </p:txBody>
      </p:sp>
      <p:sp>
        <p:nvSpPr>
          <p:cNvPr id="3" name="Content Placeholder 2">
            <a:extLst>
              <a:ext uri="{FF2B5EF4-FFF2-40B4-BE49-F238E27FC236}">
                <a16:creationId xmlns:a16="http://schemas.microsoft.com/office/drawing/2014/main" id="{6E8667D6-5976-6467-0228-32F870B5AE24}"/>
              </a:ext>
            </a:extLst>
          </p:cNvPr>
          <p:cNvSpPr>
            <a:spLocks noGrp="1"/>
          </p:cNvSpPr>
          <p:nvPr>
            <p:ph idx="1"/>
          </p:nvPr>
        </p:nvSpPr>
        <p:spPr/>
        <p:txBody>
          <a:bodyPr/>
          <a:lstStyle/>
          <a:p>
            <a:r>
              <a:rPr lang="en-GB" dirty="0"/>
              <a:t>Global HRM moves beyond administrative coordination</a:t>
            </a:r>
          </a:p>
          <a:p>
            <a:pPr lvl="1"/>
            <a:r>
              <a:rPr lang="en-GB" dirty="0"/>
              <a:t>Aligns people systems with multinational strategy</a:t>
            </a:r>
          </a:p>
          <a:p>
            <a:pPr lvl="1"/>
            <a:r>
              <a:rPr lang="en-GB" dirty="0"/>
              <a:t>Balances global integration vs local responsiveness</a:t>
            </a:r>
          </a:p>
          <a:p>
            <a:r>
              <a:rPr lang="en-GB" dirty="0"/>
              <a:t>HR becomes institutional risk manager</a:t>
            </a:r>
          </a:p>
          <a:p>
            <a:pPr lvl="1"/>
            <a:r>
              <a:rPr lang="en-GB" dirty="0"/>
              <a:t>Legal pluralism (multiple labour regimes)</a:t>
            </a:r>
          </a:p>
          <a:p>
            <a:pPr lvl="1"/>
            <a:r>
              <a:rPr lang="en-GB" dirty="0"/>
              <a:t>Cultural variance in authority, motivation, and fairness</a:t>
            </a:r>
          </a:p>
          <a:p>
            <a:r>
              <a:rPr lang="en-GB" dirty="0"/>
              <a:t>Strategic importance increases with complexity</a:t>
            </a:r>
          </a:p>
        </p:txBody>
      </p:sp>
      <p:sp>
        <p:nvSpPr>
          <p:cNvPr id="5" name="Slide Number Placeholder 4">
            <a:extLst>
              <a:ext uri="{FF2B5EF4-FFF2-40B4-BE49-F238E27FC236}">
                <a16:creationId xmlns:a16="http://schemas.microsoft.com/office/drawing/2014/main" id="{E76F2851-0B00-E0DE-E32B-FCA9C588B5DA}"/>
              </a:ext>
            </a:extLst>
          </p:cNvPr>
          <p:cNvSpPr>
            <a:spLocks noGrp="1"/>
          </p:cNvSpPr>
          <p:nvPr>
            <p:ph type="sldNum" sz="quarter" idx="12"/>
          </p:nvPr>
        </p:nvSpPr>
        <p:spPr/>
        <p:txBody>
          <a:bodyPr/>
          <a:lstStyle/>
          <a:p>
            <a:pPr>
              <a:defRPr/>
            </a:pPr>
            <a:fld id="{B2DDF22A-6F88-124C-A747-38C10A009519}" type="slidenum">
              <a:rPr lang="en-GB" altLang="en-US" smtClean="0"/>
              <a:pPr>
                <a:defRPr/>
              </a:pPr>
              <a:t>5</a:t>
            </a:fld>
            <a:endParaRPr lang="en-GB" altLang="en-US"/>
          </a:p>
        </p:txBody>
      </p:sp>
    </p:spTree>
    <p:extLst>
      <p:ext uri="{BB962C8B-B14F-4D97-AF65-F5344CB8AC3E}">
        <p14:creationId xmlns:p14="http://schemas.microsoft.com/office/powerpoint/2010/main" val="40929077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28A22-AC45-79C5-1A34-BC33D3739AA7}"/>
              </a:ext>
            </a:extLst>
          </p:cNvPr>
          <p:cNvSpPr>
            <a:spLocks noGrp="1"/>
          </p:cNvSpPr>
          <p:nvPr>
            <p:ph type="title"/>
          </p:nvPr>
        </p:nvSpPr>
        <p:spPr/>
        <p:txBody>
          <a:bodyPr/>
          <a:lstStyle/>
          <a:p>
            <a:r>
              <a:rPr lang="en-GB" dirty="0"/>
              <a:t>Drivers of Globalisation</a:t>
            </a:r>
          </a:p>
        </p:txBody>
      </p:sp>
      <p:sp>
        <p:nvSpPr>
          <p:cNvPr id="3" name="Content Placeholder 2">
            <a:extLst>
              <a:ext uri="{FF2B5EF4-FFF2-40B4-BE49-F238E27FC236}">
                <a16:creationId xmlns:a16="http://schemas.microsoft.com/office/drawing/2014/main" id="{8E778397-9DF0-80A5-BF92-61C14000712C}"/>
              </a:ext>
            </a:extLst>
          </p:cNvPr>
          <p:cNvSpPr>
            <a:spLocks noGrp="1"/>
          </p:cNvSpPr>
          <p:nvPr>
            <p:ph idx="1"/>
          </p:nvPr>
        </p:nvSpPr>
        <p:spPr/>
        <p:txBody>
          <a:bodyPr/>
          <a:lstStyle/>
          <a:p>
            <a:r>
              <a:rPr lang="en-GB" sz="1800" dirty="0"/>
              <a:t>Market-seeking expansion</a:t>
            </a:r>
          </a:p>
          <a:p>
            <a:pPr lvl="1"/>
            <a:r>
              <a:rPr lang="en-GB" sz="1600" dirty="0"/>
              <a:t>Saturation in developed economies</a:t>
            </a:r>
          </a:p>
          <a:p>
            <a:r>
              <a:rPr lang="en-GB" sz="1800" dirty="0"/>
              <a:t>Efficiency-seeking</a:t>
            </a:r>
          </a:p>
          <a:p>
            <a:pPr lvl="1"/>
            <a:r>
              <a:rPr lang="en-GB" sz="1600" dirty="0"/>
              <a:t>Labour cost arbitrage</a:t>
            </a:r>
          </a:p>
          <a:p>
            <a:pPr lvl="1"/>
            <a:r>
              <a:rPr lang="en-GB" sz="1600" dirty="0"/>
              <a:t>Supply chain optimisation</a:t>
            </a:r>
          </a:p>
          <a:p>
            <a:r>
              <a:rPr lang="en-GB" sz="1800" dirty="0"/>
              <a:t>Knowledge-seeking</a:t>
            </a:r>
          </a:p>
          <a:p>
            <a:pPr lvl="1"/>
            <a:r>
              <a:rPr lang="en-GB" sz="1600" dirty="0"/>
              <a:t>Access to innovation clusters</a:t>
            </a:r>
          </a:p>
          <a:p>
            <a:r>
              <a:rPr lang="en-GB" sz="1800" dirty="0"/>
              <a:t>Competitive imitation</a:t>
            </a:r>
          </a:p>
          <a:p>
            <a:pPr lvl="1"/>
            <a:r>
              <a:rPr lang="en-GB" sz="1600" dirty="0"/>
              <a:t>Defensive globalization</a:t>
            </a:r>
          </a:p>
          <a:p>
            <a:r>
              <a:rPr lang="en-GB" sz="1800" b="1" dirty="0"/>
              <a:t>Critical insight:</a:t>
            </a:r>
            <a:r>
              <a:rPr lang="en-GB" sz="1800" dirty="0"/>
              <a:t> Post-COVID globalisation is restructured, not reversed.</a:t>
            </a:r>
          </a:p>
          <a:p>
            <a:endParaRPr lang="en-GB" sz="1800" dirty="0"/>
          </a:p>
        </p:txBody>
      </p:sp>
      <p:sp>
        <p:nvSpPr>
          <p:cNvPr id="5" name="Slide Number Placeholder 4">
            <a:extLst>
              <a:ext uri="{FF2B5EF4-FFF2-40B4-BE49-F238E27FC236}">
                <a16:creationId xmlns:a16="http://schemas.microsoft.com/office/drawing/2014/main" id="{D0832255-4AC8-145A-5805-3446EE79AB62}"/>
              </a:ext>
            </a:extLst>
          </p:cNvPr>
          <p:cNvSpPr>
            <a:spLocks noGrp="1"/>
          </p:cNvSpPr>
          <p:nvPr>
            <p:ph type="sldNum" sz="quarter" idx="12"/>
          </p:nvPr>
        </p:nvSpPr>
        <p:spPr/>
        <p:txBody>
          <a:bodyPr/>
          <a:lstStyle/>
          <a:p>
            <a:pPr>
              <a:defRPr/>
            </a:pPr>
            <a:fld id="{B2DDF22A-6F88-124C-A747-38C10A009519}" type="slidenum">
              <a:rPr lang="en-GB" altLang="en-US" smtClean="0"/>
              <a:pPr>
                <a:defRPr/>
              </a:pPr>
              <a:t>6</a:t>
            </a:fld>
            <a:endParaRPr lang="en-GB" altLang="en-US"/>
          </a:p>
        </p:txBody>
      </p:sp>
    </p:spTree>
    <p:extLst>
      <p:ext uri="{BB962C8B-B14F-4D97-AF65-F5344CB8AC3E}">
        <p14:creationId xmlns:p14="http://schemas.microsoft.com/office/powerpoint/2010/main" val="7769099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80FC59-FAC4-FA91-D641-8B1309BE228F}"/>
              </a:ext>
            </a:extLst>
          </p:cNvPr>
          <p:cNvSpPr>
            <a:spLocks noGrp="1"/>
          </p:cNvSpPr>
          <p:nvPr>
            <p:ph type="title"/>
          </p:nvPr>
        </p:nvSpPr>
        <p:spPr/>
        <p:txBody>
          <a:bodyPr/>
          <a:lstStyle/>
          <a:p>
            <a:r>
              <a:rPr lang="en-GB" sz="3200" dirty="0"/>
              <a:t>De-globalisation or Reconfiguration?</a:t>
            </a:r>
          </a:p>
        </p:txBody>
      </p:sp>
      <p:sp>
        <p:nvSpPr>
          <p:cNvPr id="3" name="Content Placeholder 2">
            <a:extLst>
              <a:ext uri="{FF2B5EF4-FFF2-40B4-BE49-F238E27FC236}">
                <a16:creationId xmlns:a16="http://schemas.microsoft.com/office/drawing/2014/main" id="{2C4FBBA7-B7F8-253D-8769-6898F0D0FB2A}"/>
              </a:ext>
            </a:extLst>
          </p:cNvPr>
          <p:cNvSpPr>
            <a:spLocks noGrp="1"/>
          </p:cNvSpPr>
          <p:nvPr>
            <p:ph idx="1"/>
          </p:nvPr>
        </p:nvSpPr>
        <p:spPr/>
        <p:txBody>
          <a:bodyPr/>
          <a:lstStyle/>
          <a:p>
            <a:r>
              <a:rPr lang="en-GB" dirty="0"/>
              <a:t>Rise of:</a:t>
            </a:r>
          </a:p>
          <a:p>
            <a:pPr lvl="1"/>
            <a:r>
              <a:rPr lang="en-GB" dirty="0"/>
              <a:t>Friendshoring</a:t>
            </a:r>
          </a:p>
          <a:p>
            <a:pPr lvl="1"/>
            <a:r>
              <a:rPr lang="en-GB" dirty="0"/>
              <a:t>Regional trade blocs</a:t>
            </a:r>
          </a:p>
          <a:p>
            <a:pPr lvl="1"/>
            <a:r>
              <a:rPr lang="en-GB" dirty="0"/>
              <a:t>Geopolitical fragmentation</a:t>
            </a:r>
          </a:p>
          <a:p>
            <a:r>
              <a:rPr lang="en-GB" dirty="0"/>
              <a:t>Increase in digital trade &amp; remote service work</a:t>
            </a:r>
          </a:p>
          <a:p>
            <a:r>
              <a:rPr lang="en-GB" dirty="0"/>
              <a:t>Supply chain risk management &gt; cost minimisation</a:t>
            </a:r>
          </a:p>
        </p:txBody>
      </p:sp>
      <p:sp>
        <p:nvSpPr>
          <p:cNvPr id="6" name="Slide Number Placeholder 5">
            <a:extLst>
              <a:ext uri="{FF2B5EF4-FFF2-40B4-BE49-F238E27FC236}">
                <a16:creationId xmlns:a16="http://schemas.microsoft.com/office/drawing/2014/main" id="{CFCD0444-E3C8-2EF8-D2AC-E04FF5FAC5EA}"/>
              </a:ext>
            </a:extLst>
          </p:cNvPr>
          <p:cNvSpPr>
            <a:spLocks noGrp="1"/>
          </p:cNvSpPr>
          <p:nvPr>
            <p:ph type="sldNum" sz="quarter" idx="12"/>
          </p:nvPr>
        </p:nvSpPr>
        <p:spPr/>
        <p:txBody>
          <a:bodyPr/>
          <a:lstStyle/>
          <a:p>
            <a:pPr>
              <a:defRPr/>
            </a:pPr>
            <a:fld id="{B2DDF22A-6F88-124C-A747-38C10A009519}" type="slidenum">
              <a:rPr lang="en-GB" altLang="en-US" smtClean="0"/>
              <a:pPr>
                <a:defRPr/>
              </a:pPr>
              <a:t>7</a:t>
            </a:fld>
            <a:endParaRPr lang="en-GB" altLang="en-US"/>
          </a:p>
        </p:txBody>
      </p:sp>
    </p:spTree>
    <p:extLst>
      <p:ext uri="{BB962C8B-B14F-4D97-AF65-F5344CB8AC3E}">
        <p14:creationId xmlns:p14="http://schemas.microsoft.com/office/powerpoint/2010/main" val="1371913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6EF823-5E7A-F5F0-BE60-04F867D81BA2}"/>
              </a:ext>
            </a:extLst>
          </p:cNvPr>
          <p:cNvSpPr>
            <a:spLocks noGrp="1"/>
          </p:cNvSpPr>
          <p:nvPr>
            <p:ph type="title"/>
          </p:nvPr>
        </p:nvSpPr>
        <p:spPr/>
        <p:txBody>
          <a:bodyPr/>
          <a:lstStyle/>
          <a:p>
            <a:r>
              <a:rPr lang="en-GB" dirty="0"/>
              <a:t>Is HRM Different in Global Firms?</a:t>
            </a:r>
          </a:p>
        </p:txBody>
      </p:sp>
      <p:sp>
        <p:nvSpPr>
          <p:cNvPr id="3" name="Content Placeholder 2">
            <a:extLst>
              <a:ext uri="{FF2B5EF4-FFF2-40B4-BE49-F238E27FC236}">
                <a16:creationId xmlns:a16="http://schemas.microsoft.com/office/drawing/2014/main" id="{6D0D7A25-28CF-EBEA-1303-CF25C6F63C2F}"/>
              </a:ext>
            </a:extLst>
          </p:cNvPr>
          <p:cNvSpPr>
            <a:spLocks noGrp="1"/>
          </p:cNvSpPr>
          <p:nvPr>
            <p:ph idx="1"/>
          </p:nvPr>
        </p:nvSpPr>
        <p:spPr/>
        <p:txBody>
          <a:bodyPr/>
          <a:lstStyle/>
          <a:p>
            <a:r>
              <a:rPr lang="en-GB" dirty="0"/>
              <a:t>Staffing complexity increases</a:t>
            </a:r>
          </a:p>
          <a:p>
            <a:r>
              <a:rPr lang="en-GB" dirty="0"/>
              <a:t>Legal heterogeneity</a:t>
            </a:r>
          </a:p>
          <a:p>
            <a:r>
              <a:rPr lang="en-GB" dirty="0"/>
              <a:t>Cultural adaptation required</a:t>
            </a:r>
          </a:p>
          <a:p>
            <a:r>
              <a:rPr lang="en-GB" dirty="0"/>
              <a:t>Compensation variation</a:t>
            </a:r>
          </a:p>
          <a:p>
            <a:endParaRPr lang="en-GB" dirty="0"/>
          </a:p>
          <a:p>
            <a:pPr marL="0" indent="0">
              <a:buNone/>
            </a:pPr>
            <a:r>
              <a:rPr lang="en-GB" b="1" dirty="0"/>
              <a:t>Key insight:</a:t>
            </a:r>
            <a:r>
              <a:rPr lang="en-GB" dirty="0"/>
              <a:t> Domestic HR policies do not travel well.</a:t>
            </a:r>
          </a:p>
          <a:p>
            <a:pPr marL="0" indent="0">
              <a:buNone/>
            </a:pPr>
            <a:endParaRPr lang="en-GB" dirty="0"/>
          </a:p>
        </p:txBody>
      </p:sp>
      <p:sp>
        <p:nvSpPr>
          <p:cNvPr id="5" name="Slide Number Placeholder 4">
            <a:extLst>
              <a:ext uri="{FF2B5EF4-FFF2-40B4-BE49-F238E27FC236}">
                <a16:creationId xmlns:a16="http://schemas.microsoft.com/office/drawing/2014/main" id="{07D65415-7094-53B6-33B1-19B7DBC6F932}"/>
              </a:ext>
            </a:extLst>
          </p:cNvPr>
          <p:cNvSpPr>
            <a:spLocks noGrp="1"/>
          </p:cNvSpPr>
          <p:nvPr>
            <p:ph type="sldNum" sz="quarter" idx="12"/>
          </p:nvPr>
        </p:nvSpPr>
        <p:spPr/>
        <p:txBody>
          <a:bodyPr/>
          <a:lstStyle/>
          <a:p>
            <a:pPr>
              <a:defRPr/>
            </a:pPr>
            <a:fld id="{B2DDF22A-6F88-124C-A747-38C10A009519}" type="slidenum">
              <a:rPr lang="en-GB" altLang="en-US" smtClean="0"/>
              <a:pPr>
                <a:defRPr/>
              </a:pPr>
              <a:t>8</a:t>
            </a:fld>
            <a:endParaRPr lang="en-GB" altLang="en-US"/>
          </a:p>
        </p:txBody>
      </p:sp>
    </p:spTree>
    <p:extLst>
      <p:ext uri="{BB962C8B-B14F-4D97-AF65-F5344CB8AC3E}">
        <p14:creationId xmlns:p14="http://schemas.microsoft.com/office/powerpoint/2010/main" val="39530634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0010C1-5A21-F10C-0EBB-FF389C85F862}"/>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BC8FDA31-C48D-2FBA-0D3C-589B302C7303}"/>
              </a:ext>
            </a:extLst>
          </p:cNvPr>
          <p:cNvSpPr txBox="1"/>
          <p:nvPr/>
        </p:nvSpPr>
        <p:spPr>
          <a:xfrm>
            <a:off x="683568" y="2924944"/>
            <a:ext cx="7632848" cy="984885"/>
          </a:xfrm>
          <a:prstGeom prst="rect">
            <a:avLst/>
          </a:prstGeom>
          <a:noFill/>
        </p:spPr>
        <p:txBody>
          <a:bodyPr wrap="square" lIns="90000" rtlCol="0">
            <a:spAutoFit/>
          </a:bodyPr>
          <a:lstStyle/>
          <a:p>
            <a:pPr>
              <a:spcBef>
                <a:spcPts val="600"/>
              </a:spcBef>
              <a:spcAft>
                <a:spcPts val="600"/>
              </a:spcAft>
            </a:pPr>
            <a:r>
              <a:rPr lang="en-GB" sz="2400" b="1" dirty="0"/>
              <a:t>Part 2</a:t>
            </a:r>
          </a:p>
          <a:p>
            <a:pPr>
              <a:spcBef>
                <a:spcPts val="600"/>
              </a:spcBef>
              <a:spcAft>
                <a:spcPts val="600"/>
              </a:spcAft>
            </a:pPr>
            <a:r>
              <a:rPr lang="en-GB" sz="2400" b="1" dirty="0"/>
              <a:t>Culture and Institutional Perspectives</a:t>
            </a:r>
          </a:p>
        </p:txBody>
      </p:sp>
      <p:sp>
        <p:nvSpPr>
          <p:cNvPr id="3" name="TextBox 2">
            <a:extLst>
              <a:ext uri="{FF2B5EF4-FFF2-40B4-BE49-F238E27FC236}">
                <a16:creationId xmlns:a16="http://schemas.microsoft.com/office/drawing/2014/main" id="{EE94557E-316B-9269-25EC-7FC8D92F64E5}"/>
              </a:ext>
            </a:extLst>
          </p:cNvPr>
          <p:cNvSpPr txBox="1"/>
          <p:nvPr/>
        </p:nvSpPr>
        <p:spPr>
          <a:xfrm>
            <a:off x="683568" y="4077072"/>
            <a:ext cx="7776864" cy="1477328"/>
          </a:xfrm>
          <a:prstGeom prst="rect">
            <a:avLst/>
          </a:prstGeom>
          <a:noFill/>
        </p:spPr>
        <p:txBody>
          <a:bodyPr wrap="square">
            <a:spAutoFit/>
          </a:bodyPr>
          <a:lstStyle/>
          <a:p>
            <a:r>
              <a:rPr lang="en-GB" dirty="0"/>
              <a:t>Culture is the shared system of beliefs, values, customs, behaviours, and artefacts that members use to interact with their world and with one another. It is a learned, dynamic, and collective "programming of the mind" passed down through generations, encompassing everything from language and food to social habits and art.</a:t>
            </a:r>
          </a:p>
        </p:txBody>
      </p:sp>
      <p:sp>
        <p:nvSpPr>
          <p:cNvPr id="6" name="Slide Number Placeholder 5">
            <a:extLst>
              <a:ext uri="{FF2B5EF4-FFF2-40B4-BE49-F238E27FC236}">
                <a16:creationId xmlns:a16="http://schemas.microsoft.com/office/drawing/2014/main" id="{7FDA278B-3404-6042-F5DB-1794EBAC27E7}"/>
              </a:ext>
            </a:extLst>
          </p:cNvPr>
          <p:cNvSpPr>
            <a:spLocks noGrp="1"/>
          </p:cNvSpPr>
          <p:nvPr>
            <p:ph type="sldNum" sz="quarter" idx="11"/>
          </p:nvPr>
        </p:nvSpPr>
        <p:spPr/>
        <p:txBody>
          <a:bodyPr/>
          <a:lstStyle/>
          <a:p>
            <a:pPr>
              <a:defRPr/>
            </a:pPr>
            <a:fld id="{614B7AF4-5AC9-1E42-86C9-4BC99D1FB833}" type="slidenum">
              <a:rPr lang="en-GB" altLang="en-US" smtClean="0"/>
              <a:pPr>
                <a:defRPr/>
              </a:pPr>
              <a:t>9</a:t>
            </a:fld>
            <a:endParaRPr lang="en-GB" altLang="en-US"/>
          </a:p>
        </p:txBody>
      </p:sp>
    </p:spTree>
    <p:extLst>
      <p:ext uri="{BB962C8B-B14F-4D97-AF65-F5344CB8AC3E}">
        <p14:creationId xmlns:p14="http://schemas.microsoft.com/office/powerpoint/2010/main" val="3564418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3CCD8586-F3F4-B4F3-4C1B-E49A866B2D66}"/>
              </a:ext>
            </a:extLst>
          </p:cNvPr>
          <p:cNvSpPr>
            <a:spLocks noGrp="1" noChangeArrowheads="1"/>
          </p:cNvSpPr>
          <p:nvPr>
            <p:ph type="title"/>
          </p:nvPr>
        </p:nvSpPr>
        <p:spPr/>
        <p:txBody>
          <a:bodyPr>
            <a:normAutofit/>
          </a:bodyPr>
          <a:lstStyle/>
          <a:p>
            <a:pPr>
              <a:spcBef>
                <a:spcPts val="856"/>
              </a:spcBef>
              <a:defRPr/>
            </a:pPr>
            <a:r>
              <a:rPr lang="en-GB" dirty="0">
                <a:ea typeface="+mn-ea"/>
              </a:rPr>
              <a:t>Country and Regional Cultures</a:t>
            </a:r>
            <a:endParaRPr lang="en-US" dirty="0">
              <a:ea typeface="+mn-ea"/>
            </a:endParaRPr>
          </a:p>
        </p:txBody>
      </p:sp>
      <p:sp>
        <p:nvSpPr>
          <p:cNvPr id="5123" name="Rectangle 3">
            <a:extLst>
              <a:ext uri="{FF2B5EF4-FFF2-40B4-BE49-F238E27FC236}">
                <a16:creationId xmlns:a16="http://schemas.microsoft.com/office/drawing/2014/main" id="{1A72D9DD-FDED-C3E0-FF99-C2B746ED901C}"/>
              </a:ext>
            </a:extLst>
          </p:cNvPr>
          <p:cNvSpPr>
            <a:spLocks noGrp="1" noChangeArrowheads="1"/>
          </p:cNvSpPr>
          <p:nvPr>
            <p:ph idx="1"/>
          </p:nvPr>
        </p:nvSpPr>
        <p:spPr/>
        <p:txBody>
          <a:bodyPr>
            <a:normAutofit/>
          </a:bodyPr>
          <a:lstStyle/>
          <a:p>
            <a:pPr>
              <a:buFont typeface="Wingdings" panose="05000000000000000000" pitchFamily="2" charset="2"/>
              <a:buChar char="§"/>
              <a:defRPr/>
            </a:pPr>
            <a:r>
              <a:rPr lang="en-GB" sz="2053" dirty="0">
                <a:latin typeface="Arial MT Lt"/>
              </a:rPr>
              <a:t>Can the wide variety of cultures around the world be reduced to a more limited set of cultures with similar characteristics?</a:t>
            </a:r>
          </a:p>
          <a:p>
            <a:pPr>
              <a:buFont typeface="Wingdings" panose="05000000000000000000" pitchFamily="2" charset="2"/>
              <a:buChar char="§"/>
              <a:defRPr/>
            </a:pPr>
            <a:endParaRPr lang="en-GB" altLang="en-US" sz="2053" dirty="0">
              <a:latin typeface="Arial MT Lt"/>
            </a:endParaRPr>
          </a:p>
          <a:p>
            <a:pPr>
              <a:buFont typeface="Wingdings" panose="05000000000000000000" pitchFamily="2" charset="2"/>
              <a:buChar char="§"/>
              <a:defRPr/>
            </a:pPr>
            <a:r>
              <a:rPr lang="en-GB" altLang="en-US" sz="2053" dirty="0">
                <a:latin typeface="Arial MT Lt"/>
              </a:rPr>
              <a:t>Geert Hofstede</a:t>
            </a:r>
          </a:p>
          <a:p>
            <a:pPr>
              <a:buFont typeface="Wingdings" panose="05000000000000000000" pitchFamily="2" charset="2"/>
              <a:buChar char="§"/>
              <a:defRPr/>
            </a:pPr>
            <a:r>
              <a:rPr lang="en-GB" altLang="en-US" sz="2053" dirty="0">
                <a:latin typeface="Arial MT Lt"/>
              </a:rPr>
              <a:t>Hall and Hall</a:t>
            </a:r>
          </a:p>
          <a:p>
            <a:pPr>
              <a:buFont typeface="Wingdings" panose="05000000000000000000" pitchFamily="2" charset="2"/>
              <a:buChar char="§"/>
              <a:defRPr/>
            </a:pPr>
            <a:r>
              <a:rPr lang="en-GB" altLang="en-US" sz="2053" dirty="0">
                <a:latin typeface="Arial MT Lt"/>
              </a:rPr>
              <a:t>Global Leadership and Organisational Behaviour Effectiveness (GLOBE) project</a:t>
            </a:r>
            <a:endParaRPr lang="en-US" altLang="en-US" sz="1711" dirty="0">
              <a:latin typeface="Arial MT Lt"/>
            </a:endParaRPr>
          </a:p>
          <a:p>
            <a:pPr>
              <a:buFont typeface="Wingdings" panose="05000000000000000000" pitchFamily="2" charset="2"/>
              <a:buChar char="§"/>
              <a:defRPr/>
            </a:pPr>
            <a:endParaRPr lang="en-US" altLang="en-US" sz="1711" dirty="0">
              <a:latin typeface="Arial MT Lt"/>
            </a:endParaRPr>
          </a:p>
          <a:p>
            <a:pPr>
              <a:buFont typeface="Wingdings" panose="05000000000000000000" pitchFamily="2" charset="2"/>
              <a:buChar char="§"/>
              <a:defRPr/>
            </a:pPr>
            <a:endParaRPr lang="en-US" altLang="en-US" sz="1711" dirty="0">
              <a:latin typeface="Arial MT Lt"/>
            </a:endParaRPr>
          </a:p>
        </p:txBody>
      </p:sp>
      <p:sp>
        <p:nvSpPr>
          <p:cNvPr id="2" name="Slide Number Placeholder 1">
            <a:extLst>
              <a:ext uri="{FF2B5EF4-FFF2-40B4-BE49-F238E27FC236}">
                <a16:creationId xmlns:a16="http://schemas.microsoft.com/office/drawing/2014/main" id="{AED5B472-B040-09B2-5B8A-EE1237C48E27}"/>
              </a:ext>
            </a:extLst>
          </p:cNvPr>
          <p:cNvSpPr>
            <a:spLocks noGrp="1"/>
          </p:cNvSpPr>
          <p:nvPr>
            <p:ph type="sldNum" sz="quarter" idx="12"/>
          </p:nvPr>
        </p:nvSpPr>
        <p:spPr/>
        <p:txBody>
          <a:bodyPr/>
          <a:lstStyle/>
          <a:p>
            <a:pPr>
              <a:defRPr/>
            </a:pPr>
            <a:fld id="{B2DDF22A-6F88-124C-A747-38C10A009519}" type="slidenum">
              <a:rPr lang="en-GB" altLang="en-US" smtClean="0"/>
              <a:pPr>
                <a:defRPr/>
              </a:pPr>
              <a:t>10</a:t>
            </a:fld>
            <a:endParaRPr lang="en-GB" altLang="en-US"/>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6EFFABC7-EE5D-7B9E-F213-2076BEBA7C11}"/>
              </a:ext>
            </a:extLst>
          </p:cNvPr>
          <p:cNvSpPr>
            <a:spLocks noGrp="1" noChangeArrowheads="1"/>
          </p:cNvSpPr>
          <p:nvPr>
            <p:ph type="title"/>
          </p:nvPr>
        </p:nvSpPr>
        <p:spPr/>
        <p:txBody>
          <a:bodyPr>
            <a:normAutofit/>
          </a:bodyPr>
          <a:lstStyle/>
          <a:p>
            <a:pPr>
              <a:spcBef>
                <a:spcPts val="856"/>
              </a:spcBef>
              <a:defRPr/>
            </a:pPr>
            <a:r>
              <a:rPr lang="en-US" sz="2139" dirty="0">
                <a:latin typeface="Arial MT Lt"/>
                <a:ea typeface="+mn-ea"/>
                <a:cs typeface="+mn-cs"/>
              </a:rPr>
              <a:t>Geert Hofstede </a:t>
            </a:r>
            <a:r>
              <a:rPr lang="en-GB" sz="2139" dirty="0">
                <a:latin typeface="Arial MT Lt"/>
              </a:rPr>
              <a:t>(1980, 1991, 2001)</a:t>
            </a:r>
            <a:endParaRPr lang="en-US" sz="2139" dirty="0">
              <a:latin typeface="Arial MT Lt"/>
              <a:ea typeface="+mn-ea"/>
              <a:cs typeface="+mn-cs"/>
            </a:endParaRPr>
          </a:p>
        </p:txBody>
      </p:sp>
      <p:sp>
        <p:nvSpPr>
          <p:cNvPr id="5123" name="Rectangle 3">
            <a:extLst>
              <a:ext uri="{FF2B5EF4-FFF2-40B4-BE49-F238E27FC236}">
                <a16:creationId xmlns:a16="http://schemas.microsoft.com/office/drawing/2014/main" id="{6DAB1872-2401-CB25-800A-E8B549F447DE}"/>
              </a:ext>
            </a:extLst>
          </p:cNvPr>
          <p:cNvSpPr>
            <a:spLocks noGrp="1" noChangeArrowheads="1"/>
          </p:cNvSpPr>
          <p:nvPr>
            <p:ph idx="1"/>
          </p:nvPr>
        </p:nvSpPr>
        <p:spPr/>
        <p:txBody>
          <a:bodyPr>
            <a:normAutofit fontScale="85000" lnSpcReduction="20000"/>
          </a:bodyPr>
          <a:lstStyle/>
          <a:p>
            <a:pPr>
              <a:buFont typeface="Wingdings" panose="05000000000000000000" pitchFamily="2" charset="2"/>
              <a:buChar char="§"/>
              <a:defRPr/>
            </a:pPr>
            <a:r>
              <a:rPr lang="en-GB" sz="1711" dirty="0">
                <a:latin typeface="Arial MT Lt"/>
              </a:rPr>
              <a:t>Extensive database of 116,000 IBM respondents over two time periods </a:t>
            </a:r>
          </a:p>
          <a:p>
            <a:pPr>
              <a:buFont typeface="Wingdings" panose="05000000000000000000" pitchFamily="2" charset="2"/>
              <a:buChar char="§"/>
              <a:defRPr/>
            </a:pPr>
            <a:r>
              <a:rPr lang="en-US" altLang="en-US" sz="1887" b="1" dirty="0">
                <a:ln cmpd="sng">
                  <a:solidFill>
                    <a:srgbClr val="FF0000"/>
                  </a:solidFill>
                </a:ln>
                <a:latin typeface="Arial MT Lt"/>
                <a:hlinkClick r:id="rId2"/>
              </a:rPr>
              <a:t>Cultural Dimensions</a:t>
            </a:r>
            <a:endParaRPr lang="en-US" altLang="en-US" sz="1887" b="1" dirty="0">
              <a:ln cmpd="sng">
                <a:solidFill>
                  <a:srgbClr val="FF0000"/>
                </a:solidFill>
              </a:ln>
              <a:latin typeface="Arial MT Lt"/>
            </a:endParaRPr>
          </a:p>
          <a:p>
            <a:pPr lvl="1">
              <a:buFont typeface="Wingdings" panose="05000000000000000000" pitchFamily="2" charset="2"/>
              <a:buChar char="§"/>
              <a:defRPr/>
            </a:pPr>
            <a:r>
              <a:rPr lang="en-US" altLang="en-US" sz="1698" dirty="0">
                <a:latin typeface="Arial MT Lt"/>
              </a:rPr>
              <a:t>Power distance</a:t>
            </a:r>
          </a:p>
          <a:p>
            <a:pPr lvl="1">
              <a:buFont typeface="Wingdings" panose="05000000000000000000" pitchFamily="2" charset="2"/>
              <a:buChar char="§"/>
              <a:defRPr/>
            </a:pPr>
            <a:r>
              <a:rPr lang="en-US" altLang="en-US" sz="1698" dirty="0">
                <a:latin typeface="Arial MT Lt"/>
              </a:rPr>
              <a:t>Individualism or Collectivism </a:t>
            </a:r>
          </a:p>
          <a:p>
            <a:pPr lvl="1">
              <a:buFont typeface="Wingdings" panose="05000000000000000000" pitchFamily="2" charset="2"/>
              <a:buChar char="§"/>
              <a:defRPr/>
            </a:pPr>
            <a:r>
              <a:rPr lang="en-US" altLang="en-US" sz="1698" dirty="0">
                <a:latin typeface="Arial MT Lt"/>
              </a:rPr>
              <a:t>Uncertainty avoidance or tolerance for ambiguity</a:t>
            </a:r>
          </a:p>
          <a:p>
            <a:pPr lvl="1">
              <a:buFont typeface="Wingdings" panose="05000000000000000000" pitchFamily="2" charset="2"/>
              <a:buChar char="§"/>
              <a:defRPr/>
            </a:pPr>
            <a:r>
              <a:rPr lang="en-US" altLang="en-US" sz="1698" dirty="0">
                <a:latin typeface="Arial MT Lt"/>
              </a:rPr>
              <a:t>Masculinity versus femininity</a:t>
            </a:r>
          </a:p>
          <a:p>
            <a:pPr lvl="1">
              <a:buFont typeface="Wingdings" panose="05000000000000000000" pitchFamily="2" charset="2"/>
              <a:buChar char="§"/>
              <a:defRPr/>
            </a:pPr>
            <a:r>
              <a:rPr lang="en-US" altLang="en-US" sz="1698" dirty="0">
                <a:latin typeface="Arial MT Lt"/>
              </a:rPr>
              <a:t>Long-term versus short-term orientation </a:t>
            </a:r>
          </a:p>
          <a:p>
            <a:pPr lvl="1">
              <a:buFont typeface="Wingdings" panose="05000000000000000000" pitchFamily="2" charset="2"/>
              <a:buChar char="§"/>
              <a:defRPr/>
            </a:pPr>
            <a:r>
              <a:rPr lang="en-US" altLang="en-US" sz="1698" dirty="0">
                <a:latin typeface="Arial MT Lt"/>
              </a:rPr>
              <a:t>Indulgence versus restraint</a:t>
            </a:r>
          </a:p>
          <a:p>
            <a:pPr lvl="1">
              <a:buFont typeface="Wingdings" panose="05000000000000000000" pitchFamily="2" charset="2"/>
              <a:buChar char="§"/>
              <a:defRPr/>
            </a:pPr>
            <a:endParaRPr lang="en-US" altLang="en-US" sz="660" dirty="0">
              <a:latin typeface="Arial MT Lt"/>
            </a:endParaRPr>
          </a:p>
          <a:p>
            <a:pPr>
              <a:buFont typeface="Wingdings" panose="05000000000000000000" pitchFamily="2" charset="2"/>
              <a:buChar char="§"/>
              <a:defRPr/>
            </a:pPr>
            <a:r>
              <a:rPr lang="en-US" altLang="en-US" sz="1887" dirty="0">
                <a:latin typeface="Arial MT Lt"/>
              </a:rPr>
              <a:t>Research Findings</a:t>
            </a:r>
          </a:p>
          <a:p>
            <a:pPr lvl="1">
              <a:buFont typeface="Wingdings" panose="05000000000000000000" pitchFamily="2" charset="2"/>
              <a:buChar char="§"/>
              <a:defRPr/>
            </a:pPr>
            <a:r>
              <a:rPr lang="en-US" altLang="en-US" sz="1698" dirty="0">
                <a:latin typeface="Arial MT Lt"/>
              </a:rPr>
              <a:t>Countries consistently showed similarities and difference based on these characteristics</a:t>
            </a:r>
          </a:p>
          <a:p>
            <a:pPr lvl="1">
              <a:buFont typeface="Wingdings" panose="05000000000000000000" pitchFamily="2" charset="2"/>
              <a:buChar char="§"/>
              <a:defRPr/>
            </a:pPr>
            <a:r>
              <a:rPr lang="en-US" altLang="en-US" sz="1698" dirty="0">
                <a:latin typeface="Arial MT Lt"/>
              </a:rPr>
              <a:t>MNEs should not attempt to impose parent country managerial practices and organisational systems on their foreign subsidiaries</a:t>
            </a:r>
          </a:p>
          <a:p>
            <a:pPr>
              <a:buFont typeface="Wingdings" panose="05000000000000000000" pitchFamily="2" charset="2"/>
              <a:buChar char="§"/>
              <a:defRPr/>
            </a:pPr>
            <a:endParaRPr lang="en-US" altLang="en-US" sz="1698" dirty="0">
              <a:latin typeface="Arial MT Lt"/>
            </a:endParaRPr>
          </a:p>
          <a:p>
            <a:pPr>
              <a:buFont typeface="Wingdings" panose="05000000000000000000" pitchFamily="2" charset="2"/>
              <a:buChar char="§"/>
              <a:defRPr/>
            </a:pPr>
            <a:endParaRPr lang="en-US" altLang="en-US" sz="1698" dirty="0">
              <a:latin typeface="Arial MT Lt"/>
            </a:endParaRPr>
          </a:p>
        </p:txBody>
      </p:sp>
      <p:sp>
        <p:nvSpPr>
          <p:cNvPr id="2" name="Left Arrow 1">
            <a:extLst>
              <a:ext uri="{FF2B5EF4-FFF2-40B4-BE49-F238E27FC236}">
                <a16:creationId xmlns:a16="http://schemas.microsoft.com/office/drawing/2014/main" id="{15CDEAF1-DB40-1996-C189-F47177B74D27}"/>
              </a:ext>
            </a:extLst>
          </p:cNvPr>
          <p:cNvSpPr/>
          <p:nvPr/>
        </p:nvSpPr>
        <p:spPr>
          <a:xfrm>
            <a:off x="2987824" y="1700808"/>
            <a:ext cx="5105400" cy="431800"/>
          </a:xfrm>
          <a:prstGeom prst="leftArrow">
            <a:avLst/>
          </a:prstGeom>
        </p:spPr>
        <p:style>
          <a:lnRef idx="1">
            <a:schemeClr val="accent3"/>
          </a:lnRef>
          <a:fillRef idx="2">
            <a:schemeClr val="accent3"/>
          </a:fillRef>
          <a:effectRef idx="1">
            <a:schemeClr val="accent3"/>
          </a:effectRef>
          <a:fontRef idx="minor">
            <a:schemeClr val="dk1"/>
          </a:fontRef>
        </p:style>
        <p:txBody>
          <a:bodyPr anchor="ctr"/>
          <a:lstStyle/>
          <a:p>
            <a:pPr algn="ctr">
              <a:defRPr/>
            </a:pPr>
            <a:r>
              <a:rPr lang="en-GB" sz="1540" i="1" dirty="0">
                <a:solidFill>
                  <a:schemeClr val="tx1"/>
                </a:solidFill>
              </a:rPr>
              <a:t>Click here for Hofstede’s country comparison website </a:t>
            </a:r>
          </a:p>
        </p:txBody>
      </p:sp>
      <p:sp>
        <p:nvSpPr>
          <p:cNvPr id="3" name="Slide Number Placeholder 2">
            <a:extLst>
              <a:ext uri="{FF2B5EF4-FFF2-40B4-BE49-F238E27FC236}">
                <a16:creationId xmlns:a16="http://schemas.microsoft.com/office/drawing/2014/main" id="{4320CC32-6904-0978-0EE8-DD0608DA2F11}"/>
              </a:ext>
            </a:extLst>
          </p:cNvPr>
          <p:cNvSpPr>
            <a:spLocks noGrp="1"/>
          </p:cNvSpPr>
          <p:nvPr>
            <p:ph type="sldNum" sz="quarter" idx="12"/>
          </p:nvPr>
        </p:nvSpPr>
        <p:spPr/>
        <p:txBody>
          <a:bodyPr/>
          <a:lstStyle/>
          <a:p>
            <a:pPr>
              <a:defRPr/>
            </a:pPr>
            <a:fld id="{B2DDF22A-6F88-124C-A747-38C10A009519}" type="slidenum">
              <a:rPr lang="en-GB" altLang="en-US" smtClean="0"/>
              <a:pPr>
                <a:defRPr/>
              </a:pPr>
              <a:t>11</a:t>
            </a:fld>
            <a:endParaRPr lang="en-GB" altLang="en-US"/>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F6EF9CF0-2E41-EA99-EB76-F5EC2A65E25E}"/>
              </a:ext>
            </a:extLst>
          </p:cNvPr>
          <p:cNvSpPr>
            <a:spLocks noGrp="1"/>
          </p:cNvSpPr>
          <p:nvPr>
            <p:ph type="title"/>
          </p:nvPr>
        </p:nvSpPr>
        <p:spPr/>
        <p:txBody>
          <a:bodyPr>
            <a:normAutofit fontScale="90000"/>
          </a:bodyPr>
          <a:lstStyle/>
          <a:p>
            <a:pPr>
              <a:defRPr/>
            </a:pPr>
            <a:r>
              <a:rPr lang="en-US" altLang="en-US" sz="2395" dirty="0"/>
              <a:t>Sample of argued representative behaviour linked to Hofstede’s cultural dimensions and examples of country positioning (Reiche, </a:t>
            </a:r>
            <a:r>
              <a:rPr lang="en-US" altLang="en-US" sz="2395" dirty="0" err="1"/>
              <a:t>Harzing</a:t>
            </a:r>
            <a:r>
              <a:rPr lang="en-US" altLang="en-US" sz="2395" dirty="0"/>
              <a:t> and </a:t>
            </a:r>
            <a:r>
              <a:rPr lang="en-US" altLang="en-US" sz="2395" dirty="0" err="1"/>
              <a:t>Tezner</a:t>
            </a:r>
            <a:r>
              <a:rPr lang="en-US" altLang="en-US" sz="2395" dirty="0"/>
              <a:t>, 2019)</a:t>
            </a:r>
            <a:endParaRPr lang="en-US" sz="2395" dirty="0"/>
          </a:p>
        </p:txBody>
      </p:sp>
      <p:pic>
        <p:nvPicPr>
          <p:cNvPr id="45059" name="Picture 1">
            <a:extLst>
              <a:ext uri="{FF2B5EF4-FFF2-40B4-BE49-F238E27FC236}">
                <a16:creationId xmlns:a16="http://schemas.microsoft.com/office/drawing/2014/main" id="{9A3DAADF-9541-5EAC-8D1A-5342FDC716E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49223"/>
          <a:stretch>
            <a:fillRect/>
          </a:stretch>
        </p:blipFill>
        <p:spPr bwMode="auto">
          <a:xfrm>
            <a:off x="457200" y="1628800"/>
            <a:ext cx="8593075" cy="33123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Slide Number Placeholder 1">
            <a:extLst>
              <a:ext uri="{FF2B5EF4-FFF2-40B4-BE49-F238E27FC236}">
                <a16:creationId xmlns:a16="http://schemas.microsoft.com/office/drawing/2014/main" id="{622D3D62-9D16-CDBD-1D2A-E9EDE9A94C54}"/>
              </a:ext>
            </a:extLst>
          </p:cNvPr>
          <p:cNvSpPr>
            <a:spLocks noGrp="1"/>
          </p:cNvSpPr>
          <p:nvPr>
            <p:ph type="sldNum" sz="quarter" idx="11"/>
          </p:nvPr>
        </p:nvSpPr>
        <p:spPr/>
        <p:txBody>
          <a:bodyPr/>
          <a:lstStyle/>
          <a:p>
            <a:pPr>
              <a:defRPr/>
            </a:pPr>
            <a:fld id="{213EEF92-3513-444C-A31F-44C99AB620A5}" type="slidenum">
              <a:rPr lang="en-GB" altLang="en-US" smtClean="0"/>
              <a:pPr>
                <a:defRPr/>
              </a:pPr>
              <a:t>12</a:t>
            </a:fld>
            <a:endParaRPr lang="en-GB" altLang="en-US"/>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1">
            <a:extLst>
              <a:ext uri="{FF2B5EF4-FFF2-40B4-BE49-F238E27FC236}">
                <a16:creationId xmlns:a16="http://schemas.microsoft.com/office/drawing/2014/main" id="{8A2B6809-C7CA-3620-49DC-88F9015B34A3}"/>
              </a:ext>
            </a:extLst>
          </p:cNvPr>
          <p:cNvSpPr>
            <a:spLocks noGrp="1"/>
          </p:cNvSpPr>
          <p:nvPr>
            <p:ph type="title"/>
          </p:nvPr>
        </p:nvSpPr>
        <p:spPr/>
        <p:txBody>
          <a:bodyPr>
            <a:normAutofit/>
          </a:bodyPr>
          <a:lstStyle/>
          <a:p>
            <a:pPr>
              <a:defRPr/>
            </a:pPr>
            <a:r>
              <a:rPr lang="en-US" altLang="en-US" sz="2395" dirty="0"/>
              <a:t>Table Cont’d</a:t>
            </a:r>
            <a:endParaRPr lang="en-US" sz="2395" dirty="0"/>
          </a:p>
        </p:txBody>
      </p:sp>
      <p:sp>
        <p:nvSpPr>
          <p:cNvPr id="9" name="Rectangle 8">
            <a:extLst>
              <a:ext uri="{FF2B5EF4-FFF2-40B4-BE49-F238E27FC236}">
                <a16:creationId xmlns:a16="http://schemas.microsoft.com/office/drawing/2014/main" id="{8D293234-686B-F8C1-977C-AE0FA3C045EF}"/>
              </a:ext>
            </a:extLst>
          </p:cNvPr>
          <p:cNvSpPr/>
          <p:nvPr/>
        </p:nvSpPr>
        <p:spPr>
          <a:xfrm>
            <a:off x="773113" y="5430838"/>
            <a:ext cx="7597775" cy="355600"/>
          </a:xfrm>
          <a:prstGeom prst="rect">
            <a:avLst/>
          </a:prstGeom>
        </p:spPr>
        <p:txBody>
          <a:bodyPr>
            <a:spAutoFit/>
          </a:bodyPr>
          <a:lstStyle/>
          <a:p>
            <a:pPr>
              <a:defRPr/>
            </a:pPr>
            <a:r>
              <a:rPr lang="en-US" altLang="en-US" sz="1711" i="1" dirty="0">
                <a:ea typeface="Times New Roman" panose="02020603050405020304" pitchFamily="18" charset="0"/>
              </a:rPr>
              <a:t>Source:</a:t>
            </a:r>
            <a:r>
              <a:rPr lang="en-US" altLang="en-US" sz="1711" dirty="0">
                <a:ea typeface="Times New Roman" panose="02020603050405020304" pitchFamily="18" charset="0"/>
              </a:rPr>
              <a:t> Based on Hofstede (2001) and Hofstede et al. (2010)</a:t>
            </a:r>
            <a:endParaRPr lang="en-GB" sz="1711" dirty="0"/>
          </a:p>
        </p:txBody>
      </p:sp>
      <p:pic>
        <p:nvPicPr>
          <p:cNvPr id="46084" name="Picture 1">
            <a:extLst>
              <a:ext uri="{FF2B5EF4-FFF2-40B4-BE49-F238E27FC236}">
                <a16:creationId xmlns:a16="http://schemas.microsoft.com/office/drawing/2014/main" id="{4357D09E-6FC8-77AA-AF46-3C7297526F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t="51302"/>
          <a:stretch>
            <a:fillRect/>
          </a:stretch>
        </p:blipFill>
        <p:spPr bwMode="auto">
          <a:xfrm>
            <a:off x="382587" y="1484784"/>
            <a:ext cx="8378825" cy="3014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6069C6E1-DD62-016C-0CC9-79895403DAE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96688"/>
          <a:stretch>
            <a:fillRect/>
          </a:stretch>
        </p:blipFill>
        <p:spPr bwMode="auto">
          <a:xfrm>
            <a:off x="382587" y="1211106"/>
            <a:ext cx="8304213" cy="208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lide Number Placeholder 2">
            <a:extLst>
              <a:ext uri="{FF2B5EF4-FFF2-40B4-BE49-F238E27FC236}">
                <a16:creationId xmlns:a16="http://schemas.microsoft.com/office/drawing/2014/main" id="{1EB7BCB2-D586-2E0E-2A06-00FF37F98CB1}"/>
              </a:ext>
            </a:extLst>
          </p:cNvPr>
          <p:cNvSpPr>
            <a:spLocks noGrp="1"/>
          </p:cNvSpPr>
          <p:nvPr>
            <p:ph type="sldNum" sz="quarter" idx="11"/>
          </p:nvPr>
        </p:nvSpPr>
        <p:spPr/>
        <p:txBody>
          <a:bodyPr/>
          <a:lstStyle/>
          <a:p>
            <a:pPr>
              <a:defRPr/>
            </a:pPr>
            <a:fld id="{213EEF92-3513-444C-A31F-44C99AB620A5}" type="slidenum">
              <a:rPr lang="en-GB" altLang="en-US" smtClean="0"/>
              <a:pPr>
                <a:defRPr/>
              </a:pPr>
              <a:t>13</a:t>
            </a:fld>
            <a:endParaRPr lang="en-GB" altLang="en-US"/>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FE229BFD-C688-D9C8-84AA-11F992449952}"/>
              </a:ext>
            </a:extLst>
          </p:cNvPr>
          <p:cNvSpPr>
            <a:spLocks noGrp="1" noChangeArrowheads="1"/>
          </p:cNvSpPr>
          <p:nvPr>
            <p:ph type="title"/>
          </p:nvPr>
        </p:nvSpPr>
        <p:spPr/>
        <p:txBody>
          <a:bodyPr>
            <a:noAutofit/>
          </a:bodyPr>
          <a:lstStyle/>
          <a:p>
            <a:pPr>
              <a:spcBef>
                <a:spcPts val="856"/>
              </a:spcBef>
              <a:defRPr/>
            </a:pPr>
            <a:r>
              <a:rPr lang="en-GB" sz="3200" dirty="0">
                <a:ea typeface="+mn-ea"/>
              </a:rPr>
              <a:t>Some criticisms of Hofstede’s culture theory</a:t>
            </a:r>
          </a:p>
        </p:txBody>
      </p:sp>
      <p:sp>
        <p:nvSpPr>
          <p:cNvPr id="15363" name="Rectangle 3">
            <a:extLst>
              <a:ext uri="{FF2B5EF4-FFF2-40B4-BE49-F238E27FC236}">
                <a16:creationId xmlns:a16="http://schemas.microsoft.com/office/drawing/2014/main" id="{18430233-B361-9F91-3A36-F35015B7FB9D}"/>
              </a:ext>
            </a:extLst>
          </p:cNvPr>
          <p:cNvSpPr>
            <a:spLocks noGrp="1" noChangeArrowheads="1"/>
          </p:cNvSpPr>
          <p:nvPr>
            <p:ph idx="1"/>
          </p:nvPr>
        </p:nvSpPr>
        <p:spPr/>
        <p:txBody>
          <a:bodyPr>
            <a:normAutofit/>
          </a:bodyPr>
          <a:lstStyle/>
          <a:p>
            <a:r>
              <a:rPr lang="en-GB" dirty="0"/>
              <a:t>Methodological limitations</a:t>
            </a:r>
          </a:p>
          <a:p>
            <a:pPr lvl="1"/>
            <a:r>
              <a:rPr lang="en-GB" dirty="0"/>
              <a:t>IBM-only sample (based on 1970s data)</a:t>
            </a:r>
          </a:p>
          <a:p>
            <a:r>
              <a:rPr lang="en-GB" dirty="0"/>
              <a:t>Static national categories</a:t>
            </a:r>
          </a:p>
          <a:p>
            <a:r>
              <a:rPr lang="en-GB" dirty="0"/>
              <a:t>Overlooks intra-country diversity</a:t>
            </a:r>
          </a:p>
          <a:p>
            <a:r>
              <a:rPr lang="en-GB" dirty="0"/>
              <a:t>Ignores global convergence</a:t>
            </a:r>
          </a:p>
          <a:p>
            <a:pPr lvl="2" eaLnBrk="1" hangingPunct="1">
              <a:buFont typeface="Wingdings" panose="05000000000000000000" pitchFamily="2" charset="2"/>
              <a:buChar char="§"/>
              <a:defRPr/>
            </a:pPr>
            <a:endParaRPr lang="en-GB" sz="2400"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a:p>
            <a:pPr eaLnBrk="1" hangingPunct="1">
              <a:buFont typeface="Wingdings" panose="05000000000000000000" pitchFamily="2" charset="2"/>
              <a:buChar char="§"/>
              <a:defRPr/>
            </a:pPr>
            <a:endParaRPr lang="en-GB" dirty="0">
              <a:latin typeface="Arial MT Lt"/>
            </a:endParaRPr>
          </a:p>
        </p:txBody>
      </p:sp>
      <p:sp>
        <p:nvSpPr>
          <p:cNvPr id="2" name="Slide Number Placeholder 1">
            <a:extLst>
              <a:ext uri="{FF2B5EF4-FFF2-40B4-BE49-F238E27FC236}">
                <a16:creationId xmlns:a16="http://schemas.microsoft.com/office/drawing/2014/main" id="{F0722C56-03E6-DBCB-8004-41826F145E43}"/>
              </a:ext>
            </a:extLst>
          </p:cNvPr>
          <p:cNvSpPr>
            <a:spLocks noGrp="1"/>
          </p:cNvSpPr>
          <p:nvPr>
            <p:ph type="sldNum" sz="quarter" idx="12"/>
          </p:nvPr>
        </p:nvSpPr>
        <p:spPr/>
        <p:txBody>
          <a:bodyPr/>
          <a:lstStyle/>
          <a:p>
            <a:pPr>
              <a:defRPr/>
            </a:pPr>
            <a:fld id="{B2DDF22A-6F88-124C-A747-38C10A009519}" type="slidenum">
              <a:rPr lang="en-GB" altLang="en-US" smtClean="0"/>
              <a:pPr>
                <a:defRPr/>
              </a:pPr>
              <a:t>14</a:t>
            </a:fld>
            <a:endParaRPr lang="en-GB" altLang="en-US"/>
          </a:p>
        </p:txBody>
      </p:sp>
    </p:spTree>
  </p:cSld>
  <p:clrMapOvr>
    <a:masterClrMapping/>
  </p:clrMapOv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544BF97-D926-7612-4FB6-18136DB90BD5}"/>
              </a:ext>
            </a:extLst>
          </p:cNvPr>
          <p:cNvSpPr>
            <a:spLocks noGrp="1"/>
          </p:cNvSpPr>
          <p:nvPr>
            <p:ph type="title"/>
          </p:nvPr>
        </p:nvSpPr>
        <p:spPr/>
        <p:txBody>
          <a:bodyPr/>
          <a:lstStyle/>
          <a:p>
            <a:r>
              <a:rPr lang="en-GB" dirty="0">
                <a:latin typeface="Arial MT Lt"/>
              </a:rPr>
              <a:t>Language (Hall and Hall, 1990)</a:t>
            </a:r>
            <a:endParaRPr lang="en-GB" dirty="0"/>
          </a:p>
        </p:txBody>
      </p:sp>
      <p:sp>
        <p:nvSpPr>
          <p:cNvPr id="5" name="Rectangle 3">
            <a:extLst>
              <a:ext uri="{FF2B5EF4-FFF2-40B4-BE49-F238E27FC236}">
                <a16:creationId xmlns:a16="http://schemas.microsoft.com/office/drawing/2014/main" id="{FC009CC7-5502-6B61-3B7D-771C368AA796}"/>
              </a:ext>
            </a:extLst>
          </p:cNvPr>
          <p:cNvSpPr>
            <a:spLocks noGrp="1" noChangeArrowheads="1"/>
          </p:cNvSpPr>
          <p:nvPr>
            <p:ph idx="1"/>
          </p:nvPr>
        </p:nvSpPr>
        <p:spPr/>
        <p:txBody>
          <a:bodyPr>
            <a:normAutofit/>
          </a:bodyPr>
          <a:lstStyle/>
          <a:p>
            <a:pPr>
              <a:defRPr/>
            </a:pPr>
            <a:endParaRPr lang="en-GB" sz="2053" b="1" dirty="0">
              <a:solidFill>
                <a:schemeClr val="tx1"/>
              </a:solidFill>
            </a:endParaRPr>
          </a:p>
          <a:p>
            <a:pPr eaLnBrk="1" hangingPunct="1">
              <a:buFont typeface="Wingdings" panose="05000000000000000000" pitchFamily="2" charset="2"/>
              <a:buChar char="§"/>
              <a:defRPr/>
            </a:pPr>
            <a:endParaRPr lang="en-GB" sz="2395" dirty="0">
              <a:solidFill>
                <a:schemeClr val="tx1"/>
              </a:solidFill>
            </a:endParaRPr>
          </a:p>
        </p:txBody>
      </p:sp>
      <p:sp>
        <p:nvSpPr>
          <p:cNvPr id="7" name="Text Placeholder 6">
            <a:extLst>
              <a:ext uri="{FF2B5EF4-FFF2-40B4-BE49-F238E27FC236}">
                <a16:creationId xmlns:a16="http://schemas.microsoft.com/office/drawing/2014/main" id="{845CA34B-64EA-B64A-5F80-F01C035F4459}"/>
              </a:ext>
            </a:extLst>
          </p:cNvPr>
          <p:cNvSpPr>
            <a:spLocks noGrp="1"/>
          </p:cNvSpPr>
          <p:nvPr>
            <p:ph type="body" sz="quarter" idx="4294967295"/>
          </p:nvPr>
        </p:nvSpPr>
        <p:spPr>
          <a:xfrm>
            <a:off x="592138" y="1196975"/>
            <a:ext cx="8551862" cy="3514725"/>
          </a:xfrm>
        </p:spPr>
        <p:txBody>
          <a:bodyPr/>
          <a:lstStyle/>
          <a:p>
            <a:pPr>
              <a:defRPr/>
            </a:pPr>
            <a:r>
              <a:rPr lang="en-GB" dirty="0"/>
              <a:t>Explicitness of communication</a:t>
            </a:r>
          </a:p>
        </p:txBody>
      </p:sp>
      <p:sp>
        <p:nvSpPr>
          <p:cNvPr id="3" name="Rounded Rectangle 2">
            <a:extLst>
              <a:ext uri="{FF2B5EF4-FFF2-40B4-BE49-F238E27FC236}">
                <a16:creationId xmlns:a16="http://schemas.microsoft.com/office/drawing/2014/main" id="{314D2DA0-926F-2ED7-80F5-DA96F73364AF}"/>
              </a:ext>
            </a:extLst>
          </p:cNvPr>
          <p:cNvSpPr/>
          <p:nvPr/>
        </p:nvSpPr>
        <p:spPr>
          <a:xfrm>
            <a:off x="993921" y="3481913"/>
            <a:ext cx="7185919" cy="1352550"/>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en-GB" sz="1600" dirty="0">
                <a:solidFill>
                  <a:schemeClr val="tx1"/>
                </a:solidFill>
              </a:rPr>
              <a:t>A </a:t>
            </a:r>
            <a:r>
              <a:rPr lang="en-GB" sz="1600" b="1" dirty="0">
                <a:solidFill>
                  <a:schemeClr val="tx1"/>
                </a:solidFill>
              </a:rPr>
              <a:t>low context </a:t>
            </a:r>
            <a:r>
              <a:rPr lang="en-GB" sz="1600" dirty="0">
                <a:solidFill>
                  <a:schemeClr val="tx1"/>
                </a:solidFill>
              </a:rPr>
              <a:t>communication is just the opposite; i.e. the mass of information is vested in the explicit code. Communication is clear and direct; no reading between the lines; person and situation not relevant; should be clear to all. </a:t>
            </a:r>
          </a:p>
        </p:txBody>
      </p:sp>
      <p:sp>
        <p:nvSpPr>
          <p:cNvPr id="4" name="Rounded Rectangle 3">
            <a:extLst>
              <a:ext uri="{FF2B5EF4-FFF2-40B4-BE49-F238E27FC236}">
                <a16:creationId xmlns:a16="http://schemas.microsoft.com/office/drawing/2014/main" id="{4A9DD2EE-FDCF-A04F-F493-5C70445D3C2E}"/>
              </a:ext>
            </a:extLst>
          </p:cNvPr>
          <p:cNvSpPr/>
          <p:nvPr/>
        </p:nvSpPr>
        <p:spPr>
          <a:xfrm>
            <a:off x="979041" y="2060848"/>
            <a:ext cx="7185918" cy="1135063"/>
          </a:xfrm>
          <a:prstGeom prst="roundRect">
            <a:avLst/>
          </a:prstGeom>
        </p:spPr>
        <p:style>
          <a:lnRef idx="1">
            <a:schemeClr val="accent1"/>
          </a:lnRef>
          <a:fillRef idx="2">
            <a:schemeClr val="accent1"/>
          </a:fillRef>
          <a:effectRef idx="1">
            <a:schemeClr val="accent1"/>
          </a:effectRef>
          <a:fontRef idx="minor">
            <a:schemeClr val="dk1"/>
          </a:fontRef>
        </p:style>
        <p:txBody>
          <a:bodyPr anchor="ctr"/>
          <a:lstStyle/>
          <a:p>
            <a:pPr>
              <a:defRPr/>
            </a:pPr>
            <a:r>
              <a:rPr lang="en-GB" sz="1600" dirty="0">
                <a:solidFill>
                  <a:schemeClr val="tx1"/>
                </a:solidFill>
              </a:rPr>
              <a:t>‘A </a:t>
            </a:r>
            <a:r>
              <a:rPr lang="en-GB" sz="1600" b="1" dirty="0">
                <a:solidFill>
                  <a:schemeClr val="tx1"/>
                </a:solidFill>
              </a:rPr>
              <a:t>high context </a:t>
            </a:r>
            <a:r>
              <a:rPr lang="en-GB" sz="1600" dirty="0">
                <a:solidFill>
                  <a:schemeClr val="tx1"/>
                </a:solidFill>
              </a:rPr>
              <a:t>communication or message is one in which </a:t>
            </a:r>
            <a:r>
              <a:rPr lang="en-GB" sz="1600" i="1" dirty="0">
                <a:solidFill>
                  <a:schemeClr val="tx1"/>
                </a:solidFill>
              </a:rPr>
              <a:t>most </a:t>
            </a:r>
            <a:r>
              <a:rPr lang="en-GB" sz="1600" dirty="0">
                <a:solidFill>
                  <a:schemeClr val="tx1"/>
                </a:solidFill>
              </a:rPr>
              <a:t>of the information is already in the person, while very little is in the coded, explicit, transmitted part of the message. Tone of voice, timing, facial expression, and body language are additional means of communication.</a:t>
            </a:r>
          </a:p>
        </p:txBody>
      </p:sp>
      <p:sp>
        <p:nvSpPr>
          <p:cNvPr id="8" name="Slide Number Placeholder 7">
            <a:extLst>
              <a:ext uri="{FF2B5EF4-FFF2-40B4-BE49-F238E27FC236}">
                <a16:creationId xmlns:a16="http://schemas.microsoft.com/office/drawing/2014/main" id="{F8B851A6-F75F-989D-ED81-6A3A6E7E40F7}"/>
              </a:ext>
            </a:extLst>
          </p:cNvPr>
          <p:cNvSpPr>
            <a:spLocks noGrp="1"/>
          </p:cNvSpPr>
          <p:nvPr>
            <p:ph type="sldNum" sz="quarter" idx="12"/>
          </p:nvPr>
        </p:nvSpPr>
        <p:spPr/>
        <p:txBody>
          <a:bodyPr/>
          <a:lstStyle/>
          <a:p>
            <a:pPr>
              <a:defRPr/>
            </a:pPr>
            <a:fld id="{B2DDF22A-6F88-124C-A747-38C10A009519}" type="slidenum">
              <a:rPr lang="en-GB" altLang="en-US" smtClean="0"/>
              <a:pPr>
                <a:defRPr/>
              </a:pPr>
              <a:t>15</a:t>
            </a:fld>
            <a:endParaRPr lang="en-GB"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1181EF8-D6B6-5912-C064-7E4FDEEDDCE2}"/>
              </a:ext>
            </a:extLst>
          </p:cNvPr>
          <p:cNvSpPr>
            <a:spLocks noGrp="1"/>
          </p:cNvSpPr>
          <p:nvPr>
            <p:ph type="title"/>
          </p:nvPr>
        </p:nvSpPr>
        <p:spPr/>
        <p:txBody>
          <a:bodyPr>
            <a:noAutofit/>
          </a:bodyPr>
          <a:lstStyle/>
          <a:p>
            <a:pPr>
              <a:spcBef>
                <a:spcPts val="856"/>
              </a:spcBef>
              <a:defRPr/>
            </a:pPr>
            <a:r>
              <a:rPr lang="en-GB" sz="3200" dirty="0">
                <a:latin typeface="Arial MT Lt"/>
                <a:ea typeface="+mn-ea"/>
                <a:cs typeface="+mn-cs"/>
              </a:rPr>
              <a:t>High and Low Context Cultures (Hall and Hall 1990)</a:t>
            </a:r>
          </a:p>
        </p:txBody>
      </p:sp>
      <p:sp>
        <p:nvSpPr>
          <p:cNvPr id="5" name="Rectangle 3">
            <a:extLst>
              <a:ext uri="{FF2B5EF4-FFF2-40B4-BE49-F238E27FC236}">
                <a16:creationId xmlns:a16="http://schemas.microsoft.com/office/drawing/2014/main" id="{9571EC01-0A4A-329B-9C10-5A197B524ACC}"/>
              </a:ext>
            </a:extLst>
          </p:cNvPr>
          <p:cNvSpPr>
            <a:spLocks noGrp="1" noChangeArrowheads="1"/>
          </p:cNvSpPr>
          <p:nvPr>
            <p:ph idx="1"/>
          </p:nvPr>
        </p:nvSpPr>
        <p:spPr/>
        <p:txBody>
          <a:bodyPr>
            <a:normAutofit/>
          </a:bodyPr>
          <a:lstStyle/>
          <a:p>
            <a:pPr marL="0" indent="0">
              <a:lnSpc>
                <a:spcPct val="110000"/>
              </a:lnSpc>
              <a:buFont typeface="Arial" panose="020B0604020202020204" pitchFamily="34" charset="0"/>
              <a:buNone/>
              <a:defRPr/>
            </a:pPr>
            <a:r>
              <a:rPr lang="en-GB" sz="2053" b="1" i="1" dirty="0"/>
              <a:t>High Context </a:t>
            </a:r>
            <a:r>
              <a:rPr lang="en-GB" sz="2053" i="1" dirty="0"/>
              <a:t>- </a:t>
            </a:r>
            <a:r>
              <a:rPr lang="en-GB" sz="2053" dirty="0"/>
              <a:t>little in explicit message</a:t>
            </a:r>
          </a:p>
          <a:p>
            <a:pPr>
              <a:lnSpc>
                <a:spcPct val="110000"/>
              </a:lnSpc>
              <a:buFont typeface="Wingdings" panose="05000000000000000000" pitchFamily="2" charset="2"/>
              <a:buChar char="§"/>
              <a:defRPr/>
            </a:pPr>
            <a:endParaRPr lang="en-GB" sz="2053" dirty="0"/>
          </a:p>
          <a:p>
            <a:pPr>
              <a:buFont typeface="Wingdings" panose="05000000000000000000" pitchFamily="2" charset="2"/>
              <a:buChar char="§"/>
              <a:defRPr/>
            </a:pPr>
            <a:r>
              <a:rPr lang="en-GB" sz="2053" dirty="0"/>
              <a:t>Arab countries, Southern Europeans - develop extensive informal networks for exchanging information verbally, face to face or by telephone - significance of non verbal cues, such as pauses and gestures</a:t>
            </a:r>
          </a:p>
          <a:p>
            <a:pPr>
              <a:buFont typeface="Wingdings" panose="05000000000000000000" pitchFamily="2" charset="2"/>
              <a:buChar char="§"/>
              <a:defRPr/>
            </a:pPr>
            <a:endParaRPr lang="en-GB" sz="2053" dirty="0"/>
          </a:p>
          <a:p>
            <a:pPr>
              <a:buFont typeface="Wingdings" panose="05000000000000000000" pitchFamily="2" charset="2"/>
              <a:buChar char="§"/>
              <a:defRPr/>
            </a:pPr>
            <a:r>
              <a:rPr lang="en-GB" sz="2053" dirty="0"/>
              <a:t>Japanese – silence is indication of deep mutual trust; close friends drink silently together</a:t>
            </a:r>
          </a:p>
          <a:p>
            <a:pPr>
              <a:buFont typeface="Wingdings" panose="05000000000000000000" pitchFamily="2" charset="2"/>
              <a:buChar char="§"/>
              <a:defRPr/>
            </a:pPr>
            <a:endParaRPr lang="en-GB" dirty="0"/>
          </a:p>
          <a:p>
            <a:pPr eaLnBrk="1" hangingPunct="1">
              <a:buFont typeface="Wingdings" panose="05000000000000000000" pitchFamily="2" charset="2"/>
              <a:buChar char="§"/>
              <a:defRPr/>
            </a:pPr>
            <a:endParaRPr lang="en-GB" sz="2395" dirty="0"/>
          </a:p>
        </p:txBody>
      </p:sp>
      <p:sp>
        <p:nvSpPr>
          <p:cNvPr id="3" name="Slide Number Placeholder 2">
            <a:extLst>
              <a:ext uri="{FF2B5EF4-FFF2-40B4-BE49-F238E27FC236}">
                <a16:creationId xmlns:a16="http://schemas.microsoft.com/office/drawing/2014/main" id="{FF746519-6A37-B8CF-A307-E8CBF78D7024}"/>
              </a:ext>
            </a:extLst>
          </p:cNvPr>
          <p:cNvSpPr>
            <a:spLocks noGrp="1"/>
          </p:cNvSpPr>
          <p:nvPr>
            <p:ph type="sldNum" sz="quarter" idx="12"/>
          </p:nvPr>
        </p:nvSpPr>
        <p:spPr/>
        <p:txBody>
          <a:bodyPr/>
          <a:lstStyle/>
          <a:p>
            <a:pPr>
              <a:defRPr/>
            </a:pPr>
            <a:fld id="{B2DDF22A-6F88-124C-A747-38C10A009519}" type="slidenum">
              <a:rPr lang="en-GB" altLang="en-US" smtClean="0"/>
              <a:pPr>
                <a:defRPr/>
              </a:pPr>
              <a:t>16</a:t>
            </a:fld>
            <a:endParaRPr lang="en-GB" altLang="en-US"/>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7C3CEF-7793-3B9A-A766-F487430C7249}"/>
              </a:ext>
            </a:extLst>
          </p:cNvPr>
          <p:cNvSpPr>
            <a:spLocks noGrp="1"/>
          </p:cNvSpPr>
          <p:nvPr>
            <p:ph type="title"/>
          </p:nvPr>
        </p:nvSpPr>
        <p:spPr/>
        <p:txBody>
          <a:bodyPr>
            <a:noAutofit/>
          </a:bodyPr>
          <a:lstStyle/>
          <a:p>
            <a:pPr>
              <a:spcBef>
                <a:spcPts val="856"/>
              </a:spcBef>
              <a:defRPr/>
            </a:pPr>
            <a:r>
              <a:rPr lang="en-GB" sz="3200" dirty="0">
                <a:latin typeface="Arial MT Lt"/>
                <a:ea typeface="+mn-ea"/>
                <a:cs typeface="+mn-cs"/>
              </a:rPr>
              <a:t>High and Low Context Cultures (Hall and Hall 1990)</a:t>
            </a:r>
          </a:p>
        </p:txBody>
      </p:sp>
      <p:sp>
        <p:nvSpPr>
          <p:cNvPr id="5" name="Rectangle 3">
            <a:extLst>
              <a:ext uri="{FF2B5EF4-FFF2-40B4-BE49-F238E27FC236}">
                <a16:creationId xmlns:a16="http://schemas.microsoft.com/office/drawing/2014/main" id="{96621951-9A5A-10BE-BBB3-267666B42622}"/>
              </a:ext>
            </a:extLst>
          </p:cNvPr>
          <p:cNvSpPr>
            <a:spLocks noGrp="1" noChangeArrowheads="1"/>
          </p:cNvSpPr>
          <p:nvPr>
            <p:ph idx="1"/>
          </p:nvPr>
        </p:nvSpPr>
        <p:spPr/>
        <p:txBody>
          <a:bodyPr>
            <a:normAutofit/>
          </a:bodyPr>
          <a:lstStyle/>
          <a:p>
            <a:pPr marL="0" indent="0">
              <a:buFont typeface="Arial" panose="020B0604020202020204" pitchFamily="34" charset="0"/>
              <a:buNone/>
              <a:defRPr/>
            </a:pPr>
            <a:r>
              <a:rPr lang="en-GB" sz="1882" b="1" i="1" dirty="0"/>
              <a:t>Low Context </a:t>
            </a:r>
            <a:r>
              <a:rPr lang="en-GB" sz="2053" i="1" dirty="0"/>
              <a:t>- </a:t>
            </a:r>
            <a:r>
              <a:rPr lang="en-GB" sz="2053" dirty="0"/>
              <a:t>mass of information in explicit codes</a:t>
            </a:r>
          </a:p>
          <a:p>
            <a:pPr>
              <a:defRPr/>
            </a:pPr>
            <a:endParaRPr lang="en-GB" sz="2053" dirty="0"/>
          </a:p>
          <a:p>
            <a:pPr>
              <a:buFont typeface="Wingdings" panose="05000000000000000000" pitchFamily="2" charset="2"/>
              <a:buChar char="§"/>
              <a:defRPr/>
            </a:pPr>
            <a:r>
              <a:rPr lang="en-GB" sz="2053" dirty="0"/>
              <a:t>Germans, Swiss Scandinavians, Northern Europeans - prefer clear, written, forms of communication</a:t>
            </a:r>
          </a:p>
          <a:p>
            <a:pPr>
              <a:buFont typeface="Wingdings" panose="05000000000000000000" pitchFamily="2" charset="2"/>
              <a:buChar char="§"/>
              <a:defRPr/>
            </a:pPr>
            <a:endParaRPr lang="en-GB" sz="2053" dirty="0"/>
          </a:p>
          <a:p>
            <a:pPr>
              <a:buFont typeface="Wingdings" panose="05000000000000000000" pitchFamily="2" charset="2"/>
              <a:buChar char="§"/>
              <a:defRPr/>
            </a:pPr>
            <a:r>
              <a:rPr lang="en-GB" sz="2053" dirty="0"/>
              <a:t>Americans – see language as functional rather than art form; little patience for long-winded explanations; silence is uncomfortable</a:t>
            </a:r>
          </a:p>
          <a:p>
            <a:pPr>
              <a:buFont typeface="Wingdings" panose="05000000000000000000" pitchFamily="2" charset="2"/>
              <a:buChar char="§"/>
              <a:defRPr/>
            </a:pPr>
            <a:endParaRPr lang="en-GB" sz="1711" dirty="0"/>
          </a:p>
        </p:txBody>
      </p:sp>
      <p:sp>
        <p:nvSpPr>
          <p:cNvPr id="3" name="Slide Number Placeholder 2">
            <a:extLst>
              <a:ext uri="{FF2B5EF4-FFF2-40B4-BE49-F238E27FC236}">
                <a16:creationId xmlns:a16="http://schemas.microsoft.com/office/drawing/2014/main" id="{DC08A45C-EA27-19D7-EFE2-BD838CBC2538}"/>
              </a:ext>
            </a:extLst>
          </p:cNvPr>
          <p:cNvSpPr>
            <a:spLocks noGrp="1"/>
          </p:cNvSpPr>
          <p:nvPr>
            <p:ph type="sldNum" sz="quarter" idx="12"/>
          </p:nvPr>
        </p:nvSpPr>
        <p:spPr/>
        <p:txBody>
          <a:bodyPr/>
          <a:lstStyle/>
          <a:p>
            <a:pPr>
              <a:defRPr/>
            </a:pPr>
            <a:fld id="{B2DDF22A-6F88-124C-A747-38C10A009519}" type="slidenum">
              <a:rPr lang="en-GB" altLang="en-US" smtClean="0"/>
              <a:pPr>
                <a:defRPr/>
              </a:pPr>
              <a:t>17</a:t>
            </a:fld>
            <a:endParaRPr lang="en-GB" alt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92EC151-7F12-26F3-62A8-6580B737A878}"/>
              </a:ext>
            </a:extLst>
          </p:cNvPr>
          <p:cNvSpPr>
            <a:spLocks noGrp="1"/>
          </p:cNvSpPr>
          <p:nvPr>
            <p:ph type="title"/>
          </p:nvPr>
        </p:nvSpPr>
        <p:spPr/>
        <p:txBody>
          <a:bodyPr>
            <a:normAutofit/>
          </a:bodyPr>
          <a:lstStyle/>
          <a:p>
            <a:pPr>
              <a:spcBef>
                <a:spcPts val="856"/>
              </a:spcBef>
              <a:defRPr/>
            </a:pPr>
            <a:r>
              <a:rPr lang="en-GB" dirty="0">
                <a:latin typeface="Arial MT Lt"/>
                <a:ea typeface="+mn-ea"/>
                <a:cs typeface="+mn-cs"/>
              </a:rPr>
              <a:t>Time (Hall and Hall 1990)</a:t>
            </a:r>
          </a:p>
        </p:txBody>
      </p:sp>
      <p:sp>
        <p:nvSpPr>
          <p:cNvPr id="41986" name="Content Placeholder 2">
            <a:extLst>
              <a:ext uri="{FF2B5EF4-FFF2-40B4-BE49-F238E27FC236}">
                <a16:creationId xmlns:a16="http://schemas.microsoft.com/office/drawing/2014/main" id="{F300E61E-9F5F-4E23-32C6-DDFB366DFBDE}"/>
              </a:ext>
            </a:extLst>
          </p:cNvPr>
          <p:cNvSpPr>
            <a:spLocks noGrp="1"/>
          </p:cNvSpPr>
          <p:nvPr>
            <p:ph idx="1"/>
          </p:nvPr>
        </p:nvSpPr>
        <p:spPr/>
        <p:txBody>
          <a:bodyPr/>
          <a:lstStyle/>
          <a:p>
            <a:pPr marL="0" indent="0">
              <a:buFont typeface="Arial" panose="020B0604020202020204" pitchFamily="34" charset="0"/>
              <a:buNone/>
            </a:pPr>
            <a:r>
              <a:rPr lang="en-GB" altLang="en-US"/>
              <a:t>Monochronic Orientation</a:t>
            </a:r>
          </a:p>
          <a:p>
            <a:pPr lvl="1"/>
            <a:r>
              <a:rPr lang="en-GB" altLang="en-US"/>
              <a:t>Anglo-Saxon and Northern European</a:t>
            </a:r>
          </a:p>
          <a:p>
            <a:pPr lvl="2"/>
            <a:r>
              <a:rPr lang="en-GB" altLang="en-US"/>
              <a:t>Finite, limited resource; can be saved, spent, wasted; ‘time is money’; focus on using time ‘productively’ (task)</a:t>
            </a:r>
          </a:p>
          <a:p>
            <a:pPr lvl="2"/>
            <a:endParaRPr lang="en-GB" altLang="en-US"/>
          </a:p>
          <a:p>
            <a:pPr marL="0" indent="0">
              <a:buFont typeface="Arial" panose="020B0604020202020204" pitchFamily="34" charset="0"/>
              <a:buNone/>
            </a:pPr>
            <a:r>
              <a:rPr lang="en-GB" altLang="en-US"/>
              <a:t>Polychronic Orientation</a:t>
            </a:r>
          </a:p>
          <a:p>
            <a:pPr lvl="1"/>
            <a:r>
              <a:rPr lang="en-GB" altLang="en-US"/>
              <a:t>Latin European, Middle Eastern, African, Latin American</a:t>
            </a:r>
          </a:p>
          <a:p>
            <a:pPr lvl="2"/>
            <a:r>
              <a:rPr lang="en-GB" altLang="en-US"/>
              <a:t>Time is expandable; expands to accommodate activities</a:t>
            </a:r>
          </a:p>
          <a:p>
            <a:pPr lvl="2"/>
            <a:r>
              <a:rPr lang="en-GB" altLang="en-US"/>
              <a:t>Meetings more likely to be fragmented with many interruptions; several concurrent discussions; focus on relationships</a:t>
            </a:r>
          </a:p>
        </p:txBody>
      </p:sp>
      <p:sp>
        <p:nvSpPr>
          <p:cNvPr id="2" name="Slide Number Placeholder 1">
            <a:extLst>
              <a:ext uri="{FF2B5EF4-FFF2-40B4-BE49-F238E27FC236}">
                <a16:creationId xmlns:a16="http://schemas.microsoft.com/office/drawing/2014/main" id="{760E2538-9AEF-EE79-A75D-1378B2DC0C56}"/>
              </a:ext>
            </a:extLst>
          </p:cNvPr>
          <p:cNvSpPr>
            <a:spLocks noGrp="1"/>
          </p:cNvSpPr>
          <p:nvPr>
            <p:ph type="sldNum" sz="quarter" idx="12"/>
          </p:nvPr>
        </p:nvSpPr>
        <p:spPr/>
        <p:txBody>
          <a:bodyPr/>
          <a:lstStyle/>
          <a:p>
            <a:pPr>
              <a:defRPr/>
            </a:pPr>
            <a:fld id="{B2DDF22A-6F88-124C-A747-38C10A009519}" type="slidenum">
              <a:rPr lang="en-GB" altLang="en-US" smtClean="0"/>
              <a:pPr>
                <a:defRPr/>
              </a:pPr>
              <a:t>18</a:t>
            </a:fld>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50AAB8-5EF6-A476-644E-02846D5A7A5A}"/>
              </a:ext>
            </a:extLst>
          </p:cNvPr>
          <p:cNvSpPr>
            <a:spLocks noGrp="1"/>
          </p:cNvSpPr>
          <p:nvPr>
            <p:ph type="title"/>
          </p:nvPr>
        </p:nvSpPr>
        <p:spPr/>
        <p:txBody>
          <a:bodyPr>
            <a:normAutofit/>
          </a:bodyPr>
          <a:lstStyle/>
          <a:p>
            <a:pPr>
              <a:spcBef>
                <a:spcPts val="856"/>
              </a:spcBef>
              <a:defRPr/>
            </a:pPr>
            <a:r>
              <a:rPr lang="en-GB" sz="2139" dirty="0">
                <a:latin typeface="Arial MT Lt"/>
                <a:ea typeface="+mn-ea"/>
                <a:cs typeface="+mn-cs"/>
              </a:rPr>
              <a:t>GLOBE (Global Leadership and Organisational Behaviour Effectiveness) cultural dimensions (House et al, 2004)</a:t>
            </a:r>
          </a:p>
        </p:txBody>
      </p:sp>
      <p:sp>
        <p:nvSpPr>
          <p:cNvPr id="3" name="Content Placeholder 2">
            <a:extLst>
              <a:ext uri="{FF2B5EF4-FFF2-40B4-BE49-F238E27FC236}">
                <a16:creationId xmlns:a16="http://schemas.microsoft.com/office/drawing/2014/main" id="{F479751F-48C3-02D3-6759-989EB7543A05}"/>
              </a:ext>
            </a:extLst>
          </p:cNvPr>
          <p:cNvSpPr>
            <a:spLocks noGrp="1"/>
          </p:cNvSpPr>
          <p:nvPr>
            <p:ph idx="1"/>
          </p:nvPr>
        </p:nvSpPr>
        <p:spPr/>
        <p:txBody>
          <a:bodyPr>
            <a:normAutofit/>
          </a:bodyPr>
          <a:lstStyle/>
          <a:p>
            <a:pPr marL="0" indent="0">
              <a:buFont typeface="Arial" panose="020B0604020202020204" pitchFamily="34" charset="0"/>
              <a:buNone/>
              <a:defRPr/>
            </a:pPr>
            <a:r>
              <a:rPr lang="en-GB" sz="2000" dirty="0">
                <a:latin typeface="Arial MT Lt"/>
              </a:rPr>
              <a:t>A multicultural study and evaluation of cultural attributes and leadership behaviours among more than 17,000 managers from 951 organisations (financial services, food processing and telecommunications) in 62 countries.</a:t>
            </a:r>
          </a:p>
        </p:txBody>
      </p:sp>
      <p:sp>
        <p:nvSpPr>
          <p:cNvPr id="4" name="Slide Number Placeholder 3">
            <a:extLst>
              <a:ext uri="{FF2B5EF4-FFF2-40B4-BE49-F238E27FC236}">
                <a16:creationId xmlns:a16="http://schemas.microsoft.com/office/drawing/2014/main" id="{31F8E04A-2A99-B6D8-E812-FF52FFAB8270}"/>
              </a:ext>
            </a:extLst>
          </p:cNvPr>
          <p:cNvSpPr>
            <a:spLocks noGrp="1"/>
          </p:cNvSpPr>
          <p:nvPr>
            <p:ph type="sldNum" sz="quarter" idx="12"/>
          </p:nvPr>
        </p:nvSpPr>
        <p:spPr/>
        <p:txBody>
          <a:bodyPr/>
          <a:lstStyle/>
          <a:p>
            <a:pPr>
              <a:defRPr/>
            </a:pPr>
            <a:fld id="{B2DDF22A-6F88-124C-A747-38C10A009519}" type="slidenum">
              <a:rPr lang="en-GB" altLang="en-US" smtClean="0"/>
              <a:pPr>
                <a:defRPr/>
              </a:pPr>
              <a:t>19</a:t>
            </a:fld>
            <a:endParaRPr lang="en-GB" altLang="en-US"/>
          </a:p>
        </p:txBody>
      </p:sp>
      <p:sp>
        <p:nvSpPr>
          <p:cNvPr id="6" name="TextBox 5">
            <a:extLst>
              <a:ext uri="{FF2B5EF4-FFF2-40B4-BE49-F238E27FC236}">
                <a16:creationId xmlns:a16="http://schemas.microsoft.com/office/drawing/2014/main" id="{A050F3FD-F4C6-B4E5-096B-3E5DE10270EB}"/>
              </a:ext>
            </a:extLst>
          </p:cNvPr>
          <p:cNvSpPr txBox="1"/>
          <p:nvPr/>
        </p:nvSpPr>
        <p:spPr>
          <a:xfrm>
            <a:off x="2286000" y="3244334"/>
            <a:ext cx="6858000" cy="276999"/>
          </a:xfrm>
          <a:prstGeom prst="rect">
            <a:avLst/>
          </a:prstGeom>
          <a:noFill/>
        </p:spPr>
        <p:txBody>
          <a:bodyPr wrap="square">
            <a:spAutoFit/>
          </a:bodyPr>
          <a:lstStyle/>
          <a:p>
            <a:pPr algn="r"/>
            <a:r>
              <a:rPr lang="en-GB" sz="1200" dirty="0">
                <a:hlinkClick r:id="rId2"/>
              </a:rPr>
              <a:t>https://globeproject.com/</a:t>
            </a:r>
            <a:endParaRPr lang="en-GB" sz="12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a:extLst>
              <a:ext uri="{FF2B5EF4-FFF2-40B4-BE49-F238E27FC236}">
                <a16:creationId xmlns:a16="http://schemas.microsoft.com/office/drawing/2014/main" id="{9873BCFF-CB2A-84BB-3C46-9497D595EFC2}"/>
              </a:ext>
            </a:extLst>
          </p:cNvPr>
          <p:cNvSpPr>
            <a:spLocks noGrp="1" noChangeArrowheads="1"/>
          </p:cNvSpPr>
          <p:nvPr>
            <p:ph type="title"/>
          </p:nvPr>
        </p:nvSpPr>
        <p:spPr/>
        <p:txBody>
          <a:bodyPr>
            <a:normAutofit/>
          </a:bodyPr>
          <a:lstStyle/>
          <a:p>
            <a:pPr>
              <a:spcBef>
                <a:spcPts val="856"/>
              </a:spcBef>
              <a:defRPr/>
            </a:pPr>
            <a:r>
              <a:rPr lang="en-GB" dirty="0">
                <a:ea typeface="+mn-ea"/>
              </a:rPr>
              <a:t>Dangers of oversimplification</a:t>
            </a:r>
          </a:p>
        </p:txBody>
      </p:sp>
      <p:sp>
        <p:nvSpPr>
          <p:cNvPr id="15363" name="Rectangle 3">
            <a:extLst>
              <a:ext uri="{FF2B5EF4-FFF2-40B4-BE49-F238E27FC236}">
                <a16:creationId xmlns:a16="http://schemas.microsoft.com/office/drawing/2014/main" id="{4DF5306D-2E0C-681A-14DA-0A70F606B71A}"/>
              </a:ext>
            </a:extLst>
          </p:cNvPr>
          <p:cNvSpPr>
            <a:spLocks noGrp="1" noChangeArrowheads="1"/>
          </p:cNvSpPr>
          <p:nvPr>
            <p:ph idx="1"/>
          </p:nvPr>
        </p:nvSpPr>
        <p:spPr/>
        <p:txBody>
          <a:bodyPr>
            <a:normAutofit fontScale="92500"/>
          </a:bodyPr>
          <a:lstStyle/>
          <a:p>
            <a:pPr marL="400050">
              <a:defRPr/>
            </a:pPr>
            <a:r>
              <a:rPr lang="en-US" altLang="en-US" dirty="0"/>
              <a:t>It provides little explanation of within-group differences, i.e., it treats countries or cultures as homogeneous wholes, with everyone within the country or culture being alike</a:t>
            </a:r>
          </a:p>
          <a:p>
            <a:pPr marL="400050">
              <a:defRPr/>
            </a:pPr>
            <a:r>
              <a:rPr lang="en-US" altLang="en-US" dirty="0"/>
              <a:t>It provides little understanding of how cultures change, i.e., it tends to treat cultures as a given—impermeable and static.</a:t>
            </a:r>
          </a:p>
          <a:p>
            <a:pPr>
              <a:spcBef>
                <a:spcPts val="300"/>
              </a:spcBef>
            </a:pPr>
            <a:r>
              <a:rPr lang="en-GB" dirty="0"/>
              <a:t>Traditionally, researchers and practitioners have treated culture and informal institutions as synonymous</a:t>
            </a:r>
          </a:p>
          <a:p>
            <a:pPr>
              <a:spcBef>
                <a:spcPts val="300"/>
              </a:spcBef>
            </a:pPr>
            <a:r>
              <a:rPr lang="en-GB" dirty="0"/>
              <a:t>However, these are </a:t>
            </a:r>
            <a:r>
              <a:rPr lang="en-GB" b="1" dirty="0"/>
              <a:t>distinct</a:t>
            </a:r>
            <a:r>
              <a:rPr lang="en-GB" dirty="0"/>
              <a:t>, though they can overlap sometimes</a:t>
            </a:r>
          </a:p>
          <a:p>
            <a:pPr marL="400050">
              <a:defRPr/>
            </a:pPr>
            <a:endParaRPr lang="en-US" altLang="en-US" dirty="0"/>
          </a:p>
          <a:p>
            <a:pPr lvl="1">
              <a:buFont typeface="Wingdings" panose="05000000000000000000" pitchFamily="2" charset="2"/>
              <a:buChar char="§"/>
              <a:defRPr/>
            </a:pPr>
            <a:endParaRPr lang="en-US" altLang="en-US" dirty="0"/>
          </a:p>
          <a:p>
            <a:pPr>
              <a:buFont typeface="Wingdings" panose="05000000000000000000" pitchFamily="2" charset="2"/>
              <a:buChar char="§"/>
              <a:defRPr/>
            </a:pPr>
            <a:endParaRPr lang="en-US" altLang="en-US" sz="2000" dirty="0"/>
          </a:p>
        </p:txBody>
      </p:sp>
      <p:sp>
        <p:nvSpPr>
          <p:cNvPr id="2" name="Slide Number Placeholder 1">
            <a:extLst>
              <a:ext uri="{FF2B5EF4-FFF2-40B4-BE49-F238E27FC236}">
                <a16:creationId xmlns:a16="http://schemas.microsoft.com/office/drawing/2014/main" id="{C7373F34-C3DE-7ED4-B7F2-3BCE167276C2}"/>
              </a:ext>
            </a:extLst>
          </p:cNvPr>
          <p:cNvSpPr>
            <a:spLocks noGrp="1"/>
          </p:cNvSpPr>
          <p:nvPr>
            <p:ph type="sldNum" sz="quarter" idx="12"/>
          </p:nvPr>
        </p:nvSpPr>
        <p:spPr/>
        <p:txBody>
          <a:bodyPr/>
          <a:lstStyle/>
          <a:p>
            <a:pPr>
              <a:defRPr/>
            </a:pPr>
            <a:fld id="{B2DDF22A-6F88-124C-A747-38C10A009519}" type="slidenum">
              <a:rPr lang="en-GB" altLang="en-US" smtClean="0"/>
              <a:pPr>
                <a:defRPr/>
              </a:pPr>
              <a:t>20</a:t>
            </a:fld>
            <a:endParaRPr lang="en-GB" alt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CD531D-411C-685F-0545-B9AE10465C78}"/>
              </a:ext>
            </a:extLst>
          </p:cNvPr>
          <p:cNvSpPr>
            <a:spLocks noGrp="1"/>
          </p:cNvSpPr>
          <p:nvPr>
            <p:ph type="title"/>
          </p:nvPr>
        </p:nvSpPr>
        <p:spPr/>
        <p:txBody>
          <a:bodyPr/>
          <a:lstStyle/>
          <a:p>
            <a:r>
              <a:rPr lang="en-GB" dirty="0"/>
              <a:t>Beyond Culture: Institutions Matter</a:t>
            </a:r>
          </a:p>
        </p:txBody>
      </p:sp>
      <p:sp>
        <p:nvSpPr>
          <p:cNvPr id="5" name="Text Placeholder 4">
            <a:extLst>
              <a:ext uri="{FF2B5EF4-FFF2-40B4-BE49-F238E27FC236}">
                <a16:creationId xmlns:a16="http://schemas.microsoft.com/office/drawing/2014/main" id="{0B5F89E8-C182-FC6B-0641-24630C8DDB92}"/>
              </a:ext>
            </a:extLst>
          </p:cNvPr>
          <p:cNvSpPr>
            <a:spLocks noGrp="1"/>
          </p:cNvSpPr>
          <p:nvPr>
            <p:ph idx="1"/>
          </p:nvPr>
        </p:nvSpPr>
        <p:spPr/>
        <p:txBody>
          <a:bodyPr>
            <a:normAutofit/>
          </a:bodyPr>
          <a:lstStyle/>
          <a:p>
            <a:pPr marL="0" indent="0">
              <a:buNone/>
            </a:pPr>
            <a:r>
              <a:rPr lang="en-GB" sz="1600" dirty="0"/>
              <a:t>There are a number of definitions of the term ‘institution’, ranging from:</a:t>
            </a:r>
          </a:p>
          <a:p>
            <a:r>
              <a:rPr lang="en-GB" sz="1600" dirty="0"/>
              <a:t>the ‘rules of the game’ (North, 1990, p. 3);</a:t>
            </a:r>
          </a:p>
          <a:p>
            <a:r>
              <a:rPr lang="en-GB" sz="1600" dirty="0"/>
              <a:t>‘social structures that have attained a high degree of resilience (and are) composed of cultural-cognitive, normative, and regulative elements that, together with associated activities and resources, provide stability and meaning to social life’ (Scott, 2010, p. 6); and</a:t>
            </a:r>
          </a:p>
          <a:p>
            <a:r>
              <a:rPr lang="en-GB" sz="1600" dirty="0"/>
              <a:t>relatively stable ‘systems of established and embedded social rules that structure social interactions’ (Hodgson, 2006, p. 18).</a:t>
            </a:r>
          </a:p>
        </p:txBody>
      </p:sp>
      <p:sp>
        <p:nvSpPr>
          <p:cNvPr id="6" name="TextBox 5">
            <a:extLst>
              <a:ext uri="{FF2B5EF4-FFF2-40B4-BE49-F238E27FC236}">
                <a16:creationId xmlns:a16="http://schemas.microsoft.com/office/drawing/2014/main" id="{058902F4-B14A-86E2-A98F-D81A6812F0D1}"/>
              </a:ext>
            </a:extLst>
          </p:cNvPr>
          <p:cNvSpPr txBox="1"/>
          <p:nvPr/>
        </p:nvSpPr>
        <p:spPr>
          <a:xfrm>
            <a:off x="448461" y="4221088"/>
            <a:ext cx="8238339" cy="1362424"/>
          </a:xfrm>
          <a:prstGeom prst="rect">
            <a:avLst/>
          </a:prstGeom>
          <a:noFill/>
          <a:ln>
            <a:solidFill>
              <a:schemeClr val="tx1"/>
            </a:solidFill>
          </a:ln>
        </p:spPr>
        <p:txBody>
          <a:bodyPr wrap="square" rtlCol="0">
            <a:spAutoFit/>
          </a:bodyPr>
          <a:lstStyle/>
          <a:p>
            <a:pPr>
              <a:lnSpc>
                <a:spcPct val="120000"/>
              </a:lnSpc>
              <a:spcBef>
                <a:spcPts val="600"/>
              </a:spcBef>
              <a:spcAft>
                <a:spcPts val="300"/>
              </a:spcAft>
            </a:pPr>
            <a:r>
              <a:rPr lang="en-GB" sz="1600" dirty="0"/>
              <a:t>Institutions are humanly devised structures of rules and norms that shape and constrain individual and collective behaviour</a:t>
            </a:r>
          </a:p>
          <a:p>
            <a:pPr>
              <a:lnSpc>
                <a:spcPct val="120000"/>
              </a:lnSpc>
              <a:spcBef>
                <a:spcPts val="600"/>
              </a:spcBef>
              <a:spcAft>
                <a:spcPts val="300"/>
              </a:spcAft>
            </a:pPr>
            <a:r>
              <a:rPr lang="en-GB" sz="1600" dirty="0"/>
              <a:t>All definitions of institutions generally entail that there is a level of persistence and continuity</a:t>
            </a:r>
          </a:p>
        </p:txBody>
      </p:sp>
      <p:sp>
        <p:nvSpPr>
          <p:cNvPr id="7" name="Slide Number Placeholder 6">
            <a:extLst>
              <a:ext uri="{FF2B5EF4-FFF2-40B4-BE49-F238E27FC236}">
                <a16:creationId xmlns:a16="http://schemas.microsoft.com/office/drawing/2014/main" id="{1FF69DCF-BCF6-D5FB-77B7-219FDFBFB502}"/>
              </a:ext>
            </a:extLst>
          </p:cNvPr>
          <p:cNvSpPr>
            <a:spLocks noGrp="1"/>
          </p:cNvSpPr>
          <p:nvPr>
            <p:ph type="sldNum" sz="quarter" idx="12"/>
          </p:nvPr>
        </p:nvSpPr>
        <p:spPr/>
        <p:txBody>
          <a:bodyPr/>
          <a:lstStyle/>
          <a:p>
            <a:pPr>
              <a:defRPr/>
            </a:pPr>
            <a:fld id="{B2DDF22A-6F88-124C-A747-38C10A009519}" type="slidenum">
              <a:rPr lang="en-GB" altLang="en-US" smtClean="0"/>
              <a:pPr>
                <a:defRPr/>
              </a:pPr>
              <a:t>21</a:t>
            </a:fld>
            <a:endParaRPr lang="en-GB" altLang="en-US"/>
          </a:p>
        </p:txBody>
      </p:sp>
    </p:spTree>
    <p:extLst>
      <p:ext uri="{BB962C8B-B14F-4D97-AF65-F5344CB8AC3E}">
        <p14:creationId xmlns:p14="http://schemas.microsoft.com/office/powerpoint/2010/main" val="1867406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DCF3-3B68-FB80-7922-05AF4B68D9E3}"/>
              </a:ext>
            </a:extLst>
          </p:cNvPr>
          <p:cNvSpPr>
            <a:spLocks noGrp="1"/>
          </p:cNvSpPr>
          <p:nvPr>
            <p:ph type="title"/>
          </p:nvPr>
        </p:nvSpPr>
        <p:spPr/>
        <p:txBody>
          <a:bodyPr/>
          <a:lstStyle/>
          <a:p>
            <a:r>
              <a:rPr lang="en-GB" sz="3200" dirty="0"/>
              <a:t>Institutions – both </a:t>
            </a:r>
            <a:r>
              <a:rPr lang="en-GB" sz="3200" dirty="0">
                <a:solidFill>
                  <a:srgbClr val="C00000"/>
                </a:solidFill>
              </a:rPr>
              <a:t>constrain</a:t>
            </a:r>
            <a:r>
              <a:rPr lang="en-GB" sz="3200" dirty="0"/>
              <a:t> and </a:t>
            </a:r>
            <a:r>
              <a:rPr lang="en-GB" sz="3200" dirty="0">
                <a:solidFill>
                  <a:srgbClr val="C00000"/>
                </a:solidFill>
              </a:rPr>
              <a:t>enable</a:t>
            </a:r>
          </a:p>
        </p:txBody>
      </p:sp>
      <p:sp>
        <p:nvSpPr>
          <p:cNvPr id="5" name="Text Placeholder 4">
            <a:extLst>
              <a:ext uri="{FF2B5EF4-FFF2-40B4-BE49-F238E27FC236}">
                <a16:creationId xmlns:a16="http://schemas.microsoft.com/office/drawing/2014/main" id="{04BAADF6-563B-A791-DC31-F1278F8616A9}"/>
              </a:ext>
            </a:extLst>
          </p:cNvPr>
          <p:cNvSpPr>
            <a:spLocks noGrp="1"/>
          </p:cNvSpPr>
          <p:nvPr>
            <p:ph idx="1"/>
          </p:nvPr>
        </p:nvSpPr>
        <p:spPr/>
        <p:txBody>
          <a:bodyPr>
            <a:noAutofit/>
          </a:bodyPr>
          <a:lstStyle/>
          <a:p>
            <a:r>
              <a:rPr lang="en-GB" sz="1800" dirty="0"/>
              <a:t>Institutions provide the </a:t>
            </a:r>
            <a:r>
              <a:rPr lang="en-GB" sz="1800" b="1" dirty="0">
                <a:solidFill>
                  <a:srgbClr val="C00000"/>
                </a:solidFill>
              </a:rPr>
              <a:t>boundaries</a:t>
            </a:r>
            <a:r>
              <a:rPr lang="en-GB" sz="1800" dirty="0"/>
              <a:t> and </a:t>
            </a:r>
            <a:r>
              <a:rPr lang="en-GB" sz="1800" b="1" dirty="0">
                <a:solidFill>
                  <a:srgbClr val="C00000"/>
                </a:solidFill>
              </a:rPr>
              <a:t>structure</a:t>
            </a:r>
            <a:r>
              <a:rPr lang="en-GB" sz="1800" dirty="0"/>
              <a:t> within which actors can operate</a:t>
            </a:r>
          </a:p>
          <a:p>
            <a:endParaRPr lang="en-GB" sz="1800" dirty="0"/>
          </a:p>
          <a:p>
            <a:endParaRPr lang="en-GB" sz="1800" dirty="0"/>
          </a:p>
          <a:p>
            <a:endParaRPr lang="en-GB" sz="1800" dirty="0"/>
          </a:p>
          <a:p>
            <a:endParaRPr lang="en-GB" sz="1800" dirty="0"/>
          </a:p>
          <a:p>
            <a:pPr marL="0" indent="0">
              <a:buNone/>
            </a:pPr>
            <a:endParaRPr lang="en-GB" sz="1800" dirty="0"/>
          </a:p>
          <a:p>
            <a:r>
              <a:rPr lang="en-GB" sz="1800" dirty="0"/>
              <a:t>In breaking established rules, actors can </a:t>
            </a:r>
            <a:r>
              <a:rPr lang="en-GB" sz="1800" b="1" dirty="0">
                <a:solidFill>
                  <a:srgbClr val="C00000"/>
                </a:solidFill>
              </a:rPr>
              <a:t>disrupt</a:t>
            </a:r>
            <a:r>
              <a:rPr lang="en-GB" sz="1800" dirty="0"/>
              <a:t> the institutional system, which can lead to </a:t>
            </a:r>
            <a:r>
              <a:rPr lang="en-GB" sz="1800" b="1" dirty="0">
                <a:solidFill>
                  <a:srgbClr val="C00000"/>
                </a:solidFill>
              </a:rPr>
              <a:t>social uproar and backlash</a:t>
            </a:r>
            <a:r>
              <a:rPr lang="en-GB" sz="1800" dirty="0"/>
              <a:t>, but it can also lead to </a:t>
            </a:r>
            <a:r>
              <a:rPr lang="en-GB" sz="1800" b="1" dirty="0">
                <a:solidFill>
                  <a:srgbClr val="C00000"/>
                </a:solidFill>
              </a:rPr>
              <a:t>institutional change and institutional innovations</a:t>
            </a:r>
          </a:p>
        </p:txBody>
      </p:sp>
      <p:sp>
        <p:nvSpPr>
          <p:cNvPr id="7" name="Slide Number Placeholder 6">
            <a:extLst>
              <a:ext uri="{FF2B5EF4-FFF2-40B4-BE49-F238E27FC236}">
                <a16:creationId xmlns:a16="http://schemas.microsoft.com/office/drawing/2014/main" id="{2B389848-C063-5D9A-6288-E472AF0CBE4B}"/>
              </a:ext>
            </a:extLst>
          </p:cNvPr>
          <p:cNvSpPr>
            <a:spLocks noGrp="1"/>
          </p:cNvSpPr>
          <p:nvPr>
            <p:ph type="sldNum" sz="quarter" idx="12"/>
          </p:nvPr>
        </p:nvSpPr>
        <p:spPr/>
        <p:txBody>
          <a:bodyPr/>
          <a:lstStyle/>
          <a:p>
            <a:fld id="{8C17AFF1-1D8A-394A-898D-E0FE52356337}" type="slidenum">
              <a:rPr lang="en-US" smtClean="0"/>
              <a:pPr/>
              <a:t>22</a:t>
            </a:fld>
            <a:endParaRPr lang="en-US" dirty="0"/>
          </a:p>
        </p:txBody>
      </p:sp>
      <p:sp>
        <p:nvSpPr>
          <p:cNvPr id="6" name="TextBox 5">
            <a:extLst>
              <a:ext uri="{FF2B5EF4-FFF2-40B4-BE49-F238E27FC236}">
                <a16:creationId xmlns:a16="http://schemas.microsoft.com/office/drawing/2014/main" id="{44A56018-1A4A-708D-2C5F-193AD6405437}"/>
              </a:ext>
            </a:extLst>
          </p:cNvPr>
          <p:cNvSpPr txBox="1"/>
          <p:nvPr/>
        </p:nvSpPr>
        <p:spPr>
          <a:xfrm>
            <a:off x="1961176" y="3038314"/>
            <a:ext cx="1627112" cy="307777"/>
          </a:xfrm>
          <a:prstGeom prst="rect">
            <a:avLst/>
          </a:prstGeom>
          <a:noFill/>
        </p:spPr>
        <p:txBody>
          <a:bodyPr wrap="none" rtlCol="0">
            <a:spAutoFit/>
          </a:bodyPr>
          <a:lstStyle/>
          <a:p>
            <a:r>
              <a:rPr lang="en-GB" sz="1400" dirty="0"/>
              <a:t>A useful metaphor</a:t>
            </a:r>
          </a:p>
        </p:txBody>
      </p:sp>
      <p:pic>
        <p:nvPicPr>
          <p:cNvPr id="3076" name="Picture 4" descr="Adult coloring books are selling like crazy. Here's why. - Vox">
            <a:extLst>
              <a:ext uri="{FF2B5EF4-FFF2-40B4-BE49-F238E27FC236}">
                <a16:creationId xmlns:a16="http://schemas.microsoft.com/office/drawing/2014/main" id="{9FFA4F9A-5594-2FFC-4E4A-C8A2B30216B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3096" y="2483321"/>
            <a:ext cx="1890346" cy="1417760"/>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BDC218B9-E463-67CB-9845-41E49A5ABE47}"/>
              </a:ext>
            </a:extLst>
          </p:cNvPr>
          <p:cNvSpPr txBox="1"/>
          <p:nvPr/>
        </p:nvSpPr>
        <p:spPr>
          <a:xfrm>
            <a:off x="5589838" y="2822869"/>
            <a:ext cx="1976857" cy="738664"/>
          </a:xfrm>
          <a:prstGeom prst="rect">
            <a:avLst/>
          </a:prstGeom>
          <a:solidFill>
            <a:srgbClr val="C00000"/>
          </a:solidFill>
        </p:spPr>
        <p:txBody>
          <a:bodyPr wrap="square">
            <a:spAutoFit/>
          </a:bodyPr>
          <a:lstStyle/>
          <a:p>
            <a:r>
              <a:rPr lang="en-GB" sz="1400" dirty="0">
                <a:solidFill>
                  <a:schemeClr val="bg1"/>
                </a:solidFill>
              </a:rPr>
              <a:t>What happens if one draws outside of those lines?</a:t>
            </a:r>
          </a:p>
        </p:txBody>
      </p:sp>
      <p:sp>
        <p:nvSpPr>
          <p:cNvPr id="9" name="Right Arrow 8">
            <a:extLst>
              <a:ext uri="{FF2B5EF4-FFF2-40B4-BE49-F238E27FC236}">
                <a16:creationId xmlns:a16="http://schemas.microsoft.com/office/drawing/2014/main" id="{752E6519-AAFC-2A55-228F-83B854B67CF6}"/>
              </a:ext>
            </a:extLst>
          </p:cNvPr>
          <p:cNvSpPr/>
          <p:nvPr/>
        </p:nvSpPr>
        <p:spPr>
          <a:xfrm>
            <a:off x="3064671" y="3359279"/>
            <a:ext cx="422031" cy="132533"/>
          </a:xfrm>
          <a:prstGeom prst="rightArrow">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TextBox 10">
            <a:extLst>
              <a:ext uri="{FF2B5EF4-FFF2-40B4-BE49-F238E27FC236}">
                <a16:creationId xmlns:a16="http://schemas.microsoft.com/office/drawing/2014/main" id="{AB3A2E47-3169-7031-EFED-90411F617E01}"/>
              </a:ext>
            </a:extLst>
          </p:cNvPr>
          <p:cNvSpPr txBox="1"/>
          <p:nvPr/>
        </p:nvSpPr>
        <p:spPr>
          <a:xfrm>
            <a:off x="-24862" y="5419789"/>
            <a:ext cx="9144000" cy="261610"/>
          </a:xfrm>
          <a:prstGeom prst="rect">
            <a:avLst/>
          </a:prstGeom>
          <a:noFill/>
        </p:spPr>
        <p:txBody>
          <a:bodyPr wrap="square" rtlCol="0">
            <a:spAutoFit/>
          </a:bodyPr>
          <a:lstStyle/>
          <a:p>
            <a:r>
              <a:rPr lang="en-GB" sz="1100" dirty="0" err="1"/>
              <a:t>Dau</a:t>
            </a:r>
            <a:r>
              <a:rPr lang="en-GB" sz="1100" dirty="0"/>
              <a:t> et al., 2022</a:t>
            </a:r>
          </a:p>
        </p:txBody>
      </p:sp>
    </p:spTree>
    <p:extLst>
      <p:ext uri="{BB962C8B-B14F-4D97-AF65-F5344CB8AC3E}">
        <p14:creationId xmlns:p14="http://schemas.microsoft.com/office/powerpoint/2010/main" val="18543487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20D4E-63BF-14D1-9141-610EE4CF3AD0}"/>
              </a:ext>
            </a:extLst>
          </p:cNvPr>
          <p:cNvSpPr>
            <a:spLocks noGrp="1"/>
          </p:cNvSpPr>
          <p:nvPr>
            <p:ph type="title"/>
          </p:nvPr>
        </p:nvSpPr>
        <p:spPr/>
        <p:txBody>
          <a:bodyPr/>
          <a:lstStyle/>
          <a:p>
            <a:r>
              <a:rPr lang="en-GB" dirty="0"/>
              <a:t>Institutional perspective</a:t>
            </a:r>
          </a:p>
        </p:txBody>
      </p:sp>
      <p:sp>
        <p:nvSpPr>
          <p:cNvPr id="5" name="Text Placeholder 4">
            <a:extLst>
              <a:ext uri="{FF2B5EF4-FFF2-40B4-BE49-F238E27FC236}">
                <a16:creationId xmlns:a16="http://schemas.microsoft.com/office/drawing/2014/main" id="{26C9DBFE-78CF-61AC-49AE-E769257ED4CC}"/>
              </a:ext>
            </a:extLst>
          </p:cNvPr>
          <p:cNvSpPr>
            <a:spLocks noGrp="1"/>
          </p:cNvSpPr>
          <p:nvPr>
            <p:ph idx="1"/>
          </p:nvPr>
        </p:nvSpPr>
        <p:spPr/>
        <p:txBody>
          <a:bodyPr/>
          <a:lstStyle/>
          <a:p>
            <a:r>
              <a:rPr lang="en-GB" dirty="0"/>
              <a:t>Formal national rules – a country’s constitution, its legal framework and regulations </a:t>
            </a:r>
          </a:p>
          <a:p>
            <a:r>
              <a:rPr lang="en-GB" dirty="0"/>
              <a:t>Informal country factors – norms of behaviour, unwritten conventions and self-imposed rules of conduct</a:t>
            </a:r>
          </a:p>
          <a:p>
            <a:pPr marL="0" indent="0">
              <a:buNone/>
            </a:pPr>
            <a:r>
              <a:rPr lang="en-GB" dirty="0"/>
              <a:t>Different components of institutional theory explain how these elements are created, diffused, adopted, and adapted over space and time; and how they fall into decline and disuse</a:t>
            </a:r>
          </a:p>
        </p:txBody>
      </p:sp>
      <p:sp>
        <p:nvSpPr>
          <p:cNvPr id="7" name="Slide Number Placeholder 6">
            <a:extLst>
              <a:ext uri="{FF2B5EF4-FFF2-40B4-BE49-F238E27FC236}">
                <a16:creationId xmlns:a16="http://schemas.microsoft.com/office/drawing/2014/main" id="{FE22D800-AE42-1DB6-5AFB-24F7E412B195}"/>
              </a:ext>
            </a:extLst>
          </p:cNvPr>
          <p:cNvSpPr>
            <a:spLocks noGrp="1"/>
          </p:cNvSpPr>
          <p:nvPr>
            <p:ph type="sldNum" sz="quarter" idx="12"/>
          </p:nvPr>
        </p:nvSpPr>
        <p:spPr/>
        <p:txBody>
          <a:bodyPr/>
          <a:lstStyle/>
          <a:p>
            <a:fld id="{8C17AFF1-1D8A-394A-898D-E0FE52356337}" type="slidenum">
              <a:rPr lang="en-US" smtClean="0"/>
              <a:pPr/>
              <a:t>23</a:t>
            </a:fld>
            <a:endParaRPr lang="en-US" dirty="0"/>
          </a:p>
        </p:txBody>
      </p:sp>
      <p:sp>
        <p:nvSpPr>
          <p:cNvPr id="6" name="TextBox 5">
            <a:extLst>
              <a:ext uri="{FF2B5EF4-FFF2-40B4-BE49-F238E27FC236}">
                <a16:creationId xmlns:a16="http://schemas.microsoft.com/office/drawing/2014/main" id="{6BAB8306-9473-DF27-B262-C04CD22C7BBB}"/>
              </a:ext>
            </a:extLst>
          </p:cNvPr>
          <p:cNvSpPr txBox="1"/>
          <p:nvPr/>
        </p:nvSpPr>
        <p:spPr>
          <a:xfrm>
            <a:off x="0" y="5015872"/>
            <a:ext cx="9144000" cy="646331"/>
          </a:xfrm>
          <a:prstGeom prst="rect">
            <a:avLst/>
          </a:prstGeom>
          <a:noFill/>
        </p:spPr>
        <p:txBody>
          <a:bodyPr wrap="square">
            <a:spAutoFit/>
          </a:bodyPr>
          <a:lstStyle/>
          <a:p>
            <a:pPr algn="r"/>
            <a:r>
              <a:rPr lang="en-GB" sz="1200" dirty="0"/>
              <a:t>Drew and Kriz, 2012; Lynch, and Jin, 2016; Martinez and Williams, 2012</a:t>
            </a:r>
          </a:p>
          <a:p>
            <a:pPr algn="r"/>
            <a:r>
              <a:rPr lang="en-GB" sz="1200" dirty="0">
                <a:hlinkClick r:id="rId2"/>
              </a:rPr>
              <a:t>https://www.youtube.com/watch?v=Ekp3uFwv60E&amp;t=33s</a:t>
            </a:r>
            <a:endParaRPr lang="en-GB" sz="1200" dirty="0"/>
          </a:p>
          <a:p>
            <a:pPr algn="r"/>
            <a:r>
              <a:rPr lang="en-GB" sz="1200" dirty="0">
                <a:hlinkClick r:id="rId3"/>
              </a:rPr>
              <a:t>https://www.youtube.com/watch?v=b2f2Kqt_KcE</a:t>
            </a:r>
            <a:endParaRPr lang="en-GB" sz="1200" dirty="0"/>
          </a:p>
        </p:txBody>
      </p:sp>
    </p:spTree>
    <p:extLst>
      <p:ext uri="{BB962C8B-B14F-4D97-AF65-F5344CB8AC3E}">
        <p14:creationId xmlns:p14="http://schemas.microsoft.com/office/powerpoint/2010/main" val="31664636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C2E04A-8110-1787-9DED-E7A5E257EBD0}"/>
              </a:ext>
            </a:extLst>
          </p:cNvPr>
          <p:cNvSpPr>
            <a:spLocks noGrp="1"/>
          </p:cNvSpPr>
          <p:nvPr>
            <p:ph type="title"/>
          </p:nvPr>
        </p:nvSpPr>
        <p:spPr/>
        <p:txBody>
          <a:bodyPr/>
          <a:lstStyle/>
          <a:p>
            <a:r>
              <a:rPr lang="en-GB" dirty="0"/>
              <a:t>Formal institution</a:t>
            </a:r>
          </a:p>
        </p:txBody>
      </p:sp>
      <p:sp>
        <p:nvSpPr>
          <p:cNvPr id="5" name="Text Placeholder 4">
            <a:extLst>
              <a:ext uri="{FF2B5EF4-FFF2-40B4-BE49-F238E27FC236}">
                <a16:creationId xmlns:a16="http://schemas.microsoft.com/office/drawing/2014/main" id="{3629B55B-6A3A-F8D8-106A-5038D84F73A8}"/>
              </a:ext>
            </a:extLst>
          </p:cNvPr>
          <p:cNvSpPr>
            <a:spLocks noGrp="1"/>
          </p:cNvSpPr>
          <p:nvPr>
            <p:ph idx="1"/>
          </p:nvPr>
        </p:nvSpPr>
        <p:spPr/>
        <p:txBody>
          <a:bodyPr/>
          <a:lstStyle/>
          <a:p>
            <a:pPr lvl="1"/>
            <a:r>
              <a:rPr lang="en-GB" dirty="0"/>
              <a:t>Labour laws</a:t>
            </a:r>
          </a:p>
          <a:p>
            <a:pPr lvl="1"/>
            <a:r>
              <a:rPr lang="en-GB" dirty="0"/>
              <a:t>Education systems</a:t>
            </a:r>
          </a:p>
          <a:p>
            <a:pPr lvl="1"/>
            <a:r>
              <a:rPr lang="en-GB" dirty="0"/>
              <a:t>Political systems</a:t>
            </a:r>
          </a:p>
          <a:p>
            <a:pPr lvl="1"/>
            <a:r>
              <a:rPr lang="en-GB" dirty="0"/>
              <a:t>Welfare regimes </a:t>
            </a:r>
          </a:p>
          <a:p>
            <a:endParaRPr lang="en-GB" sz="2000" dirty="0"/>
          </a:p>
          <a:p>
            <a:r>
              <a:rPr lang="en-GB" sz="2000" dirty="0"/>
              <a:t>They offer mechanisms that reduce the transaction and information costs by limiting agents' uncertainty and providing a stable environment that facilitates interactions</a:t>
            </a:r>
          </a:p>
        </p:txBody>
      </p:sp>
      <p:sp>
        <p:nvSpPr>
          <p:cNvPr id="7" name="Slide Number Placeholder 6">
            <a:extLst>
              <a:ext uri="{FF2B5EF4-FFF2-40B4-BE49-F238E27FC236}">
                <a16:creationId xmlns:a16="http://schemas.microsoft.com/office/drawing/2014/main" id="{F46A38F9-4ACE-52B1-010E-240151A4E551}"/>
              </a:ext>
            </a:extLst>
          </p:cNvPr>
          <p:cNvSpPr>
            <a:spLocks noGrp="1"/>
          </p:cNvSpPr>
          <p:nvPr>
            <p:ph type="sldNum" sz="quarter" idx="12"/>
          </p:nvPr>
        </p:nvSpPr>
        <p:spPr/>
        <p:txBody>
          <a:bodyPr/>
          <a:lstStyle/>
          <a:p>
            <a:fld id="{8C17AFF1-1D8A-394A-898D-E0FE52356337}" type="slidenum">
              <a:rPr lang="en-US" smtClean="0"/>
              <a:pPr/>
              <a:t>24</a:t>
            </a:fld>
            <a:endParaRPr lang="en-US" dirty="0"/>
          </a:p>
        </p:txBody>
      </p:sp>
      <p:sp>
        <p:nvSpPr>
          <p:cNvPr id="3" name="TextBox 2">
            <a:extLst>
              <a:ext uri="{FF2B5EF4-FFF2-40B4-BE49-F238E27FC236}">
                <a16:creationId xmlns:a16="http://schemas.microsoft.com/office/drawing/2014/main" id="{608FDC20-C694-AD5B-7879-BFE3F1F0E185}"/>
              </a:ext>
            </a:extLst>
          </p:cNvPr>
          <p:cNvSpPr txBox="1"/>
          <p:nvPr/>
        </p:nvSpPr>
        <p:spPr>
          <a:xfrm>
            <a:off x="0" y="5456257"/>
            <a:ext cx="9144000" cy="276999"/>
          </a:xfrm>
          <a:prstGeom prst="rect">
            <a:avLst/>
          </a:prstGeom>
          <a:noFill/>
        </p:spPr>
        <p:txBody>
          <a:bodyPr wrap="square">
            <a:spAutoFit/>
          </a:bodyPr>
          <a:lstStyle/>
          <a:p>
            <a:r>
              <a:rPr lang="en-GB" sz="1200" dirty="0">
                <a:hlinkClick r:id="rId2"/>
              </a:rPr>
              <a:t>https://www.worldbank.org/en/publication/worldwide-governance-indicators</a:t>
            </a:r>
            <a:endParaRPr lang="en-GB" sz="1200" dirty="0"/>
          </a:p>
        </p:txBody>
      </p:sp>
    </p:spTree>
    <p:extLst>
      <p:ext uri="{BB962C8B-B14F-4D97-AF65-F5344CB8AC3E}">
        <p14:creationId xmlns:p14="http://schemas.microsoft.com/office/powerpoint/2010/main" val="28284623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346826-7216-2763-7315-70C052E2323C}"/>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36C9D5A4-1BBE-FF78-614E-AEFF9C700A98}"/>
              </a:ext>
            </a:extLst>
          </p:cNvPr>
          <p:cNvSpPr txBox="1"/>
          <p:nvPr/>
        </p:nvSpPr>
        <p:spPr>
          <a:xfrm>
            <a:off x="683568" y="2924944"/>
            <a:ext cx="7632848" cy="984885"/>
          </a:xfrm>
          <a:prstGeom prst="rect">
            <a:avLst/>
          </a:prstGeom>
          <a:noFill/>
        </p:spPr>
        <p:txBody>
          <a:bodyPr wrap="square" lIns="90000" rtlCol="0">
            <a:spAutoFit/>
          </a:bodyPr>
          <a:lstStyle/>
          <a:p>
            <a:pPr>
              <a:spcBef>
                <a:spcPts val="600"/>
              </a:spcBef>
              <a:spcAft>
                <a:spcPts val="600"/>
              </a:spcAft>
            </a:pPr>
            <a:r>
              <a:rPr lang="en-GB" sz="2400" b="1" dirty="0"/>
              <a:t>Part 3</a:t>
            </a:r>
          </a:p>
          <a:p>
            <a:pPr>
              <a:spcBef>
                <a:spcPts val="600"/>
              </a:spcBef>
              <a:spcAft>
                <a:spcPts val="600"/>
              </a:spcAft>
            </a:pPr>
            <a:r>
              <a:rPr lang="en-GB" sz="2400" b="1" dirty="0"/>
              <a:t>Global Staffing and Compensation</a:t>
            </a:r>
          </a:p>
        </p:txBody>
      </p:sp>
      <p:sp>
        <p:nvSpPr>
          <p:cNvPr id="6" name="Slide Number Placeholder 5">
            <a:extLst>
              <a:ext uri="{FF2B5EF4-FFF2-40B4-BE49-F238E27FC236}">
                <a16:creationId xmlns:a16="http://schemas.microsoft.com/office/drawing/2014/main" id="{C14693C4-F8F3-B65D-213A-AEDFCDBD83D6}"/>
              </a:ext>
            </a:extLst>
          </p:cNvPr>
          <p:cNvSpPr>
            <a:spLocks noGrp="1"/>
          </p:cNvSpPr>
          <p:nvPr>
            <p:ph type="sldNum" sz="quarter" idx="11"/>
          </p:nvPr>
        </p:nvSpPr>
        <p:spPr/>
        <p:txBody>
          <a:bodyPr/>
          <a:lstStyle/>
          <a:p>
            <a:pPr>
              <a:defRPr/>
            </a:pPr>
            <a:fld id="{614B7AF4-5AC9-1E42-86C9-4BC99D1FB833}" type="slidenum">
              <a:rPr lang="en-GB" altLang="en-US" smtClean="0"/>
              <a:pPr>
                <a:defRPr/>
              </a:pPr>
              <a:t>25</a:t>
            </a:fld>
            <a:endParaRPr lang="en-GB" altLang="en-US"/>
          </a:p>
        </p:txBody>
      </p:sp>
    </p:spTree>
    <p:extLst>
      <p:ext uri="{BB962C8B-B14F-4D97-AF65-F5344CB8AC3E}">
        <p14:creationId xmlns:p14="http://schemas.microsoft.com/office/powerpoint/2010/main" val="23264122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A8320-55E1-E43D-EAAE-7275BA999C19}"/>
              </a:ext>
            </a:extLst>
          </p:cNvPr>
          <p:cNvSpPr>
            <a:spLocks noGrp="1"/>
          </p:cNvSpPr>
          <p:nvPr>
            <p:ph type="title"/>
          </p:nvPr>
        </p:nvSpPr>
        <p:spPr/>
        <p:txBody>
          <a:bodyPr/>
          <a:lstStyle/>
          <a:p>
            <a:r>
              <a:rPr lang="en-GB" dirty="0"/>
              <a:t>Global Staffing Models</a:t>
            </a:r>
          </a:p>
        </p:txBody>
      </p:sp>
      <p:sp>
        <p:nvSpPr>
          <p:cNvPr id="3" name="Content Placeholder 2">
            <a:extLst>
              <a:ext uri="{FF2B5EF4-FFF2-40B4-BE49-F238E27FC236}">
                <a16:creationId xmlns:a16="http://schemas.microsoft.com/office/drawing/2014/main" id="{0A512B26-5D79-6503-B834-4017368E23B6}"/>
              </a:ext>
            </a:extLst>
          </p:cNvPr>
          <p:cNvSpPr>
            <a:spLocks noGrp="1"/>
          </p:cNvSpPr>
          <p:nvPr>
            <p:ph idx="1"/>
          </p:nvPr>
        </p:nvSpPr>
        <p:spPr/>
        <p:txBody>
          <a:bodyPr/>
          <a:lstStyle/>
          <a:p>
            <a:r>
              <a:rPr lang="en-GB" dirty="0"/>
              <a:t>Parent Country Nationals (PCNs)</a:t>
            </a:r>
          </a:p>
          <a:p>
            <a:r>
              <a:rPr lang="en-GB" dirty="0"/>
              <a:t>Host Country Nationals (HCNs)</a:t>
            </a:r>
          </a:p>
          <a:p>
            <a:r>
              <a:rPr lang="en-GB" dirty="0"/>
              <a:t>Third Country Nationals (TCNs)</a:t>
            </a:r>
          </a:p>
        </p:txBody>
      </p:sp>
      <p:sp>
        <p:nvSpPr>
          <p:cNvPr id="5" name="Slide Number Placeholder 4">
            <a:extLst>
              <a:ext uri="{FF2B5EF4-FFF2-40B4-BE49-F238E27FC236}">
                <a16:creationId xmlns:a16="http://schemas.microsoft.com/office/drawing/2014/main" id="{90AE394E-1164-8321-5178-95ECB1DC4157}"/>
              </a:ext>
            </a:extLst>
          </p:cNvPr>
          <p:cNvSpPr>
            <a:spLocks noGrp="1"/>
          </p:cNvSpPr>
          <p:nvPr>
            <p:ph type="sldNum" sz="quarter" idx="12"/>
          </p:nvPr>
        </p:nvSpPr>
        <p:spPr/>
        <p:txBody>
          <a:bodyPr/>
          <a:lstStyle/>
          <a:p>
            <a:pPr>
              <a:defRPr/>
            </a:pPr>
            <a:fld id="{B2DDF22A-6F88-124C-A747-38C10A009519}" type="slidenum">
              <a:rPr lang="en-GB" altLang="en-US" smtClean="0"/>
              <a:pPr>
                <a:defRPr/>
              </a:pPr>
              <a:t>26</a:t>
            </a:fld>
            <a:endParaRPr lang="en-GB" altLang="en-US"/>
          </a:p>
        </p:txBody>
      </p:sp>
    </p:spTree>
    <p:extLst>
      <p:ext uri="{BB962C8B-B14F-4D97-AF65-F5344CB8AC3E}">
        <p14:creationId xmlns:p14="http://schemas.microsoft.com/office/powerpoint/2010/main" val="320544528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C199C0-8276-50CC-AE73-E73F332D2C59}"/>
              </a:ext>
            </a:extLst>
          </p:cNvPr>
          <p:cNvSpPr>
            <a:spLocks noGrp="1"/>
          </p:cNvSpPr>
          <p:nvPr>
            <p:ph type="title"/>
          </p:nvPr>
        </p:nvSpPr>
        <p:spPr/>
        <p:txBody>
          <a:bodyPr/>
          <a:lstStyle/>
          <a:p>
            <a:r>
              <a:rPr lang="en-GB" sz="3200" dirty="0"/>
              <a:t>Advantages of PCNs, HCNs and TCNs</a:t>
            </a:r>
          </a:p>
        </p:txBody>
      </p:sp>
      <p:graphicFrame>
        <p:nvGraphicFramePr>
          <p:cNvPr id="5" name="Content Placeholder 4">
            <a:extLst>
              <a:ext uri="{FF2B5EF4-FFF2-40B4-BE49-F238E27FC236}">
                <a16:creationId xmlns:a16="http://schemas.microsoft.com/office/drawing/2014/main" id="{2E72D55C-DC0C-27C3-303B-F8B25EED4295}"/>
              </a:ext>
            </a:extLst>
          </p:cNvPr>
          <p:cNvGraphicFramePr>
            <a:graphicFrameLocks noGrp="1"/>
          </p:cNvGraphicFramePr>
          <p:nvPr>
            <p:ph idx="1"/>
            <p:extLst>
              <p:ext uri="{D42A27DB-BD31-4B8C-83A1-F6EECF244321}">
                <p14:modId xmlns:p14="http://schemas.microsoft.com/office/powerpoint/2010/main" val="3030155048"/>
              </p:ext>
            </p:extLst>
          </p:nvPr>
        </p:nvGraphicFramePr>
        <p:xfrm>
          <a:off x="457200" y="1392691"/>
          <a:ext cx="8229604" cy="4196350"/>
        </p:xfrm>
        <a:graphic>
          <a:graphicData uri="http://schemas.openxmlformats.org/drawingml/2006/table">
            <a:tbl>
              <a:tblPr>
                <a:tableStyleId>{3C2FFA5D-87B4-456A-9821-1D502468CF0F}</a:tableStyleId>
              </a:tblPr>
              <a:tblGrid>
                <a:gridCol w="1378496">
                  <a:extLst>
                    <a:ext uri="{9D8B030D-6E8A-4147-A177-3AD203B41FA5}">
                      <a16:colId xmlns:a16="http://schemas.microsoft.com/office/drawing/2014/main" val="4004003376"/>
                    </a:ext>
                  </a:extLst>
                </a:gridCol>
                <a:gridCol w="2448272">
                  <a:extLst>
                    <a:ext uri="{9D8B030D-6E8A-4147-A177-3AD203B41FA5}">
                      <a16:colId xmlns:a16="http://schemas.microsoft.com/office/drawing/2014/main" val="775058207"/>
                    </a:ext>
                  </a:extLst>
                </a:gridCol>
                <a:gridCol w="2088232">
                  <a:extLst>
                    <a:ext uri="{9D8B030D-6E8A-4147-A177-3AD203B41FA5}">
                      <a16:colId xmlns:a16="http://schemas.microsoft.com/office/drawing/2014/main" val="1043735193"/>
                    </a:ext>
                  </a:extLst>
                </a:gridCol>
                <a:gridCol w="2314604">
                  <a:extLst>
                    <a:ext uri="{9D8B030D-6E8A-4147-A177-3AD203B41FA5}">
                      <a16:colId xmlns:a16="http://schemas.microsoft.com/office/drawing/2014/main" val="4223003229"/>
                    </a:ext>
                  </a:extLst>
                </a:gridCol>
              </a:tblGrid>
              <a:tr h="160929">
                <a:tc>
                  <a:txBody>
                    <a:bodyPr/>
                    <a:lstStyle/>
                    <a:p>
                      <a:pPr>
                        <a:buNone/>
                      </a:pPr>
                      <a:endParaRPr lang="en-GB" sz="11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400" b="1" dirty="0"/>
                        <a:t>Parent-country</a:t>
                      </a:r>
                      <a:endParaRPr lang="en-GB" sz="14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400" b="1" dirty="0"/>
                        <a:t>Host-country</a:t>
                      </a:r>
                      <a:endParaRPr lang="en-GB" sz="14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400" b="1" dirty="0"/>
                        <a:t>Third-country</a:t>
                      </a:r>
                      <a:endParaRPr lang="en-GB" sz="1400" dirty="0">
                        <a:latin typeface="Arial" panose="020B0604020202020204" pitchFamily="34" charset="0"/>
                        <a:cs typeface="Arial" panose="020B0604020202020204" pitchFamily="34" charset="0"/>
                      </a:endParaRPr>
                    </a:p>
                  </a:txBody>
                  <a:tcPr marL="40232" marR="40232" marT="20116" marB="20116" anchor="ctr"/>
                </a:tc>
                <a:extLst>
                  <a:ext uri="{0D108BD9-81ED-4DB2-BD59-A6C34878D82A}">
                    <a16:rowId xmlns:a16="http://schemas.microsoft.com/office/drawing/2014/main" val="1549805383"/>
                  </a:ext>
                </a:extLst>
              </a:tr>
              <a:tr h="1971379">
                <a:tc>
                  <a:txBody>
                    <a:bodyPr/>
                    <a:lstStyle/>
                    <a:p>
                      <a:pPr>
                        <a:buNone/>
                      </a:pPr>
                      <a:r>
                        <a:rPr lang="en-GB" sz="1400" b="1" dirty="0"/>
                        <a:t>Advantages</a:t>
                      </a:r>
                      <a:endParaRPr lang="en-GB" sz="14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200" dirty="0"/>
                        <a:t>• Generally have a better understanding of the organisation, strategy, structure, and culture of the business </a:t>
                      </a:r>
                    </a:p>
                    <a:p>
                      <a:pPr>
                        <a:buNone/>
                      </a:pPr>
                      <a:r>
                        <a:rPr lang="en-GB" sz="1200" dirty="0"/>
                        <a:t>• Allows managers to gain international experience </a:t>
                      </a:r>
                    </a:p>
                    <a:p>
                      <a:pPr>
                        <a:buNone/>
                      </a:pPr>
                      <a:r>
                        <a:rPr lang="en-GB" sz="1200" dirty="0"/>
                        <a:t>• More effective communication with parent-country management</a:t>
                      </a:r>
                      <a:endParaRPr lang="en-GB" sz="12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200" dirty="0"/>
                        <a:t>• Minimises language and culture problems </a:t>
                      </a:r>
                    </a:p>
                    <a:p>
                      <a:pPr>
                        <a:buNone/>
                      </a:pPr>
                      <a:r>
                        <a:rPr lang="en-GB" sz="1200" dirty="0"/>
                        <a:t>• Compensation is generally easier and is based on local pay scale </a:t>
                      </a:r>
                    </a:p>
                    <a:p>
                      <a:pPr>
                        <a:buNone/>
                      </a:pPr>
                      <a:r>
                        <a:rPr lang="en-GB" sz="1200" dirty="0"/>
                        <a:t>• Less expensive than moving someone to the country </a:t>
                      </a:r>
                    </a:p>
                    <a:p>
                      <a:pPr>
                        <a:buNone/>
                      </a:pPr>
                      <a:r>
                        <a:rPr lang="en-GB" sz="1200" dirty="0"/>
                        <a:t>• Better understanding of local business laws, culture, and customs</a:t>
                      </a:r>
                      <a:endParaRPr lang="en-GB" sz="12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200" dirty="0"/>
                        <a:t>• Can hire the best talent from wherever they are located </a:t>
                      </a:r>
                    </a:p>
                    <a:p>
                      <a:pPr>
                        <a:buNone/>
                      </a:pPr>
                      <a:r>
                        <a:rPr lang="en-GB" sz="1200" dirty="0"/>
                        <a:t>• May be less expensive than either parent- or host-country managers </a:t>
                      </a:r>
                    </a:p>
                    <a:p>
                      <a:pPr>
                        <a:buNone/>
                      </a:pPr>
                      <a:r>
                        <a:rPr lang="en-GB" sz="1200" dirty="0"/>
                        <a:t>• May be more advantageous than parent-country managers due to similar culture and/or language with the host</a:t>
                      </a:r>
                      <a:endParaRPr lang="en-GB" sz="1200" dirty="0">
                        <a:latin typeface="Arial" panose="020B0604020202020204" pitchFamily="34" charset="0"/>
                        <a:cs typeface="Arial" panose="020B0604020202020204" pitchFamily="34" charset="0"/>
                      </a:endParaRPr>
                    </a:p>
                  </a:txBody>
                  <a:tcPr marL="40232" marR="40232" marT="20116" marB="20116" anchor="ctr"/>
                </a:tc>
                <a:extLst>
                  <a:ext uri="{0D108BD9-81ED-4DB2-BD59-A6C34878D82A}">
                    <a16:rowId xmlns:a16="http://schemas.microsoft.com/office/drawing/2014/main" val="1411299308"/>
                  </a:ext>
                </a:extLst>
              </a:tr>
              <a:tr h="1971379">
                <a:tc>
                  <a:txBody>
                    <a:bodyPr/>
                    <a:lstStyle/>
                    <a:p>
                      <a:pPr>
                        <a:buNone/>
                      </a:pPr>
                      <a:r>
                        <a:rPr lang="en-GB" sz="1400" b="1" dirty="0"/>
                        <a:t>Disadvantages</a:t>
                      </a:r>
                      <a:endParaRPr lang="en-GB" sz="14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200" dirty="0"/>
                        <a:t>• Language differences may be a problem </a:t>
                      </a:r>
                    </a:p>
                    <a:p>
                      <a:pPr>
                        <a:buNone/>
                      </a:pPr>
                      <a:r>
                        <a:rPr lang="en-GB" sz="1200" dirty="0"/>
                        <a:t>• Compensation may be more of a problem than with host-country nationals </a:t>
                      </a:r>
                    </a:p>
                    <a:p>
                      <a:pPr>
                        <a:buNone/>
                      </a:pPr>
                      <a:r>
                        <a:rPr lang="en-GB" sz="1200" dirty="0"/>
                        <a:t>• Country culture may create barriers to success for employees and family </a:t>
                      </a:r>
                    </a:p>
                    <a:p>
                      <a:pPr>
                        <a:buNone/>
                      </a:pPr>
                      <a:r>
                        <a:rPr lang="en-GB" sz="1200" dirty="0"/>
                        <a:t>• Income and other tax rules can be complex</a:t>
                      </a:r>
                      <a:endParaRPr lang="en-GB" sz="12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200" dirty="0"/>
                        <a:t>• Company culture and ways of doing business may create problems </a:t>
                      </a:r>
                    </a:p>
                    <a:p>
                      <a:pPr>
                        <a:buNone/>
                      </a:pPr>
                      <a:r>
                        <a:rPr lang="en-GB" sz="1200" dirty="0"/>
                        <a:t>• May create more problems communicating with the parent office </a:t>
                      </a:r>
                    </a:p>
                    <a:p>
                      <a:pPr>
                        <a:buNone/>
                      </a:pPr>
                      <a:r>
                        <a:rPr lang="en-GB" sz="1200" dirty="0"/>
                        <a:t>• Loyalty to the country may outweigh loyalty to the company</a:t>
                      </a:r>
                      <a:endParaRPr lang="en-GB" sz="1200" dirty="0">
                        <a:latin typeface="Arial" panose="020B0604020202020204" pitchFamily="34" charset="0"/>
                        <a:cs typeface="Arial" panose="020B0604020202020204" pitchFamily="34" charset="0"/>
                      </a:endParaRPr>
                    </a:p>
                  </a:txBody>
                  <a:tcPr marL="40232" marR="40232" marT="20116" marB="20116" anchor="ctr"/>
                </a:tc>
                <a:tc>
                  <a:txBody>
                    <a:bodyPr/>
                    <a:lstStyle/>
                    <a:p>
                      <a:pPr>
                        <a:buNone/>
                      </a:pPr>
                      <a:r>
                        <a:rPr lang="en-GB" sz="1200" dirty="0"/>
                        <a:t>• Still may have company culture and business process issues </a:t>
                      </a:r>
                    </a:p>
                    <a:p>
                      <a:pPr>
                        <a:buNone/>
                      </a:pPr>
                      <a:r>
                        <a:rPr lang="en-GB" sz="1200" dirty="0"/>
                        <a:t>• Host-country government may create barriers to third-party managers </a:t>
                      </a:r>
                    </a:p>
                    <a:p>
                      <a:pPr>
                        <a:buNone/>
                      </a:pPr>
                      <a:r>
                        <a:rPr lang="en-GB" sz="1200" dirty="0"/>
                        <a:t>• Income and other tax rules can be complex</a:t>
                      </a:r>
                      <a:endParaRPr lang="en-GB" sz="1200" dirty="0">
                        <a:latin typeface="Arial" panose="020B0604020202020204" pitchFamily="34" charset="0"/>
                        <a:cs typeface="Arial" panose="020B0604020202020204" pitchFamily="34" charset="0"/>
                      </a:endParaRPr>
                    </a:p>
                  </a:txBody>
                  <a:tcPr marL="40232" marR="40232" marT="20116" marB="20116" anchor="ctr"/>
                </a:tc>
                <a:extLst>
                  <a:ext uri="{0D108BD9-81ED-4DB2-BD59-A6C34878D82A}">
                    <a16:rowId xmlns:a16="http://schemas.microsoft.com/office/drawing/2014/main" val="4275770753"/>
                  </a:ext>
                </a:extLst>
              </a:tr>
            </a:tbl>
          </a:graphicData>
        </a:graphic>
      </p:graphicFrame>
      <p:sp>
        <p:nvSpPr>
          <p:cNvPr id="4" name="Slide Number Placeholder 3">
            <a:extLst>
              <a:ext uri="{FF2B5EF4-FFF2-40B4-BE49-F238E27FC236}">
                <a16:creationId xmlns:a16="http://schemas.microsoft.com/office/drawing/2014/main" id="{4066A864-122D-B88D-354A-0D192B0A0B9A}"/>
              </a:ext>
            </a:extLst>
          </p:cNvPr>
          <p:cNvSpPr>
            <a:spLocks noGrp="1"/>
          </p:cNvSpPr>
          <p:nvPr>
            <p:ph type="sldNum" sz="quarter" idx="12"/>
          </p:nvPr>
        </p:nvSpPr>
        <p:spPr/>
        <p:txBody>
          <a:bodyPr/>
          <a:lstStyle/>
          <a:p>
            <a:pPr>
              <a:defRPr/>
            </a:pPr>
            <a:fld id="{B2DDF22A-6F88-124C-A747-38C10A009519}" type="slidenum">
              <a:rPr lang="en-GB" altLang="en-US" smtClean="0"/>
              <a:pPr>
                <a:defRPr/>
              </a:pPr>
              <a:t>27</a:t>
            </a:fld>
            <a:endParaRPr lang="en-GB" altLang="en-US"/>
          </a:p>
        </p:txBody>
      </p:sp>
    </p:spTree>
    <p:extLst>
      <p:ext uri="{BB962C8B-B14F-4D97-AF65-F5344CB8AC3E}">
        <p14:creationId xmlns:p14="http://schemas.microsoft.com/office/powerpoint/2010/main" val="110593630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A6EED6-237C-7715-7ECE-944F7D611382}"/>
              </a:ext>
            </a:extLst>
          </p:cNvPr>
          <p:cNvSpPr>
            <a:spLocks noGrp="1"/>
          </p:cNvSpPr>
          <p:nvPr>
            <p:ph type="title"/>
          </p:nvPr>
        </p:nvSpPr>
        <p:spPr/>
        <p:txBody>
          <a:bodyPr/>
          <a:lstStyle/>
          <a:p>
            <a:r>
              <a:rPr lang="en-GB" sz="2800" dirty="0"/>
              <a:t>Outsourcing as an Alternative to International Expansion</a:t>
            </a:r>
          </a:p>
        </p:txBody>
      </p:sp>
      <p:sp>
        <p:nvSpPr>
          <p:cNvPr id="3" name="Content Placeholder 2">
            <a:extLst>
              <a:ext uri="{FF2B5EF4-FFF2-40B4-BE49-F238E27FC236}">
                <a16:creationId xmlns:a16="http://schemas.microsoft.com/office/drawing/2014/main" id="{81ACD973-DF09-BBC6-CE50-A807CAC97ADB}"/>
              </a:ext>
            </a:extLst>
          </p:cNvPr>
          <p:cNvSpPr>
            <a:spLocks noGrp="1"/>
          </p:cNvSpPr>
          <p:nvPr>
            <p:ph idx="1"/>
          </p:nvPr>
        </p:nvSpPr>
        <p:spPr/>
        <p:txBody>
          <a:bodyPr/>
          <a:lstStyle/>
          <a:p>
            <a:r>
              <a:rPr lang="en-GB" dirty="0"/>
              <a:t>Outsourcing: The process of hiring another organisation to do work that was previously done within the host organisation</a:t>
            </a:r>
          </a:p>
          <a:p>
            <a:pPr lvl="1"/>
            <a:r>
              <a:rPr lang="en-GB" dirty="0"/>
              <a:t>Organisations can manage work without creating a direct international subsidiary</a:t>
            </a:r>
          </a:p>
          <a:p>
            <a:pPr lvl="1"/>
            <a:r>
              <a:rPr lang="en-GB" dirty="0"/>
              <a:t>No need for staffing</a:t>
            </a:r>
          </a:p>
          <a:p>
            <a:r>
              <a:rPr lang="en-GB" dirty="0"/>
              <a:t>Onshoring: The process of shuttering operations in other countries and bringing work back to the home country</a:t>
            </a:r>
          </a:p>
          <a:p>
            <a:endParaRPr lang="en-GB" dirty="0"/>
          </a:p>
        </p:txBody>
      </p:sp>
      <p:sp>
        <p:nvSpPr>
          <p:cNvPr id="5" name="Slide Number Placeholder 4">
            <a:extLst>
              <a:ext uri="{FF2B5EF4-FFF2-40B4-BE49-F238E27FC236}">
                <a16:creationId xmlns:a16="http://schemas.microsoft.com/office/drawing/2014/main" id="{EC521182-455A-DD98-CA1C-C15412B59472}"/>
              </a:ext>
            </a:extLst>
          </p:cNvPr>
          <p:cNvSpPr>
            <a:spLocks noGrp="1"/>
          </p:cNvSpPr>
          <p:nvPr>
            <p:ph type="sldNum" sz="quarter" idx="12"/>
          </p:nvPr>
        </p:nvSpPr>
        <p:spPr/>
        <p:txBody>
          <a:bodyPr/>
          <a:lstStyle/>
          <a:p>
            <a:pPr>
              <a:defRPr/>
            </a:pPr>
            <a:fld id="{B2DDF22A-6F88-124C-A747-38C10A009519}" type="slidenum">
              <a:rPr lang="en-GB" altLang="en-US" smtClean="0"/>
              <a:pPr>
                <a:defRPr/>
              </a:pPr>
              <a:t>28</a:t>
            </a:fld>
            <a:endParaRPr lang="en-GB" altLang="en-US"/>
          </a:p>
        </p:txBody>
      </p:sp>
    </p:spTree>
    <p:extLst>
      <p:ext uri="{BB962C8B-B14F-4D97-AF65-F5344CB8AC3E}">
        <p14:creationId xmlns:p14="http://schemas.microsoft.com/office/powerpoint/2010/main" val="8913471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409694-8335-1705-DCD0-A04947224B65}"/>
              </a:ext>
            </a:extLst>
          </p:cNvPr>
          <p:cNvSpPr>
            <a:spLocks noGrp="1"/>
          </p:cNvSpPr>
          <p:nvPr>
            <p:ph type="title"/>
          </p:nvPr>
        </p:nvSpPr>
        <p:spPr/>
        <p:txBody>
          <a:bodyPr/>
          <a:lstStyle/>
          <a:p>
            <a:r>
              <a:rPr lang="en-GB" dirty="0"/>
              <a:t>Compensation</a:t>
            </a:r>
          </a:p>
        </p:txBody>
      </p:sp>
      <p:sp>
        <p:nvSpPr>
          <p:cNvPr id="3" name="Content Placeholder 2">
            <a:extLst>
              <a:ext uri="{FF2B5EF4-FFF2-40B4-BE49-F238E27FC236}">
                <a16:creationId xmlns:a16="http://schemas.microsoft.com/office/drawing/2014/main" id="{1A21B982-32CD-6027-728A-34B7FF61B02A}"/>
              </a:ext>
            </a:extLst>
          </p:cNvPr>
          <p:cNvSpPr>
            <a:spLocks noGrp="1"/>
          </p:cNvSpPr>
          <p:nvPr>
            <p:ph idx="1"/>
          </p:nvPr>
        </p:nvSpPr>
        <p:spPr/>
        <p:txBody>
          <a:bodyPr/>
          <a:lstStyle/>
          <a:p>
            <a:r>
              <a:rPr lang="en-GB" b="1" dirty="0"/>
              <a:t>Balance Sheet Approach</a:t>
            </a:r>
          </a:p>
          <a:p>
            <a:pPr lvl="1"/>
            <a:r>
              <a:rPr lang="en-GB" dirty="0"/>
              <a:t>Maintain home purchasing power</a:t>
            </a:r>
          </a:p>
          <a:p>
            <a:pPr lvl="1"/>
            <a:r>
              <a:rPr lang="en-GB" dirty="0"/>
              <a:t>Cost-of-living allowance</a:t>
            </a:r>
          </a:p>
          <a:p>
            <a:pPr lvl="1"/>
            <a:r>
              <a:rPr lang="en-GB" dirty="0"/>
              <a:t>Tax equalization</a:t>
            </a:r>
          </a:p>
          <a:p>
            <a:r>
              <a:rPr lang="en-GB" b="1" dirty="0"/>
              <a:t>Localisation and Host-Based Pay</a:t>
            </a:r>
          </a:p>
          <a:p>
            <a:pPr lvl="1"/>
            <a:r>
              <a:rPr lang="en-GB" dirty="0"/>
              <a:t>Align to the local market</a:t>
            </a:r>
          </a:p>
          <a:p>
            <a:pPr lvl="1"/>
            <a:r>
              <a:rPr lang="en-GB" dirty="0"/>
              <a:t>Lower cost</a:t>
            </a:r>
          </a:p>
          <a:p>
            <a:pPr lvl="1"/>
            <a:r>
              <a:rPr lang="en-GB" dirty="0"/>
              <a:t>Equity concerns</a:t>
            </a:r>
          </a:p>
          <a:p>
            <a:endParaRPr lang="en-GB" dirty="0"/>
          </a:p>
        </p:txBody>
      </p:sp>
      <p:sp>
        <p:nvSpPr>
          <p:cNvPr id="5" name="Slide Number Placeholder 4">
            <a:extLst>
              <a:ext uri="{FF2B5EF4-FFF2-40B4-BE49-F238E27FC236}">
                <a16:creationId xmlns:a16="http://schemas.microsoft.com/office/drawing/2014/main" id="{6168551E-B5B6-A6DA-CE7B-069CC8E546FC}"/>
              </a:ext>
            </a:extLst>
          </p:cNvPr>
          <p:cNvSpPr>
            <a:spLocks noGrp="1"/>
          </p:cNvSpPr>
          <p:nvPr>
            <p:ph type="sldNum" sz="quarter" idx="12"/>
          </p:nvPr>
        </p:nvSpPr>
        <p:spPr/>
        <p:txBody>
          <a:bodyPr/>
          <a:lstStyle/>
          <a:p>
            <a:pPr>
              <a:defRPr/>
            </a:pPr>
            <a:fld id="{B2DDF22A-6F88-124C-A747-38C10A009519}" type="slidenum">
              <a:rPr lang="en-GB" altLang="en-US" smtClean="0"/>
              <a:pPr>
                <a:defRPr/>
              </a:pPr>
              <a:t>29</a:t>
            </a:fld>
            <a:endParaRPr lang="en-GB" altLang="en-US"/>
          </a:p>
        </p:txBody>
      </p:sp>
    </p:spTree>
    <p:extLst>
      <p:ext uri="{BB962C8B-B14F-4D97-AF65-F5344CB8AC3E}">
        <p14:creationId xmlns:p14="http://schemas.microsoft.com/office/powerpoint/2010/main" val="14864317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EEE50-77F1-DD2E-3A30-E2C84467F28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80067C7-3797-8AA5-5904-A4B1B0441B9D}"/>
              </a:ext>
            </a:extLst>
          </p:cNvPr>
          <p:cNvSpPr txBox="1"/>
          <p:nvPr/>
        </p:nvSpPr>
        <p:spPr>
          <a:xfrm>
            <a:off x="683568" y="2924944"/>
            <a:ext cx="7632848" cy="984885"/>
          </a:xfrm>
          <a:prstGeom prst="rect">
            <a:avLst/>
          </a:prstGeom>
          <a:noFill/>
        </p:spPr>
        <p:txBody>
          <a:bodyPr wrap="square" lIns="90000" rtlCol="0">
            <a:spAutoFit/>
          </a:bodyPr>
          <a:lstStyle/>
          <a:p>
            <a:pPr>
              <a:spcBef>
                <a:spcPts val="600"/>
              </a:spcBef>
              <a:spcAft>
                <a:spcPts val="600"/>
              </a:spcAft>
            </a:pPr>
            <a:r>
              <a:rPr lang="en-GB" sz="2400" b="1" dirty="0"/>
              <a:t>Part 4</a:t>
            </a:r>
          </a:p>
          <a:p>
            <a:pPr>
              <a:spcBef>
                <a:spcPts val="600"/>
              </a:spcBef>
              <a:spcAft>
                <a:spcPts val="600"/>
              </a:spcAft>
            </a:pPr>
            <a:r>
              <a:rPr lang="en-GB" sz="2400" b="1" dirty="0"/>
              <a:t>Future of Global HRM</a:t>
            </a:r>
          </a:p>
        </p:txBody>
      </p:sp>
      <p:sp>
        <p:nvSpPr>
          <p:cNvPr id="6" name="Slide Number Placeholder 5">
            <a:extLst>
              <a:ext uri="{FF2B5EF4-FFF2-40B4-BE49-F238E27FC236}">
                <a16:creationId xmlns:a16="http://schemas.microsoft.com/office/drawing/2014/main" id="{82C8A147-C4E2-3344-725E-A223BFFA3085}"/>
              </a:ext>
            </a:extLst>
          </p:cNvPr>
          <p:cNvSpPr>
            <a:spLocks noGrp="1"/>
          </p:cNvSpPr>
          <p:nvPr>
            <p:ph type="sldNum" sz="quarter" idx="11"/>
          </p:nvPr>
        </p:nvSpPr>
        <p:spPr/>
        <p:txBody>
          <a:bodyPr/>
          <a:lstStyle/>
          <a:p>
            <a:pPr>
              <a:defRPr/>
            </a:pPr>
            <a:fld id="{614B7AF4-5AC9-1E42-86C9-4BC99D1FB833}" type="slidenum">
              <a:rPr lang="en-GB" altLang="en-US" smtClean="0"/>
              <a:pPr>
                <a:defRPr/>
              </a:pPr>
              <a:t>30</a:t>
            </a:fld>
            <a:endParaRPr lang="en-GB" altLang="en-US"/>
          </a:p>
        </p:txBody>
      </p:sp>
    </p:spTree>
    <p:extLst>
      <p:ext uri="{BB962C8B-B14F-4D97-AF65-F5344CB8AC3E}">
        <p14:creationId xmlns:p14="http://schemas.microsoft.com/office/powerpoint/2010/main" val="127135786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AEC5E4-2D00-1314-487B-B6E195D14C3F}"/>
              </a:ext>
            </a:extLst>
          </p:cNvPr>
          <p:cNvSpPr>
            <a:spLocks noGrp="1"/>
          </p:cNvSpPr>
          <p:nvPr>
            <p:ph type="title"/>
          </p:nvPr>
        </p:nvSpPr>
        <p:spPr/>
        <p:txBody>
          <a:bodyPr/>
          <a:lstStyle/>
          <a:p>
            <a:r>
              <a:rPr lang="en-GB" sz="2800" dirty="0"/>
              <a:t>Remote Global Teams: Structural and Cultural Implications</a:t>
            </a:r>
          </a:p>
        </p:txBody>
      </p:sp>
      <p:sp>
        <p:nvSpPr>
          <p:cNvPr id="3" name="Content Placeholder 2">
            <a:extLst>
              <a:ext uri="{FF2B5EF4-FFF2-40B4-BE49-F238E27FC236}">
                <a16:creationId xmlns:a16="http://schemas.microsoft.com/office/drawing/2014/main" id="{04EF7AD8-51FC-3CAE-4CD6-78745A560063}"/>
              </a:ext>
            </a:extLst>
          </p:cNvPr>
          <p:cNvSpPr>
            <a:spLocks noGrp="1"/>
          </p:cNvSpPr>
          <p:nvPr>
            <p:ph idx="1"/>
          </p:nvPr>
        </p:nvSpPr>
        <p:spPr/>
        <p:txBody>
          <a:bodyPr/>
          <a:lstStyle/>
          <a:p>
            <a:pPr marL="0" indent="0">
              <a:buNone/>
            </a:pPr>
            <a:r>
              <a:rPr lang="en-GB" sz="1800" b="1" dirty="0"/>
              <a:t>Structural Transformation of Work</a:t>
            </a:r>
          </a:p>
          <a:p>
            <a:pPr>
              <a:spcBef>
                <a:spcPts val="300"/>
              </a:spcBef>
              <a:spcAft>
                <a:spcPts val="300"/>
              </a:spcAft>
            </a:pPr>
            <a:r>
              <a:rPr lang="en-GB" sz="1800" dirty="0"/>
              <a:t>Shift from expatriate mobility → virtual global collaboration</a:t>
            </a:r>
          </a:p>
          <a:p>
            <a:pPr lvl="1">
              <a:spcBef>
                <a:spcPts val="300"/>
              </a:spcBef>
              <a:spcAft>
                <a:spcPts val="300"/>
              </a:spcAft>
            </a:pPr>
            <a:r>
              <a:rPr lang="en-GB" sz="1600" dirty="0"/>
              <a:t>Cross-border project teams without relocation</a:t>
            </a:r>
          </a:p>
          <a:p>
            <a:pPr lvl="1">
              <a:spcBef>
                <a:spcPts val="300"/>
              </a:spcBef>
              <a:spcAft>
                <a:spcPts val="300"/>
              </a:spcAft>
            </a:pPr>
            <a:r>
              <a:rPr lang="en-GB" sz="1600" dirty="0"/>
              <a:t>“Digital expatriates” rather than physical assignments</a:t>
            </a:r>
          </a:p>
          <a:p>
            <a:pPr>
              <a:spcBef>
                <a:spcPts val="300"/>
              </a:spcBef>
              <a:spcAft>
                <a:spcPts val="300"/>
              </a:spcAft>
            </a:pPr>
            <a:r>
              <a:rPr lang="en-GB" sz="1800" dirty="0"/>
              <a:t>HR implications:</a:t>
            </a:r>
          </a:p>
          <a:p>
            <a:pPr lvl="1">
              <a:spcBef>
                <a:spcPts val="300"/>
              </a:spcBef>
              <a:spcAft>
                <a:spcPts val="300"/>
              </a:spcAft>
            </a:pPr>
            <a:r>
              <a:rPr lang="en-GB" sz="1600" dirty="0"/>
              <a:t>Performance monitoring challenges</a:t>
            </a:r>
          </a:p>
          <a:p>
            <a:pPr lvl="1">
              <a:spcBef>
                <a:spcPts val="300"/>
              </a:spcBef>
              <a:spcAft>
                <a:spcPts val="300"/>
              </a:spcAft>
            </a:pPr>
            <a:r>
              <a:rPr lang="en-GB" sz="1600" dirty="0"/>
              <a:t>Data privacy compliance (GDPR vs US data rules)</a:t>
            </a:r>
          </a:p>
          <a:p>
            <a:pPr lvl="1">
              <a:spcBef>
                <a:spcPts val="300"/>
              </a:spcBef>
              <a:spcAft>
                <a:spcPts val="300"/>
              </a:spcAft>
            </a:pPr>
            <a:r>
              <a:rPr lang="en-GB" sz="1600" dirty="0"/>
              <a:t>Digital inequality across geographies</a:t>
            </a:r>
          </a:p>
          <a:p>
            <a:pPr marL="0" indent="0">
              <a:buNone/>
            </a:pPr>
            <a:r>
              <a:rPr lang="en-GB" sz="1800" b="1" dirty="0"/>
              <a:t>Productivity &amp; Inequality Effects</a:t>
            </a:r>
          </a:p>
          <a:p>
            <a:pPr>
              <a:spcBef>
                <a:spcPts val="300"/>
              </a:spcBef>
              <a:spcAft>
                <a:spcPts val="300"/>
              </a:spcAft>
            </a:pPr>
            <a:r>
              <a:rPr lang="en-GB" sz="1800" dirty="0"/>
              <a:t>Remote work increases productivity in some contexts</a:t>
            </a:r>
          </a:p>
          <a:p>
            <a:pPr lvl="1">
              <a:spcBef>
                <a:spcPts val="300"/>
              </a:spcBef>
              <a:spcAft>
                <a:spcPts val="300"/>
              </a:spcAft>
            </a:pPr>
            <a:r>
              <a:rPr lang="en-GB" sz="1600" dirty="0"/>
              <a:t>But widens skill inequality</a:t>
            </a:r>
          </a:p>
          <a:p>
            <a:pPr>
              <a:spcBef>
                <a:spcPts val="300"/>
              </a:spcBef>
              <a:spcAft>
                <a:spcPts val="300"/>
              </a:spcAft>
            </a:pPr>
            <a:r>
              <a:rPr lang="en-GB" sz="1800" dirty="0"/>
              <a:t>High-income workers benefit disproportionately</a:t>
            </a:r>
          </a:p>
        </p:txBody>
      </p:sp>
      <p:sp>
        <p:nvSpPr>
          <p:cNvPr id="4" name="Slide Number Placeholder 3">
            <a:extLst>
              <a:ext uri="{FF2B5EF4-FFF2-40B4-BE49-F238E27FC236}">
                <a16:creationId xmlns:a16="http://schemas.microsoft.com/office/drawing/2014/main" id="{5CF5E9A6-309C-667D-CF48-0F44FD13E379}"/>
              </a:ext>
            </a:extLst>
          </p:cNvPr>
          <p:cNvSpPr>
            <a:spLocks noGrp="1"/>
          </p:cNvSpPr>
          <p:nvPr>
            <p:ph type="sldNum" sz="quarter" idx="12"/>
          </p:nvPr>
        </p:nvSpPr>
        <p:spPr/>
        <p:txBody>
          <a:bodyPr/>
          <a:lstStyle/>
          <a:p>
            <a:pPr>
              <a:defRPr/>
            </a:pPr>
            <a:fld id="{B2DDF22A-6F88-124C-A747-38C10A009519}" type="slidenum">
              <a:rPr lang="en-GB" altLang="en-US" smtClean="0"/>
              <a:pPr>
                <a:defRPr/>
              </a:pPr>
              <a:t>31</a:t>
            </a:fld>
            <a:endParaRPr lang="en-GB" altLang="en-US"/>
          </a:p>
        </p:txBody>
      </p:sp>
      <p:sp>
        <p:nvSpPr>
          <p:cNvPr id="10" name="TextBox 9">
            <a:extLst>
              <a:ext uri="{FF2B5EF4-FFF2-40B4-BE49-F238E27FC236}">
                <a16:creationId xmlns:a16="http://schemas.microsoft.com/office/drawing/2014/main" id="{A5023B2B-79AB-4D0C-A5D4-A71F603138CC}"/>
              </a:ext>
            </a:extLst>
          </p:cNvPr>
          <p:cNvSpPr txBox="1"/>
          <p:nvPr/>
        </p:nvSpPr>
        <p:spPr>
          <a:xfrm>
            <a:off x="3474822" y="749685"/>
            <a:ext cx="5652120" cy="461665"/>
          </a:xfrm>
          <a:prstGeom prst="rect">
            <a:avLst/>
          </a:prstGeom>
          <a:noFill/>
        </p:spPr>
        <p:txBody>
          <a:bodyPr wrap="square">
            <a:spAutoFit/>
          </a:bodyPr>
          <a:lstStyle/>
          <a:p>
            <a:pPr algn="r"/>
            <a:r>
              <a:rPr lang="en-GB" sz="1200" dirty="0">
                <a:hlinkClick r:id="rId2"/>
              </a:rPr>
              <a:t>https://www.oecd.org/employment/outlook/</a:t>
            </a:r>
            <a:endParaRPr lang="en-GB" sz="1200" dirty="0"/>
          </a:p>
          <a:p>
            <a:pPr algn="r"/>
            <a:r>
              <a:rPr lang="en-GB" sz="1200" dirty="0">
                <a:hlinkClick r:id="rId3"/>
              </a:rPr>
              <a:t>https://www.nature.com/articles/s41562-021-01196-4</a:t>
            </a:r>
            <a:r>
              <a:rPr lang="en-GB" sz="1200" dirty="0"/>
              <a:t> (journal article)</a:t>
            </a:r>
          </a:p>
        </p:txBody>
      </p:sp>
    </p:spTree>
    <p:extLst>
      <p:ext uri="{BB962C8B-B14F-4D97-AF65-F5344CB8AC3E}">
        <p14:creationId xmlns:p14="http://schemas.microsoft.com/office/powerpoint/2010/main" val="30625990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C1B939-9114-BA30-DF9B-0A596C24A2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F2A6825-3156-F229-8EF5-734E3402669B}"/>
              </a:ext>
            </a:extLst>
          </p:cNvPr>
          <p:cNvSpPr>
            <a:spLocks noGrp="1"/>
          </p:cNvSpPr>
          <p:nvPr>
            <p:ph type="title"/>
          </p:nvPr>
        </p:nvSpPr>
        <p:spPr/>
        <p:txBody>
          <a:bodyPr/>
          <a:lstStyle/>
          <a:p>
            <a:r>
              <a:rPr lang="en-GB" sz="2800" dirty="0"/>
              <a:t>Remote Global Teams: Structural and Cultural Implications</a:t>
            </a:r>
          </a:p>
        </p:txBody>
      </p:sp>
      <p:sp>
        <p:nvSpPr>
          <p:cNvPr id="3" name="Content Placeholder 2">
            <a:extLst>
              <a:ext uri="{FF2B5EF4-FFF2-40B4-BE49-F238E27FC236}">
                <a16:creationId xmlns:a16="http://schemas.microsoft.com/office/drawing/2014/main" id="{6230A5D0-FD25-2490-7AB5-9EBF8FDE2E1F}"/>
              </a:ext>
            </a:extLst>
          </p:cNvPr>
          <p:cNvSpPr>
            <a:spLocks noGrp="1"/>
          </p:cNvSpPr>
          <p:nvPr>
            <p:ph idx="1"/>
          </p:nvPr>
        </p:nvSpPr>
        <p:spPr/>
        <p:txBody>
          <a:bodyPr/>
          <a:lstStyle/>
          <a:p>
            <a:pPr marL="0" indent="0">
              <a:buNone/>
            </a:pPr>
            <a:r>
              <a:rPr lang="en-GB" sz="2000" b="1" dirty="0"/>
              <a:t>Example: Microsoft Hybrid Work Model</a:t>
            </a:r>
          </a:p>
          <a:p>
            <a:r>
              <a:rPr lang="en-GB" sz="2000" dirty="0"/>
              <a:t>Global hybrid policy introduced post-COVID</a:t>
            </a:r>
          </a:p>
          <a:p>
            <a:r>
              <a:rPr lang="en-GB" sz="2000" dirty="0"/>
              <a:t>Flexible remote arrangements across countries</a:t>
            </a:r>
          </a:p>
          <a:p>
            <a:r>
              <a:rPr lang="en-GB" sz="2000" dirty="0"/>
              <a:t>HR had to:</a:t>
            </a:r>
          </a:p>
          <a:p>
            <a:pPr lvl="1"/>
            <a:r>
              <a:rPr lang="en-GB" sz="1800" dirty="0"/>
              <a:t>Redesign evaluation systems</a:t>
            </a:r>
          </a:p>
          <a:p>
            <a:pPr lvl="1"/>
            <a:r>
              <a:rPr lang="en-GB" sz="1800" dirty="0"/>
              <a:t>Address “proximity bias”</a:t>
            </a:r>
          </a:p>
          <a:p>
            <a:pPr lvl="1"/>
            <a:r>
              <a:rPr lang="en-GB" sz="1800" dirty="0"/>
              <a:t>Standardise hybrid performance criteria</a:t>
            </a:r>
          </a:p>
          <a:p>
            <a:pPr marL="0" indent="0">
              <a:buNone/>
            </a:pPr>
            <a:r>
              <a:rPr lang="en-GB" sz="2000" b="1" dirty="0"/>
              <a:t>Critical question:</a:t>
            </a:r>
            <a:r>
              <a:rPr lang="en-GB" sz="2000" dirty="0"/>
              <a:t> Does remote work reduce cultural barriers or create new digital cultural divides?</a:t>
            </a:r>
          </a:p>
        </p:txBody>
      </p:sp>
      <p:sp>
        <p:nvSpPr>
          <p:cNvPr id="4" name="Slide Number Placeholder 3">
            <a:extLst>
              <a:ext uri="{FF2B5EF4-FFF2-40B4-BE49-F238E27FC236}">
                <a16:creationId xmlns:a16="http://schemas.microsoft.com/office/drawing/2014/main" id="{BFC4597A-5E2D-C4DC-962F-0D361D87A195}"/>
              </a:ext>
            </a:extLst>
          </p:cNvPr>
          <p:cNvSpPr>
            <a:spLocks noGrp="1"/>
          </p:cNvSpPr>
          <p:nvPr>
            <p:ph type="sldNum" sz="quarter" idx="12"/>
          </p:nvPr>
        </p:nvSpPr>
        <p:spPr/>
        <p:txBody>
          <a:bodyPr/>
          <a:lstStyle/>
          <a:p>
            <a:pPr>
              <a:defRPr/>
            </a:pPr>
            <a:fld id="{B2DDF22A-6F88-124C-A747-38C10A009519}" type="slidenum">
              <a:rPr lang="en-GB" altLang="en-US" smtClean="0"/>
              <a:pPr>
                <a:defRPr/>
              </a:pPr>
              <a:t>32</a:t>
            </a:fld>
            <a:endParaRPr lang="en-GB" altLang="en-US"/>
          </a:p>
        </p:txBody>
      </p:sp>
      <p:sp>
        <p:nvSpPr>
          <p:cNvPr id="7" name="TextBox 6">
            <a:extLst>
              <a:ext uri="{FF2B5EF4-FFF2-40B4-BE49-F238E27FC236}">
                <a16:creationId xmlns:a16="http://schemas.microsoft.com/office/drawing/2014/main" id="{09132836-F21A-5AE7-E789-88E7EC0161CC}"/>
              </a:ext>
            </a:extLst>
          </p:cNvPr>
          <p:cNvSpPr txBox="1"/>
          <p:nvPr/>
        </p:nvSpPr>
        <p:spPr>
          <a:xfrm>
            <a:off x="3131840" y="5378733"/>
            <a:ext cx="6012160" cy="276999"/>
          </a:xfrm>
          <a:prstGeom prst="rect">
            <a:avLst/>
          </a:prstGeom>
          <a:noFill/>
        </p:spPr>
        <p:txBody>
          <a:bodyPr wrap="square">
            <a:spAutoFit/>
          </a:bodyPr>
          <a:lstStyle/>
          <a:p>
            <a:pPr algn="r"/>
            <a:r>
              <a:rPr lang="en-GB" sz="1200" dirty="0">
                <a:hlinkClick r:id="rId2"/>
              </a:rPr>
              <a:t>https://www.microsoft.com/en-us/worklab/work-trend-index</a:t>
            </a:r>
            <a:endParaRPr lang="en-GB" sz="1200" dirty="0"/>
          </a:p>
        </p:txBody>
      </p:sp>
    </p:spTree>
    <p:extLst>
      <p:ext uri="{BB962C8B-B14F-4D97-AF65-F5344CB8AC3E}">
        <p14:creationId xmlns:p14="http://schemas.microsoft.com/office/powerpoint/2010/main" val="1586597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C51182-5029-4461-C410-8F34E1E70EE8}"/>
              </a:ext>
            </a:extLst>
          </p:cNvPr>
          <p:cNvSpPr>
            <a:spLocks noGrp="1"/>
          </p:cNvSpPr>
          <p:nvPr>
            <p:ph type="title"/>
          </p:nvPr>
        </p:nvSpPr>
        <p:spPr/>
        <p:txBody>
          <a:bodyPr/>
          <a:lstStyle/>
          <a:p>
            <a:r>
              <a:rPr lang="en-GB" sz="2800" dirty="0"/>
              <a:t>AI in Global Recruitment and HR Decision-Making</a:t>
            </a:r>
          </a:p>
        </p:txBody>
      </p:sp>
      <p:sp>
        <p:nvSpPr>
          <p:cNvPr id="3" name="Content Placeholder 2">
            <a:extLst>
              <a:ext uri="{FF2B5EF4-FFF2-40B4-BE49-F238E27FC236}">
                <a16:creationId xmlns:a16="http://schemas.microsoft.com/office/drawing/2014/main" id="{AB5BFF7A-5D11-A2FF-1F52-9FB172E4838D}"/>
              </a:ext>
            </a:extLst>
          </p:cNvPr>
          <p:cNvSpPr>
            <a:spLocks noGrp="1"/>
          </p:cNvSpPr>
          <p:nvPr>
            <p:ph idx="1"/>
          </p:nvPr>
        </p:nvSpPr>
        <p:spPr/>
        <p:txBody>
          <a:bodyPr/>
          <a:lstStyle/>
          <a:p>
            <a:pPr marL="0" indent="0">
              <a:buNone/>
            </a:pPr>
            <a:r>
              <a:rPr lang="en-GB" sz="1600" b="1" dirty="0"/>
              <a:t>Expansion of AI in Talent Acquisition</a:t>
            </a:r>
          </a:p>
          <a:p>
            <a:pPr>
              <a:spcBef>
                <a:spcPts val="300"/>
              </a:spcBef>
              <a:spcAft>
                <a:spcPts val="300"/>
              </a:spcAft>
            </a:pPr>
            <a:r>
              <a:rPr lang="en-GB" sz="1600" dirty="0"/>
              <a:t>Resume screening algorithms</a:t>
            </a:r>
          </a:p>
          <a:p>
            <a:pPr>
              <a:spcBef>
                <a:spcPts val="300"/>
              </a:spcBef>
              <a:spcAft>
                <a:spcPts val="300"/>
              </a:spcAft>
            </a:pPr>
            <a:r>
              <a:rPr lang="en-GB" sz="1600" dirty="0"/>
              <a:t>Video interview analytics</a:t>
            </a:r>
          </a:p>
          <a:p>
            <a:pPr>
              <a:spcBef>
                <a:spcPts val="300"/>
              </a:spcBef>
              <a:spcAft>
                <a:spcPts val="300"/>
              </a:spcAft>
            </a:pPr>
            <a:r>
              <a:rPr lang="en-GB" sz="1600" dirty="0"/>
              <a:t>Predictive performance scoring</a:t>
            </a:r>
          </a:p>
          <a:p>
            <a:pPr marL="0" indent="0">
              <a:buNone/>
            </a:pPr>
            <a:r>
              <a:rPr lang="en-GB" sz="1600" b="1" dirty="0"/>
              <a:t>Risks of Algorithmic Bias</a:t>
            </a:r>
          </a:p>
          <a:p>
            <a:pPr>
              <a:spcBef>
                <a:spcPts val="300"/>
              </a:spcBef>
              <a:spcAft>
                <a:spcPts val="300"/>
              </a:spcAft>
            </a:pPr>
            <a:r>
              <a:rPr lang="en-GB" sz="1600" dirty="0"/>
              <a:t>Training data reflects historical inequalities</a:t>
            </a:r>
          </a:p>
          <a:p>
            <a:pPr>
              <a:spcBef>
                <a:spcPts val="300"/>
              </a:spcBef>
              <a:spcAft>
                <a:spcPts val="300"/>
              </a:spcAft>
            </a:pPr>
            <a:r>
              <a:rPr lang="en-GB" sz="1600" dirty="0"/>
              <a:t>Accent bias in speech analysis</a:t>
            </a:r>
          </a:p>
          <a:p>
            <a:pPr>
              <a:spcBef>
                <a:spcPts val="300"/>
              </a:spcBef>
              <a:spcAft>
                <a:spcPts val="300"/>
              </a:spcAft>
            </a:pPr>
            <a:r>
              <a:rPr lang="en-GB" sz="1600" dirty="0"/>
              <a:t>Facial recognition limitations</a:t>
            </a:r>
          </a:p>
          <a:p>
            <a:pPr marL="0" indent="0">
              <a:buNone/>
            </a:pPr>
            <a:r>
              <a:rPr lang="en-GB" sz="1600" b="1" dirty="0"/>
              <a:t>Example: Amazon AI Recruitment Tool (Discontinued)</a:t>
            </a:r>
          </a:p>
          <a:p>
            <a:pPr>
              <a:spcBef>
                <a:spcPts val="300"/>
              </a:spcBef>
              <a:spcAft>
                <a:spcPts val="300"/>
              </a:spcAft>
            </a:pPr>
            <a:r>
              <a:rPr lang="en-GB" sz="1600" dirty="0"/>
              <a:t>AI system downgraded CVs with female indicators</a:t>
            </a:r>
          </a:p>
          <a:p>
            <a:pPr>
              <a:spcBef>
                <a:spcPts val="300"/>
              </a:spcBef>
              <a:spcAft>
                <a:spcPts val="300"/>
              </a:spcAft>
            </a:pPr>
            <a:r>
              <a:rPr lang="en-GB" sz="1600" dirty="0"/>
              <a:t>Project scrapped due to gender bias</a:t>
            </a:r>
          </a:p>
          <a:p>
            <a:pPr marL="0" indent="0">
              <a:buNone/>
            </a:pPr>
            <a:endParaRPr lang="en-GB" sz="1600" dirty="0"/>
          </a:p>
          <a:p>
            <a:endParaRPr lang="en-GB" sz="1600" dirty="0"/>
          </a:p>
        </p:txBody>
      </p:sp>
      <p:sp>
        <p:nvSpPr>
          <p:cNvPr id="4" name="Slide Number Placeholder 3">
            <a:extLst>
              <a:ext uri="{FF2B5EF4-FFF2-40B4-BE49-F238E27FC236}">
                <a16:creationId xmlns:a16="http://schemas.microsoft.com/office/drawing/2014/main" id="{95365624-39C6-70B5-2BB4-79D839DB7C47}"/>
              </a:ext>
            </a:extLst>
          </p:cNvPr>
          <p:cNvSpPr>
            <a:spLocks noGrp="1"/>
          </p:cNvSpPr>
          <p:nvPr>
            <p:ph type="sldNum" sz="quarter" idx="12"/>
          </p:nvPr>
        </p:nvSpPr>
        <p:spPr/>
        <p:txBody>
          <a:bodyPr/>
          <a:lstStyle/>
          <a:p>
            <a:pPr>
              <a:defRPr/>
            </a:pPr>
            <a:fld id="{B2DDF22A-6F88-124C-A747-38C10A009519}" type="slidenum">
              <a:rPr lang="en-GB" altLang="en-US" smtClean="0"/>
              <a:pPr>
                <a:defRPr/>
              </a:pPr>
              <a:t>33</a:t>
            </a:fld>
            <a:endParaRPr lang="en-GB" altLang="en-US"/>
          </a:p>
        </p:txBody>
      </p:sp>
      <p:sp>
        <p:nvSpPr>
          <p:cNvPr id="6" name="TextBox 5">
            <a:extLst>
              <a:ext uri="{FF2B5EF4-FFF2-40B4-BE49-F238E27FC236}">
                <a16:creationId xmlns:a16="http://schemas.microsoft.com/office/drawing/2014/main" id="{766EDBD9-FA37-E408-7768-52E6404E9B0E}"/>
              </a:ext>
            </a:extLst>
          </p:cNvPr>
          <p:cNvSpPr txBox="1"/>
          <p:nvPr/>
        </p:nvSpPr>
        <p:spPr>
          <a:xfrm>
            <a:off x="0" y="5157192"/>
            <a:ext cx="9144000" cy="646331"/>
          </a:xfrm>
          <a:prstGeom prst="rect">
            <a:avLst/>
          </a:prstGeom>
          <a:noFill/>
        </p:spPr>
        <p:txBody>
          <a:bodyPr wrap="square">
            <a:spAutoFit/>
          </a:bodyPr>
          <a:lstStyle/>
          <a:p>
            <a:pPr algn="r"/>
            <a:r>
              <a:rPr lang="en-GB" sz="1200" dirty="0">
                <a:hlinkClick r:id="rId2"/>
              </a:rPr>
              <a:t>https://www.upturn.org/reports/2018/hiring-algorithms/</a:t>
            </a:r>
            <a:endParaRPr lang="en-GB" sz="1200" dirty="0"/>
          </a:p>
          <a:p>
            <a:pPr algn="r"/>
            <a:r>
              <a:rPr lang="en-GB" sz="1200" dirty="0">
                <a:hlinkClick r:id="rId3"/>
              </a:rPr>
              <a:t>https://www.reuters.com/article/us-amazon-com-jobs-automation-insight-idUSKCN1MK08G</a:t>
            </a:r>
            <a:endParaRPr lang="en-GB" sz="1200" dirty="0"/>
          </a:p>
          <a:p>
            <a:pPr algn="r"/>
            <a:endParaRPr lang="en-GB" sz="1200" dirty="0"/>
          </a:p>
        </p:txBody>
      </p:sp>
    </p:spTree>
    <p:extLst>
      <p:ext uri="{BB962C8B-B14F-4D97-AF65-F5344CB8AC3E}">
        <p14:creationId xmlns:p14="http://schemas.microsoft.com/office/powerpoint/2010/main" val="7786072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00B5D4-A84B-D4B7-75B4-C4B6B5AC8D6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A9BCC68-8164-BDA6-261D-630DB24A1849}"/>
              </a:ext>
            </a:extLst>
          </p:cNvPr>
          <p:cNvSpPr>
            <a:spLocks noGrp="1"/>
          </p:cNvSpPr>
          <p:nvPr>
            <p:ph type="title"/>
          </p:nvPr>
        </p:nvSpPr>
        <p:spPr/>
        <p:txBody>
          <a:bodyPr/>
          <a:lstStyle/>
          <a:p>
            <a:r>
              <a:rPr lang="en-GB" sz="2800" dirty="0"/>
              <a:t>AI in Global Recruitment and HR Decision-Making</a:t>
            </a:r>
          </a:p>
        </p:txBody>
      </p:sp>
      <p:sp>
        <p:nvSpPr>
          <p:cNvPr id="4" name="Slide Number Placeholder 3">
            <a:extLst>
              <a:ext uri="{FF2B5EF4-FFF2-40B4-BE49-F238E27FC236}">
                <a16:creationId xmlns:a16="http://schemas.microsoft.com/office/drawing/2014/main" id="{22C3A0D2-9236-6A8D-5E92-5D59293DD1D8}"/>
              </a:ext>
            </a:extLst>
          </p:cNvPr>
          <p:cNvSpPr>
            <a:spLocks noGrp="1"/>
          </p:cNvSpPr>
          <p:nvPr>
            <p:ph type="sldNum" sz="quarter" idx="12"/>
          </p:nvPr>
        </p:nvSpPr>
        <p:spPr/>
        <p:txBody>
          <a:bodyPr/>
          <a:lstStyle/>
          <a:p>
            <a:pPr>
              <a:defRPr/>
            </a:pPr>
            <a:fld id="{B2DDF22A-6F88-124C-A747-38C10A009519}" type="slidenum">
              <a:rPr lang="en-GB" altLang="en-US" smtClean="0"/>
              <a:pPr>
                <a:defRPr/>
              </a:pPr>
              <a:t>34</a:t>
            </a:fld>
            <a:endParaRPr lang="en-GB" altLang="en-US"/>
          </a:p>
        </p:txBody>
      </p:sp>
      <p:sp>
        <p:nvSpPr>
          <p:cNvPr id="5" name="Content Placeholder 4">
            <a:extLst>
              <a:ext uri="{FF2B5EF4-FFF2-40B4-BE49-F238E27FC236}">
                <a16:creationId xmlns:a16="http://schemas.microsoft.com/office/drawing/2014/main" id="{A15D3A5E-7523-3D10-D1AD-BC9EBA274B9C}"/>
              </a:ext>
            </a:extLst>
          </p:cNvPr>
          <p:cNvSpPr>
            <a:spLocks noGrp="1"/>
          </p:cNvSpPr>
          <p:nvPr>
            <p:ph idx="1"/>
          </p:nvPr>
        </p:nvSpPr>
        <p:spPr/>
        <p:txBody>
          <a:bodyPr/>
          <a:lstStyle/>
          <a:p>
            <a:pPr marL="0" indent="0">
              <a:buNone/>
            </a:pPr>
            <a:r>
              <a:rPr lang="en-GB" sz="1800" b="1" dirty="0"/>
              <a:t>Regulatory Shift: EU AI Act (2023)</a:t>
            </a:r>
          </a:p>
          <a:p>
            <a:pPr>
              <a:spcBef>
                <a:spcPts val="300"/>
              </a:spcBef>
              <a:spcAft>
                <a:spcPts val="300"/>
              </a:spcAft>
            </a:pPr>
            <a:r>
              <a:rPr lang="en-GB" sz="1800" dirty="0"/>
              <a:t>Classifies AI hiring systems as “high risk”</a:t>
            </a:r>
          </a:p>
          <a:p>
            <a:pPr>
              <a:spcBef>
                <a:spcPts val="300"/>
              </a:spcBef>
              <a:spcAft>
                <a:spcPts val="300"/>
              </a:spcAft>
            </a:pPr>
            <a:r>
              <a:rPr lang="en-GB" sz="1800" dirty="0"/>
              <a:t>Requires:</a:t>
            </a:r>
          </a:p>
          <a:p>
            <a:pPr lvl="1">
              <a:spcBef>
                <a:spcPts val="300"/>
              </a:spcBef>
              <a:spcAft>
                <a:spcPts val="300"/>
              </a:spcAft>
            </a:pPr>
            <a:r>
              <a:rPr lang="en-GB" sz="1600" dirty="0"/>
              <a:t>Transparency</a:t>
            </a:r>
          </a:p>
          <a:p>
            <a:pPr lvl="1">
              <a:spcBef>
                <a:spcPts val="300"/>
              </a:spcBef>
              <a:spcAft>
                <a:spcPts val="300"/>
              </a:spcAft>
            </a:pPr>
            <a:r>
              <a:rPr lang="en-GB" sz="1600" dirty="0"/>
              <a:t>Risk assessment</a:t>
            </a:r>
          </a:p>
          <a:p>
            <a:pPr lvl="1">
              <a:spcBef>
                <a:spcPts val="300"/>
              </a:spcBef>
              <a:spcAft>
                <a:spcPts val="300"/>
              </a:spcAft>
            </a:pPr>
            <a:r>
              <a:rPr lang="en-GB" sz="1600" dirty="0"/>
              <a:t>Human oversight</a:t>
            </a:r>
          </a:p>
          <a:p>
            <a:pPr marL="0" indent="0">
              <a:buNone/>
            </a:pPr>
            <a:r>
              <a:rPr lang="en-GB" sz="1800" b="1" dirty="0"/>
              <a:t>Critical Issue</a:t>
            </a:r>
          </a:p>
          <a:p>
            <a:pPr>
              <a:spcBef>
                <a:spcPts val="300"/>
              </a:spcBef>
              <a:spcAft>
                <a:spcPts val="300"/>
              </a:spcAft>
            </a:pPr>
            <a:r>
              <a:rPr lang="en-GB" sz="1800" dirty="0"/>
              <a:t>Global HR must navigate:</a:t>
            </a:r>
          </a:p>
          <a:p>
            <a:pPr lvl="1">
              <a:spcBef>
                <a:spcPts val="300"/>
              </a:spcBef>
              <a:spcAft>
                <a:spcPts val="300"/>
              </a:spcAft>
            </a:pPr>
            <a:r>
              <a:rPr lang="en-GB" sz="1400" dirty="0"/>
              <a:t>Various strict (e.g., EU) and relaxed (e.g., US) regulatory regimes</a:t>
            </a:r>
          </a:p>
          <a:p>
            <a:pPr lvl="1">
              <a:spcBef>
                <a:spcPts val="300"/>
              </a:spcBef>
              <a:spcAft>
                <a:spcPts val="300"/>
              </a:spcAft>
            </a:pPr>
            <a:r>
              <a:rPr lang="en-GB" sz="1400" dirty="0"/>
              <a:t>Emerging market regulatory gaps</a:t>
            </a:r>
          </a:p>
          <a:p>
            <a:pPr>
              <a:spcBef>
                <a:spcPts val="300"/>
              </a:spcBef>
              <a:spcAft>
                <a:spcPts val="300"/>
              </a:spcAft>
            </a:pPr>
            <a:r>
              <a:rPr lang="en-GB" sz="1800" dirty="0"/>
              <a:t>AI governance becomes a competitive differentiator.</a:t>
            </a:r>
          </a:p>
          <a:p>
            <a:pPr marL="0" indent="0">
              <a:buNone/>
            </a:pPr>
            <a:endParaRPr lang="en-GB" sz="2000" dirty="0"/>
          </a:p>
          <a:p>
            <a:pPr marL="0" indent="0">
              <a:buNone/>
            </a:pPr>
            <a:endParaRPr lang="en-GB" sz="1600" dirty="0"/>
          </a:p>
          <a:p>
            <a:endParaRPr lang="en-GB" sz="1600" dirty="0"/>
          </a:p>
        </p:txBody>
      </p:sp>
      <p:sp>
        <p:nvSpPr>
          <p:cNvPr id="9" name="TextBox 8">
            <a:extLst>
              <a:ext uri="{FF2B5EF4-FFF2-40B4-BE49-F238E27FC236}">
                <a16:creationId xmlns:a16="http://schemas.microsoft.com/office/drawing/2014/main" id="{B3B11EB6-79AF-D14E-7DB2-6BE8FD83989E}"/>
              </a:ext>
            </a:extLst>
          </p:cNvPr>
          <p:cNvSpPr txBox="1"/>
          <p:nvPr/>
        </p:nvSpPr>
        <p:spPr>
          <a:xfrm>
            <a:off x="18183" y="5437548"/>
            <a:ext cx="9144000" cy="276999"/>
          </a:xfrm>
          <a:prstGeom prst="rect">
            <a:avLst/>
          </a:prstGeom>
          <a:noFill/>
        </p:spPr>
        <p:txBody>
          <a:bodyPr wrap="square">
            <a:spAutoFit/>
          </a:bodyPr>
          <a:lstStyle/>
          <a:p>
            <a:pPr algn="r"/>
            <a:r>
              <a:rPr lang="en-GB" sz="1200" dirty="0">
                <a:hlinkClick r:id="rId2"/>
              </a:rPr>
              <a:t>https://www.europarl.europa.eu/legislative-train/theme-a-europe-fit-for-the-digital-age/file-regulation-on-artificial-intelligence</a:t>
            </a:r>
            <a:endParaRPr lang="en-GB" sz="1200" dirty="0"/>
          </a:p>
        </p:txBody>
      </p:sp>
    </p:spTree>
    <p:extLst>
      <p:ext uri="{BB962C8B-B14F-4D97-AF65-F5344CB8AC3E}">
        <p14:creationId xmlns:p14="http://schemas.microsoft.com/office/powerpoint/2010/main" val="321322458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1692E4-4C46-BCE5-6059-8F829DDFA6E4}"/>
              </a:ext>
            </a:extLst>
          </p:cNvPr>
          <p:cNvSpPr>
            <a:spLocks noGrp="1"/>
          </p:cNvSpPr>
          <p:nvPr>
            <p:ph type="title"/>
          </p:nvPr>
        </p:nvSpPr>
        <p:spPr/>
        <p:txBody>
          <a:bodyPr/>
          <a:lstStyle/>
          <a:p>
            <a:r>
              <a:rPr lang="en-GB" dirty="0"/>
              <a:t>Geopolitical Risk and Talent Mobility</a:t>
            </a:r>
          </a:p>
        </p:txBody>
      </p:sp>
      <p:sp>
        <p:nvSpPr>
          <p:cNvPr id="3" name="Content Placeholder 2">
            <a:extLst>
              <a:ext uri="{FF2B5EF4-FFF2-40B4-BE49-F238E27FC236}">
                <a16:creationId xmlns:a16="http://schemas.microsoft.com/office/drawing/2014/main" id="{6580F7C8-7119-FEFB-9B82-0AC26564B798}"/>
              </a:ext>
            </a:extLst>
          </p:cNvPr>
          <p:cNvSpPr>
            <a:spLocks noGrp="1"/>
          </p:cNvSpPr>
          <p:nvPr>
            <p:ph idx="1"/>
          </p:nvPr>
        </p:nvSpPr>
        <p:spPr/>
        <p:txBody>
          <a:bodyPr/>
          <a:lstStyle/>
          <a:p>
            <a:pPr marL="0" indent="0">
              <a:buNone/>
            </a:pPr>
            <a:r>
              <a:rPr lang="en-GB" sz="2000" b="1" dirty="0"/>
              <a:t>Visa Restrictions and Sanctions</a:t>
            </a:r>
          </a:p>
          <a:p>
            <a:r>
              <a:rPr lang="en-GB" sz="2000" dirty="0"/>
              <a:t>Examples: </a:t>
            </a:r>
          </a:p>
          <a:p>
            <a:pPr lvl="1"/>
            <a:r>
              <a:rPr lang="en-GB" sz="1600" dirty="0"/>
              <a:t>US-China tech tensions affecting talent flows</a:t>
            </a:r>
          </a:p>
          <a:p>
            <a:pPr lvl="1"/>
            <a:r>
              <a:rPr lang="en-GB" sz="1600" dirty="0"/>
              <a:t>Russian sanctions are disrupting labour mobility</a:t>
            </a:r>
          </a:p>
          <a:p>
            <a:pPr lvl="1"/>
            <a:r>
              <a:rPr lang="en-GB" sz="1600" dirty="0"/>
              <a:t>Brexit is reshaping EU-UK mobility</a:t>
            </a:r>
          </a:p>
          <a:p>
            <a:pPr marL="0" indent="0">
              <a:buNone/>
            </a:pPr>
            <a:r>
              <a:rPr lang="en-GB" sz="2000" b="1" dirty="0"/>
              <a:t>Global Migration Trends</a:t>
            </a:r>
          </a:p>
          <a:p>
            <a:r>
              <a:rPr lang="en-GB" sz="2000" dirty="0"/>
              <a:t>Labour shortages in advanced economies</a:t>
            </a:r>
          </a:p>
          <a:p>
            <a:r>
              <a:rPr lang="en-GB" sz="2000" dirty="0"/>
              <a:t>Increasing skill-based migration policies</a:t>
            </a:r>
          </a:p>
          <a:p>
            <a:endParaRPr lang="en-GB" sz="2000" dirty="0"/>
          </a:p>
        </p:txBody>
      </p:sp>
      <p:sp>
        <p:nvSpPr>
          <p:cNvPr id="4" name="Slide Number Placeholder 3">
            <a:extLst>
              <a:ext uri="{FF2B5EF4-FFF2-40B4-BE49-F238E27FC236}">
                <a16:creationId xmlns:a16="http://schemas.microsoft.com/office/drawing/2014/main" id="{B659CD0F-F2D6-222E-DC39-EFBDA0084190}"/>
              </a:ext>
            </a:extLst>
          </p:cNvPr>
          <p:cNvSpPr>
            <a:spLocks noGrp="1"/>
          </p:cNvSpPr>
          <p:nvPr>
            <p:ph type="sldNum" sz="quarter" idx="12"/>
          </p:nvPr>
        </p:nvSpPr>
        <p:spPr/>
        <p:txBody>
          <a:bodyPr/>
          <a:lstStyle/>
          <a:p>
            <a:pPr>
              <a:defRPr/>
            </a:pPr>
            <a:fld id="{B2DDF22A-6F88-124C-A747-38C10A009519}" type="slidenum">
              <a:rPr lang="en-GB" altLang="en-US" smtClean="0"/>
              <a:pPr>
                <a:defRPr/>
              </a:pPr>
              <a:t>35</a:t>
            </a:fld>
            <a:endParaRPr lang="en-GB" altLang="en-US"/>
          </a:p>
        </p:txBody>
      </p:sp>
      <p:sp>
        <p:nvSpPr>
          <p:cNvPr id="6" name="TextBox 5">
            <a:extLst>
              <a:ext uri="{FF2B5EF4-FFF2-40B4-BE49-F238E27FC236}">
                <a16:creationId xmlns:a16="http://schemas.microsoft.com/office/drawing/2014/main" id="{59964611-560D-7ECC-A5CA-E0027795CD39}"/>
              </a:ext>
            </a:extLst>
          </p:cNvPr>
          <p:cNvSpPr txBox="1"/>
          <p:nvPr/>
        </p:nvSpPr>
        <p:spPr>
          <a:xfrm>
            <a:off x="0" y="5214391"/>
            <a:ext cx="9144000" cy="461665"/>
          </a:xfrm>
          <a:prstGeom prst="rect">
            <a:avLst/>
          </a:prstGeom>
          <a:noFill/>
        </p:spPr>
        <p:txBody>
          <a:bodyPr wrap="square">
            <a:spAutoFit/>
          </a:bodyPr>
          <a:lstStyle/>
          <a:p>
            <a:pPr algn="r"/>
            <a:r>
              <a:rPr lang="en-GB" sz="1200" dirty="0">
                <a:hlinkClick r:id="rId2"/>
              </a:rPr>
              <a:t>https://www.ilo.org/global/publications/books/WCMS_652001/lang--en/index.htm</a:t>
            </a:r>
            <a:endParaRPr lang="en-GB" sz="1200" dirty="0"/>
          </a:p>
          <a:p>
            <a:pPr algn="r"/>
            <a:r>
              <a:rPr lang="en-GB" sz="1200" dirty="0">
                <a:hlinkClick r:id="rId3"/>
              </a:rPr>
              <a:t>https://unctad.org/publication/world-investment-report-2023</a:t>
            </a:r>
            <a:endParaRPr lang="en-GB" sz="1200" dirty="0"/>
          </a:p>
        </p:txBody>
      </p:sp>
    </p:spTree>
    <p:extLst>
      <p:ext uri="{BB962C8B-B14F-4D97-AF65-F5344CB8AC3E}">
        <p14:creationId xmlns:p14="http://schemas.microsoft.com/office/powerpoint/2010/main" val="48549618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D63C8D-033E-97F8-C7EA-381388C95B94}"/>
              </a:ext>
            </a:extLst>
          </p:cNvPr>
          <p:cNvSpPr>
            <a:spLocks noGrp="1"/>
          </p:cNvSpPr>
          <p:nvPr>
            <p:ph type="title"/>
          </p:nvPr>
        </p:nvSpPr>
        <p:spPr/>
        <p:txBody>
          <a:bodyPr/>
          <a:lstStyle/>
          <a:p>
            <a:r>
              <a:rPr lang="en-GB" dirty="0"/>
              <a:t>Geopolitical Risk and Talent Mobility</a:t>
            </a:r>
          </a:p>
        </p:txBody>
      </p:sp>
      <p:sp>
        <p:nvSpPr>
          <p:cNvPr id="3" name="Content Placeholder 2">
            <a:extLst>
              <a:ext uri="{FF2B5EF4-FFF2-40B4-BE49-F238E27FC236}">
                <a16:creationId xmlns:a16="http://schemas.microsoft.com/office/drawing/2014/main" id="{00D08717-3F16-CC85-2544-E8DDF228637D}"/>
              </a:ext>
            </a:extLst>
          </p:cNvPr>
          <p:cNvSpPr>
            <a:spLocks noGrp="1"/>
          </p:cNvSpPr>
          <p:nvPr>
            <p:ph idx="1"/>
          </p:nvPr>
        </p:nvSpPr>
        <p:spPr/>
        <p:txBody>
          <a:bodyPr/>
          <a:lstStyle/>
          <a:p>
            <a:pPr marL="0" indent="0">
              <a:buNone/>
            </a:pPr>
            <a:r>
              <a:rPr lang="en-GB" sz="1800" b="1" dirty="0"/>
              <a:t>Example: UK Post-Brexit Skilled Worker Visa</a:t>
            </a:r>
          </a:p>
          <a:p>
            <a:r>
              <a:rPr lang="en-GB" sz="1800" dirty="0"/>
              <a:t>Points-based system introduced</a:t>
            </a:r>
          </a:p>
          <a:p>
            <a:r>
              <a:rPr lang="en-GB" sz="1800" dirty="0"/>
              <a:t>Increased sponsorship compliance burden</a:t>
            </a:r>
          </a:p>
          <a:p>
            <a:r>
              <a:rPr lang="en-GB" sz="1800" dirty="0"/>
              <a:t>HR administrative costs increased</a:t>
            </a:r>
          </a:p>
          <a:p>
            <a:pPr marL="0" indent="0">
              <a:buNone/>
            </a:pPr>
            <a:r>
              <a:rPr lang="en-GB" sz="1800" b="1" dirty="0"/>
              <a:t>Corporate Example: TikTok US–China Political Scrutiny</a:t>
            </a:r>
          </a:p>
          <a:p>
            <a:r>
              <a:rPr lang="en-GB" sz="1800" dirty="0"/>
              <a:t>Political pressure affects cross-border staffing</a:t>
            </a:r>
          </a:p>
          <a:p>
            <a:r>
              <a:rPr lang="en-GB" sz="1800" dirty="0"/>
              <a:t>Talent mobility is constrained by national security concerns</a:t>
            </a:r>
          </a:p>
          <a:p>
            <a:pPr marL="0" indent="0">
              <a:buNone/>
            </a:pPr>
            <a:endParaRPr lang="en-GB" sz="1800" b="1" dirty="0"/>
          </a:p>
          <a:p>
            <a:pPr marL="0" indent="0">
              <a:buNone/>
            </a:pPr>
            <a:r>
              <a:rPr lang="en-GB" sz="1800" b="1" dirty="0"/>
              <a:t>Critical Question</a:t>
            </a:r>
          </a:p>
          <a:p>
            <a:r>
              <a:rPr lang="en-GB" sz="1800" dirty="0"/>
              <a:t>Are HR departments becoming geopolitical risk managers?</a:t>
            </a:r>
          </a:p>
          <a:p>
            <a:endParaRPr lang="en-GB" sz="1800" dirty="0"/>
          </a:p>
        </p:txBody>
      </p:sp>
      <p:sp>
        <p:nvSpPr>
          <p:cNvPr id="4" name="Slide Number Placeholder 3">
            <a:extLst>
              <a:ext uri="{FF2B5EF4-FFF2-40B4-BE49-F238E27FC236}">
                <a16:creationId xmlns:a16="http://schemas.microsoft.com/office/drawing/2014/main" id="{4B792AF9-6EB1-99F4-D2A8-74F25415D25B}"/>
              </a:ext>
            </a:extLst>
          </p:cNvPr>
          <p:cNvSpPr>
            <a:spLocks noGrp="1"/>
          </p:cNvSpPr>
          <p:nvPr>
            <p:ph type="sldNum" sz="quarter" idx="12"/>
          </p:nvPr>
        </p:nvSpPr>
        <p:spPr/>
        <p:txBody>
          <a:bodyPr/>
          <a:lstStyle/>
          <a:p>
            <a:pPr>
              <a:defRPr/>
            </a:pPr>
            <a:fld id="{B2DDF22A-6F88-124C-A747-38C10A009519}" type="slidenum">
              <a:rPr lang="en-GB" altLang="en-US" smtClean="0"/>
              <a:pPr>
                <a:defRPr/>
              </a:pPr>
              <a:t>36</a:t>
            </a:fld>
            <a:endParaRPr lang="en-GB" altLang="en-US"/>
          </a:p>
        </p:txBody>
      </p:sp>
      <p:sp>
        <p:nvSpPr>
          <p:cNvPr id="6" name="TextBox 5">
            <a:extLst>
              <a:ext uri="{FF2B5EF4-FFF2-40B4-BE49-F238E27FC236}">
                <a16:creationId xmlns:a16="http://schemas.microsoft.com/office/drawing/2014/main" id="{219BC9ED-88AB-4AD8-A15C-0F3755EB97C4}"/>
              </a:ext>
            </a:extLst>
          </p:cNvPr>
          <p:cNvSpPr txBox="1"/>
          <p:nvPr/>
        </p:nvSpPr>
        <p:spPr>
          <a:xfrm>
            <a:off x="4568581" y="1425461"/>
            <a:ext cx="4572000" cy="276999"/>
          </a:xfrm>
          <a:prstGeom prst="rect">
            <a:avLst/>
          </a:prstGeom>
          <a:noFill/>
        </p:spPr>
        <p:txBody>
          <a:bodyPr wrap="square">
            <a:spAutoFit/>
          </a:bodyPr>
          <a:lstStyle/>
          <a:p>
            <a:pPr algn="r"/>
            <a:r>
              <a:rPr lang="en-GB" sz="1200" dirty="0">
                <a:hlinkClick r:id="rId2"/>
              </a:rPr>
              <a:t>https://www.gov.uk/skilled-worker-visa</a:t>
            </a:r>
            <a:endParaRPr lang="en-GB" sz="1200" dirty="0"/>
          </a:p>
        </p:txBody>
      </p:sp>
      <p:sp>
        <p:nvSpPr>
          <p:cNvPr id="8" name="TextBox 7">
            <a:extLst>
              <a:ext uri="{FF2B5EF4-FFF2-40B4-BE49-F238E27FC236}">
                <a16:creationId xmlns:a16="http://schemas.microsoft.com/office/drawing/2014/main" id="{3674AEA6-9288-A030-352E-D7ED58AB6D43}"/>
              </a:ext>
            </a:extLst>
          </p:cNvPr>
          <p:cNvSpPr txBox="1"/>
          <p:nvPr/>
        </p:nvSpPr>
        <p:spPr>
          <a:xfrm>
            <a:off x="4588441" y="4365104"/>
            <a:ext cx="4572000" cy="276999"/>
          </a:xfrm>
          <a:prstGeom prst="rect">
            <a:avLst/>
          </a:prstGeom>
          <a:noFill/>
        </p:spPr>
        <p:txBody>
          <a:bodyPr wrap="square">
            <a:spAutoFit/>
          </a:bodyPr>
          <a:lstStyle/>
          <a:p>
            <a:pPr algn="r"/>
            <a:r>
              <a:rPr lang="en-GB" sz="1200" dirty="0">
                <a:hlinkClick r:id="rId3"/>
              </a:rPr>
              <a:t>https://www.congress.gov/bill/118th-congress/house-bill/7521</a:t>
            </a:r>
            <a:endParaRPr lang="en-GB" sz="1200" dirty="0"/>
          </a:p>
        </p:txBody>
      </p:sp>
    </p:spTree>
    <p:extLst>
      <p:ext uri="{BB962C8B-B14F-4D97-AF65-F5344CB8AC3E}">
        <p14:creationId xmlns:p14="http://schemas.microsoft.com/office/powerpoint/2010/main" val="199931988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92882D-6896-20E1-4812-289213E5F725}"/>
              </a:ext>
            </a:extLst>
          </p:cNvPr>
          <p:cNvSpPr>
            <a:spLocks noGrp="1"/>
          </p:cNvSpPr>
          <p:nvPr>
            <p:ph type="title"/>
          </p:nvPr>
        </p:nvSpPr>
        <p:spPr/>
        <p:txBody>
          <a:bodyPr/>
          <a:lstStyle/>
          <a:p>
            <a:r>
              <a:rPr lang="en-GB" sz="3200" dirty="0"/>
              <a:t>Sustainability, Climate and Global HRM</a:t>
            </a:r>
          </a:p>
        </p:txBody>
      </p:sp>
      <p:sp>
        <p:nvSpPr>
          <p:cNvPr id="3" name="Content Placeholder 2">
            <a:extLst>
              <a:ext uri="{FF2B5EF4-FFF2-40B4-BE49-F238E27FC236}">
                <a16:creationId xmlns:a16="http://schemas.microsoft.com/office/drawing/2014/main" id="{5CC8BB93-747C-0A4A-B0B7-4D419DC57CC0}"/>
              </a:ext>
            </a:extLst>
          </p:cNvPr>
          <p:cNvSpPr>
            <a:spLocks noGrp="1"/>
          </p:cNvSpPr>
          <p:nvPr>
            <p:ph idx="1"/>
          </p:nvPr>
        </p:nvSpPr>
        <p:spPr/>
        <p:txBody>
          <a:bodyPr/>
          <a:lstStyle/>
          <a:p>
            <a:pPr marL="0" indent="0">
              <a:spcBef>
                <a:spcPts val="300"/>
              </a:spcBef>
              <a:spcAft>
                <a:spcPts val="300"/>
              </a:spcAft>
              <a:buNone/>
            </a:pPr>
            <a:r>
              <a:rPr lang="en-GB" sz="1600" b="1" dirty="0"/>
              <a:t>Climate Migration &amp; Labour Markets</a:t>
            </a:r>
          </a:p>
          <a:p>
            <a:pPr>
              <a:spcBef>
                <a:spcPts val="300"/>
              </a:spcBef>
              <a:spcAft>
                <a:spcPts val="300"/>
              </a:spcAft>
            </a:pPr>
            <a:r>
              <a:rPr lang="en-GB" sz="1600" dirty="0"/>
              <a:t>Rising displacement due to climate change</a:t>
            </a:r>
          </a:p>
          <a:p>
            <a:pPr>
              <a:spcBef>
                <a:spcPts val="300"/>
              </a:spcBef>
              <a:spcAft>
                <a:spcPts val="300"/>
              </a:spcAft>
            </a:pPr>
            <a:r>
              <a:rPr lang="en-GB" sz="1600" dirty="0"/>
              <a:t>Impacts labour supply and workforce planning</a:t>
            </a:r>
          </a:p>
          <a:p>
            <a:pPr marL="0" indent="0">
              <a:spcBef>
                <a:spcPts val="300"/>
              </a:spcBef>
              <a:spcAft>
                <a:spcPts val="300"/>
              </a:spcAft>
              <a:buNone/>
            </a:pPr>
            <a:r>
              <a:rPr lang="en-GB" sz="1600" b="1" dirty="0"/>
              <a:t>Rise of Green HRM</a:t>
            </a:r>
          </a:p>
          <a:p>
            <a:pPr>
              <a:spcBef>
                <a:spcPts val="300"/>
              </a:spcBef>
              <a:spcAft>
                <a:spcPts val="300"/>
              </a:spcAft>
            </a:pPr>
            <a:r>
              <a:rPr lang="en-GB" sz="1600" dirty="0"/>
              <a:t>Recruitment of sustainability skills</a:t>
            </a:r>
          </a:p>
          <a:p>
            <a:pPr>
              <a:spcBef>
                <a:spcPts val="300"/>
              </a:spcBef>
              <a:spcAft>
                <a:spcPts val="300"/>
              </a:spcAft>
            </a:pPr>
            <a:r>
              <a:rPr lang="en-GB" sz="1600" dirty="0"/>
              <a:t>Linking executive pay to ESG performance</a:t>
            </a:r>
          </a:p>
          <a:p>
            <a:pPr>
              <a:spcBef>
                <a:spcPts val="300"/>
              </a:spcBef>
              <a:spcAft>
                <a:spcPts val="300"/>
              </a:spcAft>
            </a:pPr>
            <a:r>
              <a:rPr lang="en-GB" sz="1600" dirty="0"/>
              <a:t>Employee engagement in sustainability initiatives</a:t>
            </a:r>
          </a:p>
          <a:p>
            <a:pPr lvl="1">
              <a:spcBef>
                <a:spcPts val="300"/>
              </a:spcBef>
              <a:spcAft>
                <a:spcPts val="300"/>
              </a:spcAft>
            </a:pPr>
            <a:r>
              <a:rPr lang="en-GB" sz="1200" dirty="0"/>
              <a:t>Example: Unilever Sustainable Living Plan</a:t>
            </a:r>
          </a:p>
          <a:p>
            <a:pPr marL="0" indent="0">
              <a:spcBef>
                <a:spcPts val="300"/>
              </a:spcBef>
              <a:spcAft>
                <a:spcPts val="300"/>
              </a:spcAft>
              <a:buNone/>
            </a:pPr>
            <a:r>
              <a:rPr lang="en-GB" sz="1600" b="1" dirty="0"/>
              <a:t>Future of Jobs and Green Skills</a:t>
            </a:r>
          </a:p>
          <a:p>
            <a:pPr>
              <a:spcBef>
                <a:spcPts val="300"/>
              </a:spcBef>
              <a:spcAft>
                <a:spcPts val="300"/>
              </a:spcAft>
            </a:pPr>
            <a:r>
              <a:rPr lang="en-GB" sz="1600" dirty="0"/>
              <a:t>Green skills are among the fastest-growing categories globally.</a:t>
            </a:r>
          </a:p>
          <a:p>
            <a:pPr indent="0">
              <a:buNone/>
            </a:pPr>
            <a:r>
              <a:rPr lang="en-GB" sz="1600" b="1" dirty="0"/>
              <a:t>Critical Issue – </a:t>
            </a:r>
            <a:r>
              <a:rPr lang="en-GB" sz="1600" dirty="0"/>
              <a:t>Is sustainability A reputational strategy? Or a structural transformation of global HR?</a:t>
            </a:r>
          </a:p>
          <a:p>
            <a:pPr>
              <a:spcBef>
                <a:spcPts val="300"/>
              </a:spcBef>
              <a:spcAft>
                <a:spcPts val="300"/>
              </a:spcAft>
            </a:pPr>
            <a:endParaRPr lang="en-GB" sz="1600" dirty="0"/>
          </a:p>
          <a:p>
            <a:pPr>
              <a:spcBef>
                <a:spcPts val="300"/>
              </a:spcBef>
              <a:spcAft>
                <a:spcPts val="300"/>
              </a:spcAft>
            </a:pPr>
            <a:endParaRPr lang="en-GB" sz="1600" dirty="0"/>
          </a:p>
          <a:p>
            <a:pPr marL="0" indent="0">
              <a:spcBef>
                <a:spcPts val="300"/>
              </a:spcBef>
              <a:spcAft>
                <a:spcPts val="300"/>
              </a:spcAft>
              <a:buNone/>
            </a:pPr>
            <a:endParaRPr lang="en-GB" sz="1600" dirty="0"/>
          </a:p>
        </p:txBody>
      </p:sp>
      <p:sp>
        <p:nvSpPr>
          <p:cNvPr id="4" name="Slide Number Placeholder 3">
            <a:extLst>
              <a:ext uri="{FF2B5EF4-FFF2-40B4-BE49-F238E27FC236}">
                <a16:creationId xmlns:a16="http://schemas.microsoft.com/office/drawing/2014/main" id="{4EFF186F-EB0B-D267-3783-778D623CFDA7}"/>
              </a:ext>
            </a:extLst>
          </p:cNvPr>
          <p:cNvSpPr>
            <a:spLocks noGrp="1"/>
          </p:cNvSpPr>
          <p:nvPr>
            <p:ph type="sldNum" sz="quarter" idx="12"/>
          </p:nvPr>
        </p:nvSpPr>
        <p:spPr/>
        <p:txBody>
          <a:bodyPr/>
          <a:lstStyle/>
          <a:p>
            <a:pPr>
              <a:defRPr/>
            </a:pPr>
            <a:fld id="{B2DDF22A-6F88-124C-A747-38C10A009519}" type="slidenum">
              <a:rPr lang="en-GB" altLang="en-US" smtClean="0"/>
              <a:pPr>
                <a:defRPr/>
              </a:pPr>
              <a:t>37</a:t>
            </a:fld>
            <a:endParaRPr lang="en-GB" altLang="en-US"/>
          </a:p>
        </p:txBody>
      </p:sp>
      <p:sp>
        <p:nvSpPr>
          <p:cNvPr id="6" name="TextBox 5">
            <a:extLst>
              <a:ext uri="{FF2B5EF4-FFF2-40B4-BE49-F238E27FC236}">
                <a16:creationId xmlns:a16="http://schemas.microsoft.com/office/drawing/2014/main" id="{54391239-0991-EE28-A35F-F3F6F5F70116}"/>
              </a:ext>
            </a:extLst>
          </p:cNvPr>
          <p:cNvSpPr txBox="1"/>
          <p:nvPr/>
        </p:nvSpPr>
        <p:spPr>
          <a:xfrm>
            <a:off x="0" y="5118494"/>
            <a:ext cx="9144000" cy="830997"/>
          </a:xfrm>
          <a:prstGeom prst="rect">
            <a:avLst/>
          </a:prstGeom>
          <a:noFill/>
        </p:spPr>
        <p:txBody>
          <a:bodyPr wrap="square">
            <a:spAutoFit/>
          </a:bodyPr>
          <a:lstStyle/>
          <a:p>
            <a:pPr algn="r"/>
            <a:r>
              <a:rPr lang="en-GB" sz="1200" dirty="0">
                <a:hlinkClick r:id="rId2"/>
              </a:rPr>
              <a:t>https://www.worldbank.org/en/topic/climatechange/publication/groundswell-preparing-for-internal-climate-migration</a:t>
            </a:r>
            <a:endParaRPr lang="en-GB" sz="1200" dirty="0"/>
          </a:p>
          <a:p>
            <a:pPr algn="r"/>
            <a:r>
              <a:rPr lang="en-GB" sz="1200" dirty="0">
                <a:hlinkClick r:id="rId3"/>
              </a:rPr>
              <a:t>https://onlinelibrary.wiley.com/doi/10.1111/j.1468-2370.2011.00328.x</a:t>
            </a:r>
            <a:endParaRPr lang="en-GB" sz="1200" dirty="0"/>
          </a:p>
          <a:p>
            <a:pPr algn="r"/>
            <a:r>
              <a:rPr lang="en-GB" sz="1200" dirty="0">
                <a:hlinkClick r:id="rId4"/>
              </a:rPr>
              <a:t>https://oxfordexecutive.co.uk/case-study-unilevers-sustainable-living-plan/</a:t>
            </a:r>
            <a:endParaRPr lang="en-GB" sz="1200" dirty="0"/>
          </a:p>
          <a:p>
            <a:pPr algn="r"/>
            <a:r>
              <a:rPr lang="en-GB" sz="1200" dirty="0">
                <a:hlinkClick r:id="rId5"/>
              </a:rPr>
              <a:t>https://www.weforum.org/publications/the-future-of-jobs-report-2023/</a:t>
            </a:r>
            <a:endParaRPr lang="en-GB" sz="1200" dirty="0"/>
          </a:p>
        </p:txBody>
      </p:sp>
    </p:spTree>
    <p:extLst>
      <p:ext uri="{BB962C8B-B14F-4D97-AF65-F5344CB8AC3E}">
        <p14:creationId xmlns:p14="http://schemas.microsoft.com/office/powerpoint/2010/main" val="44670875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E31554-2C6F-F4AE-EE12-73B5E14C243D}"/>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7D7205B2-3313-2AA0-25AF-475B1025A932}"/>
              </a:ext>
            </a:extLst>
          </p:cNvPr>
          <p:cNvSpPr txBox="1"/>
          <p:nvPr/>
        </p:nvSpPr>
        <p:spPr>
          <a:xfrm>
            <a:off x="683568" y="2924944"/>
            <a:ext cx="7632848" cy="984885"/>
          </a:xfrm>
          <a:prstGeom prst="rect">
            <a:avLst/>
          </a:prstGeom>
          <a:noFill/>
        </p:spPr>
        <p:txBody>
          <a:bodyPr wrap="square" lIns="90000" rtlCol="0">
            <a:spAutoFit/>
          </a:bodyPr>
          <a:lstStyle/>
          <a:p>
            <a:pPr>
              <a:spcBef>
                <a:spcPts val="600"/>
              </a:spcBef>
              <a:spcAft>
                <a:spcPts val="600"/>
              </a:spcAft>
            </a:pPr>
            <a:r>
              <a:rPr lang="en-GB" sz="2400" b="1" dirty="0"/>
              <a:t>Part 5</a:t>
            </a:r>
          </a:p>
          <a:p>
            <a:pPr>
              <a:spcBef>
                <a:spcPts val="600"/>
              </a:spcBef>
              <a:spcAft>
                <a:spcPts val="600"/>
              </a:spcAft>
            </a:pPr>
            <a:r>
              <a:rPr lang="en-GB" sz="2400" b="1" dirty="0"/>
              <a:t>Strategic Tensions in Global HRM</a:t>
            </a:r>
          </a:p>
        </p:txBody>
      </p:sp>
      <p:sp>
        <p:nvSpPr>
          <p:cNvPr id="6" name="Slide Number Placeholder 5">
            <a:extLst>
              <a:ext uri="{FF2B5EF4-FFF2-40B4-BE49-F238E27FC236}">
                <a16:creationId xmlns:a16="http://schemas.microsoft.com/office/drawing/2014/main" id="{CB7710EA-2409-C411-46F4-6F6C9D42B908}"/>
              </a:ext>
            </a:extLst>
          </p:cNvPr>
          <p:cNvSpPr>
            <a:spLocks noGrp="1"/>
          </p:cNvSpPr>
          <p:nvPr>
            <p:ph type="sldNum" sz="quarter" idx="11"/>
          </p:nvPr>
        </p:nvSpPr>
        <p:spPr/>
        <p:txBody>
          <a:bodyPr/>
          <a:lstStyle/>
          <a:p>
            <a:pPr>
              <a:defRPr/>
            </a:pPr>
            <a:fld id="{614B7AF4-5AC9-1E42-86C9-4BC99D1FB833}" type="slidenum">
              <a:rPr lang="en-GB" altLang="en-US" smtClean="0"/>
              <a:pPr>
                <a:defRPr/>
              </a:pPr>
              <a:t>38</a:t>
            </a:fld>
            <a:endParaRPr lang="en-GB" altLang="en-US"/>
          </a:p>
        </p:txBody>
      </p:sp>
    </p:spTree>
    <p:extLst>
      <p:ext uri="{BB962C8B-B14F-4D97-AF65-F5344CB8AC3E}">
        <p14:creationId xmlns:p14="http://schemas.microsoft.com/office/powerpoint/2010/main" val="18184142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E6BE37-B8E1-96F0-62B6-5BCE44AC86FB}"/>
              </a:ext>
            </a:extLst>
          </p:cNvPr>
          <p:cNvSpPr>
            <a:spLocks noGrp="1"/>
          </p:cNvSpPr>
          <p:nvPr>
            <p:ph type="title"/>
          </p:nvPr>
        </p:nvSpPr>
        <p:spPr/>
        <p:txBody>
          <a:bodyPr/>
          <a:lstStyle/>
          <a:p>
            <a:r>
              <a:rPr lang="en-GB" dirty="0"/>
              <a:t>Strategic Tensions in Global HRM</a:t>
            </a:r>
          </a:p>
        </p:txBody>
      </p:sp>
      <p:sp>
        <p:nvSpPr>
          <p:cNvPr id="3" name="Content Placeholder 2">
            <a:extLst>
              <a:ext uri="{FF2B5EF4-FFF2-40B4-BE49-F238E27FC236}">
                <a16:creationId xmlns:a16="http://schemas.microsoft.com/office/drawing/2014/main" id="{F3403BDB-B9CA-3083-52B2-C7058E0FDC31}"/>
              </a:ext>
            </a:extLst>
          </p:cNvPr>
          <p:cNvSpPr>
            <a:spLocks noGrp="1"/>
          </p:cNvSpPr>
          <p:nvPr>
            <p:ph idx="1"/>
          </p:nvPr>
        </p:nvSpPr>
        <p:spPr/>
        <p:txBody>
          <a:bodyPr/>
          <a:lstStyle/>
          <a:p>
            <a:pPr marL="0" indent="0">
              <a:buNone/>
            </a:pPr>
            <a:r>
              <a:rPr lang="en-GB" sz="1800" b="1" dirty="0"/>
              <a:t>Tension 1: Standardisation vs Localisation</a:t>
            </a:r>
          </a:p>
          <a:p>
            <a:r>
              <a:rPr lang="en-GB" sz="1800" dirty="0"/>
              <a:t>Global policy consistency</a:t>
            </a:r>
          </a:p>
          <a:p>
            <a:r>
              <a:rPr lang="en-GB" sz="1800" dirty="0"/>
              <a:t>Local cultural adaptation</a:t>
            </a:r>
          </a:p>
          <a:p>
            <a:r>
              <a:rPr lang="en-GB" sz="1800" dirty="0"/>
              <a:t>Example: McDonald's global HR standards vs local labour law adaptation</a:t>
            </a:r>
          </a:p>
          <a:p>
            <a:pPr marL="0" indent="0">
              <a:buNone/>
            </a:pPr>
            <a:endParaRPr lang="en-GB" sz="1800" dirty="0"/>
          </a:p>
          <a:p>
            <a:pPr marL="0" indent="0">
              <a:buNone/>
            </a:pPr>
            <a:r>
              <a:rPr lang="en-GB" sz="1800" b="1" dirty="0"/>
              <a:t>Tension 2: Cost Efficiency vs Ethical Fairness</a:t>
            </a:r>
          </a:p>
          <a:p>
            <a:r>
              <a:rPr lang="en-GB" sz="1800" dirty="0"/>
              <a:t>Paying local wage vs living wage</a:t>
            </a:r>
          </a:p>
          <a:p>
            <a:r>
              <a:rPr lang="en-GB" sz="1800" dirty="0"/>
              <a:t>Supply chain labour standards</a:t>
            </a:r>
          </a:p>
          <a:p>
            <a:pPr marL="0" indent="0">
              <a:buNone/>
            </a:pPr>
            <a:endParaRPr lang="en-GB" sz="1800" dirty="0"/>
          </a:p>
          <a:p>
            <a:endParaRPr lang="en-GB" sz="1800" dirty="0"/>
          </a:p>
        </p:txBody>
      </p:sp>
      <p:sp>
        <p:nvSpPr>
          <p:cNvPr id="4" name="Slide Number Placeholder 3">
            <a:extLst>
              <a:ext uri="{FF2B5EF4-FFF2-40B4-BE49-F238E27FC236}">
                <a16:creationId xmlns:a16="http://schemas.microsoft.com/office/drawing/2014/main" id="{E5E38B51-FF9C-DDC8-D0D5-7856FF54E33E}"/>
              </a:ext>
            </a:extLst>
          </p:cNvPr>
          <p:cNvSpPr>
            <a:spLocks noGrp="1"/>
          </p:cNvSpPr>
          <p:nvPr>
            <p:ph type="sldNum" sz="quarter" idx="12"/>
          </p:nvPr>
        </p:nvSpPr>
        <p:spPr/>
        <p:txBody>
          <a:bodyPr/>
          <a:lstStyle/>
          <a:p>
            <a:pPr>
              <a:defRPr/>
            </a:pPr>
            <a:fld id="{B2DDF22A-6F88-124C-A747-38C10A009519}" type="slidenum">
              <a:rPr lang="en-GB" altLang="en-US" smtClean="0"/>
              <a:pPr>
                <a:defRPr/>
              </a:pPr>
              <a:t>39</a:t>
            </a:fld>
            <a:endParaRPr lang="en-GB" altLang="en-US"/>
          </a:p>
        </p:txBody>
      </p:sp>
      <p:sp>
        <p:nvSpPr>
          <p:cNvPr id="6" name="TextBox 5">
            <a:extLst>
              <a:ext uri="{FF2B5EF4-FFF2-40B4-BE49-F238E27FC236}">
                <a16:creationId xmlns:a16="http://schemas.microsoft.com/office/drawing/2014/main" id="{628F88B1-C16B-CBCD-944A-D00A770D01BB}"/>
              </a:ext>
            </a:extLst>
          </p:cNvPr>
          <p:cNvSpPr txBox="1"/>
          <p:nvPr/>
        </p:nvSpPr>
        <p:spPr>
          <a:xfrm>
            <a:off x="0" y="3105835"/>
            <a:ext cx="9144000" cy="461665"/>
          </a:xfrm>
          <a:prstGeom prst="rect">
            <a:avLst/>
          </a:prstGeom>
          <a:noFill/>
        </p:spPr>
        <p:txBody>
          <a:bodyPr wrap="square">
            <a:spAutoFit/>
          </a:bodyPr>
          <a:lstStyle/>
          <a:p>
            <a:pPr algn="r"/>
            <a:r>
              <a:rPr lang="en-GB" sz="1200" dirty="0">
                <a:hlinkClick r:id="rId2"/>
              </a:rPr>
              <a:t>https://corporate.mcdonalds.com/corpmcd/our-stories/article/global-standards.html</a:t>
            </a:r>
            <a:endParaRPr lang="en-GB" sz="1200" dirty="0"/>
          </a:p>
          <a:p>
            <a:pPr algn="r"/>
            <a:r>
              <a:rPr lang="en-GB" sz="1200" dirty="0">
                <a:hlinkClick r:id="rId3"/>
              </a:rPr>
              <a:t>https://www.bbc.co.uk/news/business-67885910</a:t>
            </a:r>
            <a:endParaRPr lang="en-GB" sz="1200" dirty="0"/>
          </a:p>
        </p:txBody>
      </p:sp>
      <p:sp>
        <p:nvSpPr>
          <p:cNvPr id="9" name="TextBox 8">
            <a:extLst>
              <a:ext uri="{FF2B5EF4-FFF2-40B4-BE49-F238E27FC236}">
                <a16:creationId xmlns:a16="http://schemas.microsoft.com/office/drawing/2014/main" id="{C08B604F-06ED-830A-020A-49FDE4FF24D9}"/>
              </a:ext>
            </a:extLst>
          </p:cNvPr>
          <p:cNvSpPr txBox="1"/>
          <p:nvPr/>
        </p:nvSpPr>
        <p:spPr>
          <a:xfrm>
            <a:off x="0" y="4876546"/>
            <a:ext cx="9144000" cy="461665"/>
          </a:xfrm>
          <a:prstGeom prst="rect">
            <a:avLst/>
          </a:prstGeom>
          <a:noFill/>
        </p:spPr>
        <p:txBody>
          <a:bodyPr wrap="square">
            <a:spAutoFit/>
          </a:bodyPr>
          <a:lstStyle/>
          <a:p>
            <a:pPr algn="r"/>
            <a:r>
              <a:rPr lang="en-GB" sz="1200" dirty="0"/>
              <a:t>ILO Global Wage Report: </a:t>
            </a:r>
            <a:r>
              <a:rPr lang="en-GB" sz="1200" dirty="0">
                <a:hlinkClick r:id="rId4"/>
              </a:rPr>
              <a:t>https://www.ilo.org/publications/flagship-reports/global-wage-report-2024-25-wage-inequality-decreasing-globally</a:t>
            </a:r>
            <a:endParaRPr lang="en-GB" sz="1200" dirty="0"/>
          </a:p>
        </p:txBody>
      </p:sp>
    </p:spTree>
    <p:extLst>
      <p:ext uri="{BB962C8B-B14F-4D97-AF65-F5344CB8AC3E}">
        <p14:creationId xmlns:p14="http://schemas.microsoft.com/office/powerpoint/2010/main" val="5018598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2420C8-CC3D-1988-18CF-1C9F1AA7F7E6}"/>
              </a:ext>
            </a:extLst>
          </p:cNvPr>
          <p:cNvSpPr>
            <a:spLocks noGrp="1"/>
          </p:cNvSpPr>
          <p:nvPr>
            <p:ph type="title"/>
          </p:nvPr>
        </p:nvSpPr>
        <p:spPr/>
        <p:txBody>
          <a:bodyPr/>
          <a:lstStyle/>
          <a:p>
            <a:r>
              <a:rPr lang="en-GB" dirty="0"/>
              <a:t>Strategic Tensions in Global HRM</a:t>
            </a:r>
          </a:p>
        </p:txBody>
      </p:sp>
      <p:sp>
        <p:nvSpPr>
          <p:cNvPr id="3" name="Content Placeholder 2">
            <a:extLst>
              <a:ext uri="{FF2B5EF4-FFF2-40B4-BE49-F238E27FC236}">
                <a16:creationId xmlns:a16="http://schemas.microsoft.com/office/drawing/2014/main" id="{9E5E3725-37AB-E499-87C4-2029BD6DCB81}"/>
              </a:ext>
            </a:extLst>
          </p:cNvPr>
          <p:cNvSpPr>
            <a:spLocks noGrp="1"/>
          </p:cNvSpPr>
          <p:nvPr>
            <p:ph idx="1"/>
          </p:nvPr>
        </p:nvSpPr>
        <p:spPr/>
        <p:txBody>
          <a:bodyPr/>
          <a:lstStyle/>
          <a:p>
            <a:pPr marL="0" indent="0">
              <a:buNone/>
            </a:pPr>
            <a:r>
              <a:rPr lang="en-GB" sz="2000" b="1" dirty="0"/>
              <a:t>Tension 3: Control vs Trust</a:t>
            </a:r>
          </a:p>
          <a:p>
            <a:r>
              <a:rPr lang="en-GB" sz="2000" dirty="0"/>
              <a:t>Centralised monitoring vs subsidiary autonomy</a:t>
            </a:r>
          </a:p>
          <a:p>
            <a:r>
              <a:rPr lang="en-GB" sz="2000" dirty="0"/>
              <a:t>Remote digital surveillance risks</a:t>
            </a:r>
          </a:p>
          <a:p>
            <a:pPr lvl="1"/>
            <a:r>
              <a:rPr lang="en-GB" sz="1600" dirty="0"/>
              <a:t>OECD – Digital Monitoring and Worker Privacy</a:t>
            </a:r>
          </a:p>
          <a:p>
            <a:pPr lvl="2"/>
            <a:r>
              <a:rPr lang="en-GB" sz="1600" dirty="0"/>
              <a:t>This report discusses how digital technologies enable employers to monitor productivity, location, and communication, raising concerns about worker autonomy, privacy, and trust.</a:t>
            </a:r>
          </a:p>
          <a:p>
            <a:endParaRPr lang="en-GB" sz="2000" dirty="0"/>
          </a:p>
        </p:txBody>
      </p:sp>
      <p:sp>
        <p:nvSpPr>
          <p:cNvPr id="4" name="Slide Number Placeholder 3">
            <a:extLst>
              <a:ext uri="{FF2B5EF4-FFF2-40B4-BE49-F238E27FC236}">
                <a16:creationId xmlns:a16="http://schemas.microsoft.com/office/drawing/2014/main" id="{9DD5B9DD-409B-9A45-5A80-1DCADFDEAA61}"/>
              </a:ext>
            </a:extLst>
          </p:cNvPr>
          <p:cNvSpPr>
            <a:spLocks noGrp="1"/>
          </p:cNvSpPr>
          <p:nvPr>
            <p:ph type="sldNum" sz="quarter" idx="12"/>
          </p:nvPr>
        </p:nvSpPr>
        <p:spPr/>
        <p:txBody>
          <a:bodyPr/>
          <a:lstStyle/>
          <a:p>
            <a:pPr>
              <a:defRPr/>
            </a:pPr>
            <a:fld id="{B2DDF22A-6F88-124C-A747-38C10A009519}" type="slidenum">
              <a:rPr lang="en-GB" altLang="en-US" smtClean="0"/>
              <a:pPr>
                <a:defRPr/>
              </a:pPr>
              <a:t>40</a:t>
            </a:fld>
            <a:endParaRPr lang="en-GB" altLang="en-US"/>
          </a:p>
        </p:txBody>
      </p:sp>
      <p:sp>
        <p:nvSpPr>
          <p:cNvPr id="8" name="TextBox 7">
            <a:extLst>
              <a:ext uri="{FF2B5EF4-FFF2-40B4-BE49-F238E27FC236}">
                <a16:creationId xmlns:a16="http://schemas.microsoft.com/office/drawing/2014/main" id="{01953112-5041-2FEE-85C1-E862A8027DD7}"/>
              </a:ext>
            </a:extLst>
          </p:cNvPr>
          <p:cNvSpPr txBox="1"/>
          <p:nvPr/>
        </p:nvSpPr>
        <p:spPr>
          <a:xfrm>
            <a:off x="0" y="4437112"/>
            <a:ext cx="9144000" cy="461665"/>
          </a:xfrm>
          <a:prstGeom prst="rect">
            <a:avLst/>
          </a:prstGeom>
          <a:noFill/>
        </p:spPr>
        <p:txBody>
          <a:bodyPr wrap="square">
            <a:spAutoFit/>
          </a:bodyPr>
          <a:lstStyle/>
          <a:p>
            <a:pPr algn="r"/>
            <a:r>
              <a:rPr lang="en-GB" sz="1200" dirty="0">
                <a:hlinkClick r:id="rId2"/>
              </a:rPr>
              <a:t>https://www.oecd.org/content/dam/oecd/en/publications/reports/2025/02/algorithmic-management-in-the-workplace_3c84ed6d/287c13c4-en.pdf</a:t>
            </a:r>
            <a:endParaRPr lang="en-GB" sz="1200" dirty="0"/>
          </a:p>
        </p:txBody>
      </p:sp>
    </p:spTree>
    <p:extLst>
      <p:ext uri="{BB962C8B-B14F-4D97-AF65-F5344CB8AC3E}">
        <p14:creationId xmlns:p14="http://schemas.microsoft.com/office/powerpoint/2010/main" val="32741403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F8BC46-90E4-86FF-5A62-2BD262BDF4B4}"/>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A7A97F1F-2047-6AB8-32B0-82D934A14020}"/>
              </a:ext>
            </a:extLst>
          </p:cNvPr>
          <p:cNvSpPr txBox="1"/>
          <p:nvPr/>
        </p:nvSpPr>
        <p:spPr>
          <a:xfrm>
            <a:off x="683568" y="2924944"/>
            <a:ext cx="7632848" cy="984885"/>
          </a:xfrm>
          <a:prstGeom prst="rect">
            <a:avLst/>
          </a:prstGeom>
          <a:noFill/>
        </p:spPr>
        <p:txBody>
          <a:bodyPr wrap="square" lIns="90000" rtlCol="0">
            <a:spAutoFit/>
          </a:bodyPr>
          <a:lstStyle/>
          <a:p>
            <a:pPr>
              <a:spcBef>
                <a:spcPts val="600"/>
              </a:spcBef>
              <a:spcAft>
                <a:spcPts val="600"/>
              </a:spcAft>
            </a:pPr>
            <a:r>
              <a:rPr lang="en-GB" sz="2400" b="1" dirty="0"/>
              <a:t>Part 5</a:t>
            </a:r>
          </a:p>
          <a:p>
            <a:pPr>
              <a:spcBef>
                <a:spcPts val="600"/>
              </a:spcBef>
              <a:spcAft>
                <a:spcPts val="600"/>
              </a:spcAft>
            </a:pPr>
            <a:r>
              <a:rPr lang="en-GB" sz="2400" b="1" dirty="0"/>
              <a:t>AI and the Future of Work: Implications for HRM</a:t>
            </a:r>
          </a:p>
        </p:txBody>
      </p:sp>
      <p:sp>
        <p:nvSpPr>
          <p:cNvPr id="6" name="Slide Number Placeholder 5">
            <a:extLst>
              <a:ext uri="{FF2B5EF4-FFF2-40B4-BE49-F238E27FC236}">
                <a16:creationId xmlns:a16="http://schemas.microsoft.com/office/drawing/2014/main" id="{2DCA25AE-139F-0654-A25E-AC10917E1952}"/>
              </a:ext>
            </a:extLst>
          </p:cNvPr>
          <p:cNvSpPr>
            <a:spLocks noGrp="1"/>
          </p:cNvSpPr>
          <p:nvPr>
            <p:ph type="sldNum" sz="quarter" idx="11"/>
          </p:nvPr>
        </p:nvSpPr>
        <p:spPr/>
        <p:txBody>
          <a:bodyPr/>
          <a:lstStyle/>
          <a:p>
            <a:pPr>
              <a:defRPr/>
            </a:pPr>
            <a:fld id="{614B7AF4-5AC9-1E42-86C9-4BC99D1FB833}" type="slidenum">
              <a:rPr lang="en-GB" altLang="en-US" smtClean="0"/>
              <a:pPr>
                <a:defRPr/>
              </a:pPr>
              <a:t>41</a:t>
            </a:fld>
            <a:endParaRPr lang="en-GB" altLang="en-US"/>
          </a:p>
        </p:txBody>
      </p:sp>
    </p:spTree>
    <p:extLst>
      <p:ext uri="{BB962C8B-B14F-4D97-AF65-F5344CB8AC3E}">
        <p14:creationId xmlns:p14="http://schemas.microsoft.com/office/powerpoint/2010/main" val="3604809613"/>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10DECD-177C-7253-A994-0EA41186950C}"/>
              </a:ext>
            </a:extLst>
          </p:cNvPr>
          <p:cNvSpPr>
            <a:spLocks noGrp="1"/>
          </p:cNvSpPr>
          <p:nvPr>
            <p:ph type="title"/>
          </p:nvPr>
        </p:nvSpPr>
        <p:spPr/>
        <p:txBody>
          <a:bodyPr/>
          <a:lstStyle/>
          <a:p>
            <a:r>
              <a:rPr lang="en-GB" sz="3200" dirty="0"/>
              <a:t>AI Is Reshaping Job Design and Skill Requirements</a:t>
            </a:r>
          </a:p>
        </p:txBody>
      </p:sp>
      <p:sp>
        <p:nvSpPr>
          <p:cNvPr id="3" name="Content Placeholder 2">
            <a:extLst>
              <a:ext uri="{FF2B5EF4-FFF2-40B4-BE49-F238E27FC236}">
                <a16:creationId xmlns:a16="http://schemas.microsoft.com/office/drawing/2014/main" id="{51A3CCAD-8902-CA88-2AE8-27D70465CE54}"/>
              </a:ext>
            </a:extLst>
          </p:cNvPr>
          <p:cNvSpPr>
            <a:spLocks noGrp="1"/>
          </p:cNvSpPr>
          <p:nvPr>
            <p:ph idx="1"/>
          </p:nvPr>
        </p:nvSpPr>
        <p:spPr/>
        <p:txBody>
          <a:bodyPr/>
          <a:lstStyle/>
          <a:p>
            <a:r>
              <a:rPr lang="en-GB" sz="2000" dirty="0"/>
              <a:t>Automation is transforming the task composition of jobs, rather than eliminating entire occupations.</a:t>
            </a:r>
          </a:p>
          <a:p>
            <a:pPr lvl="1"/>
            <a:r>
              <a:rPr lang="en-GB" sz="1800" dirty="0"/>
              <a:t>Routine cognitive and administrative tasks are increasingly automated.</a:t>
            </a:r>
          </a:p>
          <a:p>
            <a:pPr lvl="1"/>
            <a:r>
              <a:rPr lang="en-GB" sz="1800" dirty="0"/>
              <a:t>Human roles shift toward problem-solving, creativity, and social interaction.</a:t>
            </a:r>
          </a:p>
          <a:p>
            <a:r>
              <a:rPr lang="en-GB" sz="2000" dirty="0"/>
              <a:t>HR must redesign jobs and competency frameworks to reflect human – AI collaboration rather than replacement.</a:t>
            </a:r>
          </a:p>
          <a:p>
            <a:r>
              <a:rPr lang="en-GB" sz="2000" dirty="0"/>
              <a:t>Example:</a:t>
            </a:r>
          </a:p>
          <a:p>
            <a:pPr lvl="1"/>
            <a:r>
              <a:rPr lang="en-GB" sz="1600" dirty="0"/>
              <a:t>IBM paused hiring for several back-office roles expected to be automated by AI, particularly in HR and administrative functions.</a:t>
            </a:r>
          </a:p>
          <a:p>
            <a:endParaRPr lang="en-GB" sz="2000" dirty="0"/>
          </a:p>
        </p:txBody>
      </p:sp>
      <p:sp>
        <p:nvSpPr>
          <p:cNvPr id="4" name="Slide Number Placeholder 3">
            <a:extLst>
              <a:ext uri="{FF2B5EF4-FFF2-40B4-BE49-F238E27FC236}">
                <a16:creationId xmlns:a16="http://schemas.microsoft.com/office/drawing/2014/main" id="{910F4482-E428-B4FF-E3B6-F617EC1EC6A7}"/>
              </a:ext>
            </a:extLst>
          </p:cNvPr>
          <p:cNvSpPr>
            <a:spLocks noGrp="1"/>
          </p:cNvSpPr>
          <p:nvPr>
            <p:ph type="sldNum" sz="quarter" idx="12"/>
          </p:nvPr>
        </p:nvSpPr>
        <p:spPr/>
        <p:txBody>
          <a:bodyPr/>
          <a:lstStyle/>
          <a:p>
            <a:pPr>
              <a:defRPr/>
            </a:pPr>
            <a:fld id="{B2DDF22A-6F88-124C-A747-38C10A009519}" type="slidenum">
              <a:rPr lang="en-GB" altLang="en-US" smtClean="0"/>
              <a:pPr>
                <a:defRPr/>
              </a:pPr>
              <a:t>42</a:t>
            </a:fld>
            <a:endParaRPr lang="en-GB" altLang="en-US"/>
          </a:p>
        </p:txBody>
      </p:sp>
      <p:sp>
        <p:nvSpPr>
          <p:cNvPr id="6" name="TextBox 5">
            <a:extLst>
              <a:ext uri="{FF2B5EF4-FFF2-40B4-BE49-F238E27FC236}">
                <a16:creationId xmlns:a16="http://schemas.microsoft.com/office/drawing/2014/main" id="{BF7DE0E2-0F52-576D-F5FB-23082F578FB6}"/>
              </a:ext>
            </a:extLst>
          </p:cNvPr>
          <p:cNvSpPr txBox="1"/>
          <p:nvPr/>
        </p:nvSpPr>
        <p:spPr>
          <a:xfrm>
            <a:off x="-36512" y="5214391"/>
            <a:ext cx="9144000" cy="461665"/>
          </a:xfrm>
          <a:prstGeom prst="rect">
            <a:avLst/>
          </a:prstGeom>
          <a:noFill/>
        </p:spPr>
        <p:txBody>
          <a:bodyPr wrap="square">
            <a:spAutoFit/>
          </a:bodyPr>
          <a:lstStyle/>
          <a:p>
            <a:pPr algn="r"/>
            <a:r>
              <a:rPr lang="en-GB" sz="1200" dirty="0">
                <a:hlinkClick r:id="rId2"/>
              </a:rPr>
              <a:t>https://www.weforum.org/publications/the-future-of-jobs-report-2023/</a:t>
            </a:r>
            <a:endParaRPr lang="en-GB" sz="1200" dirty="0"/>
          </a:p>
          <a:p>
            <a:pPr algn="r"/>
            <a:r>
              <a:rPr lang="en-GB" sz="1200" dirty="0">
                <a:hlinkClick r:id="rId3"/>
              </a:rPr>
              <a:t>https://www.reuters.com/technology/ibm-pause-hiring-plans-replace-7800-jobs-with-ai-bloomberg-news-2023-05-01/</a:t>
            </a:r>
            <a:endParaRPr lang="en-GB" sz="1200" dirty="0"/>
          </a:p>
        </p:txBody>
      </p:sp>
    </p:spTree>
    <p:extLst>
      <p:ext uri="{BB962C8B-B14F-4D97-AF65-F5344CB8AC3E}">
        <p14:creationId xmlns:p14="http://schemas.microsoft.com/office/powerpoint/2010/main" val="389488604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990070-AF8E-8762-8AA7-DEFCA1C72B1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015686E-1079-7084-9C81-B4E6F2E42D53}"/>
              </a:ext>
            </a:extLst>
          </p:cNvPr>
          <p:cNvSpPr>
            <a:spLocks noGrp="1"/>
          </p:cNvSpPr>
          <p:nvPr>
            <p:ph type="title"/>
          </p:nvPr>
        </p:nvSpPr>
        <p:spPr/>
        <p:txBody>
          <a:bodyPr/>
          <a:lstStyle/>
          <a:p>
            <a:r>
              <a:rPr lang="en-GB" sz="3200" dirty="0"/>
              <a:t>Changing Skills Landscape and Workforce Reskilling</a:t>
            </a:r>
          </a:p>
        </p:txBody>
      </p:sp>
      <p:sp>
        <p:nvSpPr>
          <p:cNvPr id="3" name="Content Placeholder 2">
            <a:extLst>
              <a:ext uri="{FF2B5EF4-FFF2-40B4-BE49-F238E27FC236}">
                <a16:creationId xmlns:a16="http://schemas.microsoft.com/office/drawing/2014/main" id="{EDC16A30-2808-3A16-E5A5-A94E85980F3D}"/>
              </a:ext>
            </a:extLst>
          </p:cNvPr>
          <p:cNvSpPr>
            <a:spLocks noGrp="1"/>
          </p:cNvSpPr>
          <p:nvPr>
            <p:ph idx="1"/>
          </p:nvPr>
        </p:nvSpPr>
        <p:spPr/>
        <p:txBody>
          <a:bodyPr/>
          <a:lstStyle/>
          <a:p>
            <a:r>
              <a:rPr lang="en-GB" sz="1800" dirty="0"/>
              <a:t>AI adoption increases demand for digital, analytical, and AI-related skills.</a:t>
            </a:r>
          </a:p>
          <a:p>
            <a:r>
              <a:rPr lang="en-GB" sz="1800" dirty="0"/>
              <a:t>At the same time, human-centric skills become more valuable:</a:t>
            </a:r>
          </a:p>
          <a:p>
            <a:pPr lvl="1"/>
            <a:r>
              <a:rPr lang="en-GB" sz="1600" dirty="0"/>
              <a:t>critical thinking</a:t>
            </a:r>
          </a:p>
          <a:p>
            <a:pPr lvl="1"/>
            <a:r>
              <a:rPr lang="en-GB" sz="1600" dirty="0"/>
              <a:t>emotional intelligence</a:t>
            </a:r>
          </a:p>
          <a:p>
            <a:pPr lvl="1"/>
            <a:r>
              <a:rPr lang="en-GB" sz="1600" dirty="0"/>
              <a:t>leadership</a:t>
            </a:r>
          </a:p>
          <a:p>
            <a:pPr lvl="1"/>
            <a:r>
              <a:rPr lang="en-GB" sz="1600" dirty="0"/>
              <a:t>collaboration</a:t>
            </a:r>
          </a:p>
          <a:p>
            <a:r>
              <a:rPr lang="en-GB" sz="1800" dirty="0"/>
              <a:t>HR implication: </a:t>
            </a:r>
          </a:p>
          <a:p>
            <a:pPr lvl="1"/>
            <a:r>
              <a:rPr lang="en-GB" sz="1600" dirty="0"/>
              <a:t>Organisations must shift from “hire for skills” → “build skills internally.”</a:t>
            </a:r>
          </a:p>
          <a:p>
            <a:pPr marL="0" indent="0">
              <a:buNone/>
            </a:pPr>
            <a:endParaRPr lang="en-GB" sz="1400" dirty="0"/>
          </a:p>
        </p:txBody>
      </p:sp>
      <p:sp>
        <p:nvSpPr>
          <p:cNvPr id="4" name="Slide Number Placeholder 3">
            <a:extLst>
              <a:ext uri="{FF2B5EF4-FFF2-40B4-BE49-F238E27FC236}">
                <a16:creationId xmlns:a16="http://schemas.microsoft.com/office/drawing/2014/main" id="{805A4100-9D82-3E78-346F-2D22DF03CEAE}"/>
              </a:ext>
            </a:extLst>
          </p:cNvPr>
          <p:cNvSpPr>
            <a:spLocks noGrp="1"/>
          </p:cNvSpPr>
          <p:nvPr>
            <p:ph type="sldNum" sz="quarter" idx="12"/>
          </p:nvPr>
        </p:nvSpPr>
        <p:spPr/>
        <p:txBody>
          <a:bodyPr/>
          <a:lstStyle/>
          <a:p>
            <a:pPr>
              <a:defRPr/>
            </a:pPr>
            <a:fld id="{B2DDF22A-6F88-124C-A747-38C10A009519}" type="slidenum">
              <a:rPr lang="en-GB" altLang="en-US" smtClean="0"/>
              <a:pPr>
                <a:defRPr/>
              </a:pPr>
              <a:t>43</a:t>
            </a:fld>
            <a:endParaRPr lang="en-GB" altLang="en-US"/>
          </a:p>
        </p:txBody>
      </p:sp>
      <p:sp>
        <p:nvSpPr>
          <p:cNvPr id="6" name="TextBox 5">
            <a:extLst>
              <a:ext uri="{FF2B5EF4-FFF2-40B4-BE49-F238E27FC236}">
                <a16:creationId xmlns:a16="http://schemas.microsoft.com/office/drawing/2014/main" id="{A432C451-3E55-85BF-EDE0-B790F76BB79F}"/>
              </a:ext>
            </a:extLst>
          </p:cNvPr>
          <p:cNvSpPr txBox="1"/>
          <p:nvPr/>
        </p:nvSpPr>
        <p:spPr>
          <a:xfrm>
            <a:off x="0" y="5214391"/>
            <a:ext cx="9144000" cy="461665"/>
          </a:xfrm>
          <a:prstGeom prst="rect">
            <a:avLst/>
          </a:prstGeom>
          <a:noFill/>
        </p:spPr>
        <p:txBody>
          <a:bodyPr wrap="square">
            <a:spAutoFit/>
          </a:bodyPr>
          <a:lstStyle/>
          <a:p>
            <a:pPr algn="r"/>
            <a:r>
              <a:rPr lang="en-GB" sz="1200" dirty="0"/>
              <a:t>Amazon upskilling programme: </a:t>
            </a:r>
            <a:r>
              <a:rPr lang="en-GB" sz="1200" dirty="0">
                <a:hlinkClick r:id="rId2"/>
              </a:rPr>
              <a:t>https://www.aboutamazon.com/workplace/upskilling-commitments</a:t>
            </a:r>
            <a:endParaRPr lang="en-GB" sz="1200" dirty="0"/>
          </a:p>
          <a:p>
            <a:pPr algn="r"/>
            <a:r>
              <a:rPr lang="en-GB" sz="1200" dirty="0"/>
              <a:t>OCED employment outlook: </a:t>
            </a:r>
            <a:r>
              <a:rPr lang="en-GB" sz="1200" dirty="0">
                <a:hlinkClick r:id="rId3"/>
              </a:rPr>
              <a:t>https://www.oecd.org/en/topics/employment.html</a:t>
            </a:r>
            <a:endParaRPr lang="en-GB" sz="1200" dirty="0"/>
          </a:p>
        </p:txBody>
      </p:sp>
    </p:spTree>
    <p:extLst>
      <p:ext uri="{BB962C8B-B14F-4D97-AF65-F5344CB8AC3E}">
        <p14:creationId xmlns:p14="http://schemas.microsoft.com/office/powerpoint/2010/main" val="13063464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519AE-945F-4B4E-22C9-1F7D91298CC3}"/>
              </a:ext>
            </a:extLst>
          </p:cNvPr>
          <p:cNvSpPr>
            <a:spLocks noGrp="1"/>
          </p:cNvSpPr>
          <p:nvPr>
            <p:ph type="title"/>
          </p:nvPr>
        </p:nvSpPr>
        <p:spPr/>
        <p:txBody>
          <a:bodyPr/>
          <a:lstStyle/>
          <a:p>
            <a:r>
              <a:rPr lang="en-GB" dirty="0"/>
              <a:t>AI in HR Decision-Making</a:t>
            </a:r>
          </a:p>
        </p:txBody>
      </p:sp>
      <p:sp>
        <p:nvSpPr>
          <p:cNvPr id="3" name="Content Placeholder 2">
            <a:extLst>
              <a:ext uri="{FF2B5EF4-FFF2-40B4-BE49-F238E27FC236}">
                <a16:creationId xmlns:a16="http://schemas.microsoft.com/office/drawing/2014/main" id="{D686B34A-8009-2DBF-F568-9A186101E63C}"/>
              </a:ext>
            </a:extLst>
          </p:cNvPr>
          <p:cNvSpPr>
            <a:spLocks noGrp="1"/>
          </p:cNvSpPr>
          <p:nvPr>
            <p:ph idx="1"/>
          </p:nvPr>
        </p:nvSpPr>
        <p:spPr/>
        <p:txBody>
          <a:bodyPr/>
          <a:lstStyle/>
          <a:p>
            <a:pPr>
              <a:spcBef>
                <a:spcPts val="300"/>
              </a:spcBef>
              <a:spcAft>
                <a:spcPts val="0"/>
              </a:spcAft>
            </a:pPr>
            <a:r>
              <a:rPr lang="en-GB" sz="1800" b="1" dirty="0"/>
              <a:t>AI is increasingly used in HR processes such as:</a:t>
            </a:r>
          </a:p>
          <a:p>
            <a:pPr lvl="1">
              <a:spcBef>
                <a:spcPts val="300"/>
              </a:spcBef>
              <a:spcAft>
                <a:spcPts val="0"/>
              </a:spcAft>
            </a:pPr>
            <a:r>
              <a:rPr lang="en-GB" sz="1400" dirty="0"/>
              <a:t>Recruitment screening</a:t>
            </a:r>
          </a:p>
          <a:p>
            <a:pPr lvl="1">
              <a:spcBef>
                <a:spcPts val="300"/>
              </a:spcBef>
              <a:spcAft>
                <a:spcPts val="0"/>
              </a:spcAft>
            </a:pPr>
            <a:r>
              <a:rPr lang="en-GB" sz="1400" dirty="0"/>
              <a:t>Predictive performance analytics</a:t>
            </a:r>
          </a:p>
          <a:p>
            <a:pPr lvl="1">
              <a:spcBef>
                <a:spcPts val="300"/>
              </a:spcBef>
              <a:spcAft>
                <a:spcPts val="0"/>
              </a:spcAft>
            </a:pPr>
            <a:r>
              <a:rPr lang="en-GB" sz="1400" dirty="0"/>
              <a:t>Workforce planning</a:t>
            </a:r>
          </a:p>
          <a:p>
            <a:pPr lvl="1">
              <a:spcBef>
                <a:spcPts val="300"/>
              </a:spcBef>
              <a:spcAft>
                <a:spcPts val="0"/>
              </a:spcAft>
            </a:pPr>
            <a:r>
              <a:rPr lang="en-GB" sz="1400" dirty="0"/>
              <a:t>Employee sentiment analysis</a:t>
            </a:r>
          </a:p>
          <a:p>
            <a:pPr>
              <a:spcBef>
                <a:spcPts val="300"/>
              </a:spcBef>
              <a:spcAft>
                <a:spcPts val="0"/>
              </a:spcAft>
            </a:pPr>
            <a:r>
              <a:rPr lang="en-GB" sz="1800" b="1" dirty="0"/>
              <a:t>Benefits</a:t>
            </a:r>
            <a:endParaRPr lang="en-GB" sz="1800" dirty="0"/>
          </a:p>
          <a:p>
            <a:pPr lvl="1">
              <a:spcBef>
                <a:spcPts val="300"/>
              </a:spcBef>
              <a:spcAft>
                <a:spcPts val="0"/>
              </a:spcAft>
            </a:pPr>
            <a:r>
              <a:rPr lang="en-GB" sz="1400" dirty="0"/>
              <a:t>Faster candidate screening</a:t>
            </a:r>
          </a:p>
          <a:p>
            <a:pPr lvl="1">
              <a:spcBef>
                <a:spcPts val="300"/>
              </a:spcBef>
              <a:spcAft>
                <a:spcPts val="0"/>
              </a:spcAft>
            </a:pPr>
            <a:r>
              <a:rPr lang="en-GB" sz="1400" dirty="0"/>
              <a:t>Data-driven decision making</a:t>
            </a:r>
          </a:p>
          <a:p>
            <a:pPr lvl="1">
              <a:spcBef>
                <a:spcPts val="300"/>
              </a:spcBef>
              <a:spcAft>
                <a:spcPts val="0"/>
              </a:spcAft>
            </a:pPr>
            <a:r>
              <a:rPr lang="en-GB" sz="1400" dirty="0"/>
              <a:t>Improved workforce forecasting</a:t>
            </a:r>
          </a:p>
          <a:p>
            <a:pPr>
              <a:spcBef>
                <a:spcPts val="300"/>
              </a:spcBef>
              <a:spcAft>
                <a:spcPts val="0"/>
              </a:spcAft>
            </a:pPr>
            <a:r>
              <a:rPr lang="en-GB" sz="1800" b="1" dirty="0"/>
              <a:t>Risks</a:t>
            </a:r>
            <a:endParaRPr lang="en-GB" sz="1800" dirty="0"/>
          </a:p>
          <a:p>
            <a:pPr lvl="1">
              <a:spcBef>
                <a:spcPts val="300"/>
              </a:spcBef>
              <a:spcAft>
                <a:spcPts val="0"/>
              </a:spcAft>
            </a:pPr>
            <a:r>
              <a:rPr lang="en-GB" sz="1400" dirty="0"/>
              <a:t>Algorithmic bias</a:t>
            </a:r>
          </a:p>
          <a:p>
            <a:pPr lvl="1">
              <a:spcBef>
                <a:spcPts val="300"/>
              </a:spcBef>
              <a:spcAft>
                <a:spcPts val="0"/>
              </a:spcAft>
            </a:pPr>
            <a:r>
              <a:rPr lang="en-GB" sz="1400" dirty="0"/>
              <a:t>Lack of transparency (“black-box decision-making”)</a:t>
            </a:r>
          </a:p>
          <a:p>
            <a:pPr lvl="1">
              <a:spcBef>
                <a:spcPts val="300"/>
              </a:spcBef>
              <a:spcAft>
                <a:spcPts val="0"/>
              </a:spcAft>
            </a:pPr>
            <a:r>
              <a:rPr lang="en-GB" sz="1400" dirty="0"/>
              <a:t>Legal and ethical accountability</a:t>
            </a:r>
          </a:p>
          <a:p>
            <a:pPr>
              <a:spcBef>
                <a:spcPts val="300"/>
              </a:spcBef>
              <a:spcAft>
                <a:spcPts val="0"/>
              </a:spcAft>
            </a:pPr>
            <a:r>
              <a:rPr lang="en-GB" sz="1800" b="1" dirty="0"/>
              <a:t>Example:</a:t>
            </a:r>
            <a:endParaRPr lang="en-GB" sz="1800" dirty="0"/>
          </a:p>
          <a:p>
            <a:pPr lvl="1">
              <a:spcBef>
                <a:spcPts val="300"/>
              </a:spcBef>
              <a:spcAft>
                <a:spcPts val="0"/>
              </a:spcAft>
            </a:pPr>
            <a:r>
              <a:rPr lang="en-GB" sz="1400" dirty="0" err="1"/>
              <a:t>HireVue</a:t>
            </a:r>
            <a:r>
              <a:rPr lang="en-GB" sz="1400" dirty="0"/>
              <a:t> faced criticism for using facial analysis in recruitment assessments due to bias concerns.</a:t>
            </a:r>
          </a:p>
        </p:txBody>
      </p:sp>
      <p:sp>
        <p:nvSpPr>
          <p:cNvPr id="4" name="Slide Number Placeholder 3">
            <a:extLst>
              <a:ext uri="{FF2B5EF4-FFF2-40B4-BE49-F238E27FC236}">
                <a16:creationId xmlns:a16="http://schemas.microsoft.com/office/drawing/2014/main" id="{7273FAB2-8FB7-AB68-3CD3-E5EB2B5488E5}"/>
              </a:ext>
            </a:extLst>
          </p:cNvPr>
          <p:cNvSpPr>
            <a:spLocks noGrp="1"/>
          </p:cNvSpPr>
          <p:nvPr>
            <p:ph type="sldNum" sz="quarter" idx="12"/>
          </p:nvPr>
        </p:nvSpPr>
        <p:spPr/>
        <p:txBody>
          <a:bodyPr/>
          <a:lstStyle/>
          <a:p>
            <a:pPr>
              <a:defRPr/>
            </a:pPr>
            <a:fld id="{B2DDF22A-6F88-124C-A747-38C10A009519}" type="slidenum">
              <a:rPr lang="en-GB" altLang="en-US" smtClean="0"/>
              <a:pPr>
                <a:defRPr/>
              </a:pPr>
              <a:t>44</a:t>
            </a:fld>
            <a:endParaRPr lang="en-GB" altLang="en-US"/>
          </a:p>
        </p:txBody>
      </p:sp>
      <p:sp>
        <p:nvSpPr>
          <p:cNvPr id="6" name="TextBox 5">
            <a:extLst>
              <a:ext uri="{FF2B5EF4-FFF2-40B4-BE49-F238E27FC236}">
                <a16:creationId xmlns:a16="http://schemas.microsoft.com/office/drawing/2014/main" id="{176748A1-0B31-62D8-8D1A-1E855BE4E065}"/>
              </a:ext>
            </a:extLst>
          </p:cNvPr>
          <p:cNvSpPr txBox="1"/>
          <p:nvPr/>
        </p:nvSpPr>
        <p:spPr>
          <a:xfrm>
            <a:off x="14844" y="5422631"/>
            <a:ext cx="9144000" cy="276999"/>
          </a:xfrm>
          <a:prstGeom prst="rect">
            <a:avLst/>
          </a:prstGeom>
          <a:noFill/>
        </p:spPr>
        <p:txBody>
          <a:bodyPr wrap="square">
            <a:spAutoFit/>
          </a:bodyPr>
          <a:lstStyle/>
          <a:p>
            <a:pPr algn="r"/>
            <a:r>
              <a:rPr lang="en-GB" sz="1200" dirty="0">
                <a:hlinkClick r:id="rId2"/>
              </a:rPr>
              <a:t>https://www.upturn.org/work/help-wanted/</a:t>
            </a:r>
            <a:endParaRPr lang="en-GB" sz="1200" dirty="0"/>
          </a:p>
        </p:txBody>
      </p:sp>
    </p:spTree>
    <p:extLst>
      <p:ext uri="{BB962C8B-B14F-4D97-AF65-F5344CB8AC3E}">
        <p14:creationId xmlns:p14="http://schemas.microsoft.com/office/powerpoint/2010/main" val="297000351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475651-AE4A-351E-C678-A537CFB73B88}"/>
              </a:ext>
            </a:extLst>
          </p:cNvPr>
          <p:cNvSpPr>
            <a:spLocks noGrp="1"/>
          </p:cNvSpPr>
          <p:nvPr>
            <p:ph type="title"/>
          </p:nvPr>
        </p:nvSpPr>
        <p:spPr/>
        <p:txBody>
          <a:bodyPr/>
          <a:lstStyle/>
          <a:p>
            <a:r>
              <a:rPr lang="en-GB" sz="3200" dirty="0"/>
              <a:t>HR’s Strategic Role in an AI-Driven Workplace</a:t>
            </a:r>
          </a:p>
        </p:txBody>
      </p:sp>
      <p:sp>
        <p:nvSpPr>
          <p:cNvPr id="3" name="Content Placeholder 2">
            <a:extLst>
              <a:ext uri="{FF2B5EF4-FFF2-40B4-BE49-F238E27FC236}">
                <a16:creationId xmlns:a16="http://schemas.microsoft.com/office/drawing/2014/main" id="{7B7DB417-F6C7-4F27-4990-355C636D66EF}"/>
              </a:ext>
            </a:extLst>
          </p:cNvPr>
          <p:cNvSpPr>
            <a:spLocks noGrp="1"/>
          </p:cNvSpPr>
          <p:nvPr>
            <p:ph idx="1"/>
          </p:nvPr>
        </p:nvSpPr>
        <p:spPr/>
        <p:txBody>
          <a:bodyPr/>
          <a:lstStyle/>
          <a:p>
            <a:pPr marL="0" indent="0">
              <a:spcBef>
                <a:spcPts val="300"/>
              </a:spcBef>
              <a:spcAft>
                <a:spcPts val="300"/>
              </a:spcAft>
              <a:buNone/>
            </a:pPr>
            <a:r>
              <a:rPr lang="en-GB" sz="1600" dirty="0"/>
              <a:t>HR leaders must manage four major transitions:</a:t>
            </a:r>
          </a:p>
          <a:p>
            <a:pPr>
              <a:spcBef>
                <a:spcPts val="300"/>
              </a:spcBef>
              <a:spcAft>
                <a:spcPts val="300"/>
              </a:spcAft>
            </a:pPr>
            <a:r>
              <a:rPr lang="en-GB" sz="1600" dirty="0"/>
              <a:t>Workforce transformation</a:t>
            </a:r>
          </a:p>
          <a:p>
            <a:pPr lvl="1">
              <a:spcBef>
                <a:spcPts val="300"/>
              </a:spcBef>
              <a:spcAft>
                <a:spcPts val="300"/>
              </a:spcAft>
            </a:pPr>
            <a:r>
              <a:rPr lang="en-GB" sz="1400" dirty="0"/>
              <a:t>Identify jobs at risk of automation</a:t>
            </a:r>
          </a:p>
          <a:p>
            <a:pPr lvl="1">
              <a:spcBef>
                <a:spcPts val="300"/>
              </a:spcBef>
              <a:spcAft>
                <a:spcPts val="300"/>
              </a:spcAft>
            </a:pPr>
            <a:r>
              <a:rPr lang="en-GB" sz="1400" dirty="0"/>
              <a:t>Create reskilling pathways</a:t>
            </a:r>
          </a:p>
          <a:p>
            <a:pPr>
              <a:spcBef>
                <a:spcPts val="300"/>
              </a:spcBef>
              <a:spcAft>
                <a:spcPts val="300"/>
              </a:spcAft>
            </a:pPr>
            <a:r>
              <a:rPr lang="en-GB" sz="1600" dirty="0"/>
              <a:t>Human–AI collaboration</a:t>
            </a:r>
          </a:p>
          <a:p>
            <a:pPr lvl="1">
              <a:spcBef>
                <a:spcPts val="300"/>
              </a:spcBef>
              <a:spcAft>
                <a:spcPts val="300"/>
              </a:spcAft>
            </a:pPr>
            <a:r>
              <a:rPr lang="en-GB" sz="1400" dirty="0"/>
              <a:t>Redesign workflows integrating AI tools</a:t>
            </a:r>
          </a:p>
          <a:p>
            <a:pPr lvl="1">
              <a:spcBef>
                <a:spcPts val="300"/>
              </a:spcBef>
              <a:spcAft>
                <a:spcPts val="300"/>
              </a:spcAft>
            </a:pPr>
            <a:r>
              <a:rPr lang="en-GB" sz="1400" dirty="0"/>
              <a:t>Support employees in adapting to augmented work environments</a:t>
            </a:r>
          </a:p>
          <a:p>
            <a:pPr>
              <a:spcBef>
                <a:spcPts val="300"/>
              </a:spcBef>
              <a:spcAft>
                <a:spcPts val="300"/>
              </a:spcAft>
            </a:pPr>
            <a:r>
              <a:rPr lang="en-GB" sz="1600" dirty="0"/>
              <a:t>Ethical governance of AI</a:t>
            </a:r>
          </a:p>
          <a:p>
            <a:pPr lvl="1">
              <a:spcBef>
                <a:spcPts val="300"/>
              </a:spcBef>
              <a:spcAft>
                <a:spcPts val="300"/>
              </a:spcAft>
            </a:pPr>
            <a:r>
              <a:rPr lang="en-GB" sz="1400" dirty="0"/>
              <a:t>Ensure transparency and fairness</a:t>
            </a:r>
          </a:p>
          <a:p>
            <a:pPr lvl="1">
              <a:spcBef>
                <a:spcPts val="300"/>
              </a:spcBef>
              <a:spcAft>
                <a:spcPts val="300"/>
              </a:spcAft>
            </a:pPr>
            <a:r>
              <a:rPr lang="en-GB" sz="1400" dirty="0"/>
              <a:t>Establish responsible AI frameworks</a:t>
            </a:r>
          </a:p>
          <a:p>
            <a:pPr>
              <a:spcBef>
                <a:spcPts val="300"/>
              </a:spcBef>
              <a:spcAft>
                <a:spcPts val="300"/>
              </a:spcAft>
            </a:pPr>
            <a:r>
              <a:rPr lang="en-GB" sz="1600" dirty="0"/>
              <a:t>Change management</a:t>
            </a:r>
          </a:p>
          <a:p>
            <a:pPr lvl="1">
              <a:spcBef>
                <a:spcPts val="300"/>
              </a:spcBef>
              <a:spcAft>
                <a:spcPts val="300"/>
              </a:spcAft>
            </a:pPr>
            <a:r>
              <a:rPr lang="en-GB" sz="1400" dirty="0"/>
              <a:t>Reduce employee anxiety about job displacement</a:t>
            </a:r>
          </a:p>
          <a:p>
            <a:pPr lvl="1">
              <a:spcBef>
                <a:spcPts val="300"/>
              </a:spcBef>
              <a:spcAft>
                <a:spcPts val="300"/>
              </a:spcAft>
            </a:pPr>
            <a:r>
              <a:rPr lang="en-GB" sz="1400" dirty="0"/>
              <a:t>Communicate long-term workforce strategy</a:t>
            </a:r>
          </a:p>
        </p:txBody>
      </p:sp>
      <p:sp>
        <p:nvSpPr>
          <p:cNvPr id="4" name="Slide Number Placeholder 3">
            <a:extLst>
              <a:ext uri="{FF2B5EF4-FFF2-40B4-BE49-F238E27FC236}">
                <a16:creationId xmlns:a16="http://schemas.microsoft.com/office/drawing/2014/main" id="{83BA425D-2128-AD1B-B20D-EB3AF0CF0322}"/>
              </a:ext>
            </a:extLst>
          </p:cNvPr>
          <p:cNvSpPr>
            <a:spLocks noGrp="1"/>
          </p:cNvSpPr>
          <p:nvPr>
            <p:ph type="sldNum" sz="quarter" idx="12"/>
          </p:nvPr>
        </p:nvSpPr>
        <p:spPr/>
        <p:txBody>
          <a:bodyPr/>
          <a:lstStyle/>
          <a:p>
            <a:pPr>
              <a:defRPr/>
            </a:pPr>
            <a:fld id="{B2DDF22A-6F88-124C-A747-38C10A009519}" type="slidenum">
              <a:rPr lang="en-GB" altLang="en-US" smtClean="0"/>
              <a:pPr>
                <a:defRPr/>
              </a:pPr>
              <a:t>45</a:t>
            </a:fld>
            <a:endParaRPr lang="en-GB" altLang="en-US"/>
          </a:p>
        </p:txBody>
      </p:sp>
      <p:sp>
        <p:nvSpPr>
          <p:cNvPr id="6" name="TextBox 5">
            <a:extLst>
              <a:ext uri="{FF2B5EF4-FFF2-40B4-BE49-F238E27FC236}">
                <a16:creationId xmlns:a16="http://schemas.microsoft.com/office/drawing/2014/main" id="{CE464C6E-4E79-4D4B-A5C3-A76088D18054}"/>
              </a:ext>
            </a:extLst>
          </p:cNvPr>
          <p:cNvSpPr txBox="1"/>
          <p:nvPr/>
        </p:nvSpPr>
        <p:spPr>
          <a:xfrm>
            <a:off x="0" y="5271592"/>
            <a:ext cx="9144000" cy="461665"/>
          </a:xfrm>
          <a:prstGeom prst="rect">
            <a:avLst/>
          </a:prstGeom>
          <a:noFill/>
        </p:spPr>
        <p:txBody>
          <a:bodyPr wrap="square">
            <a:spAutoFit/>
          </a:bodyPr>
          <a:lstStyle/>
          <a:p>
            <a:pPr algn="r"/>
            <a:r>
              <a:rPr lang="en-GB" sz="1200" dirty="0">
                <a:hlinkClick r:id="rId2"/>
              </a:rPr>
              <a:t>https://www.mckinsey.com/mgi/our-research/generative-ai-and-the-future-of-work-in-america</a:t>
            </a:r>
            <a:endParaRPr lang="en-GB" sz="1200" dirty="0"/>
          </a:p>
          <a:p>
            <a:pPr algn="r"/>
            <a:r>
              <a:rPr lang="en-GB" sz="1200" dirty="0">
                <a:hlinkClick r:id="rId3"/>
              </a:rPr>
              <a:t>https://www.ilo.org/publications/generative-ai-and-jobs-refined-global-index-occupational-exposure</a:t>
            </a:r>
            <a:endParaRPr lang="en-GB" sz="1200" dirty="0"/>
          </a:p>
        </p:txBody>
      </p:sp>
    </p:spTree>
    <p:extLst>
      <p:ext uri="{BB962C8B-B14F-4D97-AF65-F5344CB8AC3E}">
        <p14:creationId xmlns:p14="http://schemas.microsoft.com/office/powerpoint/2010/main" val="195924384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F61EE242-58A7-7BAB-0837-EB4EE68CAA9F}"/>
              </a:ext>
            </a:extLst>
          </p:cNvPr>
          <p:cNvSpPr>
            <a:spLocks noGrp="1"/>
          </p:cNvSpPr>
          <p:nvPr>
            <p:ph type="title"/>
          </p:nvPr>
        </p:nvSpPr>
        <p:spPr/>
        <p:txBody>
          <a:bodyPr/>
          <a:lstStyle/>
          <a:p>
            <a:r>
              <a:rPr lang="en-US" altLang="en-US" b="1" dirty="0"/>
              <a:t>Summary</a:t>
            </a:r>
          </a:p>
        </p:txBody>
      </p:sp>
      <p:sp>
        <p:nvSpPr>
          <p:cNvPr id="2" name="Content Placeholder 1">
            <a:extLst>
              <a:ext uri="{FF2B5EF4-FFF2-40B4-BE49-F238E27FC236}">
                <a16:creationId xmlns:a16="http://schemas.microsoft.com/office/drawing/2014/main" id="{E3D5D895-B751-EEBC-CC68-8268EDED05EB}"/>
              </a:ext>
            </a:extLst>
          </p:cNvPr>
          <p:cNvSpPr>
            <a:spLocks noGrp="1"/>
          </p:cNvSpPr>
          <p:nvPr>
            <p:ph sz="half" idx="1"/>
          </p:nvPr>
        </p:nvSpPr>
        <p:spPr/>
        <p:txBody>
          <a:bodyPr/>
          <a:lstStyle/>
          <a:p>
            <a:pPr>
              <a:spcBef>
                <a:spcPts val="300"/>
              </a:spcBef>
              <a:spcAft>
                <a:spcPts val="300"/>
              </a:spcAft>
            </a:pPr>
            <a:r>
              <a:rPr lang="en-GB" sz="1800" dirty="0"/>
              <a:t>Globalisation and Strategic HRM</a:t>
            </a:r>
          </a:p>
          <a:p>
            <a:pPr lvl="1">
              <a:spcBef>
                <a:spcPts val="300"/>
              </a:spcBef>
              <a:spcAft>
                <a:spcPts val="300"/>
              </a:spcAft>
            </a:pPr>
            <a:r>
              <a:rPr lang="en-GB" sz="1400" dirty="0"/>
              <a:t>Global HRM as Strategic Capability</a:t>
            </a:r>
          </a:p>
          <a:p>
            <a:pPr lvl="1">
              <a:spcBef>
                <a:spcPts val="300"/>
              </a:spcBef>
              <a:spcAft>
                <a:spcPts val="300"/>
              </a:spcAft>
            </a:pPr>
            <a:r>
              <a:rPr lang="en-GB" sz="1400" dirty="0"/>
              <a:t>Drivers of globalisation</a:t>
            </a:r>
          </a:p>
          <a:p>
            <a:pPr lvl="1">
              <a:spcBef>
                <a:spcPts val="300"/>
              </a:spcBef>
              <a:spcAft>
                <a:spcPts val="300"/>
              </a:spcAft>
            </a:pPr>
            <a:r>
              <a:rPr lang="en-GB" sz="1400" dirty="0"/>
              <a:t>Is HRM Different in Global Firms?</a:t>
            </a:r>
          </a:p>
          <a:p>
            <a:pPr>
              <a:spcBef>
                <a:spcPts val="300"/>
              </a:spcBef>
              <a:spcAft>
                <a:spcPts val="300"/>
              </a:spcAft>
            </a:pPr>
            <a:r>
              <a:rPr lang="en-GB" sz="1800" dirty="0"/>
              <a:t>Culture and Institutional Perspectives</a:t>
            </a:r>
          </a:p>
          <a:p>
            <a:pPr lvl="1">
              <a:spcBef>
                <a:spcPts val="300"/>
              </a:spcBef>
              <a:spcAft>
                <a:spcPts val="300"/>
              </a:spcAft>
            </a:pPr>
            <a:r>
              <a:rPr lang="en-GB" sz="1400" dirty="0"/>
              <a:t>Country and regional culture</a:t>
            </a:r>
          </a:p>
          <a:p>
            <a:pPr lvl="1">
              <a:spcBef>
                <a:spcPts val="300"/>
              </a:spcBef>
              <a:spcAft>
                <a:spcPts val="300"/>
              </a:spcAft>
            </a:pPr>
            <a:r>
              <a:rPr lang="en-GB" sz="1400" dirty="0"/>
              <a:t>Beyond Culture: Institutions Matter</a:t>
            </a:r>
          </a:p>
          <a:p>
            <a:pPr lvl="1">
              <a:spcBef>
                <a:spcPts val="300"/>
              </a:spcBef>
              <a:spcAft>
                <a:spcPts val="300"/>
              </a:spcAft>
            </a:pPr>
            <a:r>
              <a:rPr lang="en-GB" sz="1400" dirty="0"/>
              <a:t>Formal and informal institutions</a:t>
            </a:r>
          </a:p>
          <a:p>
            <a:pPr>
              <a:spcBef>
                <a:spcPts val="300"/>
              </a:spcBef>
              <a:spcAft>
                <a:spcPts val="300"/>
              </a:spcAft>
            </a:pPr>
            <a:r>
              <a:rPr lang="en-GB" sz="1800" dirty="0"/>
              <a:t>Global Staffing and Compensation</a:t>
            </a:r>
          </a:p>
          <a:p>
            <a:pPr lvl="1">
              <a:spcBef>
                <a:spcPts val="300"/>
              </a:spcBef>
              <a:spcAft>
                <a:spcPts val="300"/>
              </a:spcAft>
            </a:pPr>
            <a:r>
              <a:rPr lang="en-GB" sz="1400" dirty="0"/>
              <a:t>Global staffing models, advantages of PCNs, HCNs and TCNs</a:t>
            </a:r>
          </a:p>
          <a:p>
            <a:pPr lvl="1">
              <a:spcBef>
                <a:spcPts val="300"/>
              </a:spcBef>
              <a:spcAft>
                <a:spcPts val="300"/>
              </a:spcAft>
            </a:pPr>
            <a:r>
              <a:rPr lang="en-GB" sz="1400" dirty="0"/>
              <a:t>Compensation types</a:t>
            </a:r>
          </a:p>
        </p:txBody>
      </p:sp>
      <p:sp>
        <p:nvSpPr>
          <p:cNvPr id="3" name="Content Placeholder 2">
            <a:extLst>
              <a:ext uri="{FF2B5EF4-FFF2-40B4-BE49-F238E27FC236}">
                <a16:creationId xmlns:a16="http://schemas.microsoft.com/office/drawing/2014/main" id="{0323B751-64C7-2354-3B11-3EF52306ACE3}"/>
              </a:ext>
            </a:extLst>
          </p:cNvPr>
          <p:cNvSpPr>
            <a:spLocks noGrp="1"/>
          </p:cNvSpPr>
          <p:nvPr>
            <p:ph sz="half" idx="2"/>
          </p:nvPr>
        </p:nvSpPr>
        <p:spPr/>
        <p:txBody>
          <a:bodyPr/>
          <a:lstStyle/>
          <a:p>
            <a:pPr>
              <a:spcBef>
                <a:spcPts val="300"/>
              </a:spcBef>
              <a:spcAft>
                <a:spcPts val="300"/>
              </a:spcAft>
            </a:pPr>
            <a:r>
              <a:rPr lang="en-GB" sz="1800" dirty="0"/>
              <a:t>Future of Global HRM</a:t>
            </a:r>
          </a:p>
          <a:p>
            <a:pPr lvl="1">
              <a:spcBef>
                <a:spcPts val="300"/>
              </a:spcBef>
              <a:spcAft>
                <a:spcPts val="300"/>
              </a:spcAft>
            </a:pPr>
            <a:r>
              <a:rPr lang="en-GB" sz="1600" dirty="0"/>
              <a:t>Remote Global Teams: Structural and Cultural Implications</a:t>
            </a:r>
          </a:p>
          <a:p>
            <a:pPr lvl="1">
              <a:spcBef>
                <a:spcPts val="300"/>
              </a:spcBef>
              <a:spcAft>
                <a:spcPts val="300"/>
              </a:spcAft>
            </a:pPr>
            <a:r>
              <a:rPr lang="en-GB" sz="1600" dirty="0"/>
              <a:t>AI in Global Recruitment and HR Decision-Making</a:t>
            </a:r>
          </a:p>
          <a:p>
            <a:pPr lvl="1">
              <a:spcBef>
                <a:spcPts val="300"/>
              </a:spcBef>
              <a:spcAft>
                <a:spcPts val="300"/>
              </a:spcAft>
            </a:pPr>
            <a:r>
              <a:rPr lang="en-GB" sz="1600" dirty="0"/>
              <a:t>Geopolitical Risk and Talent Mobility</a:t>
            </a:r>
          </a:p>
          <a:p>
            <a:pPr lvl="1">
              <a:spcBef>
                <a:spcPts val="300"/>
              </a:spcBef>
              <a:spcAft>
                <a:spcPts val="300"/>
              </a:spcAft>
            </a:pPr>
            <a:r>
              <a:rPr lang="en-GB" sz="1600" dirty="0"/>
              <a:t>Sustainability, Climate and Global HRM</a:t>
            </a:r>
          </a:p>
          <a:p>
            <a:pPr>
              <a:spcBef>
                <a:spcPts val="300"/>
              </a:spcBef>
              <a:spcAft>
                <a:spcPts val="300"/>
              </a:spcAft>
            </a:pPr>
            <a:r>
              <a:rPr lang="en-GB" sz="1800" dirty="0"/>
              <a:t>Strategic Tensions in Global HRM</a:t>
            </a:r>
          </a:p>
          <a:p>
            <a:pPr>
              <a:spcBef>
                <a:spcPts val="300"/>
              </a:spcBef>
              <a:spcAft>
                <a:spcPts val="300"/>
              </a:spcAft>
            </a:pPr>
            <a:r>
              <a:rPr lang="en-GB" sz="1800" dirty="0"/>
              <a:t>AI and the Future of Work: Implications for HRM</a:t>
            </a:r>
          </a:p>
          <a:p>
            <a:pPr>
              <a:spcBef>
                <a:spcPts val="300"/>
              </a:spcBef>
              <a:spcAft>
                <a:spcPts val="300"/>
              </a:spcAft>
            </a:pPr>
            <a:endParaRPr lang="en-GB" sz="2000" dirty="0"/>
          </a:p>
          <a:p>
            <a:pPr>
              <a:spcBef>
                <a:spcPts val="300"/>
              </a:spcBef>
              <a:spcAft>
                <a:spcPts val="300"/>
              </a:spcAft>
            </a:pPr>
            <a:endParaRPr lang="en-GB" sz="2000" dirty="0"/>
          </a:p>
        </p:txBody>
      </p:sp>
      <p:sp>
        <p:nvSpPr>
          <p:cNvPr id="4" name="Slide Number Placeholder 3">
            <a:extLst>
              <a:ext uri="{FF2B5EF4-FFF2-40B4-BE49-F238E27FC236}">
                <a16:creationId xmlns:a16="http://schemas.microsoft.com/office/drawing/2014/main" id="{E0CA98BF-D319-E64D-FF01-175CADB7F558}"/>
              </a:ext>
            </a:extLst>
          </p:cNvPr>
          <p:cNvSpPr>
            <a:spLocks noGrp="1"/>
          </p:cNvSpPr>
          <p:nvPr>
            <p:ph type="sldNum" sz="quarter" idx="11"/>
          </p:nvPr>
        </p:nvSpPr>
        <p:spPr/>
        <p:txBody>
          <a:bodyPr/>
          <a:lstStyle/>
          <a:p>
            <a:pPr>
              <a:defRPr/>
            </a:pPr>
            <a:fld id="{B2DDF22A-6F88-124C-A747-38C10A009519}" type="slidenum">
              <a:rPr lang="en-GB" altLang="en-US" smtClean="0"/>
              <a:pPr>
                <a:defRPr/>
              </a:pPr>
              <a:t>46</a:t>
            </a:fld>
            <a:endParaRPr lang="en-GB" altLang="en-US"/>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a:extLst>
              <a:ext uri="{FF2B5EF4-FFF2-40B4-BE49-F238E27FC236}">
                <a16:creationId xmlns:a16="http://schemas.microsoft.com/office/drawing/2014/main" id="{A3303E04-0CE7-DB21-059B-CE9225C84CA7}"/>
              </a:ext>
            </a:extLst>
          </p:cNvPr>
          <p:cNvSpPr>
            <a:spLocks noGrp="1"/>
          </p:cNvSpPr>
          <p:nvPr>
            <p:ph type="title"/>
          </p:nvPr>
        </p:nvSpPr>
        <p:spPr/>
        <p:txBody>
          <a:bodyPr/>
          <a:lstStyle/>
          <a:p>
            <a:r>
              <a:rPr lang="en-US" altLang="en-US" b="1"/>
              <a:t>References</a:t>
            </a:r>
          </a:p>
        </p:txBody>
      </p:sp>
      <p:sp>
        <p:nvSpPr>
          <p:cNvPr id="38915" name="Content Placeholder 2">
            <a:extLst>
              <a:ext uri="{FF2B5EF4-FFF2-40B4-BE49-F238E27FC236}">
                <a16:creationId xmlns:a16="http://schemas.microsoft.com/office/drawing/2014/main" id="{05682C6C-DFE6-9399-4C4C-A2661F160333}"/>
              </a:ext>
            </a:extLst>
          </p:cNvPr>
          <p:cNvSpPr>
            <a:spLocks noGrp="1"/>
          </p:cNvSpPr>
          <p:nvPr>
            <p:ph idx="1"/>
          </p:nvPr>
        </p:nvSpPr>
        <p:spPr>
          <a:xfrm>
            <a:off x="457200" y="1600200"/>
            <a:ext cx="8229600" cy="3916363"/>
          </a:xfrm>
        </p:spPr>
        <p:txBody>
          <a:bodyPr/>
          <a:lstStyle/>
          <a:p>
            <a:pPr>
              <a:spcBef>
                <a:spcPts val="300"/>
              </a:spcBef>
              <a:spcAft>
                <a:spcPts val="300"/>
              </a:spcAft>
            </a:pPr>
            <a:r>
              <a:rPr lang="en-US" altLang="en-US" sz="1600" dirty="0"/>
              <a:t>Armstrong, M. (2020). Armstrong's Handbook of Human Resource Management Practice. Kogan Page.</a:t>
            </a:r>
          </a:p>
          <a:p>
            <a:pPr>
              <a:spcBef>
                <a:spcPts val="300"/>
              </a:spcBef>
              <a:spcAft>
                <a:spcPts val="300"/>
              </a:spcAft>
            </a:pPr>
            <a:r>
              <a:rPr lang="en-US" altLang="en-US" sz="1600" dirty="0"/>
              <a:t>Boxall, P., &amp; Purcell, J. (2016). Strategy and Human Resource Management. Palgrave.</a:t>
            </a:r>
          </a:p>
          <a:p>
            <a:pPr>
              <a:spcBef>
                <a:spcPts val="300"/>
              </a:spcBef>
              <a:spcAft>
                <a:spcPts val="300"/>
              </a:spcAft>
            </a:pPr>
            <a:r>
              <a:rPr lang="en-US" altLang="en-US" sz="1600" dirty="0"/>
              <a:t>CIPD (2021). People Management in the Public Sector. Chartered Institute of Personnel and Development.</a:t>
            </a:r>
          </a:p>
          <a:p>
            <a:pPr>
              <a:spcBef>
                <a:spcPts val="300"/>
              </a:spcBef>
              <a:spcAft>
                <a:spcPts val="300"/>
              </a:spcAft>
            </a:pPr>
            <a:r>
              <a:rPr lang="en-US" altLang="en-US" sz="1600" dirty="0"/>
              <a:t>Dessler, G. (2017). Human Resource Management. Pearson Education.</a:t>
            </a:r>
          </a:p>
          <a:p>
            <a:pPr>
              <a:spcBef>
                <a:spcPts val="300"/>
              </a:spcBef>
              <a:spcAft>
                <a:spcPts val="300"/>
              </a:spcAft>
            </a:pPr>
            <a:r>
              <a:rPr lang="en-US" altLang="en-US" sz="1600" dirty="0"/>
              <a:t>Lussier, R. N., &amp; Hendon, J. R. (2018). Fundamentals of Human Resource Management : Functions, Applications, Skill Development. SAGE</a:t>
            </a:r>
          </a:p>
          <a:p>
            <a:pPr>
              <a:spcBef>
                <a:spcPts val="300"/>
              </a:spcBef>
              <a:spcAft>
                <a:spcPts val="300"/>
              </a:spcAft>
            </a:pPr>
            <a:r>
              <a:rPr lang="en-US" altLang="en-US" sz="1600" dirty="0"/>
              <a:t>SHRM (2022). The Role of HR in Small Business. Society for Human Resource Management.</a:t>
            </a:r>
          </a:p>
          <a:p>
            <a:pPr>
              <a:spcBef>
                <a:spcPts val="300"/>
              </a:spcBef>
              <a:spcAft>
                <a:spcPts val="300"/>
              </a:spcAft>
            </a:pPr>
            <a:r>
              <a:rPr lang="en-GB" sz="1600" dirty="0"/>
              <a:t>Whittington, R., </a:t>
            </a:r>
            <a:r>
              <a:rPr lang="en-GB" sz="1600" dirty="0" err="1"/>
              <a:t>Regnér</a:t>
            </a:r>
            <a:r>
              <a:rPr lang="en-GB" sz="1600" dirty="0"/>
              <a:t>, P., Angwin, D., Johnson, G., Scholes, K., Evans, J. and Kerridge, C. (2020). </a:t>
            </a:r>
            <a:r>
              <a:rPr lang="en-GB" sz="1600" i="1" dirty="0"/>
              <a:t>Exploring strategy: Text and cases</a:t>
            </a:r>
            <a:r>
              <a:rPr lang="en-GB" sz="1600" dirty="0"/>
              <a:t>. Harlow, England: Pearson.</a:t>
            </a:r>
          </a:p>
          <a:p>
            <a:pPr>
              <a:spcBef>
                <a:spcPts val="300"/>
              </a:spcBef>
              <a:spcAft>
                <a:spcPts val="300"/>
              </a:spcAft>
            </a:pPr>
            <a:endParaRPr lang="en-US" altLang="en-US" sz="1600" dirty="0"/>
          </a:p>
        </p:txBody>
      </p:sp>
      <p:sp>
        <p:nvSpPr>
          <p:cNvPr id="2" name="Slide Number Placeholder 1">
            <a:extLst>
              <a:ext uri="{FF2B5EF4-FFF2-40B4-BE49-F238E27FC236}">
                <a16:creationId xmlns:a16="http://schemas.microsoft.com/office/drawing/2014/main" id="{02CFF6F0-B2DD-7C79-DFF2-8989093DE3F6}"/>
              </a:ext>
            </a:extLst>
          </p:cNvPr>
          <p:cNvSpPr>
            <a:spLocks noGrp="1"/>
          </p:cNvSpPr>
          <p:nvPr>
            <p:ph type="sldNum" sz="quarter" idx="12"/>
          </p:nvPr>
        </p:nvSpPr>
        <p:spPr/>
        <p:txBody>
          <a:bodyPr/>
          <a:lstStyle/>
          <a:p>
            <a:pPr>
              <a:defRPr/>
            </a:pPr>
            <a:fld id="{B2DDF22A-6F88-124C-A747-38C10A009519}" type="slidenum">
              <a:rPr lang="en-GB" altLang="en-US" smtClean="0"/>
              <a:pPr>
                <a:defRPr/>
              </a:pPr>
              <a:t>47</a:t>
            </a:fld>
            <a:endParaRPr lang="en-GB" altLang="en-US"/>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778EF1-5935-DB76-7608-4358861EC811}"/>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FD2B66C1-0A5D-AB66-4039-12AD30D3C5D5}"/>
              </a:ext>
            </a:extLst>
          </p:cNvPr>
          <p:cNvSpPr>
            <a:spLocks noGrp="1"/>
          </p:cNvSpPr>
          <p:nvPr>
            <p:ph idx="1"/>
          </p:nvPr>
        </p:nvSpPr>
        <p:spPr/>
        <p:txBody>
          <a:bodyPr/>
          <a:lstStyle/>
          <a:p>
            <a:pPr>
              <a:spcBef>
                <a:spcPts val="0"/>
              </a:spcBef>
              <a:spcAft>
                <a:spcPts val="0"/>
              </a:spcAft>
            </a:pPr>
            <a:r>
              <a:rPr lang="en-GB" sz="1300" dirty="0"/>
              <a:t>Dau, L. A., </a:t>
            </a:r>
            <a:r>
              <a:rPr lang="en-GB" sz="1300" dirty="0" err="1"/>
              <a:t>Chacar</a:t>
            </a:r>
            <a:r>
              <a:rPr lang="en-GB" sz="1300" dirty="0"/>
              <a:t>, A. S., Lyles, M. A. &amp; Li, J. (2022.) Informal institutions and international business: Toward an integrative research agenda. </a:t>
            </a:r>
            <a:r>
              <a:rPr lang="en-GB" sz="1300" i="1" dirty="0"/>
              <a:t>Journal of International Business Studies, 53</a:t>
            </a:r>
            <a:r>
              <a:rPr lang="en-GB" sz="1300" dirty="0"/>
              <a:t>, 985–1010.</a:t>
            </a:r>
          </a:p>
          <a:p>
            <a:pPr>
              <a:spcBef>
                <a:spcPts val="0"/>
              </a:spcBef>
              <a:spcAft>
                <a:spcPts val="0"/>
              </a:spcAft>
            </a:pPr>
            <a:r>
              <a:rPr lang="en-GB" sz="1300" dirty="0"/>
              <a:t>Drew, A. J. &amp; Kriz, A. P. (2012). Towards a Theoretical Framework for Examining Societal-Level Institutional Change. In Tihanyi, L., Devinney, T.M. &amp; Pedersen, T. (Eds) </a:t>
            </a:r>
            <a:r>
              <a:rPr lang="en-GB" sz="1300" i="1" dirty="0"/>
              <a:t>Institutional Theory in International Business and Management (Advances in International Management, Vol. 25) </a:t>
            </a:r>
            <a:r>
              <a:rPr lang="en-GB" sz="1300" dirty="0"/>
              <a:t>(pp. 65-98), Emerald Group Publishing Limited.</a:t>
            </a:r>
          </a:p>
          <a:p>
            <a:pPr>
              <a:spcBef>
                <a:spcPts val="0"/>
              </a:spcBef>
              <a:spcAft>
                <a:spcPts val="0"/>
              </a:spcAft>
            </a:pPr>
            <a:r>
              <a:rPr lang="en-GB" sz="1300" dirty="0"/>
              <a:t>Gooris, J. &amp; Peeters, C. (2014). Home–host country distance in offshore governance choices. </a:t>
            </a:r>
            <a:r>
              <a:rPr lang="en-GB" sz="1300" i="1" dirty="0"/>
              <a:t>Journal of International Management</a:t>
            </a:r>
            <a:r>
              <a:rPr lang="en-GB" sz="1300" dirty="0"/>
              <a:t>, 20(1), pp. 73–86. </a:t>
            </a:r>
          </a:p>
          <a:p>
            <a:pPr>
              <a:spcBef>
                <a:spcPts val="0"/>
              </a:spcBef>
              <a:spcAft>
                <a:spcPts val="0"/>
              </a:spcAft>
            </a:pPr>
            <a:r>
              <a:rPr lang="en-GB" sz="1300" dirty="0"/>
              <a:t>Hodgson, G. M. (2006). What are institutions? </a:t>
            </a:r>
            <a:r>
              <a:rPr lang="en-GB" sz="1300" i="1" dirty="0"/>
              <a:t>Journal of Economic Issues, 40(1)</a:t>
            </a:r>
            <a:r>
              <a:rPr lang="en-GB" sz="1300" dirty="0"/>
              <a:t>, 1–25.</a:t>
            </a:r>
          </a:p>
          <a:p>
            <a:pPr>
              <a:spcBef>
                <a:spcPts val="0"/>
              </a:spcBef>
              <a:spcAft>
                <a:spcPts val="0"/>
              </a:spcAft>
            </a:pPr>
            <a:r>
              <a:rPr lang="en-GB" sz="1300" dirty="0"/>
              <a:t>Lynch, R. &amp; Jin, Z. (2016). Exploring the institutional perspective on international business expansion: Towards a more detailed conceptual framework. </a:t>
            </a:r>
            <a:r>
              <a:rPr lang="en-GB" sz="1300" i="1" dirty="0"/>
              <a:t>Journal of Innovation &amp; Knowledge,1</a:t>
            </a:r>
            <a:r>
              <a:rPr lang="en-GB" sz="1300" dirty="0"/>
              <a:t>, 117–124.</a:t>
            </a:r>
          </a:p>
          <a:p>
            <a:pPr>
              <a:spcBef>
                <a:spcPts val="0"/>
              </a:spcBef>
              <a:spcAft>
                <a:spcPts val="0"/>
              </a:spcAft>
            </a:pPr>
            <a:r>
              <a:rPr lang="en-GB" sz="1300" dirty="0"/>
              <a:t>Martinez, C. A. &amp; Williams, C. (2012), An Extended View of Institutional Domains and Implications for the Multinational Enterprise. In Tihanyi, L., Devinney, T.M. &amp; Pedersen, T. (Eds) </a:t>
            </a:r>
            <a:r>
              <a:rPr lang="en-GB" sz="1300" i="1" dirty="0"/>
              <a:t>Institutional Theory in International Business and Management (Advances in International Management, Vol. 25) </a:t>
            </a:r>
            <a:r>
              <a:rPr lang="en-GB" sz="1300" dirty="0"/>
              <a:t>(pp. 43-63), Emerald Group Publishing Limited.</a:t>
            </a:r>
          </a:p>
          <a:p>
            <a:pPr>
              <a:spcBef>
                <a:spcPts val="0"/>
              </a:spcBef>
              <a:spcAft>
                <a:spcPts val="0"/>
              </a:spcAft>
            </a:pPr>
            <a:r>
              <a:rPr lang="en-GB" sz="1300" dirty="0"/>
              <a:t>North, D. C. (1990). </a:t>
            </a:r>
            <a:r>
              <a:rPr lang="en-GB" sz="1300" i="1" dirty="0"/>
              <a:t>Institutions, institutional change, and economic performance</a:t>
            </a:r>
            <a:r>
              <a:rPr lang="en-GB" sz="1300" dirty="0"/>
              <a:t>. Cambridge University Press.</a:t>
            </a:r>
          </a:p>
          <a:p>
            <a:pPr>
              <a:spcBef>
                <a:spcPts val="0"/>
              </a:spcBef>
              <a:spcAft>
                <a:spcPts val="0"/>
              </a:spcAft>
            </a:pPr>
            <a:r>
              <a:rPr lang="en-GB" sz="1300" dirty="0"/>
              <a:t>Scott, W. R. (2010). Reflections: The past and future of research on institutions and institutional change. </a:t>
            </a:r>
            <a:r>
              <a:rPr lang="en-GB" sz="1300" i="1" dirty="0"/>
              <a:t>Journal of Change Management, 10(1)</a:t>
            </a:r>
            <a:r>
              <a:rPr lang="en-GB" sz="1300" dirty="0"/>
              <a:t>, 5–21.</a:t>
            </a:r>
          </a:p>
        </p:txBody>
      </p:sp>
      <p:sp>
        <p:nvSpPr>
          <p:cNvPr id="4" name="Slide Number Placeholder 3">
            <a:extLst>
              <a:ext uri="{FF2B5EF4-FFF2-40B4-BE49-F238E27FC236}">
                <a16:creationId xmlns:a16="http://schemas.microsoft.com/office/drawing/2014/main" id="{52891545-2D35-732E-168C-BE5FC6A50FD1}"/>
              </a:ext>
            </a:extLst>
          </p:cNvPr>
          <p:cNvSpPr>
            <a:spLocks noGrp="1"/>
          </p:cNvSpPr>
          <p:nvPr>
            <p:ph type="sldNum" sz="quarter" idx="12"/>
          </p:nvPr>
        </p:nvSpPr>
        <p:spPr/>
        <p:txBody>
          <a:bodyPr/>
          <a:lstStyle/>
          <a:p>
            <a:pPr>
              <a:defRPr/>
            </a:pPr>
            <a:fld id="{B2DDF22A-6F88-124C-A747-38C10A009519}" type="slidenum">
              <a:rPr lang="en-GB" altLang="en-US" smtClean="0"/>
              <a:pPr>
                <a:defRPr/>
              </a:pPr>
              <a:t>48</a:t>
            </a:fld>
            <a:endParaRPr lang="en-GB" altLang="en-US"/>
          </a:p>
        </p:txBody>
      </p:sp>
    </p:spTree>
    <p:extLst>
      <p:ext uri="{BB962C8B-B14F-4D97-AF65-F5344CB8AC3E}">
        <p14:creationId xmlns:p14="http://schemas.microsoft.com/office/powerpoint/2010/main" val="1452088573"/>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12244</TotalTime>
  <Words>3531</Words>
  <Application>Microsoft Macintosh PowerPoint</Application>
  <PresentationFormat>On-screen Show (4:3)</PresentationFormat>
  <Paragraphs>471</Paragraphs>
  <Slides>48</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48</vt:i4>
      </vt:variant>
    </vt:vector>
  </HeadingPairs>
  <TitlesOfParts>
    <vt:vector size="55" baseType="lpstr">
      <vt:lpstr>Arial</vt:lpstr>
      <vt:lpstr>Arial MT Lt</vt:lpstr>
      <vt:lpstr>Myriad Pro</vt:lpstr>
      <vt:lpstr>Times New Roman</vt:lpstr>
      <vt:lpstr>Verdana</vt:lpstr>
      <vt:lpstr>Wingdings</vt:lpstr>
      <vt:lpstr>20140311PresentationUWTSDTemplate</vt:lpstr>
      <vt:lpstr>LCBB5012 </vt:lpstr>
      <vt:lpstr>Recap – Week 8</vt:lpstr>
      <vt:lpstr>Today’s outline</vt:lpstr>
      <vt:lpstr>PowerPoint Presentation</vt:lpstr>
      <vt:lpstr>Global HRM as Strategic Capability</vt:lpstr>
      <vt:lpstr>Drivers of Globalisation</vt:lpstr>
      <vt:lpstr>De-globalisation or Reconfiguration?</vt:lpstr>
      <vt:lpstr>Is HRM Different in Global Firms?</vt:lpstr>
      <vt:lpstr>PowerPoint Presentation</vt:lpstr>
      <vt:lpstr>Country and Regional Cultures</vt:lpstr>
      <vt:lpstr>Geert Hofstede (1980, 1991, 2001)</vt:lpstr>
      <vt:lpstr>Sample of argued representative behaviour linked to Hofstede’s cultural dimensions and examples of country positioning (Reiche, Harzing and Tezner, 2019)</vt:lpstr>
      <vt:lpstr>Table Cont’d</vt:lpstr>
      <vt:lpstr>Some criticisms of Hofstede’s culture theory</vt:lpstr>
      <vt:lpstr>Language (Hall and Hall, 1990)</vt:lpstr>
      <vt:lpstr>High and Low Context Cultures (Hall and Hall 1990)</vt:lpstr>
      <vt:lpstr>High and Low Context Cultures (Hall and Hall 1990)</vt:lpstr>
      <vt:lpstr>Time (Hall and Hall 1990)</vt:lpstr>
      <vt:lpstr>GLOBE (Global Leadership and Organisational Behaviour Effectiveness) cultural dimensions (House et al, 2004)</vt:lpstr>
      <vt:lpstr>Dangers of oversimplification</vt:lpstr>
      <vt:lpstr>Beyond Culture: Institutions Matter</vt:lpstr>
      <vt:lpstr>Institutions – both constrain and enable</vt:lpstr>
      <vt:lpstr>Institutional perspective</vt:lpstr>
      <vt:lpstr>Formal institution</vt:lpstr>
      <vt:lpstr>PowerPoint Presentation</vt:lpstr>
      <vt:lpstr>Global Staffing Models</vt:lpstr>
      <vt:lpstr>Advantages of PCNs, HCNs and TCNs</vt:lpstr>
      <vt:lpstr>Outsourcing as an Alternative to International Expansion</vt:lpstr>
      <vt:lpstr>Compensation</vt:lpstr>
      <vt:lpstr>PowerPoint Presentation</vt:lpstr>
      <vt:lpstr>Remote Global Teams: Structural and Cultural Implications</vt:lpstr>
      <vt:lpstr>Remote Global Teams: Structural and Cultural Implications</vt:lpstr>
      <vt:lpstr>AI in Global Recruitment and HR Decision-Making</vt:lpstr>
      <vt:lpstr>AI in Global Recruitment and HR Decision-Making</vt:lpstr>
      <vt:lpstr>Geopolitical Risk and Talent Mobility</vt:lpstr>
      <vt:lpstr>Geopolitical Risk and Talent Mobility</vt:lpstr>
      <vt:lpstr>Sustainability, Climate and Global HRM</vt:lpstr>
      <vt:lpstr>PowerPoint Presentation</vt:lpstr>
      <vt:lpstr>Strategic Tensions in Global HRM</vt:lpstr>
      <vt:lpstr>Strategic Tensions in Global HRM</vt:lpstr>
      <vt:lpstr>PowerPoint Presentation</vt:lpstr>
      <vt:lpstr>AI Is Reshaping Job Design and Skill Requirements</vt:lpstr>
      <vt:lpstr>Changing Skills Landscape and Workforce Reskilling</vt:lpstr>
      <vt:lpstr>AI in HR Decision-Making</vt:lpstr>
      <vt:lpstr>HR’s Strategic Role in an AI-Driven Workplace</vt:lpstr>
      <vt:lpstr>Summary</vt:lpstr>
      <vt:lpstr>References</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Koushik Das Sarma</cp:lastModifiedBy>
  <cp:revision>59</cp:revision>
  <cp:lastPrinted>1601-01-01T00:00:00Z</cp:lastPrinted>
  <dcterms:created xsi:type="dcterms:W3CDTF">2002-10-07T19:43:58Z</dcterms:created>
  <dcterms:modified xsi:type="dcterms:W3CDTF">2026-03-09T15:50:26Z</dcterms:modified>
</cp:coreProperties>
</file>