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58" r:id="rId3"/>
    <p:sldId id="259" r:id="rId4"/>
    <p:sldId id="261" r:id="rId5"/>
    <p:sldId id="262" r:id="rId6"/>
    <p:sldId id="267" r:id="rId7"/>
    <p:sldId id="268" r:id="rId8"/>
    <p:sldId id="269" r:id="rId9"/>
    <p:sldId id="272" r:id="rId10"/>
    <p:sldId id="277" r:id="rId11"/>
    <p:sldId id="278" r:id="rId12"/>
    <p:sldId id="282" r:id="rId13"/>
    <p:sldId id="286" r:id="rId14"/>
    <p:sldId id="295" r:id="rId15"/>
    <p:sldId id="296" r:id="rId16"/>
    <p:sldId id="281" r:id="rId17"/>
    <p:sldId id="287" r:id="rId18"/>
    <p:sldId id="298" r:id="rId19"/>
    <p:sldId id="300" r:id="rId20"/>
    <p:sldId id="299" r:id="rId21"/>
    <p:sldId id="301" r:id="rId22"/>
    <p:sldId id="305" r:id="rId23"/>
    <p:sldId id="264" r:id="rId24"/>
    <p:sldId id="302" r:id="rId25"/>
    <p:sldId id="297" r:id="rId26"/>
    <p:sldId id="304" r:id="rId27"/>
    <p:sldId id="276" r:id="rId28"/>
    <p:sldId id="283" r:id="rId29"/>
    <p:sldId id="292" r:id="rId30"/>
    <p:sldId id="294" r:id="rId31"/>
    <p:sldId id="289"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186" autoAdjust="0"/>
    <p:restoredTop sz="94660"/>
  </p:normalViewPr>
  <p:slideViewPr>
    <p:cSldViewPr>
      <p:cViewPr varScale="1">
        <p:scale>
          <a:sx n="68" d="100"/>
          <a:sy n="68" d="100"/>
        </p:scale>
        <p:origin x="-1422" y="-96"/>
      </p:cViewPr>
      <p:guideLst>
        <p:guide orient="horz" pos="2160"/>
        <p:guide pos="2880"/>
      </p:guideLst>
    </p:cSldViewPr>
  </p:slideViewPr>
  <p:notesTextViewPr>
    <p:cViewPr>
      <p:scale>
        <a:sx n="100" d="100"/>
        <a:sy n="100" d="100"/>
      </p:scale>
      <p:origin x="0" y="0"/>
    </p:cViewPr>
  </p:notesTextViewPr>
  <p:sorterViewPr>
    <p:cViewPr>
      <p:scale>
        <a:sx n="50" d="100"/>
        <a:sy n="5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F8DF72-2B0D-44E9-8B0A-B7EA2FDED969}" type="datetimeFigureOut">
              <a:rPr lang="en-US" smtClean="0"/>
              <a:pPr/>
              <a:t>2/2/2014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0C00FF4-2F6B-4DDC-B9D6-731E7D9747A0}"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BFB64E64-DB4B-489B-95D7-44E50627A4EC}" type="slidenum">
              <a:rPr lang="en-GB" smtClean="0"/>
              <a:pPr>
                <a:defRPr/>
              </a:pPr>
              <a:t>2</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BFB64E64-DB4B-489B-95D7-44E50627A4EC}" type="slidenum">
              <a:rPr lang="en-GB" smtClean="0"/>
              <a:pPr>
                <a:defRPr/>
              </a:pPr>
              <a:t>3</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5A39534-CE5D-4E84-AFDE-6DADA2E83A7A}" type="datetimeFigureOut">
              <a:rPr lang="en-US" smtClean="0"/>
              <a:pPr/>
              <a:t>2/2/2014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6A9E2F-97CB-4513-AB4F-64B66C0E77BE}"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5A39534-CE5D-4E84-AFDE-6DADA2E83A7A}" type="datetimeFigureOut">
              <a:rPr lang="en-US" smtClean="0"/>
              <a:pPr/>
              <a:t>2/2/2014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6A9E2F-97CB-4513-AB4F-64B66C0E77BE}"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5A39534-CE5D-4E84-AFDE-6DADA2E83A7A}" type="datetimeFigureOut">
              <a:rPr lang="en-US" smtClean="0"/>
              <a:pPr/>
              <a:t>2/2/2014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6A9E2F-97CB-4513-AB4F-64B66C0E77BE}"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5A39534-CE5D-4E84-AFDE-6DADA2E83A7A}" type="datetimeFigureOut">
              <a:rPr lang="en-US" smtClean="0"/>
              <a:pPr/>
              <a:t>2/2/2014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6A9E2F-97CB-4513-AB4F-64B66C0E77BE}"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5A39534-CE5D-4E84-AFDE-6DADA2E83A7A}" type="datetimeFigureOut">
              <a:rPr lang="en-US" smtClean="0"/>
              <a:pPr/>
              <a:t>2/2/2014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D6A9E2F-97CB-4513-AB4F-64B66C0E77BE}"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5A39534-CE5D-4E84-AFDE-6DADA2E83A7A}" type="datetimeFigureOut">
              <a:rPr lang="en-US" smtClean="0"/>
              <a:pPr/>
              <a:t>2/2/2014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6A9E2F-97CB-4513-AB4F-64B66C0E77BE}"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A39534-CE5D-4E84-AFDE-6DADA2E83A7A}" type="datetimeFigureOut">
              <a:rPr lang="en-US" smtClean="0"/>
              <a:pPr/>
              <a:t>2/2/2014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D6A9E2F-97CB-4513-AB4F-64B66C0E77BE}"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5A39534-CE5D-4E84-AFDE-6DADA2E83A7A}" type="datetimeFigureOut">
              <a:rPr lang="en-US" smtClean="0"/>
              <a:pPr/>
              <a:t>2/2/2014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6A9E2F-97CB-4513-AB4F-64B66C0E77BE}"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5A39534-CE5D-4E84-AFDE-6DADA2E83A7A}" type="datetimeFigureOut">
              <a:rPr lang="en-US" smtClean="0"/>
              <a:pPr/>
              <a:t>2/2/2014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6A9E2F-97CB-4513-AB4F-64B66C0E77BE}"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5A39534-CE5D-4E84-AFDE-6DADA2E83A7A}" type="datetimeFigureOut">
              <a:rPr lang="en-US" smtClean="0"/>
              <a:pPr/>
              <a:t>2/2/2014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6A9E2F-97CB-4513-AB4F-64B66C0E77BE}"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5A39534-CE5D-4E84-AFDE-6DADA2E83A7A}" type="datetimeFigureOut">
              <a:rPr lang="en-US" smtClean="0"/>
              <a:pPr/>
              <a:t>2/2/2014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6A9E2F-97CB-4513-AB4F-64B66C0E77BE}"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A39534-CE5D-4E84-AFDE-6DADA2E83A7A}" type="datetimeFigureOut">
              <a:rPr lang="en-US" smtClean="0"/>
              <a:pPr/>
              <a:t>2/2/2014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6A9E2F-97CB-4513-AB4F-64B66C0E77BE}"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changingminds.org/explanations/theories/intrinsic_motivation.htm"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changingminds.org/explanations/theories/overjustification.htm"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changingminds.org/"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changingminds.org/explanations/theories/equity_theory.htm" TargetMode="External"/><Relationship Id="rId2" Type="http://schemas.openxmlformats.org/officeDocument/2006/relationships/hyperlink" Target="http://changingminds.org/explanations/motivation/motivation.htm" TargetMode="External"/><Relationship Id="rId1" Type="http://schemas.openxmlformats.org/officeDocument/2006/relationships/slideLayout" Target="../slideLayouts/slideLayout2.xml"/><Relationship Id="rId5" Type="http://schemas.openxmlformats.org/officeDocument/2006/relationships/hyperlink" Target="http://changingminds.org/explanations/motivation/kahler_drivers/kahlers_drivers.htm" TargetMode="External"/><Relationship Id="rId4" Type="http://schemas.openxmlformats.org/officeDocument/2006/relationships/hyperlink" Target="http://changingminds.org/explanations/theories/expectancy.htm"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3.bp.blogspot.com/-LRTr9NsFCZU/Tcvf0xpGSDI/AAAAAAAACR8/IYdK_PRwdGk/s1600/maslow1.jpg"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changingminds.org/explanations/needs/maslow.htm"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psychology.wikia.com/wiki/Maslow's_hierarchy_of_needs"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creme-de-languedoc.com/images/info/articles/health-2.jpg" TargetMode="Externa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changingminds.org/explanations/needs/maslow.htm"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www.arinanikitina.com/effortless-action-for-effortless-success.html"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en.wikipedia.org/wiki/Empowerment"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changingminds.org/explanations/theories/erg_theory.htm"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changingminds.org/explanations/needs/herzberg_needs.htm"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en.wikipedia.org/wiki/Two-factor_theory"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http://en.wikipedia.org/wiki/Two-factor_theory"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hyperlink" Target="http://changingminds.or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ChangeArrowheads="1"/>
          </p:cNvSpPr>
          <p:nvPr/>
        </p:nvSpPr>
        <p:spPr bwMode="auto">
          <a:xfrm>
            <a:off x="357158" y="2219325"/>
            <a:ext cx="8501122" cy="1311128"/>
          </a:xfrm>
          <a:prstGeom prst="rect">
            <a:avLst/>
          </a:prstGeom>
          <a:noFill/>
          <a:ln w="9525">
            <a:noFill/>
            <a:miter lim="800000"/>
            <a:headEnd/>
            <a:tailEnd/>
          </a:ln>
        </p:spPr>
        <p:txBody>
          <a:bodyPr wrap="square">
            <a:spAutoFit/>
          </a:bodyPr>
          <a:lstStyle/>
          <a:p>
            <a:pPr algn="ctr">
              <a:spcBef>
                <a:spcPct val="20000"/>
              </a:spcBef>
            </a:pPr>
            <a:r>
              <a:rPr lang="en-GB" sz="3600" dirty="0" smtClean="0"/>
              <a:t>Introduction to</a:t>
            </a:r>
          </a:p>
          <a:p>
            <a:pPr algn="ctr">
              <a:spcBef>
                <a:spcPct val="20000"/>
              </a:spcBef>
            </a:pPr>
            <a:r>
              <a:rPr lang="en-GB" sz="3600" b="1" dirty="0" smtClean="0"/>
              <a:t>Motivation and </a:t>
            </a:r>
            <a:r>
              <a:rPr lang="en-GB" sz="3600" b="1" dirty="0"/>
              <a:t>Job Satisfaction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What is motivation?</a:t>
            </a:r>
            <a:endParaRPr lang="en-GB" u="sng" dirty="0"/>
          </a:p>
        </p:txBody>
      </p:sp>
      <p:sp>
        <p:nvSpPr>
          <p:cNvPr id="3" name="Content Placeholder 2"/>
          <p:cNvSpPr>
            <a:spLocks noGrp="1"/>
          </p:cNvSpPr>
          <p:nvPr>
            <p:ph idx="1"/>
          </p:nvPr>
        </p:nvSpPr>
        <p:spPr/>
        <p:txBody>
          <a:bodyPr/>
          <a:lstStyle/>
          <a:p>
            <a:r>
              <a:rPr lang="en-GB" dirty="0" smtClean="0"/>
              <a:t>Reflect and write down a definition of Motivation.</a:t>
            </a:r>
            <a:endParaRPr lang="en-GB" dirty="0"/>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457200" y="377825"/>
            <a:ext cx="8229600" cy="701675"/>
          </a:xfrm>
        </p:spPr>
        <p:txBody>
          <a:bodyPr>
            <a:normAutofit fontScale="90000"/>
          </a:bodyPr>
          <a:lstStyle/>
          <a:p>
            <a:pPr eaLnBrk="1" hangingPunct="1"/>
            <a:r>
              <a:rPr lang="en-GB" u="sng" dirty="0" smtClean="0"/>
              <a:t>Motivation</a:t>
            </a:r>
          </a:p>
        </p:txBody>
      </p:sp>
      <p:sp>
        <p:nvSpPr>
          <p:cNvPr id="41987" name="Rectangle 3"/>
          <p:cNvSpPr>
            <a:spLocks noGrp="1" noChangeArrowheads="1"/>
          </p:cNvSpPr>
          <p:nvPr>
            <p:ph type="body" idx="1"/>
          </p:nvPr>
        </p:nvSpPr>
        <p:spPr>
          <a:xfrm>
            <a:off x="412750" y="1285875"/>
            <a:ext cx="8229600" cy="2763834"/>
          </a:xfrm>
        </p:spPr>
        <p:txBody>
          <a:bodyPr>
            <a:spAutoFit/>
          </a:bodyPr>
          <a:lstStyle/>
          <a:p>
            <a:pPr marL="0" indent="0" eaLnBrk="1" hangingPunct="1">
              <a:buFontTx/>
              <a:buNone/>
              <a:defRPr/>
            </a:pPr>
            <a:r>
              <a:rPr lang="en-US" sz="2400" dirty="0" smtClean="0"/>
              <a:t>According to Mullins 2007 ”The underlying concept of motivation is ‘</a:t>
            </a:r>
            <a:r>
              <a:rPr lang="en-US" sz="2400" i="1" dirty="0" smtClean="0"/>
              <a:t>some driving force within individuals by which they attempt to achieve some goal in order to satisfy some need or expectation”</a:t>
            </a:r>
            <a:endParaRPr lang="en-US" sz="2400" dirty="0" smtClean="0"/>
          </a:p>
          <a:p>
            <a:pPr eaLnBrk="1" hangingPunct="1">
              <a:buFontTx/>
              <a:buNone/>
              <a:defRPr/>
            </a:pPr>
            <a:r>
              <a:rPr lang="en-GB" sz="2400" dirty="0" smtClean="0"/>
              <a:t>							Mullins (2007)</a:t>
            </a:r>
            <a:r>
              <a:rPr lang="en-GB" sz="2200" dirty="0" smtClean="0"/>
              <a:t>    </a:t>
            </a:r>
          </a:p>
          <a:p>
            <a:pPr marL="0" indent="0" eaLnBrk="1" hangingPunct="1">
              <a:lnSpc>
                <a:spcPct val="90000"/>
              </a:lnSpc>
              <a:buFontTx/>
              <a:buNone/>
              <a:defRPr/>
            </a:pPr>
            <a:r>
              <a:rPr lang="en-GB" sz="2200" dirty="0" smtClean="0"/>
              <a:t/>
            </a:r>
            <a:br>
              <a:rPr lang="en-GB" sz="2200" dirty="0" smtClean="0"/>
            </a:br>
            <a:endParaRPr lang="en-GB" sz="2200" dirty="0"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98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41987">
                                            <p:txEl>
                                              <p:pRg st="0" end="0"/>
                                            </p:txEl>
                                          </p:spTgt>
                                        </p:tgtEl>
                                        <p:attrNameLst>
                                          <p:attrName>style.visibility</p:attrName>
                                        </p:attrNameLst>
                                      </p:cBhvr>
                                      <p:to>
                                        <p:strVal val="visible"/>
                                      </p:to>
                                    </p:set>
                                    <p:animEffect transition="in" filter="fade">
                                      <p:cBhvr>
                                        <p:cTn id="11" dur="2000"/>
                                        <p:tgtEl>
                                          <p:spTgt spid="41987">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41987">
                                            <p:txEl>
                                              <p:pRg st="1" end="1"/>
                                            </p:txEl>
                                          </p:spTgt>
                                        </p:tgtEl>
                                        <p:attrNameLst>
                                          <p:attrName>style.visibility</p:attrName>
                                        </p:attrNameLst>
                                      </p:cBhvr>
                                      <p:to>
                                        <p:strVal val="visible"/>
                                      </p:to>
                                    </p:set>
                                    <p:animEffect transition="in" filter="fade">
                                      <p:cBhvr>
                                        <p:cTn id="14" dur="2000"/>
                                        <p:tgtEl>
                                          <p:spTgt spid="41987">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41987">
                                            <p:txEl>
                                              <p:pRg st="2" end="2"/>
                                            </p:txEl>
                                          </p:spTgt>
                                        </p:tgtEl>
                                        <p:attrNameLst>
                                          <p:attrName>style.visibility</p:attrName>
                                        </p:attrNameLst>
                                      </p:cBhvr>
                                      <p:to>
                                        <p:strVal val="visible"/>
                                      </p:to>
                                    </p:set>
                                    <p:animEffect transition="in" filter="fade">
                                      <p:cBhvr>
                                        <p:cTn id="17" dur="2000"/>
                                        <p:tgtEl>
                                          <p:spTgt spid="4198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p:bldP spid="41987" grpId="0" build="allAtOnce"/>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b="1" u="sng" dirty="0" smtClean="0"/>
              <a:t>Intrinsic </a:t>
            </a:r>
            <a:r>
              <a:rPr lang="en-GB" sz="3600" b="1" u="sng" dirty="0"/>
              <a:t>and extrinsic </a:t>
            </a:r>
            <a:r>
              <a:rPr lang="en-GB" sz="3600" b="1" u="sng" dirty="0" smtClean="0"/>
              <a:t>motivation</a:t>
            </a:r>
            <a:endParaRPr lang="en-GB" sz="3600" b="1" u="sng" dirty="0"/>
          </a:p>
        </p:txBody>
      </p:sp>
      <p:sp>
        <p:nvSpPr>
          <p:cNvPr id="3" name="Content Placeholder 2"/>
          <p:cNvSpPr>
            <a:spLocks noGrp="1"/>
          </p:cNvSpPr>
          <p:nvPr>
            <p:ph idx="1"/>
          </p:nvPr>
        </p:nvSpPr>
        <p:spPr/>
        <p:txBody>
          <a:bodyPr>
            <a:normAutofit/>
          </a:bodyPr>
          <a:lstStyle/>
          <a:p>
            <a:r>
              <a:rPr lang="en-GB" sz="2800" b="1" dirty="0"/>
              <a:t>Intrinsic motivation</a:t>
            </a:r>
            <a:r>
              <a:rPr lang="en-GB" sz="2800" dirty="0"/>
              <a:t> refers to motivation that </a:t>
            </a:r>
            <a:r>
              <a:rPr lang="en-GB" sz="2800" dirty="0" smtClean="0"/>
              <a:t>exists </a:t>
            </a:r>
            <a:r>
              <a:rPr lang="en-GB" sz="2800" b="1" dirty="0"/>
              <a:t>within the individual </a:t>
            </a:r>
            <a:r>
              <a:rPr lang="en-GB" sz="2800" dirty="0"/>
              <a:t>rather than </a:t>
            </a:r>
            <a:r>
              <a:rPr lang="en-GB" sz="2800" dirty="0" smtClean="0"/>
              <a:t>on </a:t>
            </a:r>
            <a:r>
              <a:rPr lang="en-GB" sz="2800" dirty="0"/>
              <a:t>any external </a:t>
            </a:r>
            <a:r>
              <a:rPr lang="en-GB" sz="2800" dirty="0" smtClean="0"/>
              <a:t>influence. Such as the simple enjoyment of doing something, comes in the form of intuition or inspiration. </a:t>
            </a:r>
          </a:p>
          <a:p>
            <a:r>
              <a:rPr lang="en-GB" sz="2800" b="1" dirty="0"/>
              <a:t>Extrinsic motivation</a:t>
            </a:r>
            <a:r>
              <a:rPr lang="en-GB" sz="2800" dirty="0"/>
              <a:t> comes from </a:t>
            </a:r>
            <a:r>
              <a:rPr lang="en-GB" sz="2800" b="1" dirty="0"/>
              <a:t>outside of the individual</a:t>
            </a:r>
            <a:r>
              <a:rPr lang="en-GB" sz="2800" dirty="0"/>
              <a:t>. Common extrinsic motivations are rewards like money and </a:t>
            </a:r>
            <a:r>
              <a:rPr lang="en-GB" sz="2800" dirty="0" smtClean="0"/>
              <a:t>grades, following the guidance from others.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Internal &amp; External Motivation</a:t>
            </a:r>
            <a:endParaRPr lang="en-GB" u="sng" dirty="0"/>
          </a:p>
        </p:txBody>
      </p:sp>
      <p:sp>
        <p:nvSpPr>
          <p:cNvPr id="3" name="Content Placeholder 2"/>
          <p:cNvSpPr>
            <a:spLocks noGrp="1"/>
          </p:cNvSpPr>
          <p:nvPr>
            <p:ph idx="1"/>
          </p:nvPr>
        </p:nvSpPr>
        <p:spPr>
          <a:xfrm>
            <a:off x="214282" y="1357298"/>
            <a:ext cx="8643998" cy="4929222"/>
          </a:xfrm>
        </p:spPr>
        <p:txBody>
          <a:bodyPr>
            <a:normAutofit fontScale="77500" lnSpcReduction="20000"/>
          </a:bodyPr>
          <a:lstStyle/>
          <a:p>
            <a:r>
              <a:rPr lang="en-GB" dirty="0" smtClean="0"/>
              <a:t>When a person follows their internal motivating force  their internal passion how do they feel?</a:t>
            </a:r>
          </a:p>
          <a:p>
            <a:r>
              <a:rPr lang="en-GB" dirty="0" smtClean="0"/>
              <a:t>When a person follows an external motivating force that is not aligned with their inner feelings, how do they feel?</a:t>
            </a:r>
          </a:p>
          <a:p>
            <a:r>
              <a:rPr lang="en-GB" dirty="0" smtClean="0"/>
              <a:t>When a person follows their internal motivating force that is aligned with an external force, how do they feel? </a:t>
            </a:r>
          </a:p>
          <a:p>
            <a:r>
              <a:rPr lang="en-GB" dirty="0" smtClean="0"/>
              <a:t>For example: </a:t>
            </a:r>
          </a:p>
          <a:p>
            <a:pPr lvl="1">
              <a:buFont typeface="Wingdings" pitchFamily="2" charset="2"/>
              <a:buChar char="§"/>
            </a:pPr>
            <a:r>
              <a:rPr lang="en-GB" dirty="0" smtClean="0"/>
              <a:t>Individual: I want to be a Network Engineer. Organisation: we want you to be a Network Engineer with us.</a:t>
            </a:r>
          </a:p>
          <a:p>
            <a:pPr lvl="1">
              <a:buFont typeface="Wingdings" pitchFamily="2" charset="2"/>
              <a:buChar char="§"/>
            </a:pPr>
            <a:r>
              <a:rPr lang="en-GB" dirty="0" smtClean="0"/>
              <a:t>Individual: I want to be involved in supporting people and assisting to meet their needs. Company: we are looking for Customer Service and Sales reps.</a:t>
            </a:r>
          </a:p>
          <a:p>
            <a:pPr lvl="1">
              <a:buFont typeface="Wingdings" pitchFamily="2" charset="2"/>
              <a:buChar char="§"/>
            </a:pPr>
            <a:r>
              <a:rPr lang="en-GB" dirty="0" smtClean="0"/>
              <a:t>Individual: I want to assist others to learn and grow. Education organisation: we want you to be a Teacher and teach or us, or a Lecturer, write research and disseminate.</a:t>
            </a:r>
          </a:p>
          <a:p>
            <a:pPr lvl="1">
              <a:buFont typeface="Wingdings" pitchFamily="2" charset="2"/>
              <a:buChar char="§"/>
            </a:pPr>
            <a:endParaRPr lang="en-GB" dirty="0" smtClean="0"/>
          </a:p>
          <a:p>
            <a:endParaRPr lang="en-GB"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1143000"/>
          </a:xfrm>
        </p:spPr>
        <p:txBody>
          <a:bodyPr>
            <a:normAutofit/>
          </a:bodyPr>
          <a:lstStyle/>
          <a:p>
            <a:r>
              <a:rPr lang="en-GB" u="sng" dirty="0"/>
              <a:t>Intrinsic </a:t>
            </a:r>
            <a:r>
              <a:rPr lang="en-GB" u="sng" dirty="0" smtClean="0"/>
              <a:t>Motivation</a:t>
            </a:r>
            <a:endParaRPr lang="en-GB" u="sng" dirty="0"/>
          </a:p>
        </p:txBody>
      </p:sp>
      <p:sp>
        <p:nvSpPr>
          <p:cNvPr id="3" name="Content Placeholder 2"/>
          <p:cNvSpPr>
            <a:spLocks noGrp="1"/>
          </p:cNvSpPr>
          <p:nvPr>
            <p:ph idx="1"/>
          </p:nvPr>
        </p:nvSpPr>
        <p:spPr>
          <a:xfrm>
            <a:off x="285720" y="1428736"/>
            <a:ext cx="8401080" cy="4697427"/>
          </a:xfrm>
        </p:spPr>
        <p:txBody>
          <a:bodyPr>
            <a:normAutofit fontScale="62500" lnSpcReduction="20000"/>
          </a:bodyPr>
          <a:lstStyle/>
          <a:p>
            <a:r>
              <a:rPr lang="en-GB" dirty="0" smtClean="0"/>
              <a:t>Intrinsic </a:t>
            </a:r>
            <a:r>
              <a:rPr lang="en-GB" dirty="0"/>
              <a:t>motivation is when </a:t>
            </a:r>
            <a:r>
              <a:rPr lang="en-GB" dirty="0" smtClean="0"/>
              <a:t>we are </a:t>
            </a:r>
            <a:r>
              <a:rPr lang="en-GB" dirty="0"/>
              <a:t>motivated by internal factors, as opposed to the external drivers of extrinsic motivation</a:t>
            </a:r>
            <a:r>
              <a:rPr lang="en-GB" dirty="0" smtClean="0"/>
              <a:t>.</a:t>
            </a:r>
          </a:p>
          <a:p>
            <a:r>
              <a:rPr lang="en-GB" dirty="0" smtClean="0"/>
              <a:t>Intrinsic </a:t>
            </a:r>
            <a:r>
              <a:rPr lang="en-GB" dirty="0"/>
              <a:t>motivation drives </a:t>
            </a:r>
            <a:r>
              <a:rPr lang="en-GB" dirty="0" smtClean="0"/>
              <a:t>us to </a:t>
            </a:r>
            <a:r>
              <a:rPr lang="en-GB" dirty="0"/>
              <a:t>do things just for the fun </a:t>
            </a:r>
            <a:r>
              <a:rPr lang="en-GB" dirty="0" smtClean="0"/>
              <a:t> and enjoyment of </a:t>
            </a:r>
            <a:r>
              <a:rPr lang="en-GB" dirty="0"/>
              <a:t>it, or because </a:t>
            </a:r>
            <a:r>
              <a:rPr lang="en-GB" dirty="0" smtClean="0"/>
              <a:t>it feels like the </a:t>
            </a:r>
            <a:r>
              <a:rPr lang="en-GB" dirty="0"/>
              <a:t>right thing to </a:t>
            </a:r>
            <a:r>
              <a:rPr lang="en-GB" dirty="0" smtClean="0"/>
              <a:t>do.</a:t>
            </a:r>
            <a:endParaRPr lang="en-GB" dirty="0"/>
          </a:p>
          <a:p>
            <a:r>
              <a:rPr lang="en-GB" dirty="0"/>
              <a:t>There is a paradox of intrinsic and extrinsic motivation. Intrinsic motivation is far stronger a motivator than extrinsic motivation, yet external motivation can easily act to displace intrinsic motivation </a:t>
            </a:r>
            <a:r>
              <a:rPr lang="en-GB" dirty="0" smtClean="0"/>
              <a:t>(the</a:t>
            </a:r>
            <a:r>
              <a:rPr lang="en-GB" dirty="0"/>
              <a:t> Overjustification </a:t>
            </a:r>
            <a:r>
              <a:rPr lang="en-GB" dirty="0" smtClean="0"/>
              <a:t>Effect, next slide).</a:t>
            </a:r>
            <a:endParaRPr lang="en-GB" dirty="0"/>
          </a:p>
          <a:p>
            <a:pPr>
              <a:buNone/>
            </a:pPr>
            <a:r>
              <a:rPr lang="en-GB" b="1" dirty="0"/>
              <a:t>Example</a:t>
            </a:r>
          </a:p>
          <a:p>
            <a:r>
              <a:rPr lang="en-GB" dirty="0"/>
              <a:t>Most people's hobbies are intrinsically motivated. Notice the </a:t>
            </a:r>
            <a:r>
              <a:rPr lang="en-GB" dirty="0" smtClean="0"/>
              <a:t>energy and passion </a:t>
            </a:r>
            <a:r>
              <a:rPr lang="en-GB" dirty="0"/>
              <a:t>with which people </a:t>
            </a:r>
            <a:r>
              <a:rPr lang="en-GB" dirty="0" smtClean="0"/>
              <a:t>invest in the things they love and enjoy doing. A key to success for both Employee and Employer is to carry that </a:t>
            </a:r>
            <a:r>
              <a:rPr lang="en-GB" dirty="0"/>
              <a:t>amount of passion into </a:t>
            </a:r>
            <a:r>
              <a:rPr lang="en-GB" dirty="0" smtClean="0"/>
              <a:t>the </a:t>
            </a:r>
            <a:r>
              <a:rPr lang="en-GB" dirty="0"/>
              <a:t>workplace.</a:t>
            </a:r>
          </a:p>
          <a:p>
            <a:pPr>
              <a:buNone/>
            </a:pPr>
            <a:r>
              <a:rPr lang="en-GB" b="1" dirty="0" smtClean="0"/>
              <a:t>In Practice?</a:t>
            </a:r>
            <a:endParaRPr lang="en-GB" b="1" dirty="0"/>
          </a:p>
          <a:p>
            <a:r>
              <a:rPr lang="en-GB" dirty="0" smtClean="0"/>
              <a:t>If a Manager/Leader can employ people who’s genuine passion is in alignment with the organisations Mission and values, a natural positive and powerful motivation is </a:t>
            </a:r>
            <a:r>
              <a:rPr lang="en-GB" dirty="0"/>
              <a:t>in place. </a:t>
            </a:r>
          </a:p>
        </p:txBody>
      </p:sp>
      <p:sp>
        <p:nvSpPr>
          <p:cNvPr id="4" name="TextBox 3"/>
          <p:cNvSpPr txBox="1"/>
          <p:nvPr/>
        </p:nvSpPr>
        <p:spPr>
          <a:xfrm>
            <a:off x="0" y="6500834"/>
            <a:ext cx="5715008" cy="215444"/>
          </a:xfrm>
          <a:prstGeom prst="rect">
            <a:avLst/>
          </a:prstGeom>
          <a:noFill/>
        </p:spPr>
        <p:txBody>
          <a:bodyPr wrap="square" rtlCol="0">
            <a:spAutoFit/>
          </a:bodyPr>
          <a:lstStyle/>
          <a:p>
            <a:r>
              <a:rPr lang="en-GB" sz="800" dirty="0" smtClean="0"/>
              <a:t>Based on </a:t>
            </a:r>
            <a:r>
              <a:rPr lang="en-GB" sz="800" dirty="0" smtClean="0">
                <a:hlinkClick r:id="rId2"/>
              </a:rPr>
              <a:t>http://changingminds.org/explanations/theories/intrinsic_motivation.htm</a:t>
            </a:r>
            <a:r>
              <a:rPr lang="en-GB" sz="800" dirty="0" smtClean="0"/>
              <a:t> </a:t>
            </a:r>
            <a:endParaRPr lang="en-GB" sz="8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857256"/>
          </a:xfrm>
        </p:spPr>
        <p:txBody>
          <a:bodyPr>
            <a:normAutofit/>
          </a:bodyPr>
          <a:lstStyle/>
          <a:p>
            <a:r>
              <a:rPr lang="en-GB" u="sng" dirty="0"/>
              <a:t>Overjustification </a:t>
            </a:r>
            <a:r>
              <a:rPr lang="en-GB" u="sng" dirty="0" smtClean="0"/>
              <a:t>Effect</a:t>
            </a:r>
            <a:endParaRPr lang="en-GB" u="sng" dirty="0"/>
          </a:p>
        </p:txBody>
      </p:sp>
      <p:sp>
        <p:nvSpPr>
          <p:cNvPr id="3" name="Content Placeholder 2"/>
          <p:cNvSpPr>
            <a:spLocks noGrp="1"/>
          </p:cNvSpPr>
          <p:nvPr>
            <p:ph idx="1"/>
          </p:nvPr>
        </p:nvSpPr>
        <p:spPr>
          <a:xfrm>
            <a:off x="0" y="857232"/>
            <a:ext cx="9144000" cy="5000660"/>
          </a:xfrm>
        </p:spPr>
        <p:txBody>
          <a:bodyPr>
            <a:noAutofit/>
          </a:bodyPr>
          <a:lstStyle/>
          <a:p>
            <a:r>
              <a:rPr lang="en-GB" sz="1800" dirty="0" smtClean="0"/>
              <a:t>This </a:t>
            </a:r>
            <a:r>
              <a:rPr lang="en-GB" sz="1800" dirty="0"/>
              <a:t>occurs </a:t>
            </a:r>
            <a:r>
              <a:rPr lang="en-GB" sz="1800" dirty="0" smtClean="0"/>
              <a:t>where you associate your behaviour </a:t>
            </a:r>
            <a:r>
              <a:rPr lang="en-GB" sz="1800" dirty="0"/>
              <a:t>more to a </a:t>
            </a:r>
            <a:r>
              <a:rPr lang="en-GB" sz="1800" dirty="0" smtClean="0"/>
              <a:t>extrinsic </a:t>
            </a:r>
            <a:r>
              <a:rPr lang="en-GB" sz="1800" dirty="0"/>
              <a:t>motivator than to intrinsic </a:t>
            </a:r>
            <a:r>
              <a:rPr lang="en-GB" sz="1800" dirty="0" smtClean="0"/>
              <a:t>reasons e.g. Coerced into doing something by an external motivator.</a:t>
            </a:r>
            <a:endParaRPr lang="en-GB" sz="1800" dirty="0"/>
          </a:p>
          <a:p>
            <a:r>
              <a:rPr lang="en-GB" sz="1800" dirty="0" smtClean="0"/>
              <a:t>Social psychological research has indicated that extrinsic rewards can lead to </a:t>
            </a:r>
            <a:r>
              <a:rPr lang="en-GB" sz="1800" b="1" dirty="0" smtClean="0"/>
              <a:t>overjustification</a:t>
            </a:r>
            <a:r>
              <a:rPr lang="en-GB" sz="1800" dirty="0" smtClean="0"/>
              <a:t> i.e. a subsequent reduction in intrinsic motivation. </a:t>
            </a:r>
          </a:p>
          <a:p>
            <a:r>
              <a:rPr lang="en-GB" sz="1800" dirty="0" smtClean="0"/>
              <a:t>Motivation is </a:t>
            </a:r>
            <a:r>
              <a:rPr lang="en-GB" sz="1800" dirty="0"/>
              <a:t>less when </a:t>
            </a:r>
            <a:r>
              <a:rPr lang="en-GB" sz="1800" dirty="0" smtClean="0"/>
              <a:t>you do something just for the rewards than for the internal joy of it.</a:t>
            </a:r>
            <a:endParaRPr lang="en-GB" sz="1800" dirty="0"/>
          </a:p>
          <a:p>
            <a:pPr>
              <a:buNone/>
            </a:pPr>
            <a:r>
              <a:rPr lang="en-GB" sz="1800" b="1" dirty="0"/>
              <a:t>Research</a:t>
            </a:r>
          </a:p>
          <a:p>
            <a:r>
              <a:rPr lang="en-GB" sz="1800" dirty="0"/>
              <a:t>Greene, Sternberg and </a:t>
            </a:r>
            <a:r>
              <a:rPr lang="en-GB" sz="1800" dirty="0" err="1"/>
              <a:t>Lepper</a:t>
            </a:r>
            <a:r>
              <a:rPr lang="en-GB" sz="1800" dirty="0"/>
              <a:t> (1976) played </a:t>
            </a:r>
            <a:r>
              <a:rPr lang="en-GB" sz="1800" dirty="0" smtClean="0"/>
              <a:t>games </a:t>
            </a:r>
            <a:r>
              <a:rPr lang="en-GB" sz="1800" dirty="0"/>
              <a:t>with schoolchildren, which the children </a:t>
            </a:r>
            <a:r>
              <a:rPr lang="en-GB" sz="1800" dirty="0" smtClean="0"/>
              <a:t>enjoyed. </a:t>
            </a:r>
            <a:r>
              <a:rPr lang="en-GB" sz="1800" dirty="0"/>
              <a:t>After a while, they started giving rewards for success. When they took away the rewards, the children quickly gave up playing the games. </a:t>
            </a:r>
            <a:r>
              <a:rPr lang="en-GB" sz="1800" dirty="0" smtClean="0"/>
              <a:t>The </a:t>
            </a:r>
            <a:r>
              <a:rPr lang="en-GB" sz="1800" dirty="0"/>
              <a:t>explanation was that the children had decided that they were playing for the reward, not for the fun.</a:t>
            </a:r>
          </a:p>
          <a:p>
            <a:pPr>
              <a:buNone/>
            </a:pPr>
            <a:r>
              <a:rPr lang="en-GB" sz="1800" b="1" dirty="0" smtClean="0"/>
              <a:t>In Practice</a:t>
            </a:r>
            <a:endParaRPr lang="en-GB" sz="1800" b="1" dirty="0"/>
          </a:p>
          <a:p>
            <a:r>
              <a:rPr lang="en-GB" sz="1800" dirty="0" smtClean="0"/>
              <a:t>If management want people to be motivated they should allow them to choose to do the tasks/jobs they are naturally interested in. Organisational culture, climate  and empowerment are key ingredients to achieve this.</a:t>
            </a:r>
          </a:p>
          <a:p>
            <a:r>
              <a:rPr lang="en-GB" sz="1800" dirty="0" smtClean="0"/>
              <a:t>Intrinsic motivation does not mean, however, that a person will not seek rewards for the value they add to the organisation and of course should be rewarded appropriately.</a:t>
            </a:r>
            <a:endParaRPr lang="en-GB" sz="1800" dirty="0"/>
          </a:p>
          <a:p>
            <a:pPr>
              <a:buNone/>
            </a:pPr>
            <a:r>
              <a:rPr lang="en-GB" sz="1800" b="1" dirty="0" smtClean="0"/>
              <a:t>Awareness:</a:t>
            </a:r>
            <a:endParaRPr lang="en-GB" sz="1800" b="1" dirty="0"/>
          </a:p>
          <a:p>
            <a:r>
              <a:rPr lang="en-GB" sz="1800" dirty="0" smtClean="0"/>
              <a:t>Understand what </a:t>
            </a:r>
            <a:r>
              <a:rPr lang="en-GB" sz="1800" dirty="0"/>
              <a:t>your real </a:t>
            </a:r>
            <a:r>
              <a:rPr lang="en-GB" sz="1800" dirty="0" smtClean="0"/>
              <a:t>underlying motivation is even when you are rewarded. </a:t>
            </a:r>
          </a:p>
          <a:p>
            <a:r>
              <a:rPr lang="en-GB" sz="1800" dirty="0" smtClean="0"/>
              <a:t>Always ask yourself, what do I really want to do? </a:t>
            </a:r>
            <a:endParaRPr lang="en-GB" sz="1800" dirty="0"/>
          </a:p>
          <a:p>
            <a:endParaRPr lang="en-GB" sz="1800" dirty="0"/>
          </a:p>
        </p:txBody>
      </p:sp>
      <p:sp>
        <p:nvSpPr>
          <p:cNvPr id="4" name="TextBox 3"/>
          <p:cNvSpPr txBox="1"/>
          <p:nvPr/>
        </p:nvSpPr>
        <p:spPr>
          <a:xfrm>
            <a:off x="0" y="6642580"/>
            <a:ext cx="6143636" cy="215444"/>
          </a:xfrm>
          <a:prstGeom prst="rect">
            <a:avLst/>
          </a:prstGeom>
          <a:noFill/>
        </p:spPr>
        <p:txBody>
          <a:bodyPr wrap="square" rtlCol="0">
            <a:spAutoFit/>
          </a:bodyPr>
          <a:lstStyle/>
          <a:p>
            <a:r>
              <a:rPr lang="en-GB" sz="800" dirty="0" smtClean="0">
                <a:hlinkClick r:id="rId2"/>
              </a:rPr>
              <a:t>http://changingminds.org/explanations/theories/overjustification.htm</a:t>
            </a:r>
            <a:endParaRPr lang="en-GB" sz="800" dirty="0"/>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62"/>
            <a:ext cx="8229600" cy="1143000"/>
          </a:xfrm>
        </p:spPr>
        <p:txBody>
          <a:bodyPr>
            <a:normAutofit/>
          </a:bodyPr>
          <a:lstStyle/>
          <a:p>
            <a:r>
              <a:rPr lang="en-GB" u="sng" dirty="0"/>
              <a:t>Extrinsic </a:t>
            </a:r>
            <a:r>
              <a:rPr lang="en-GB" u="sng" dirty="0" smtClean="0"/>
              <a:t>Motivation</a:t>
            </a:r>
            <a:endParaRPr lang="en-GB" u="sng" dirty="0"/>
          </a:p>
        </p:txBody>
      </p:sp>
      <p:sp>
        <p:nvSpPr>
          <p:cNvPr id="3" name="Content Placeholder 2"/>
          <p:cNvSpPr>
            <a:spLocks noGrp="1"/>
          </p:cNvSpPr>
          <p:nvPr>
            <p:ph idx="1"/>
          </p:nvPr>
        </p:nvSpPr>
        <p:spPr>
          <a:xfrm>
            <a:off x="0" y="857232"/>
            <a:ext cx="9144000" cy="5143536"/>
          </a:xfrm>
        </p:spPr>
        <p:txBody>
          <a:bodyPr>
            <a:noAutofit/>
          </a:bodyPr>
          <a:lstStyle/>
          <a:p>
            <a:r>
              <a:rPr lang="en-GB" sz="1700" dirty="0"/>
              <a:t>Extrinsic motivation is when </a:t>
            </a:r>
            <a:r>
              <a:rPr lang="en-GB" sz="1700" dirty="0" smtClean="0"/>
              <a:t>a person is motivated </a:t>
            </a:r>
            <a:r>
              <a:rPr lang="en-GB" sz="1700" dirty="0"/>
              <a:t>by external factors, as opposed to </a:t>
            </a:r>
            <a:r>
              <a:rPr lang="en-GB" sz="1700" dirty="0" smtClean="0"/>
              <a:t>the internal </a:t>
            </a:r>
            <a:r>
              <a:rPr lang="en-GB" sz="1700" dirty="0"/>
              <a:t>drivers of intrinsic motivation. </a:t>
            </a:r>
            <a:r>
              <a:rPr lang="en-GB" sz="1700" dirty="0" smtClean="0"/>
              <a:t>Note: This is more common whilst Maslow’s lower needs are being achieved, more on this later. Extrinsic </a:t>
            </a:r>
            <a:r>
              <a:rPr lang="en-GB" sz="1700" dirty="0"/>
              <a:t>motivation drives me to do things for tangible </a:t>
            </a:r>
            <a:r>
              <a:rPr lang="en-GB" sz="1700" dirty="0" smtClean="0"/>
              <a:t>rewards, </a:t>
            </a:r>
            <a:r>
              <a:rPr lang="en-GB" sz="1700" dirty="0"/>
              <a:t>rather than for the fun of it.</a:t>
            </a:r>
          </a:p>
          <a:p>
            <a:r>
              <a:rPr lang="en-GB" sz="1700" dirty="0" smtClean="0"/>
              <a:t>If </a:t>
            </a:r>
            <a:r>
              <a:rPr lang="en-GB" sz="1700" dirty="0"/>
              <a:t>I am being rewarded extrinsically for doing it, then I can explain to myself that I am doing it for the reward. In this way, rewards can decrease internal motivation as people work to gain the reward rather than because they like doing the work or believe it is a good thing to do</a:t>
            </a:r>
            <a:r>
              <a:rPr lang="en-GB" sz="1700" dirty="0" smtClean="0"/>
              <a:t>.  </a:t>
            </a:r>
            <a:r>
              <a:rPr lang="en-GB" sz="1700" dirty="0"/>
              <a:t>I</a:t>
            </a:r>
            <a:r>
              <a:rPr lang="en-GB" sz="1700" dirty="0" smtClean="0"/>
              <a:t>n time a person who exclusively follows extrinsic motivating factors may develop  an ‘empty feeling’ within. </a:t>
            </a:r>
            <a:endParaRPr lang="en-GB" sz="1700" dirty="0"/>
          </a:p>
          <a:p>
            <a:pPr>
              <a:buNone/>
            </a:pPr>
            <a:r>
              <a:rPr lang="en-GB" sz="1700" b="1" dirty="0" smtClean="0"/>
              <a:t>Research</a:t>
            </a:r>
            <a:endParaRPr lang="en-GB" sz="1700" b="1" dirty="0"/>
          </a:p>
          <a:p>
            <a:r>
              <a:rPr lang="en-GB" sz="1700" dirty="0" err="1"/>
              <a:t>Lepper</a:t>
            </a:r>
            <a:r>
              <a:rPr lang="en-GB" sz="1700" dirty="0"/>
              <a:t>, Greene and </a:t>
            </a:r>
            <a:r>
              <a:rPr lang="en-GB" sz="1700" dirty="0" err="1"/>
              <a:t>Nisbett</a:t>
            </a:r>
            <a:r>
              <a:rPr lang="en-GB" sz="1700" dirty="0"/>
              <a:t> (1973) asked two groups of children to do some drawings. One group was promised a 'good player medal' for their work and the other was promised nothing. On a return visit, the groups were given paper and crayons and what they did was observed. The group who had been given the medal for drawing previously spent significantly less this time drawing as compared with the no-reward group</a:t>
            </a:r>
            <a:r>
              <a:rPr lang="en-GB" sz="1700" dirty="0" smtClean="0"/>
              <a:t>. The no-reward group did it for the fun of it and were more productive. </a:t>
            </a:r>
            <a:endParaRPr lang="en-GB" sz="1700" dirty="0"/>
          </a:p>
          <a:p>
            <a:pPr>
              <a:buNone/>
            </a:pPr>
            <a:r>
              <a:rPr lang="en-GB" sz="1700" b="1" dirty="0"/>
              <a:t>Example</a:t>
            </a:r>
          </a:p>
          <a:p>
            <a:r>
              <a:rPr lang="en-GB" sz="1700" dirty="0"/>
              <a:t>Supermarkets use loyalty cards and discounts, airlines use air miles, companies use bonuses and commissions. Extrinsic motivation is everywhere.</a:t>
            </a:r>
          </a:p>
          <a:p>
            <a:pPr>
              <a:buNone/>
            </a:pPr>
            <a:r>
              <a:rPr lang="en-GB" sz="1700" b="1" dirty="0" smtClean="0"/>
              <a:t>In Practice</a:t>
            </a:r>
            <a:endParaRPr lang="en-GB" sz="1700" b="1" dirty="0"/>
          </a:p>
          <a:p>
            <a:r>
              <a:rPr lang="en-GB" sz="1700" b="1" dirty="0" smtClean="0"/>
              <a:t>When People do what they love and are rewarded for it there is a WIN/WIN situation. </a:t>
            </a:r>
          </a:p>
          <a:p>
            <a:endParaRPr lang="en-GB" sz="1700" dirty="0"/>
          </a:p>
        </p:txBody>
      </p:sp>
      <p:sp>
        <p:nvSpPr>
          <p:cNvPr id="4" name="TextBox 3"/>
          <p:cNvSpPr txBox="1"/>
          <p:nvPr/>
        </p:nvSpPr>
        <p:spPr>
          <a:xfrm>
            <a:off x="0" y="6611803"/>
            <a:ext cx="2285984" cy="246197"/>
          </a:xfrm>
          <a:prstGeom prst="rect">
            <a:avLst/>
          </a:prstGeom>
          <a:noFill/>
        </p:spPr>
        <p:txBody>
          <a:bodyPr wrap="square" rtlCol="0">
            <a:spAutoFit/>
          </a:bodyPr>
          <a:lstStyle/>
          <a:p>
            <a:r>
              <a:rPr lang="en-GB" sz="1000" dirty="0" smtClean="0"/>
              <a:t>Based on: </a:t>
            </a:r>
            <a:r>
              <a:rPr lang="en-GB" sz="1000" dirty="0" smtClean="0">
                <a:hlinkClick r:id="rId2"/>
              </a:rPr>
              <a:t>http://changingminds.org</a:t>
            </a:r>
            <a:r>
              <a:rPr lang="en-GB" sz="1000" dirty="0" smtClean="0"/>
              <a:t> </a:t>
            </a:r>
            <a:endParaRPr lang="en-GB" sz="10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7174"/>
            <a:ext cx="8229600" cy="1143000"/>
          </a:xfrm>
        </p:spPr>
        <p:txBody>
          <a:bodyPr>
            <a:normAutofit/>
          </a:bodyPr>
          <a:lstStyle/>
          <a:p>
            <a:r>
              <a:rPr lang="en-GB" sz="3200" b="1" u="sng" dirty="0" smtClean="0"/>
              <a:t>Content theories of motivation</a:t>
            </a:r>
            <a:endParaRPr lang="en-GB" sz="3200" b="1" u="sng" dirty="0"/>
          </a:p>
        </p:txBody>
      </p:sp>
      <p:sp>
        <p:nvSpPr>
          <p:cNvPr id="3" name="Content Placeholder 2"/>
          <p:cNvSpPr>
            <a:spLocks noGrp="1"/>
          </p:cNvSpPr>
          <p:nvPr>
            <p:ph idx="1"/>
          </p:nvPr>
        </p:nvSpPr>
        <p:spPr>
          <a:xfrm>
            <a:off x="214282" y="1285861"/>
            <a:ext cx="8929718" cy="2857520"/>
          </a:xfrm>
        </p:spPr>
        <p:txBody>
          <a:bodyPr>
            <a:normAutofit/>
          </a:bodyPr>
          <a:lstStyle/>
          <a:p>
            <a:pPr>
              <a:buNone/>
            </a:pPr>
            <a:r>
              <a:rPr lang="en-GB" sz="2000" i="1" dirty="0" smtClean="0"/>
              <a:t>Content theories </a:t>
            </a:r>
            <a:r>
              <a:rPr lang="en-GB" sz="2000" dirty="0" smtClean="0"/>
              <a:t>of motivation define it in terms of ‘</a:t>
            </a:r>
            <a:r>
              <a:rPr lang="en-GB" sz="2000" b="1" dirty="0" smtClean="0"/>
              <a:t>satisfaction of personal needs’</a:t>
            </a:r>
            <a:r>
              <a:rPr lang="en-GB" sz="2000" dirty="0" smtClean="0"/>
              <a:t>.</a:t>
            </a:r>
          </a:p>
          <a:p>
            <a:r>
              <a:rPr lang="en-GB" sz="2000" b="1" dirty="0" err="1" smtClean="0"/>
              <a:t>Alderfer's</a:t>
            </a:r>
            <a:r>
              <a:rPr lang="en-GB" sz="2000" b="1" dirty="0" smtClean="0"/>
              <a:t> ERG Theory: </a:t>
            </a:r>
            <a:r>
              <a:rPr lang="en-GB" sz="2000" dirty="0" smtClean="0"/>
              <a:t>three key needs.</a:t>
            </a:r>
          </a:p>
          <a:p>
            <a:r>
              <a:rPr lang="en-GB" sz="2000" b="1" dirty="0" smtClean="0"/>
              <a:t>Herzberg's Motivation-Hygiene Theory</a:t>
            </a:r>
            <a:r>
              <a:rPr lang="en-GB" sz="2000" dirty="0" smtClean="0"/>
              <a:t>.</a:t>
            </a:r>
          </a:p>
          <a:p>
            <a:r>
              <a:rPr lang="en-GB" sz="2000" b="1" dirty="0" smtClean="0"/>
              <a:t>Maslow's Hierarchy of Needs: </a:t>
            </a:r>
            <a:r>
              <a:rPr lang="en-GB" sz="2000" dirty="0" smtClean="0"/>
              <a:t>5 need model. *****</a:t>
            </a:r>
          </a:p>
          <a:p>
            <a:r>
              <a:rPr lang="en-GB" sz="2000" b="1" dirty="0" smtClean="0"/>
              <a:t>McClelland's Acquired Needs Theory</a:t>
            </a:r>
            <a:r>
              <a:rPr lang="en-GB" sz="2000" dirty="0" smtClean="0"/>
              <a:t> also a three-need model.</a:t>
            </a:r>
          </a:p>
          <a:p>
            <a:r>
              <a:rPr lang="en-GB" sz="2000" b="1" dirty="0" smtClean="0"/>
              <a:t>Mumford's Needs: </a:t>
            </a:r>
            <a:r>
              <a:rPr lang="en-GB" sz="2000" dirty="0" smtClean="0"/>
              <a:t>four basic needs of workers.</a:t>
            </a:r>
          </a:p>
          <a:p>
            <a:r>
              <a:rPr lang="en-GB" sz="2000" b="1" dirty="0" err="1" smtClean="0"/>
              <a:t>Veroff's</a:t>
            </a:r>
            <a:r>
              <a:rPr lang="en-GB" sz="2000" b="1" dirty="0" smtClean="0"/>
              <a:t> Taxonomy: </a:t>
            </a:r>
            <a:r>
              <a:rPr lang="en-GB" sz="2000" dirty="0" smtClean="0"/>
              <a:t>six achievement goals.</a:t>
            </a:r>
          </a:p>
          <a:p>
            <a:endParaRPr lang="en-GB" sz="2000" dirty="0"/>
          </a:p>
        </p:txBody>
      </p:sp>
      <p:sp>
        <p:nvSpPr>
          <p:cNvPr id="4" name="TextBox 3"/>
          <p:cNvSpPr txBox="1"/>
          <p:nvPr/>
        </p:nvSpPr>
        <p:spPr>
          <a:xfrm>
            <a:off x="0" y="6643710"/>
            <a:ext cx="6500826" cy="215444"/>
          </a:xfrm>
          <a:prstGeom prst="rect">
            <a:avLst/>
          </a:prstGeom>
          <a:noFill/>
        </p:spPr>
        <p:txBody>
          <a:bodyPr wrap="square" rtlCol="0">
            <a:spAutoFit/>
          </a:bodyPr>
          <a:lstStyle/>
          <a:p>
            <a:r>
              <a:rPr lang="en-GB" sz="800" dirty="0" smtClean="0"/>
              <a:t>For more information: </a:t>
            </a:r>
            <a:r>
              <a:rPr lang="en-GB" sz="800" dirty="0" smtClean="0">
                <a:hlinkClick r:id="rId2"/>
              </a:rPr>
              <a:t>http://changingminds.org/explanations/motivation/motivation.htm</a:t>
            </a:r>
            <a:endParaRPr lang="en-GB" sz="800" dirty="0"/>
          </a:p>
        </p:txBody>
      </p:sp>
      <p:sp>
        <p:nvSpPr>
          <p:cNvPr id="5" name="Title 1"/>
          <p:cNvSpPr txBox="1">
            <a:spLocks/>
          </p:cNvSpPr>
          <p:nvPr/>
        </p:nvSpPr>
        <p:spPr>
          <a:xfrm>
            <a:off x="414366" y="3714760"/>
            <a:ext cx="8229600" cy="114300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200" b="1" i="0" u="sng" strike="noStrike" kern="1200" cap="none" spc="0" normalizeH="0" baseline="0" noProof="0" dirty="0" smtClean="0">
                <a:ln>
                  <a:noFill/>
                </a:ln>
                <a:solidFill>
                  <a:schemeClr val="tx1"/>
                </a:solidFill>
                <a:effectLst/>
                <a:uLnTx/>
                <a:uFillTx/>
                <a:latin typeface="+mj-lt"/>
                <a:ea typeface="+mj-ea"/>
                <a:cs typeface="+mj-cs"/>
              </a:rPr>
              <a:t>Process theories</a:t>
            </a:r>
            <a:endParaRPr kumimoji="0" lang="en-GB" sz="3200" b="1" i="0" u="sng" strike="noStrike" kern="1200" cap="none" spc="0" normalizeH="0" baseline="0" noProof="0" dirty="0">
              <a:ln>
                <a:noFill/>
              </a:ln>
              <a:solidFill>
                <a:schemeClr val="tx1"/>
              </a:solidFill>
              <a:effectLst/>
              <a:uLnTx/>
              <a:uFillTx/>
              <a:latin typeface="+mj-lt"/>
              <a:ea typeface="+mj-ea"/>
              <a:cs typeface="+mj-cs"/>
            </a:endParaRPr>
          </a:p>
        </p:txBody>
      </p:sp>
      <p:sp>
        <p:nvSpPr>
          <p:cNvPr id="6" name="Content Placeholder 2"/>
          <p:cNvSpPr txBox="1">
            <a:spLocks/>
          </p:cNvSpPr>
          <p:nvPr/>
        </p:nvSpPr>
        <p:spPr>
          <a:xfrm>
            <a:off x="214282" y="4572008"/>
            <a:ext cx="8715436" cy="2071702"/>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000" b="0" i="1" u="none" strike="noStrike" kern="1200" cap="none" spc="0" normalizeH="0" baseline="0" noProof="0" dirty="0" smtClean="0">
                <a:ln>
                  <a:noFill/>
                </a:ln>
                <a:solidFill>
                  <a:schemeClr val="tx1"/>
                </a:solidFill>
                <a:effectLst/>
                <a:uLnTx/>
                <a:uFillTx/>
                <a:latin typeface="+mn-lt"/>
                <a:ea typeface="+mn-ea"/>
                <a:cs typeface="+mn-cs"/>
              </a:rPr>
              <a:t>Process theories </a:t>
            </a:r>
            <a:r>
              <a:rPr kumimoji="0" lang="en-GB" sz="2000" b="0" i="0" u="none" strike="noStrike" kern="1200" cap="none" spc="0" normalizeH="0" baseline="0" noProof="0" dirty="0" smtClean="0">
                <a:ln>
                  <a:noFill/>
                </a:ln>
                <a:solidFill>
                  <a:schemeClr val="tx1"/>
                </a:solidFill>
                <a:effectLst/>
                <a:uLnTx/>
                <a:uFillTx/>
                <a:latin typeface="+mn-lt"/>
                <a:ea typeface="+mn-ea"/>
                <a:cs typeface="+mn-cs"/>
              </a:rPr>
              <a:t>of motivation define in terms of a ‘</a:t>
            </a:r>
            <a:r>
              <a:rPr kumimoji="0" lang="en-GB" sz="2000" b="1" i="0" u="none" strike="noStrike" kern="1200" cap="none" spc="0" normalizeH="0" baseline="0" noProof="0" dirty="0" smtClean="0">
                <a:ln>
                  <a:noFill/>
                </a:ln>
                <a:solidFill>
                  <a:schemeClr val="tx1"/>
                </a:solidFill>
                <a:effectLst/>
                <a:uLnTx/>
                <a:uFillTx/>
                <a:latin typeface="+mn-lt"/>
                <a:ea typeface="+mn-ea"/>
                <a:cs typeface="+mn-cs"/>
              </a:rPr>
              <a:t>rational cognitive process’</a:t>
            </a:r>
            <a:r>
              <a:rPr kumimoji="0" lang="en-GB" sz="2000" b="0" i="0" u="none" strike="noStrike" kern="1200" cap="none" spc="0" normalizeH="0" baseline="0" noProof="0" dirty="0" smtClean="0">
                <a:ln>
                  <a:noFill/>
                </a:ln>
                <a:solidFill>
                  <a:schemeClr val="tx1"/>
                </a:solidFill>
                <a:effectLst/>
                <a:uLnTx/>
                <a:uFillTx/>
                <a:latin typeface="+mn-lt"/>
                <a:ea typeface="+mn-ea"/>
                <a:cs typeface="+mn-cs"/>
              </a:rPr>
              <a:t>. To derive the best course of action for oneself:</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000" b="0" i="0" u="none" strike="noStrike" kern="1200" cap="none" spc="0" normalizeH="0" baseline="0" noProof="0" dirty="0" smtClean="0">
                <a:ln>
                  <a:noFill/>
                </a:ln>
                <a:solidFill>
                  <a:schemeClr val="tx1"/>
                </a:solidFill>
                <a:effectLst/>
                <a:uLnTx/>
                <a:uFillTx/>
                <a:latin typeface="+mn-lt"/>
                <a:ea typeface="+mn-ea"/>
                <a:cs typeface="+mn-cs"/>
                <a:hlinkClick r:id="rId3"/>
              </a:rPr>
              <a:t>Adams' Equity Theory</a:t>
            </a:r>
            <a:r>
              <a:rPr kumimoji="0" lang="en-GB" sz="2000" b="0" i="0" u="none" strike="noStrike" kern="1200" cap="none" spc="0" normalizeH="0" baseline="0" noProof="0" dirty="0" smtClean="0">
                <a:ln>
                  <a:noFill/>
                </a:ln>
                <a:solidFill>
                  <a:schemeClr val="tx1"/>
                </a:solidFill>
                <a:effectLst/>
                <a:uLnTx/>
                <a:uFillTx/>
                <a:latin typeface="+mn-lt"/>
                <a:ea typeface="+mn-ea"/>
                <a:cs typeface="+mn-cs"/>
              </a:rPr>
              <a:t>: Balanced give and take.</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000" b="0" i="0" u="none" strike="noStrike" kern="1200" cap="none" spc="0" normalizeH="0" baseline="0" noProof="0" dirty="0" smtClean="0">
                <a:ln>
                  <a:noFill/>
                </a:ln>
                <a:solidFill>
                  <a:schemeClr val="tx1"/>
                </a:solidFill>
                <a:effectLst/>
                <a:uLnTx/>
                <a:uFillTx/>
                <a:latin typeface="+mn-lt"/>
                <a:ea typeface="+mn-ea"/>
                <a:cs typeface="+mn-cs"/>
                <a:hlinkClick r:id="rId4"/>
              </a:rPr>
              <a:t>Vroom's Expectancy Theory</a:t>
            </a:r>
            <a:r>
              <a:rPr kumimoji="0" lang="en-GB" sz="2000" b="0" i="0" u="none" strike="noStrike" kern="1200" cap="none" spc="0" normalizeH="0" baseline="0" noProof="0" dirty="0" smtClean="0">
                <a:ln>
                  <a:noFill/>
                </a:ln>
                <a:solidFill>
                  <a:schemeClr val="tx1"/>
                </a:solidFill>
                <a:effectLst/>
                <a:uLnTx/>
                <a:uFillTx/>
                <a:latin typeface="+mn-lt"/>
                <a:ea typeface="+mn-ea"/>
                <a:cs typeface="+mn-cs"/>
              </a:rPr>
              <a:t>: We expect what we predict.</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000" b="0" i="0" u="none" strike="noStrike" kern="1200" cap="none" spc="0" normalizeH="0" baseline="0" noProof="0" dirty="0" err="1" smtClean="0">
                <a:ln>
                  <a:noFill/>
                </a:ln>
                <a:solidFill>
                  <a:schemeClr val="tx1"/>
                </a:solidFill>
                <a:effectLst/>
                <a:uLnTx/>
                <a:uFillTx/>
                <a:latin typeface="+mn-lt"/>
                <a:ea typeface="+mn-ea"/>
                <a:cs typeface="+mn-cs"/>
                <a:hlinkClick r:id="rId5"/>
              </a:rPr>
              <a:t>Kahler's</a:t>
            </a:r>
            <a:r>
              <a:rPr kumimoji="0" lang="en-GB" sz="2000" b="0" i="0" u="none" strike="noStrike" kern="1200" cap="none" spc="0" normalizeH="0" baseline="0" noProof="0" dirty="0" smtClean="0">
                <a:ln>
                  <a:noFill/>
                </a:ln>
                <a:solidFill>
                  <a:schemeClr val="tx1"/>
                </a:solidFill>
                <a:effectLst/>
                <a:uLnTx/>
                <a:uFillTx/>
                <a:latin typeface="+mn-lt"/>
                <a:ea typeface="+mn-ea"/>
                <a:cs typeface="+mn-cs"/>
                <a:hlinkClick r:id="rId5"/>
              </a:rPr>
              <a:t> Drivers</a:t>
            </a:r>
            <a:r>
              <a:rPr kumimoji="0" lang="en-GB" sz="2000" b="0" i="0" u="none" strike="noStrike" kern="1200" cap="none" spc="0" normalizeH="0" baseline="0" noProof="0" dirty="0" smtClean="0">
                <a:ln>
                  <a:noFill/>
                </a:ln>
                <a:solidFill>
                  <a:schemeClr val="tx1"/>
                </a:solidFill>
                <a:effectLst/>
                <a:uLnTx/>
                <a:uFillTx/>
                <a:latin typeface="+mn-lt"/>
                <a:ea typeface="+mn-ea"/>
                <a:cs typeface="+mn-cs"/>
              </a:rPr>
              <a:t>: I must be perfect, strong, etc.</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2000" b="0" i="0" u="none" strike="noStrike" kern="1200" cap="none" spc="0" normalizeH="0" baseline="0" noProof="0" dirty="0">
              <a:ln>
                <a:noFill/>
              </a:ln>
              <a:solidFill>
                <a:schemeClr val="tx1"/>
              </a:solidFill>
              <a:effectLst/>
              <a:uLnTx/>
              <a:uFillTx/>
              <a:latin typeface="+mn-lt"/>
              <a:ea typeface="+mn-ea"/>
              <a:cs typeface="+mn-cs"/>
            </a:endParaRPr>
          </a:p>
        </p:txBody>
      </p:sp>
      <p:sp>
        <p:nvSpPr>
          <p:cNvPr id="7" name="TextBox 6"/>
          <p:cNvSpPr txBox="1"/>
          <p:nvPr/>
        </p:nvSpPr>
        <p:spPr>
          <a:xfrm>
            <a:off x="3571868" y="214290"/>
            <a:ext cx="1701107" cy="369332"/>
          </a:xfrm>
          <a:prstGeom prst="rect">
            <a:avLst/>
          </a:prstGeom>
          <a:noFill/>
        </p:spPr>
        <p:txBody>
          <a:bodyPr wrap="none" rtlCol="0">
            <a:spAutoFit/>
          </a:bodyPr>
          <a:lstStyle/>
          <a:p>
            <a:r>
              <a:rPr lang="en-GB" b="1" u="sng" dirty="0" smtClean="0"/>
              <a:t>Lots of Theories</a:t>
            </a:r>
            <a:endParaRPr lang="en-GB" b="1" u="sng" dirty="0"/>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910" y="142852"/>
            <a:ext cx="8229600" cy="1143000"/>
          </a:xfrm>
        </p:spPr>
        <p:txBody>
          <a:bodyPr>
            <a:normAutofit/>
          </a:bodyPr>
          <a:lstStyle/>
          <a:p>
            <a:r>
              <a:rPr lang="en-GB" u="sng" dirty="0" smtClean="0"/>
              <a:t>Maslow's Hierarchy of needs</a:t>
            </a:r>
            <a:endParaRPr lang="en-GB" u="sng" dirty="0"/>
          </a:p>
        </p:txBody>
      </p:sp>
      <p:sp>
        <p:nvSpPr>
          <p:cNvPr id="3" name="Content Placeholder 2"/>
          <p:cNvSpPr>
            <a:spLocks noGrp="1"/>
          </p:cNvSpPr>
          <p:nvPr>
            <p:ph idx="1"/>
          </p:nvPr>
        </p:nvSpPr>
        <p:spPr>
          <a:xfrm>
            <a:off x="0" y="1357298"/>
            <a:ext cx="7143768" cy="4929222"/>
          </a:xfrm>
        </p:spPr>
        <p:txBody>
          <a:bodyPr>
            <a:noAutofit/>
          </a:bodyPr>
          <a:lstStyle/>
          <a:p>
            <a:pPr algn="just"/>
            <a:r>
              <a:rPr lang="en-GB" sz="2000" dirty="0" smtClean="0"/>
              <a:t>In 1943 Abraham Maslow, one of the founding fathers of humanist approaches to management, wrote an influential paper</a:t>
            </a:r>
            <a:r>
              <a:rPr lang="en-GB" sz="2000" b="1" dirty="0" smtClean="0"/>
              <a:t> </a:t>
            </a:r>
            <a:r>
              <a:rPr lang="en-GB" sz="2000" dirty="0" smtClean="0"/>
              <a:t>that </a:t>
            </a:r>
            <a:r>
              <a:rPr lang="en-GB" sz="2000" b="1" dirty="0" smtClean="0"/>
              <a:t>set out 5 fundamental human needs </a:t>
            </a:r>
            <a:r>
              <a:rPr lang="en-GB" sz="2000" dirty="0" smtClean="0"/>
              <a:t>and their hierarchical nature. They are quoted and taught so widely now that </a:t>
            </a:r>
            <a:r>
              <a:rPr lang="en-GB" sz="2000" b="1" dirty="0" smtClean="0"/>
              <a:t>many people perceive this model as the definitive set of needs and do not look further</a:t>
            </a:r>
            <a:r>
              <a:rPr lang="en-GB" sz="2000" dirty="0" smtClean="0"/>
              <a:t>.</a:t>
            </a:r>
          </a:p>
          <a:p>
            <a:pPr algn="just">
              <a:buNone/>
            </a:pPr>
            <a:endParaRPr lang="en-GB" sz="2000" dirty="0" smtClean="0"/>
          </a:p>
          <a:p>
            <a:pPr algn="just">
              <a:buNone/>
            </a:pPr>
            <a:r>
              <a:rPr lang="en-GB" sz="2000" b="1" dirty="0" smtClean="0"/>
              <a:t>The hierarchical effect</a:t>
            </a:r>
          </a:p>
          <a:p>
            <a:pPr algn="just"/>
            <a:r>
              <a:rPr lang="en-GB" sz="2000" dirty="0" smtClean="0"/>
              <a:t>A key aspect of the model is </a:t>
            </a:r>
            <a:r>
              <a:rPr lang="en-GB" sz="2000" b="1" dirty="0" smtClean="0"/>
              <a:t>the hierarchical nature of the needs</a:t>
            </a:r>
            <a:r>
              <a:rPr lang="en-GB" sz="2000" dirty="0" smtClean="0"/>
              <a:t>. The lower the needs in the hierarchy, the more fundamental they are and the more a person will tend to abandon the higher needs in order to pay attention to sufficiently meeting the lower needs. For example, when we are ill, all we want is to get better.</a:t>
            </a:r>
          </a:p>
          <a:p>
            <a:pPr algn="just"/>
            <a:endParaRPr lang="en-GB" sz="2000" dirty="0" smtClean="0"/>
          </a:p>
          <a:p>
            <a:pPr algn="just"/>
            <a:endParaRPr lang="en-GB" sz="2000" dirty="0"/>
          </a:p>
        </p:txBody>
      </p:sp>
      <p:pic>
        <p:nvPicPr>
          <p:cNvPr id="2050" name="Picture 2" descr="http://www.valuebasedmanagement.net/images/picture_maslow.jpg"/>
          <p:cNvPicPr>
            <a:picLocks noChangeAspect="1" noChangeArrowheads="1"/>
          </p:cNvPicPr>
          <p:nvPr/>
        </p:nvPicPr>
        <p:blipFill>
          <a:blip r:embed="rId2" cstate="print"/>
          <a:srcRect/>
          <a:stretch>
            <a:fillRect/>
          </a:stretch>
        </p:blipFill>
        <p:spPr bwMode="auto">
          <a:xfrm>
            <a:off x="7224741" y="1490664"/>
            <a:ext cx="1419225" cy="215265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4290"/>
            <a:ext cx="8229600" cy="1143000"/>
          </a:xfrm>
        </p:spPr>
        <p:txBody>
          <a:bodyPr>
            <a:normAutofit/>
          </a:bodyPr>
          <a:lstStyle/>
          <a:p>
            <a:r>
              <a:rPr lang="en-GB" u="sng" dirty="0" smtClean="0"/>
              <a:t>Maslow’s 5 needs</a:t>
            </a:r>
            <a:endParaRPr lang="en-GB" u="sng" dirty="0"/>
          </a:p>
        </p:txBody>
      </p:sp>
      <p:sp>
        <p:nvSpPr>
          <p:cNvPr id="3" name="Content Placeholder 2"/>
          <p:cNvSpPr>
            <a:spLocks noGrp="1"/>
          </p:cNvSpPr>
          <p:nvPr>
            <p:ph idx="1"/>
          </p:nvPr>
        </p:nvSpPr>
        <p:spPr>
          <a:xfrm>
            <a:off x="0" y="1357298"/>
            <a:ext cx="9144000" cy="5000660"/>
          </a:xfrm>
        </p:spPr>
        <p:txBody>
          <a:bodyPr>
            <a:normAutofit fontScale="77500" lnSpcReduction="20000"/>
          </a:bodyPr>
          <a:lstStyle/>
          <a:p>
            <a:r>
              <a:rPr lang="en-GB" dirty="0" smtClean="0"/>
              <a:t>According to Abraham Maslow humans have five needs and Human motivation and behaviour is strongly influenced by these fundamental needs.</a:t>
            </a:r>
          </a:p>
          <a:p>
            <a:r>
              <a:rPr lang="en-GB" dirty="0" smtClean="0"/>
              <a:t>Humans must meet the lower more important needs first and then they become less important and humans can move to a higher level. Each level has a pleasure. </a:t>
            </a:r>
          </a:p>
          <a:p>
            <a:r>
              <a:rPr lang="en-GB" dirty="0" smtClean="0"/>
              <a:t>Five (5) Maslow’s basic needs:</a:t>
            </a:r>
          </a:p>
          <a:p>
            <a:pPr marL="971550" lvl="1" indent="-514350">
              <a:buFont typeface="+mj-lt"/>
              <a:buAutoNum type="arabicPeriod"/>
            </a:pPr>
            <a:r>
              <a:rPr lang="en-GB" b="1" dirty="0" smtClean="0"/>
              <a:t>Physiological Needs</a:t>
            </a:r>
            <a:r>
              <a:rPr lang="en-GB" dirty="0" smtClean="0"/>
              <a:t> – we first desire food, water, clothing, shelter, and biological needs such as breathing and so forth.</a:t>
            </a:r>
          </a:p>
          <a:p>
            <a:pPr marL="971550" lvl="1" indent="-514350">
              <a:buFont typeface="+mj-lt"/>
              <a:buAutoNum type="arabicPeriod"/>
            </a:pPr>
            <a:r>
              <a:rPr lang="en-GB" b="1" dirty="0" smtClean="0"/>
              <a:t>Safety and Security Needs</a:t>
            </a:r>
            <a:r>
              <a:rPr lang="en-GB" dirty="0" smtClean="0"/>
              <a:t> –we want a home, a job, money.</a:t>
            </a:r>
          </a:p>
          <a:p>
            <a:pPr marL="971550" lvl="1" indent="-514350">
              <a:buFont typeface="+mj-lt"/>
              <a:buAutoNum type="arabicPeriod"/>
            </a:pPr>
            <a:r>
              <a:rPr lang="en-GB" b="1" dirty="0" smtClean="0"/>
              <a:t>Social Needs</a:t>
            </a:r>
            <a:r>
              <a:rPr lang="en-GB" dirty="0" smtClean="0"/>
              <a:t> – we want to have friends, a family,  a partner.</a:t>
            </a:r>
          </a:p>
          <a:p>
            <a:pPr marL="971550" lvl="1" indent="-514350">
              <a:buFont typeface="+mj-lt"/>
              <a:buAutoNum type="arabicPeriod"/>
            </a:pPr>
            <a:r>
              <a:rPr lang="en-GB" b="1" dirty="0" smtClean="0"/>
              <a:t>Esteem Needs</a:t>
            </a:r>
            <a:r>
              <a:rPr lang="en-GB" dirty="0" smtClean="0"/>
              <a:t> – we want to be loved, to receive praise, self-respect, self-esteem, self-confidence, recognition.</a:t>
            </a:r>
          </a:p>
          <a:p>
            <a:pPr marL="971550" lvl="1" indent="-514350">
              <a:buFont typeface="+mj-lt"/>
              <a:buAutoNum type="arabicPeriod"/>
            </a:pPr>
            <a:r>
              <a:rPr lang="en-GB" b="1" dirty="0" smtClean="0"/>
              <a:t>Self Actualization Needs</a:t>
            </a:r>
            <a:r>
              <a:rPr lang="en-GB" dirty="0" smtClean="0"/>
              <a:t> – to achieve one’s full and unique potential, to become all that we are capable of becoming. </a:t>
            </a:r>
          </a:p>
          <a:p>
            <a:endParaRPr lang="en-GB"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6642580"/>
            <a:ext cx="5036956" cy="215444"/>
          </a:xfrm>
          <a:prstGeom prst="rect">
            <a:avLst/>
          </a:prstGeom>
          <a:noFill/>
        </p:spPr>
        <p:txBody>
          <a:bodyPr wrap="none" rtlCol="0">
            <a:spAutoFit/>
          </a:bodyPr>
          <a:lstStyle/>
          <a:p>
            <a:r>
              <a:rPr lang="en-GB" sz="800" dirty="0" smtClean="0"/>
              <a:t>Image ref: </a:t>
            </a:r>
            <a:r>
              <a:rPr lang="en-GB" sz="800" dirty="0" smtClean="0">
                <a:hlinkClick r:id="rId2"/>
              </a:rPr>
              <a:t>http://3.bp.blogspot.com/-LRTr9NsFCZU/Tcvf0xpGSDI/AAAAAAAACR8/IYdK_PRwdGk/s1600/maslow1.jpg</a:t>
            </a:r>
            <a:r>
              <a:rPr lang="en-GB" sz="800" dirty="0" smtClean="0"/>
              <a:t> </a:t>
            </a:r>
            <a:endParaRPr lang="en-GB" sz="800" dirty="0"/>
          </a:p>
        </p:txBody>
      </p:sp>
      <p:pic>
        <p:nvPicPr>
          <p:cNvPr id="1026" name="Picture 2"/>
          <p:cNvPicPr>
            <a:picLocks noChangeAspect="1" noChangeArrowheads="1"/>
          </p:cNvPicPr>
          <p:nvPr/>
        </p:nvPicPr>
        <p:blipFill>
          <a:blip r:embed="rId3" cstate="print"/>
          <a:srcRect/>
          <a:stretch>
            <a:fillRect/>
          </a:stretch>
        </p:blipFill>
        <p:spPr bwMode="auto">
          <a:xfrm>
            <a:off x="1571604" y="928670"/>
            <a:ext cx="6286544" cy="5502508"/>
          </a:xfrm>
          <a:prstGeom prst="rect">
            <a:avLst/>
          </a:prstGeom>
          <a:noFill/>
          <a:ln w="9525">
            <a:noFill/>
            <a:miter lim="800000"/>
            <a:headEnd/>
            <a:tailEnd/>
          </a:ln>
          <a:effectLst/>
        </p:spPr>
      </p:pic>
      <p:sp>
        <p:nvSpPr>
          <p:cNvPr id="8" name="Title 1"/>
          <p:cNvSpPr>
            <a:spLocks noGrp="1"/>
          </p:cNvSpPr>
          <p:nvPr>
            <p:ph type="title"/>
          </p:nvPr>
        </p:nvSpPr>
        <p:spPr>
          <a:xfrm>
            <a:off x="628680" y="-16"/>
            <a:ext cx="8229600" cy="928686"/>
          </a:xfrm>
        </p:spPr>
        <p:txBody>
          <a:bodyPr>
            <a:normAutofit/>
          </a:bodyPr>
          <a:lstStyle/>
          <a:p>
            <a:r>
              <a:rPr lang="en-GB" u="sng" dirty="0" smtClean="0"/>
              <a:t>Maslow's Hierarchy of needs</a:t>
            </a:r>
            <a:endParaRPr lang="en-GB" u="sng"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u="sng" dirty="0" smtClean="0"/>
              <a:t>Three more needs</a:t>
            </a:r>
            <a:endParaRPr lang="en-GB" u="sng" dirty="0"/>
          </a:p>
        </p:txBody>
      </p:sp>
      <p:sp>
        <p:nvSpPr>
          <p:cNvPr id="3" name="Content Placeholder 2"/>
          <p:cNvSpPr>
            <a:spLocks noGrp="1"/>
          </p:cNvSpPr>
          <p:nvPr>
            <p:ph idx="1"/>
          </p:nvPr>
        </p:nvSpPr>
        <p:spPr>
          <a:xfrm>
            <a:off x="285720" y="1357298"/>
            <a:ext cx="8643998" cy="4740277"/>
          </a:xfrm>
        </p:spPr>
        <p:txBody>
          <a:bodyPr>
            <a:normAutofit fontScale="92500" lnSpcReduction="20000"/>
          </a:bodyPr>
          <a:lstStyle/>
          <a:p>
            <a:r>
              <a:rPr lang="en-GB" dirty="0" smtClean="0"/>
              <a:t>Maslow later added three more needs by splitting two of the above five needs.</a:t>
            </a:r>
          </a:p>
          <a:p>
            <a:r>
              <a:rPr lang="en-GB" dirty="0" smtClean="0"/>
              <a:t>Between esteem and self-actualization the following needs were added:</a:t>
            </a:r>
          </a:p>
          <a:p>
            <a:pPr marL="971550" lvl="1" indent="-514350">
              <a:buFont typeface="+mj-lt"/>
              <a:buAutoNum type="arabicPeriod"/>
            </a:pPr>
            <a:r>
              <a:rPr lang="en-GB" b="1" dirty="0" smtClean="0"/>
              <a:t>The Need to Know and understand e.g. Academic</a:t>
            </a:r>
            <a:endParaRPr lang="en-GB" dirty="0" smtClean="0"/>
          </a:p>
          <a:p>
            <a:pPr marL="971550" lvl="1" indent="-514350">
              <a:buFont typeface="+mj-lt"/>
              <a:buAutoNum type="arabicPeriod"/>
            </a:pPr>
            <a:r>
              <a:rPr lang="en-GB" b="1" dirty="0" smtClean="0"/>
              <a:t>The Need for Beauty e.g. Poet, Artist</a:t>
            </a:r>
            <a:endParaRPr lang="en-GB" dirty="0" smtClean="0"/>
          </a:p>
          <a:p>
            <a:r>
              <a:rPr lang="en-GB" dirty="0" smtClean="0"/>
              <a:t>Self-actualization was divided into:</a:t>
            </a:r>
          </a:p>
          <a:p>
            <a:pPr marL="914400" lvl="1" indent="-514350">
              <a:buFont typeface="+mj-lt"/>
              <a:buAutoNum type="arabicPeriod"/>
            </a:pPr>
            <a:r>
              <a:rPr lang="en-GB" b="1" dirty="0" smtClean="0"/>
              <a:t>Self-actualization</a:t>
            </a:r>
            <a:r>
              <a:rPr lang="en-GB" dirty="0" smtClean="0"/>
              <a:t>, which is realizing one's own potential, as above.</a:t>
            </a:r>
          </a:p>
          <a:p>
            <a:pPr marL="914400" lvl="1" indent="-514350">
              <a:buFont typeface="+mj-lt"/>
              <a:buAutoNum type="arabicPeriod"/>
            </a:pPr>
            <a:r>
              <a:rPr lang="en-GB" b="1" dirty="0" smtClean="0"/>
              <a:t>Transcendence</a:t>
            </a:r>
            <a:r>
              <a:rPr lang="en-GB" dirty="0" smtClean="0"/>
              <a:t>, which is helping others to achieve their potential.</a:t>
            </a:r>
          </a:p>
          <a:p>
            <a:endParaRPr lang="en-GB" dirty="0"/>
          </a:p>
        </p:txBody>
      </p:sp>
      <p:sp>
        <p:nvSpPr>
          <p:cNvPr id="4" name="TextBox 3"/>
          <p:cNvSpPr txBox="1"/>
          <p:nvPr/>
        </p:nvSpPr>
        <p:spPr>
          <a:xfrm>
            <a:off x="0" y="6357958"/>
            <a:ext cx="4857752" cy="215444"/>
          </a:xfrm>
          <a:prstGeom prst="rect">
            <a:avLst/>
          </a:prstGeom>
          <a:noFill/>
        </p:spPr>
        <p:txBody>
          <a:bodyPr wrap="square" rtlCol="0">
            <a:spAutoFit/>
          </a:bodyPr>
          <a:lstStyle/>
          <a:p>
            <a:r>
              <a:rPr lang="en-GB" sz="800" dirty="0" smtClean="0">
                <a:hlinkClick r:id="rId2"/>
              </a:rPr>
              <a:t>http://changingminds.org/explanations/needs/maslow.htm</a:t>
            </a:r>
            <a:endParaRPr lang="en-GB" sz="8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2900"/>
            <a:ext cx="8229600" cy="1143000"/>
          </a:xfrm>
        </p:spPr>
        <p:txBody>
          <a:bodyPr>
            <a:normAutofit fontScale="90000"/>
          </a:bodyPr>
          <a:lstStyle/>
          <a:p>
            <a:r>
              <a:rPr lang="en-GB" b="1" u="sng" dirty="0" smtClean="0"/>
              <a:t>Self-Actualization &amp; Transcendence </a:t>
            </a:r>
            <a:endParaRPr lang="en-GB" u="sng" dirty="0"/>
          </a:p>
        </p:txBody>
      </p:sp>
      <p:sp>
        <p:nvSpPr>
          <p:cNvPr id="3" name="Content Placeholder 2"/>
          <p:cNvSpPr>
            <a:spLocks noGrp="1"/>
          </p:cNvSpPr>
          <p:nvPr>
            <p:ph idx="1"/>
          </p:nvPr>
        </p:nvSpPr>
        <p:spPr>
          <a:xfrm>
            <a:off x="0" y="785794"/>
            <a:ext cx="9144000" cy="5357850"/>
          </a:xfrm>
        </p:spPr>
        <p:txBody>
          <a:bodyPr>
            <a:noAutofit/>
          </a:bodyPr>
          <a:lstStyle/>
          <a:p>
            <a:r>
              <a:rPr lang="en-GB" sz="2000" dirty="0" smtClean="0"/>
              <a:t>Maslow theorized that individuals reach a level of self-actualization after completing a series of stages, starting with fulfilling the basic need for food and water, then to finding the safety of shelter and warmth, to finding respect and esteem. </a:t>
            </a:r>
          </a:p>
          <a:p>
            <a:r>
              <a:rPr lang="en-GB" sz="2000" dirty="0" smtClean="0"/>
              <a:t>After all these stages have been fulfilled the individual can begin to possess and achieve a deeper understanding of self and achieve transcendence and actualisation. As the individual works to achieve each level of need, the meeting of the next need is what determines the individual’s motivation and decision-making. </a:t>
            </a:r>
          </a:p>
          <a:p>
            <a:r>
              <a:rPr lang="en-GB" sz="2000" dirty="0" smtClean="0"/>
              <a:t>For example if a person is striving to meet their physical and self-esteem needs they will appropriately be concerned with meeting one's personal needs, however if these are satisfied and a person's behaviour could be </a:t>
            </a:r>
            <a:r>
              <a:rPr lang="en-GB" sz="2000" dirty="0" smtClean="0"/>
              <a:t>more </a:t>
            </a:r>
            <a:r>
              <a:rPr lang="en-GB" sz="2000" dirty="0" smtClean="0"/>
              <a:t>outward looking and philanthropic in nature (e.g. Charity work by Successful Entrepreneurs such as the Bill Gates Foundation, this activity is intrinsically motivated to help others for the love of humanity).</a:t>
            </a:r>
          </a:p>
          <a:p>
            <a:r>
              <a:rPr lang="en-GB" sz="2000" dirty="0" smtClean="0"/>
              <a:t>Maslow’s theory states that the lower needs of the hierarchy need to be satisfied before moving onto higher ones, however  other theorists state that we can work on several or all </a:t>
            </a:r>
            <a:r>
              <a:rPr lang="en-GB" sz="2000" dirty="0" smtClean="0"/>
              <a:t>levels of our </a:t>
            </a:r>
            <a:r>
              <a:rPr lang="en-GB" sz="2000" dirty="0" smtClean="0"/>
              <a:t>needs at the same time.</a:t>
            </a:r>
          </a:p>
          <a:p>
            <a:endParaRPr lang="en-GB" sz="2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u="sng" dirty="0" smtClean="0"/>
              <a:t>Self-Actualization &amp; Transcendence </a:t>
            </a:r>
            <a:endParaRPr lang="en-GB" dirty="0"/>
          </a:p>
        </p:txBody>
      </p:sp>
      <p:sp>
        <p:nvSpPr>
          <p:cNvPr id="3" name="Content Placeholder 2"/>
          <p:cNvSpPr>
            <a:spLocks noGrp="1"/>
          </p:cNvSpPr>
          <p:nvPr>
            <p:ph idx="1"/>
          </p:nvPr>
        </p:nvSpPr>
        <p:spPr>
          <a:xfrm>
            <a:off x="0" y="1600201"/>
            <a:ext cx="9001156" cy="3543312"/>
          </a:xfrm>
        </p:spPr>
        <p:txBody>
          <a:bodyPr>
            <a:noAutofit/>
          </a:bodyPr>
          <a:lstStyle/>
          <a:p>
            <a:r>
              <a:rPr lang="en-GB" sz="2400" dirty="0" smtClean="0"/>
              <a:t>At the top of Maslow’s pyramid is </a:t>
            </a:r>
            <a:r>
              <a:rPr lang="en-GB" sz="2400" dirty="0" smtClean="0"/>
              <a:t>transcendence </a:t>
            </a:r>
            <a:r>
              <a:rPr lang="en-GB" sz="2400" dirty="0" smtClean="0"/>
              <a:t>or becoming aware of and full-filling one’s </a:t>
            </a:r>
            <a:r>
              <a:rPr lang="en-GB" sz="2400" dirty="0" smtClean="0"/>
              <a:t>Authentic nature i.e. Enlightenment. </a:t>
            </a:r>
            <a:r>
              <a:rPr lang="en-GB" sz="2400" dirty="0" smtClean="0"/>
              <a:t>Transcendence means going beyond the Ego Personality state of conscious awareness to the original </a:t>
            </a:r>
            <a:r>
              <a:rPr lang="en-GB" sz="2400" dirty="0" smtClean="0"/>
              <a:t>true Authentic </a:t>
            </a:r>
            <a:r>
              <a:rPr lang="en-GB" sz="2400" dirty="0" smtClean="0"/>
              <a:t>self. </a:t>
            </a:r>
          </a:p>
          <a:p>
            <a:pPr>
              <a:buNone/>
            </a:pPr>
            <a:endParaRPr lang="en-GB" sz="2400" dirty="0" smtClean="0"/>
          </a:p>
          <a:p>
            <a:r>
              <a:rPr lang="en-GB" sz="2400" dirty="0" smtClean="0"/>
              <a:t> Viktor </a:t>
            </a:r>
            <a:r>
              <a:rPr lang="en-GB" sz="2400" dirty="0" err="1" smtClean="0"/>
              <a:t>Frankl</a:t>
            </a:r>
            <a:r>
              <a:rPr lang="en-GB" sz="2400" dirty="0" smtClean="0"/>
              <a:t> (a famous neurologist and psychiatrist 1905 - 1997) writes: Self-actualization is a </a:t>
            </a:r>
            <a:r>
              <a:rPr lang="en-GB" sz="2400" dirty="0" err="1" smtClean="0"/>
              <a:t>neffect</a:t>
            </a:r>
            <a:r>
              <a:rPr lang="en-GB" sz="2400" dirty="0" smtClean="0"/>
              <a:t> of self-transcendence. (ref)</a:t>
            </a:r>
          </a:p>
          <a:p>
            <a:endParaRPr lang="en-GB" sz="2400" dirty="0" smtClean="0"/>
          </a:p>
          <a:p>
            <a:r>
              <a:rPr lang="en-GB" sz="2400" dirty="0" smtClean="0"/>
              <a:t>That </a:t>
            </a:r>
            <a:r>
              <a:rPr lang="en-GB" sz="2400" dirty="0" smtClean="0"/>
              <a:t>is realising and being your Authentic Self  in the World.</a:t>
            </a:r>
          </a:p>
          <a:p>
            <a:pPr>
              <a:buNone/>
            </a:pPr>
            <a:endParaRPr lang="en-GB" sz="2400" dirty="0" smtClean="0"/>
          </a:p>
          <a:p>
            <a:pPr>
              <a:buNone/>
            </a:pPr>
            <a:endParaRPr lang="en-GB" sz="2400" dirty="0" smtClean="0"/>
          </a:p>
          <a:p>
            <a:pPr>
              <a:buNone/>
            </a:pPr>
            <a:r>
              <a:rPr lang="en-GB" sz="2400" dirty="0" smtClean="0"/>
              <a:t/>
            </a:r>
            <a:br>
              <a:rPr lang="en-GB" sz="2400" dirty="0" smtClean="0"/>
            </a:br>
            <a:r>
              <a:rPr lang="en-GB" sz="1000" dirty="0" smtClean="0"/>
              <a:t>ref: </a:t>
            </a:r>
            <a:r>
              <a:rPr lang="en-GB" sz="1000" dirty="0" smtClean="0">
                <a:hlinkClick r:id="rId2"/>
              </a:rPr>
              <a:t>http://psychology.wikia.com/wiki/Maslow%27s_hierarchy_of_needs#Self-transcendence</a:t>
            </a:r>
            <a:endParaRPr lang="en-GB" sz="1000" dirty="0" smtClean="0"/>
          </a:p>
          <a:p>
            <a:endParaRPr lang="en-GB" sz="24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www.creme-de-languedoc.com/images/info/articles/health-2.jpg"/>
          <p:cNvPicPr>
            <a:picLocks noChangeAspect="1" noChangeArrowheads="1"/>
          </p:cNvPicPr>
          <p:nvPr/>
        </p:nvPicPr>
        <p:blipFill>
          <a:blip r:embed="rId2" cstate="print"/>
          <a:srcRect/>
          <a:stretch>
            <a:fillRect/>
          </a:stretch>
        </p:blipFill>
        <p:spPr bwMode="auto">
          <a:xfrm>
            <a:off x="1500166" y="285728"/>
            <a:ext cx="5672240" cy="5500726"/>
          </a:xfrm>
          <a:prstGeom prst="rect">
            <a:avLst/>
          </a:prstGeom>
          <a:noFill/>
        </p:spPr>
      </p:pic>
      <p:sp>
        <p:nvSpPr>
          <p:cNvPr id="5" name="TextBox 4"/>
          <p:cNvSpPr txBox="1"/>
          <p:nvPr/>
        </p:nvSpPr>
        <p:spPr>
          <a:xfrm>
            <a:off x="0" y="6571142"/>
            <a:ext cx="6643702" cy="215444"/>
          </a:xfrm>
          <a:prstGeom prst="rect">
            <a:avLst/>
          </a:prstGeom>
          <a:noFill/>
        </p:spPr>
        <p:txBody>
          <a:bodyPr wrap="square" rtlCol="0">
            <a:spAutoFit/>
          </a:bodyPr>
          <a:lstStyle/>
          <a:p>
            <a:r>
              <a:rPr lang="en-GB" sz="800" dirty="0" smtClean="0">
                <a:hlinkClick r:id="rId3"/>
              </a:rPr>
              <a:t>http://www.creme-de-languedoc.com/images/info/articles/health-2.jpg</a:t>
            </a:r>
            <a:endParaRPr lang="en-GB" sz="8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1143000"/>
          </a:xfrm>
        </p:spPr>
        <p:txBody>
          <a:bodyPr>
            <a:normAutofit/>
          </a:bodyPr>
          <a:lstStyle/>
          <a:p>
            <a:r>
              <a:rPr lang="en-GB" u="sng" dirty="0" smtClean="0"/>
              <a:t>Maslow Model in Practice</a:t>
            </a:r>
            <a:endParaRPr lang="en-GB" u="sng" dirty="0"/>
          </a:p>
        </p:txBody>
      </p:sp>
      <p:sp>
        <p:nvSpPr>
          <p:cNvPr id="3" name="Content Placeholder 2"/>
          <p:cNvSpPr>
            <a:spLocks noGrp="1"/>
          </p:cNvSpPr>
          <p:nvPr>
            <p:ph idx="1"/>
          </p:nvPr>
        </p:nvSpPr>
        <p:spPr>
          <a:xfrm>
            <a:off x="214282" y="1357298"/>
            <a:ext cx="8643998" cy="4768865"/>
          </a:xfrm>
        </p:spPr>
        <p:txBody>
          <a:bodyPr>
            <a:normAutofit/>
          </a:bodyPr>
          <a:lstStyle/>
          <a:p>
            <a:r>
              <a:rPr lang="en-GB" dirty="0" smtClean="0"/>
              <a:t>Equally value each level of needs and aim to satisfy all for fulfilment. </a:t>
            </a:r>
          </a:p>
          <a:p>
            <a:r>
              <a:rPr lang="en-GB" dirty="0" smtClean="0"/>
              <a:t>Self-Actualised Leaders can identify the needs of their employees and support them up the pyramid. </a:t>
            </a:r>
          </a:p>
          <a:p>
            <a:r>
              <a:rPr lang="en-GB" dirty="0" smtClean="0"/>
              <a:t>Neither retreat too rapidly to lower needs nor reach too quickly for higher </a:t>
            </a:r>
            <a:r>
              <a:rPr lang="en-GB" dirty="0" smtClean="0"/>
              <a:t>needs. When </a:t>
            </a:r>
            <a:r>
              <a:rPr lang="en-GB" dirty="0" smtClean="0"/>
              <a:t>you are ready, reach in your own time for higher </a:t>
            </a:r>
            <a:r>
              <a:rPr lang="en-GB" dirty="0" smtClean="0"/>
              <a:t>needs</a:t>
            </a:r>
            <a:r>
              <a:rPr lang="en-GB" dirty="0" smtClean="0"/>
              <a:t>.</a:t>
            </a:r>
            <a:endParaRPr lang="en-GB" dirty="0" smtClean="0"/>
          </a:p>
        </p:txBody>
      </p:sp>
      <p:sp>
        <p:nvSpPr>
          <p:cNvPr id="4" name="TextBox 3"/>
          <p:cNvSpPr txBox="1"/>
          <p:nvPr/>
        </p:nvSpPr>
        <p:spPr>
          <a:xfrm>
            <a:off x="0" y="6286520"/>
            <a:ext cx="5214942" cy="215444"/>
          </a:xfrm>
          <a:prstGeom prst="rect">
            <a:avLst/>
          </a:prstGeom>
          <a:noFill/>
        </p:spPr>
        <p:txBody>
          <a:bodyPr wrap="square" rtlCol="0">
            <a:spAutoFit/>
          </a:bodyPr>
          <a:lstStyle/>
          <a:p>
            <a:r>
              <a:rPr lang="en-GB" sz="800" dirty="0" smtClean="0"/>
              <a:t>Based on </a:t>
            </a:r>
            <a:r>
              <a:rPr lang="en-GB" sz="800" dirty="0" smtClean="0">
                <a:hlinkClick r:id="rId2"/>
              </a:rPr>
              <a:t>http://changingminds.org/explanations/needs/maslow.htm</a:t>
            </a:r>
            <a:r>
              <a:rPr lang="en-GB" sz="800" dirty="0" smtClean="0"/>
              <a:t> </a:t>
            </a:r>
            <a:endParaRPr lang="en-GB" sz="8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1143000"/>
          </a:xfrm>
        </p:spPr>
        <p:txBody>
          <a:bodyPr/>
          <a:lstStyle/>
          <a:p>
            <a:r>
              <a:rPr lang="en-GB" u="sng" dirty="0" smtClean="0"/>
              <a:t>Emotional Intelligence</a:t>
            </a:r>
            <a:endParaRPr lang="en-GB" u="sng" dirty="0"/>
          </a:p>
        </p:txBody>
      </p:sp>
      <p:sp>
        <p:nvSpPr>
          <p:cNvPr id="3" name="Content Placeholder 2"/>
          <p:cNvSpPr>
            <a:spLocks noGrp="1"/>
          </p:cNvSpPr>
          <p:nvPr>
            <p:ph idx="1"/>
          </p:nvPr>
        </p:nvSpPr>
        <p:spPr>
          <a:xfrm>
            <a:off x="142844" y="1214422"/>
            <a:ext cx="9001156" cy="5214974"/>
          </a:xfrm>
        </p:spPr>
        <p:txBody>
          <a:bodyPr>
            <a:normAutofit/>
          </a:bodyPr>
          <a:lstStyle/>
          <a:p>
            <a:r>
              <a:rPr lang="en-GB" dirty="0" smtClean="0"/>
              <a:t>Emotional Intelligence is the key to successful Leadership as it is the key to understanding peoples development needs. </a:t>
            </a:r>
          </a:p>
          <a:p>
            <a:pPr>
              <a:buNone/>
            </a:pPr>
            <a:endParaRPr lang="en-GB" dirty="0" smtClean="0"/>
          </a:p>
          <a:p>
            <a:r>
              <a:rPr lang="en-GB" dirty="0" smtClean="0"/>
              <a:t>Moving ourselves </a:t>
            </a:r>
            <a:r>
              <a:rPr lang="en-GB" dirty="0" smtClean="0"/>
              <a:t>and </a:t>
            </a:r>
            <a:r>
              <a:rPr lang="en-GB" dirty="0" smtClean="0"/>
              <a:t>employees forward up the ladder of the pyramid is the key to both Personal and Business Success.</a:t>
            </a:r>
          </a:p>
          <a:p>
            <a:pPr>
              <a:buNone/>
            </a:pPr>
            <a:endParaRPr lang="en-GB" dirty="0"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5728"/>
            <a:ext cx="8543956" cy="1143000"/>
          </a:xfrm>
        </p:spPr>
        <p:txBody>
          <a:bodyPr>
            <a:normAutofit fontScale="90000"/>
          </a:bodyPr>
          <a:lstStyle/>
          <a:p>
            <a:r>
              <a:rPr lang="en-GB" u="sng" dirty="0" smtClean="0"/>
              <a:t>Transcendence &amp; Optimal Performance</a:t>
            </a:r>
            <a:endParaRPr lang="en-GB" u="sng" dirty="0"/>
          </a:p>
        </p:txBody>
      </p:sp>
      <p:sp>
        <p:nvSpPr>
          <p:cNvPr id="3" name="Content Placeholder 2"/>
          <p:cNvSpPr>
            <a:spLocks noGrp="1"/>
          </p:cNvSpPr>
          <p:nvPr>
            <p:ph idx="1"/>
          </p:nvPr>
        </p:nvSpPr>
        <p:spPr/>
        <p:txBody>
          <a:bodyPr/>
          <a:lstStyle/>
          <a:p>
            <a:r>
              <a:rPr lang="en-GB" dirty="0" smtClean="0"/>
              <a:t>Examples of how transcendence and transpersonal concepts have practical utility in the workplace are considered by Cooper and </a:t>
            </a:r>
            <a:r>
              <a:rPr lang="en-GB" dirty="0" err="1" smtClean="0"/>
              <a:t>Sauraf</a:t>
            </a:r>
            <a:r>
              <a:rPr lang="en-GB" dirty="0" smtClean="0"/>
              <a:t> (1998), in their book on emotional intelligence in the workplace, they draw reference to states of consciousness such as the flow experience discussed by </a:t>
            </a:r>
            <a:r>
              <a:rPr lang="en-GB" dirty="0" err="1" smtClean="0"/>
              <a:t>Mihály</a:t>
            </a:r>
            <a:r>
              <a:rPr lang="en-GB" dirty="0" smtClean="0"/>
              <a:t> </a:t>
            </a:r>
            <a:r>
              <a:rPr lang="en-GB" dirty="0" err="1" smtClean="0"/>
              <a:t>Csíkszentmihályi</a:t>
            </a:r>
            <a:r>
              <a:rPr lang="en-GB" dirty="0" smtClean="0"/>
              <a:t> or ‘being in the zone’ and achieving an ‘optimal state of performance’.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1143000"/>
          </a:xfrm>
        </p:spPr>
        <p:txBody>
          <a:bodyPr/>
          <a:lstStyle/>
          <a:p>
            <a:r>
              <a:rPr lang="en-GB" u="sng" dirty="0" smtClean="0"/>
              <a:t>In the Zone</a:t>
            </a:r>
            <a:endParaRPr lang="en-GB" u="sng" dirty="0"/>
          </a:p>
        </p:txBody>
      </p:sp>
      <p:sp>
        <p:nvSpPr>
          <p:cNvPr id="3" name="Content Placeholder 2"/>
          <p:cNvSpPr>
            <a:spLocks noGrp="1"/>
          </p:cNvSpPr>
          <p:nvPr>
            <p:ph idx="1"/>
          </p:nvPr>
        </p:nvSpPr>
        <p:spPr>
          <a:xfrm>
            <a:off x="142844" y="1231903"/>
            <a:ext cx="8858312" cy="4983179"/>
          </a:xfrm>
        </p:spPr>
        <p:txBody>
          <a:bodyPr>
            <a:noAutofit/>
          </a:bodyPr>
          <a:lstStyle/>
          <a:p>
            <a:r>
              <a:rPr lang="en-GB" sz="2000" dirty="0" smtClean="0"/>
              <a:t>the Flow or living in the moment or Being  in the Zone is described by </a:t>
            </a:r>
            <a:r>
              <a:rPr lang="en-GB" sz="2000" dirty="0" err="1" smtClean="0"/>
              <a:t>Mihaly</a:t>
            </a:r>
            <a:r>
              <a:rPr lang="en-GB" sz="2000" dirty="0" smtClean="0"/>
              <a:t> </a:t>
            </a:r>
            <a:r>
              <a:rPr lang="en-GB" sz="2000" dirty="0" err="1" smtClean="0"/>
              <a:t>Csikszentmihalyi</a:t>
            </a:r>
            <a:r>
              <a:rPr lang="en-GB" sz="2000" dirty="0" smtClean="0"/>
              <a:t> </a:t>
            </a:r>
            <a:r>
              <a:rPr lang="en-GB" sz="2000" dirty="0" err="1" smtClean="0"/>
              <a:t>auther</a:t>
            </a:r>
            <a:r>
              <a:rPr lang="en-GB" sz="2000" dirty="0" smtClean="0"/>
              <a:t> of ‘Flow: The Psychology of Happiness</a:t>
            </a:r>
          </a:p>
          <a:p>
            <a:r>
              <a:rPr lang="en-GB" sz="2000" dirty="0" smtClean="0"/>
              <a:t>Flow is focused motivation, in which a person is fully immersed in a feeling of energized focus and the harnessing of the mind and heart in performing and learning.  </a:t>
            </a:r>
          </a:p>
          <a:p>
            <a:r>
              <a:rPr lang="en-GB" sz="2000" dirty="0" smtClean="0"/>
              <a:t>When a person is in the flow their mind and emotions are  positive, energized, and intrinsically aligned with the task at hand</a:t>
            </a:r>
            <a:r>
              <a:rPr lang="en-GB" sz="2000" dirty="0" smtClean="0"/>
              <a:t>.</a:t>
            </a:r>
          </a:p>
          <a:p>
            <a:r>
              <a:rPr lang="en-GB" sz="2000" dirty="0" smtClean="0"/>
              <a:t>They are in their ‘Element’ their Mind Body and Soul are present and engaged in the task at hand – Sir Ken Robinson.</a:t>
            </a:r>
            <a:endParaRPr lang="en-GB" sz="2000" dirty="0" smtClean="0"/>
          </a:p>
          <a:p>
            <a:r>
              <a:rPr lang="en-GB" sz="2000" dirty="0" smtClean="0"/>
              <a:t>Jane </a:t>
            </a:r>
            <a:r>
              <a:rPr lang="en-GB" sz="2000" dirty="0" err="1" smtClean="0"/>
              <a:t>McGonical</a:t>
            </a:r>
            <a:r>
              <a:rPr lang="en-GB" sz="2000" dirty="0" smtClean="0"/>
              <a:t> has also written and spoke recently about how Games are an example of totally immersing ourselves in the moment and receiving rewards as a way of fulfilling our human needs. </a:t>
            </a:r>
          </a:p>
          <a:p>
            <a:r>
              <a:rPr lang="en-GB" sz="2000" dirty="0" smtClean="0"/>
              <a:t>Games wouldn't be so popular if we didn’t feel they satisfied our core need to live in the moment and Enjoy life in the here and now, to fully immerse our whole being in the achievement of a task at </a:t>
            </a:r>
            <a:r>
              <a:rPr lang="en-GB" sz="2000" dirty="0" smtClean="0"/>
              <a:t>hand</a:t>
            </a:r>
            <a:r>
              <a:rPr lang="en-GB" sz="2000" dirty="0" smtClean="0"/>
              <a:t>.</a:t>
            </a:r>
            <a:endParaRPr lang="en-GB" sz="2000" dirty="0"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2852"/>
            <a:ext cx="8229600" cy="1143000"/>
          </a:xfrm>
        </p:spPr>
        <p:txBody>
          <a:bodyPr/>
          <a:lstStyle/>
          <a:p>
            <a:r>
              <a:rPr lang="en-GB" b="1" u="sng" dirty="0" smtClean="0"/>
              <a:t>FLOW</a:t>
            </a:r>
            <a:endParaRPr lang="en-GB" b="1" u="sng" dirty="0"/>
          </a:p>
        </p:txBody>
      </p:sp>
      <p:sp>
        <p:nvSpPr>
          <p:cNvPr id="3" name="Content Placeholder 2"/>
          <p:cNvSpPr>
            <a:spLocks noGrp="1"/>
          </p:cNvSpPr>
          <p:nvPr>
            <p:ph idx="1"/>
          </p:nvPr>
        </p:nvSpPr>
        <p:spPr>
          <a:xfrm>
            <a:off x="285720" y="1285860"/>
            <a:ext cx="8643998" cy="5072098"/>
          </a:xfrm>
        </p:spPr>
        <p:txBody>
          <a:bodyPr>
            <a:normAutofit fontScale="77500" lnSpcReduction="20000"/>
          </a:bodyPr>
          <a:lstStyle/>
          <a:p>
            <a:pPr>
              <a:buNone/>
            </a:pPr>
            <a:r>
              <a:rPr lang="en-GB" dirty="0" smtClean="0"/>
              <a:t>This is a Guide to going with the Flow, intrinsic motivation, being  Creative, Happier and living in the </a:t>
            </a:r>
            <a:r>
              <a:rPr lang="en-GB" dirty="0" smtClean="0"/>
              <a:t>Zone:</a:t>
            </a:r>
            <a:endParaRPr lang="en-GB" dirty="0" smtClean="0"/>
          </a:p>
          <a:p>
            <a:pPr>
              <a:buNone/>
            </a:pPr>
            <a:endParaRPr lang="en-GB" dirty="0" smtClean="0"/>
          </a:p>
          <a:p>
            <a:r>
              <a:rPr lang="en-GB" dirty="0" smtClean="0"/>
              <a:t>Relax</a:t>
            </a:r>
          </a:p>
          <a:p>
            <a:r>
              <a:rPr lang="en-GB" dirty="0" smtClean="0"/>
              <a:t>Rely more on your intuition.</a:t>
            </a:r>
          </a:p>
          <a:p>
            <a:r>
              <a:rPr lang="en-GB" dirty="0" smtClean="0"/>
              <a:t>Act out of passion</a:t>
            </a:r>
          </a:p>
          <a:p>
            <a:r>
              <a:rPr lang="en-GB" dirty="0" smtClean="0"/>
              <a:t>Trust </a:t>
            </a:r>
          </a:p>
          <a:p>
            <a:r>
              <a:rPr lang="en-GB" dirty="0" smtClean="0"/>
              <a:t>Let go of the desire to control</a:t>
            </a:r>
          </a:p>
          <a:p>
            <a:r>
              <a:rPr lang="en-GB" dirty="0" smtClean="0"/>
              <a:t>Stop doing what is not working.</a:t>
            </a:r>
            <a:br>
              <a:rPr lang="en-GB" dirty="0" smtClean="0"/>
            </a:br>
            <a:r>
              <a:rPr lang="en-GB" dirty="0" smtClean="0"/>
              <a:t/>
            </a:r>
            <a:br>
              <a:rPr lang="en-GB" dirty="0" smtClean="0"/>
            </a:br>
            <a:r>
              <a:rPr lang="en-GB" dirty="0" smtClean="0"/>
              <a:t/>
            </a:r>
            <a:br>
              <a:rPr lang="en-GB" dirty="0" smtClean="0"/>
            </a:br>
            <a:r>
              <a:rPr lang="en-GB" dirty="0" smtClean="0"/>
              <a:t>“Nature does not hurry, yet everything is accomplished.” </a:t>
            </a:r>
            <a:r>
              <a:rPr lang="en-GB" b="1" dirty="0" smtClean="0"/>
              <a:t>~Lao Tzu </a:t>
            </a:r>
            <a:br>
              <a:rPr lang="en-GB" b="1" dirty="0" smtClean="0"/>
            </a:br>
            <a:endParaRPr lang="en-GB" dirty="0"/>
          </a:p>
        </p:txBody>
      </p:sp>
      <p:sp>
        <p:nvSpPr>
          <p:cNvPr id="4" name="TextBox 3"/>
          <p:cNvSpPr txBox="1"/>
          <p:nvPr/>
        </p:nvSpPr>
        <p:spPr>
          <a:xfrm>
            <a:off x="-32" y="6643710"/>
            <a:ext cx="7215238" cy="215444"/>
          </a:xfrm>
          <a:prstGeom prst="rect">
            <a:avLst/>
          </a:prstGeom>
          <a:noFill/>
        </p:spPr>
        <p:txBody>
          <a:bodyPr wrap="square" rtlCol="0">
            <a:spAutoFit/>
          </a:bodyPr>
          <a:lstStyle/>
          <a:p>
            <a:r>
              <a:rPr lang="en-GB" sz="800" dirty="0" smtClean="0"/>
              <a:t>Based on </a:t>
            </a:r>
            <a:r>
              <a:rPr lang="en-GB" sz="800" u="sng" dirty="0" smtClean="0">
                <a:hlinkClick r:id="rId2"/>
              </a:rPr>
              <a:t>http://www.arinanikitina.com/effortless-action-for-effortless-success.html</a:t>
            </a:r>
            <a:r>
              <a:rPr lang="en-GB" sz="800" u="sng" dirty="0" smtClean="0"/>
              <a:t> </a:t>
            </a:r>
            <a:endParaRPr lang="en-GB" sz="8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Pamela\AppData\Local\Microsoft\Windows\Temporary Internet Files\Content.IE5\57BTOVYG\MC900116362[4].wmf"/>
          <p:cNvPicPr>
            <a:picLocks noChangeAspect="1" noChangeArrowheads="1"/>
          </p:cNvPicPr>
          <p:nvPr/>
        </p:nvPicPr>
        <p:blipFill>
          <a:blip r:embed="rId2" cstate="print"/>
          <a:srcRect/>
          <a:stretch>
            <a:fillRect/>
          </a:stretch>
        </p:blipFill>
        <p:spPr bwMode="auto">
          <a:xfrm>
            <a:off x="3684575" y="3029864"/>
            <a:ext cx="1774850" cy="798271"/>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4"/>
            <a:ext cx="8229600" cy="1143000"/>
          </a:xfrm>
        </p:spPr>
        <p:txBody>
          <a:bodyPr/>
          <a:lstStyle/>
          <a:p>
            <a:r>
              <a:rPr lang="en-GB" u="sng" dirty="0" smtClean="0"/>
              <a:t>Empowerment in the workplace</a:t>
            </a:r>
            <a:endParaRPr lang="en-GB" u="sng" dirty="0"/>
          </a:p>
        </p:txBody>
      </p:sp>
      <p:sp>
        <p:nvSpPr>
          <p:cNvPr id="3" name="Content Placeholder 2"/>
          <p:cNvSpPr>
            <a:spLocks noGrp="1"/>
          </p:cNvSpPr>
          <p:nvPr>
            <p:ph idx="1"/>
          </p:nvPr>
        </p:nvSpPr>
        <p:spPr>
          <a:xfrm>
            <a:off x="142844" y="1214422"/>
            <a:ext cx="9001156" cy="4929222"/>
          </a:xfrm>
        </p:spPr>
        <p:txBody>
          <a:bodyPr>
            <a:noAutofit/>
          </a:bodyPr>
          <a:lstStyle/>
          <a:p>
            <a:r>
              <a:rPr lang="en-GB" sz="2000" dirty="0" smtClean="0"/>
              <a:t>Empowerment refers to discovering and developing confidence in a persons own capacities.</a:t>
            </a:r>
          </a:p>
          <a:p>
            <a:r>
              <a:rPr lang="en-GB" sz="2000" dirty="0" smtClean="0"/>
              <a:t>Recent </a:t>
            </a:r>
            <a:r>
              <a:rPr lang="en-GB" sz="2000" dirty="0"/>
              <a:t>research suggests that the opportunity </a:t>
            </a:r>
            <a:r>
              <a:rPr lang="en-GB" sz="2000" dirty="0" smtClean="0"/>
              <a:t>that </a:t>
            </a:r>
            <a:r>
              <a:rPr lang="en-GB" sz="2000" b="1" dirty="0" smtClean="0"/>
              <a:t>initiative and motivation </a:t>
            </a:r>
            <a:r>
              <a:rPr lang="en-GB" sz="2000" dirty="0" smtClean="0"/>
              <a:t>are increased when people can exercise </a:t>
            </a:r>
            <a:r>
              <a:rPr lang="en-GB" sz="2000" b="1" dirty="0"/>
              <a:t>personal </a:t>
            </a:r>
            <a:r>
              <a:rPr lang="en-GB" sz="2000" b="1" dirty="0" smtClean="0"/>
              <a:t>choice and </a:t>
            </a:r>
            <a:r>
              <a:rPr lang="en-GB" sz="2000" b="1" dirty="0"/>
              <a:t>complete meaningful </a:t>
            </a:r>
            <a:r>
              <a:rPr lang="en-GB" sz="2000" b="1" dirty="0" smtClean="0"/>
              <a:t>work </a:t>
            </a:r>
            <a:r>
              <a:rPr lang="en-GB" sz="2000" dirty="0" smtClean="0"/>
              <a:t>and</a:t>
            </a:r>
            <a:r>
              <a:rPr lang="en-GB" sz="2000" b="1" dirty="0" smtClean="0"/>
              <a:t> </a:t>
            </a:r>
            <a:r>
              <a:rPr lang="en-GB" sz="2000" dirty="0"/>
              <a:t>is an important element contributing to</a:t>
            </a:r>
            <a:r>
              <a:rPr lang="en-GB" sz="2000" b="1" dirty="0"/>
              <a:t> employee </a:t>
            </a:r>
            <a:r>
              <a:rPr lang="en-GB" sz="2000" b="1" dirty="0" smtClean="0"/>
              <a:t>well-being.</a:t>
            </a:r>
          </a:p>
          <a:p>
            <a:r>
              <a:rPr lang="en-GB" sz="2000" dirty="0" smtClean="0"/>
              <a:t>Empowerment </a:t>
            </a:r>
            <a:r>
              <a:rPr lang="en-GB" sz="2000" dirty="0"/>
              <a:t>to employees </a:t>
            </a:r>
            <a:r>
              <a:rPr lang="en-GB" sz="2000" dirty="0" smtClean="0"/>
              <a:t>provides </a:t>
            </a:r>
            <a:r>
              <a:rPr lang="en-GB" sz="2000" dirty="0"/>
              <a:t>them with opportunities to make their own decisions with regards to their tasks. Now-a-days more and more </a:t>
            </a:r>
            <a:r>
              <a:rPr lang="en-GB" sz="2000" dirty="0" smtClean="0"/>
              <a:t>managers </a:t>
            </a:r>
            <a:r>
              <a:rPr lang="en-GB" sz="2000" dirty="0"/>
              <a:t>are </a:t>
            </a:r>
            <a:r>
              <a:rPr lang="en-GB" sz="2000" dirty="0" smtClean="0"/>
              <a:t>practicing the </a:t>
            </a:r>
            <a:r>
              <a:rPr lang="en-GB" sz="2000" dirty="0"/>
              <a:t>concept of empowerment </a:t>
            </a:r>
            <a:r>
              <a:rPr lang="en-GB" sz="2000" dirty="0" smtClean="0"/>
              <a:t>and working with their employees </a:t>
            </a:r>
            <a:r>
              <a:rPr lang="en-GB" sz="2000" dirty="0"/>
              <a:t>to provide them with better opportunities.</a:t>
            </a:r>
          </a:p>
          <a:p>
            <a:endParaRPr lang="en-GB" sz="2000" dirty="0"/>
          </a:p>
        </p:txBody>
      </p:sp>
      <p:sp>
        <p:nvSpPr>
          <p:cNvPr id="4" name="TextBox 3"/>
          <p:cNvSpPr txBox="1"/>
          <p:nvPr/>
        </p:nvSpPr>
        <p:spPr>
          <a:xfrm>
            <a:off x="0" y="6488668"/>
            <a:ext cx="5857884" cy="215444"/>
          </a:xfrm>
          <a:prstGeom prst="rect">
            <a:avLst/>
          </a:prstGeom>
          <a:noFill/>
        </p:spPr>
        <p:txBody>
          <a:bodyPr wrap="square" rtlCol="0">
            <a:spAutoFit/>
          </a:bodyPr>
          <a:lstStyle/>
          <a:p>
            <a:r>
              <a:rPr lang="en-GB" sz="800" dirty="0" smtClean="0"/>
              <a:t>Based on: </a:t>
            </a:r>
            <a:r>
              <a:rPr lang="en-GB" sz="800" dirty="0" smtClean="0">
                <a:hlinkClick r:id="rId2"/>
              </a:rPr>
              <a:t>http://en.wikipedia.org/wiki/Empowerment#Workplace_empowerment</a:t>
            </a:r>
            <a:r>
              <a:rPr lang="en-GB" sz="800" dirty="0" smtClean="0"/>
              <a:t> </a:t>
            </a:r>
            <a:endParaRPr lang="en-GB" sz="800" b="1"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KIS : To Keep it Simple</a:t>
            </a:r>
            <a:endParaRPr lang="en-GB" dirty="0"/>
          </a:p>
        </p:txBody>
      </p:sp>
      <p:sp>
        <p:nvSpPr>
          <p:cNvPr id="3" name="Content Placeholder 2"/>
          <p:cNvSpPr>
            <a:spLocks noGrp="1"/>
          </p:cNvSpPr>
          <p:nvPr>
            <p:ph idx="1"/>
          </p:nvPr>
        </p:nvSpPr>
        <p:spPr/>
        <p:txBody>
          <a:bodyPr/>
          <a:lstStyle/>
          <a:p>
            <a:r>
              <a:rPr lang="en-GB" dirty="0" smtClean="0"/>
              <a:t>In a nutshell to be happy and fulfilled a Person  should live learn and discover their passion their intrinsic motivation and follow their Inspiration from within and do what you love.</a:t>
            </a:r>
            <a:endParaRPr lang="en-GB"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4290"/>
            <a:ext cx="8229600" cy="1143000"/>
          </a:xfrm>
        </p:spPr>
        <p:txBody>
          <a:bodyPr/>
          <a:lstStyle/>
          <a:p>
            <a:r>
              <a:rPr lang="en-GB" u="sng" dirty="0" smtClean="0"/>
              <a:t>Class &amp; Private Activity</a:t>
            </a:r>
            <a:endParaRPr lang="en-GB" u="sng" dirty="0"/>
          </a:p>
        </p:txBody>
      </p:sp>
      <p:sp>
        <p:nvSpPr>
          <p:cNvPr id="3" name="Content Placeholder 2"/>
          <p:cNvSpPr>
            <a:spLocks noGrp="1"/>
          </p:cNvSpPr>
          <p:nvPr>
            <p:ph idx="1"/>
          </p:nvPr>
        </p:nvSpPr>
        <p:spPr>
          <a:xfrm>
            <a:off x="107504" y="1340768"/>
            <a:ext cx="9036496" cy="4896544"/>
          </a:xfrm>
        </p:spPr>
        <p:txBody>
          <a:bodyPr>
            <a:noAutofit/>
          </a:bodyPr>
          <a:lstStyle/>
          <a:p>
            <a:r>
              <a:rPr lang="en-GB" sz="2400" dirty="0" smtClean="0"/>
              <a:t>Individually </a:t>
            </a:r>
            <a:r>
              <a:rPr lang="en-GB" sz="2400" dirty="0"/>
              <a:t>research and </a:t>
            </a:r>
            <a:r>
              <a:rPr lang="en-GB" sz="2400" dirty="0" smtClean="0"/>
              <a:t>simply </a:t>
            </a:r>
            <a:r>
              <a:rPr lang="en-GB" sz="2400" b="1" u="sng" dirty="0" smtClean="0"/>
              <a:t>write </a:t>
            </a:r>
            <a:r>
              <a:rPr lang="en-GB" sz="2400" b="1" u="sng" dirty="0"/>
              <a:t>one </a:t>
            </a:r>
            <a:r>
              <a:rPr lang="en-GB" sz="2400" b="1" u="sng" dirty="0" smtClean="0"/>
              <a:t>side </a:t>
            </a:r>
            <a:r>
              <a:rPr lang="en-GB" sz="2400" b="1" u="sng" dirty="0"/>
              <a:t>of A4</a:t>
            </a:r>
            <a:r>
              <a:rPr lang="en-GB" sz="2400" dirty="0"/>
              <a:t> </a:t>
            </a:r>
            <a:r>
              <a:rPr lang="en-GB" sz="2400" dirty="0" smtClean="0"/>
              <a:t>including </a:t>
            </a:r>
            <a:r>
              <a:rPr lang="en-GB" sz="2400" b="1" dirty="0" smtClean="0"/>
              <a:t>references to a Book &amp; Case-study/Organisation and one other Motivation Theory </a:t>
            </a:r>
            <a:r>
              <a:rPr lang="en-GB" sz="2400" dirty="0" smtClean="0"/>
              <a:t>on</a:t>
            </a:r>
            <a:r>
              <a:rPr lang="en-GB" sz="2400" b="1" dirty="0" smtClean="0"/>
              <a:t> </a:t>
            </a:r>
            <a:r>
              <a:rPr lang="en-GB" sz="2400" dirty="0" smtClean="0"/>
              <a:t>why is </a:t>
            </a:r>
            <a:r>
              <a:rPr lang="en-GB" sz="2400" b="1" dirty="0" smtClean="0"/>
              <a:t>Motivation important in the workplace</a:t>
            </a:r>
            <a:r>
              <a:rPr lang="en-GB" sz="2400" dirty="0" smtClean="0"/>
              <a:t>.</a:t>
            </a:r>
            <a:r>
              <a:rPr lang="en-GB" sz="2400" dirty="0"/>
              <a:t> </a:t>
            </a:r>
            <a:endParaRPr lang="en-GB" sz="2400" dirty="0" smtClean="0"/>
          </a:p>
          <a:p>
            <a:endParaRPr lang="en-GB" sz="2400" dirty="0" smtClean="0"/>
          </a:p>
          <a:p>
            <a:r>
              <a:rPr lang="en-GB" sz="2400" dirty="0" smtClean="0"/>
              <a:t>Tip: Simply Get a book out from the Library on </a:t>
            </a:r>
            <a:r>
              <a:rPr lang="en-GB" sz="2400" b="1" dirty="0" smtClean="0"/>
              <a:t>Organisational Behaviour</a:t>
            </a:r>
            <a:r>
              <a:rPr lang="en-GB" sz="2400" dirty="0" smtClean="0"/>
              <a:t> and/or visit the Business links on Moodle or Google to obtain a Case-study.</a:t>
            </a:r>
          </a:p>
          <a:p>
            <a:pPr>
              <a:buNone/>
            </a:pPr>
            <a:endParaRPr lang="en-GB" sz="2400" dirty="0" smtClean="0"/>
          </a:p>
          <a:p>
            <a:r>
              <a:rPr lang="en-GB" sz="2400" b="1" dirty="0" smtClean="0"/>
              <a:t>Notes:</a:t>
            </a:r>
          </a:p>
          <a:p>
            <a:pPr lvl="1"/>
            <a:r>
              <a:rPr lang="en-GB" sz="2400" dirty="0" smtClean="0"/>
              <a:t>Include</a:t>
            </a:r>
            <a:r>
              <a:rPr lang="en-GB" sz="2400" dirty="0"/>
              <a:t> </a:t>
            </a:r>
            <a:r>
              <a:rPr lang="en-GB" sz="2400" dirty="0" smtClean="0"/>
              <a:t>this research page in the appendix of your</a:t>
            </a:r>
            <a:r>
              <a:rPr lang="en-GB" sz="2400" dirty="0"/>
              <a:t> assignment </a:t>
            </a:r>
            <a:r>
              <a:rPr lang="en-GB" sz="2400" dirty="0" smtClean="0"/>
              <a:t>2.</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357438"/>
            <a:ext cx="8229600" cy="1143000"/>
          </a:xfrm>
        </p:spPr>
        <p:txBody>
          <a:bodyPr/>
          <a:lstStyle/>
          <a:p>
            <a:r>
              <a:rPr lang="en-GB" b="1" u="sng" dirty="0" smtClean="0"/>
              <a:t>Additional theories of Motivation</a:t>
            </a:r>
            <a:endParaRPr lang="en-GB" b="1" u="sng"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2852"/>
            <a:ext cx="8229600" cy="1143000"/>
          </a:xfrm>
        </p:spPr>
        <p:txBody>
          <a:bodyPr>
            <a:normAutofit fontScale="90000"/>
          </a:bodyPr>
          <a:lstStyle/>
          <a:p>
            <a:r>
              <a:rPr lang="en-GB" u="sng" dirty="0" err="1" smtClean="0"/>
              <a:t>Alderfer</a:t>
            </a:r>
            <a:r>
              <a:rPr lang="en-GB" u="sng" dirty="0" smtClean="0"/>
              <a:t> 1972: ERG Theory: 3 needs</a:t>
            </a:r>
            <a:endParaRPr lang="en-GB" u="sng" dirty="0"/>
          </a:p>
        </p:txBody>
      </p:sp>
      <p:sp>
        <p:nvSpPr>
          <p:cNvPr id="3" name="Content Placeholder 2"/>
          <p:cNvSpPr>
            <a:spLocks noGrp="1"/>
          </p:cNvSpPr>
          <p:nvPr>
            <p:ph idx="1"/>
          </p:nvPr>
        </p:nvSpPr>
        <p:spPr>
          <a:xfrm>
            <a:off x="0" y="1285860"/>
            <a:ext cx="9144000" cy="5143536"/>
          </a:xfrm>
        </p:spPr>
        <p:txBody>
          <a:bodyPr>
            <a:normAutofit fontScale="62500" lnSpcReduction="20000"/>
          </a:bodyPr>
          <a:lstStyle/>
          <a:p>
            <a:r>
              <a:rPr lang="en-GB" dirty="0" smtClean="0"/>
              <a:t>Clayton </a:t>
            </a:r>
            <a:r>
              <a:rPr lang="en-GB" dirty="0" err="1" smtClean="0"/>
              <a:t>Alderfer</a:t>
            </a:r>
            <a:r>
              <a:rPr lang="en-GB" dirty="0" smtClean="0"/>
              <a:t> extended and </a:t>
            </a:r>
            <a:r>
              <a:rPr lang="en-GB" b="1" dirty="0" smtClean="0"/>
              <a:t>simplified Maslow's Hierarchy</a:t>
            </a:r>
            <a:r>
              <a:rPr lang="en-GB" dirty="0" smtClean="0"/>
              <a:t> into a </a:t>
            </a:r>
            <a:r>
              <a:rPr lang="en-GB" b="1" dirty="0" smtClean="0"/>
              <a:t>shorter set of three needs</a:t>
            </a:r>
            <a:r>
              <a:rPr lang="en-GB" dirty="0" smtClean="0"/>
              <a:t>: Existence, Relatedness and Growth (hence 'ERG'). Unlike Maslow, he did </a:t>
            </a:r>
            <a:r>
              <a:rPr lang="en-GB" b="1" dirty="0" smtClean="0"/>
              <a:t>not see these as being a hierarchy, but being more of a continuum.  </a:t>
            </a:r>
          </a:p>
          <a:p>
            <a:pPr>
              <a:buNone/>
            </a:pPr>
            <a:endParaRPr lang="en-GB" b="1" dirty="0" smtClean="0"/>
          </a:p>
          <a:p>
            <a:pPr marL="914400" lvl="1" indent="-514350">
              <a:buFont typeface="+mj-lt"/>
              <a:buAutoNum type="arabicPeriod"/>
            </a:pPr>
            <a:r>
              <a:rPr lang="en-GB" b="1" dirty="0" smtClean="0"/>
              <a:t>Existence (Physiological and Safety needs): </a:t>
            </a:r>
            <a:r>
              <a:rPr lang="en-GB" dirty="0" smtClean="0"/>
              <a:t>At the lowest level is </a:t>
            </a:r>
            <a:r>
              <a:rPr lang="en-GB" b="1" dirty="0" smtClean="0"/>
              <a:t>the need to stay alive and safe</a:t>
            </a:r>
            <a:r>
              <a:rPr lang="en-GB" dirty="0" smtClean="0"/>
              <a:t>, now and in the foreseeable future. When we have satisfied existence needs, we feel safe and physically comfortable. </a:t>
            </a:r>
            <a:r>
              <a:rPr lang="en-GB" b="1" dirty="0" smtClean="0"/>
              <a:t>This includes Maslow's Physiological and Safety needs</a:t>
            </a:r>
            <a:r>
              <a:rPr lang="en-GB" dirty="0" smtClean="0"/>
              <a:t>.</a:t>
            </a:r>
          </a:p>
          <a:p>
            <a:pPr marL="914400" lvl="1" indent="-514350">
              <a:buFont typeface="+mj-lt"/>
              <a:buAutoNum type="arabicPeriod"/>
            </a:pPr>
            <a:r>
              <a:rPr lang="en-GB" b="1" dirty="0" smtClean="0"/>
              <a:t>Relatedness (Social needs): </a:t>
            </a:r>
            <a:r>
              <a:rPr lang="en-GB" dirty="0" smtClean="0"/>
              <a:t>At the next level, once we are safe and secure, we consider </a:t>
            </a:r>
            <a:r>
              <a:rPr lang="en-GB" b="1" dirty="0" smtClean="0"/>
              <a:t>our social needs</a:t>
            </a:r>
            <a:r>
              <a:rPr lang="en-GB" dirty="0" smtClean="0"/>
              <a:t>. We are now interested in relationships with other people.. </a:t>
            </a:r>
            <a:r>
              <a:rPr lang="en-GB" b="1" dirty="0" smtClean="0"/>
              <a:t>This relates to Maslow's Love/belonging and Esteem needs</a:t>
            </a:r>
            <a:r>
              <a:rPr lang="en-GB" dirty="0" smtClean="0"/>
              <a:t>.</a:t>
            </a:r>
          </a:p>
          <a:p>
            <a:pPr marL="914400" lvl="1" indent="-514350">
              <a:buFont typeface="+mj-lt"/>
              <a:buAutoNum type="arabicPeriod"/>
            </a:pPr>
            <a:r>
              <a:rPr lang="en-GB" b="1" dirty="0" smtClean="0"/>
              <a:t>Growth (Self development):  </a:t>
            </a:r>
            <a:r>
              <a:rPr lang="en-GB" dirty="0" smtClean="0"/>
              <a:t>At the highest level, we seek to grow, be creative for ourselves and for our environment. When we are successfully growing, we feel a sense of wholeness, achievement and fulfilment. </a:t>
            </a:r>
            <a:r>
              <a:rPr lang="en-GB" b="1" dirty="0" smtClean="0"/>
              <a:t>This relates to Maslow's Self-actualization and Transcendence.</a:t>
            </a:r>
          </a:p>
          <a:p>
            <a:pPr>
              <a:buNone/>
            </a:pPr>
            <a:r>
              <a:rPr lang="en-GB" b="1" dirty="0" smtClean="0"/>
              <a:t>Using it</a:t>
            </a:r>
          </a:p>
          <a:p>
            <a:r>
              <a:rPr lang="en-GB" dirty="0" smtClean="0"/>
              <a:t>Identify your or employee’s current need and identify ways to satisfy the need to enhance growth, happiness, creativity, productivity and job satisfaction.</a:t>
            </a:r>
          </a:p>
          <a:p>
            <a:pPr>
              <a:buNone/>
            </a:pPr>
            <a:endParaRPr lang="en-GB" dirty="0"/>
          </a:p>
        </p:txBody>
      </p:sp>
      <p:sp>
        <p:nvSpPr>
          <p:cNvPr id="4" name="TextBox 3"/>
          <p:cNvSpPr txBox="1"/>
          <p:nvPr/>
        </p:nvSpPr>
        <p:spPr>
          <a:xfrm>
            <a:off x="-32" y="6500834"/>
            <a:ext cx="3353803" cy="215444"/>
          </a:xfrm>
          <a:prstGeom prst="rect">
            <a:avLst/>
          </a:prstGeom>
          <a:noFill/>
        </p:spPr>
        <p:txBody>
          <a:bodyPr wrap="none" rtlCol="0">
            <a:spAutoFit/>
          </a:bodyPr>
          <a:lstStyle/>
          <a:p>
            <a:r>
              <a:rPr lang="en-GB" sz="800" dirty="0" smtClean="0"/>
              <a:t>Based on: </a:t>
            </a:r>
            <a:r>
              <a:rPr lang="en-GB" sz="800" dirty="0" smtClean="0">
                <a:hlinkClick r:id="rId2"/>
              </a:rPr>
              <a:t>http://changingminds.org/explanations/theories/erg_theory.htm</a:t>
            </a:r>
            <a:r>
              <a:rPr lang="en-GB" sz="800" dirty="0" smtClean="0"/>
              <a:t> </a:t>
            </a:r>
            <a:endParaRPr lang="en-GB" sz="800"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0" y="-142900"/>
            <a:ext cx="9144000" cy="1143000"/>
          </a:xfrm>
        </p:spPr>
        <p:txBody>
          <a:bodyPr>
            <a:normAutofit/>
          </a:bodyPr>
          <a:lstStyle/>
          <a:p>
            <a:r>
              <a:rPr lang="en-GB" sz="3600" u="sng" dirty="0" smtClean="0">
                <a:solidFill>
                  <a:schemeClr val="bg1">
                    <a:lumMod val="75000"/>
                  </a:schemeClr>
                </a:solidFill>
              </a:rPr>
              <a:t>Herzberg's Hygiene Motivation Theory</a:t>
            </a:r>
            <a:endParaRPr lang="en-GB" sz="3600" u="sng" dirty="0">
              <a:solidFill>
                <a:schemeClr val="bg1">
                  <a:lumMod val="75000"/>
                </a:schemeClr>
              </a:solidFill>
            </a:endParaRPr>
          </a:p>
        </p:txBody>
      </p:sp>
      <p:sp>
        <p:nvSpPr>
          <p:cNvPr id="3" name="Content Placeholder 2"/>
          <p:cNvSpPr>
            <a:spLocks noGrp="1"/>
          </p:cNvSpPr>
          <p:nvPr>
            <p:ph idx="1"/>
          </p:nvPr>
        </p:nvSpPr>
        <p:spPr>
          <a:xfrm>
            <a:off x="0" y="2357430"/>
            <a:ext cx="9144000" cy="5072098"/>
          </a:xfrm>
        </p:spPr>
        <p:txBody>
          <a:bodyPr>
            <a:normAutofit/>
          </a:bodyPr>
          <a:lstStyle/>
          <a:p>
            <a:pPr>
              <a:buNone/>
            </a:pPr>
            <a:r>
              <a:rPr lang="en-GB" sz="2000" b="1" dirty="0" smtClean="0">
                <a:solidFill>
                  <a:schemeClr val="bg1">
                    <a:lumMod val="75000"/>
                  </a:schemeClr>
                </a:solidFill>
              </a:rPr>
              <a:t>Research</a:t>
            </a:r>
          </a:p>
          <a:p>
            <a:r>
              <a:rPr lang="en-GB" sz="2000" dirty="0" smtClean="0">
                <a:solidFill>
                  <a:schemeClr val="bg1">
                    <a:lumMod val="75000"/>
                  </a:schemeClr>
                </a:solidFill>
              </a:rPr>
              <a:t>Herzberg asked people about times when they had felt good about their work. He discovered that the key determinants of job satisfaction were Achievement, Recognition, Work itself, Responsibility and Advancement.</a:t>
            </a:r>
          </a:p>
          <a:p>
            <a:r>
              <a:rPr lang="en-GB" sz="2000" dirty="0" smtClean="0">
                <a:solidFill>
                  <a:schemeClr val="bg1">
                    <a:lumMod val="75000"/>
                  </a:schemeClr>
                </a:solidFill>
              </a:rPr>
              <a:t>He also found that key </a:t>
            </a:r>
            <a:r>
              <a:rPr lang="en-GB" sz="2000" dirty="0" err="1" smtClean="0">
                <a:solidFill>
                  <a:schemeClr val="bg1">
                    <a:lumMod val="75000"/>
                  </a:schemeClr>
                </a:solidFill>
              </a:rPr>
              <a:t>dissatisfiers</a:t>
            </a:r>
            <a:r>
              <a:rPr lang="en-GB" sz="2000" dirty="0" smtClean="0">
                <a:solidFill>
                  <a:schemeClr val="bg1">
                    <a:lumMod val="75000"/>
                  </a:schemeClr>
                </a:solidFill>
              </a:rPr>
              <a:t> were Company policy and administration, Supervision, Salary, Interpersonal relationships and Working conditions.</a:t>
            </a:r>
          </a:p>
          <a:p>
            <a:r>
              <a:rPr lang="en-GB" sz="2000" dirty="0" smtClean="0">
                <a:solidFill>
                  <a:schemeClr val="bg1">
                    <a:lumMod val="75000"/>
                  </a:schemeClr>
                </a:solidFill>
              </a:rPr>
              <a:t>What struck him the most was that if the company resolved the </a:t>
            </a:r>
            <a:r>
              <a:rPr lang="en-GB" sz="2000" dirty="0" err="1" smtClean="0">
                <a:solidFill>
                  <a:schemeClr val="bg1">
                    <a:lumMod val="75000"/>
                  </a:schemeClr>
                </a:solidFill>
              </a:rPr>
              <a:t>dissatisfiers</a:t>
            </a:r>
            <a:r>
              <a:rPr lang="en-GB" sz="2000" dirty="0" smtClean="0">
                <a:solidFill>
                  <a:schemeClr val="bg1">
                    <a:lumMod val="75000"/>
                  </a:schemeClr>
                </a:solidFill>
              </a:rPr>
              <a:t>, they would not create satisfaction.</a:t>
            </a:r>
          </a:p>
          <a:p>
            <a:pPr>
              <a:buNone/>
            </a:pPr>
            <a:r>
              <a:rPr lang="en-GB" sz="2000" b="1" dirty="0" smtClean="0">
                <a:solidFill>
                  <a:schemeClr val="bg1">
                    <a:lumMod val="75000"/>
                  </a:schemeClr>
                </a:solidFill>
              </a:rPr>
              <a:t>Example</a:t>
            </a:r>
          </a:p>
          <a:p>
            <a:r>
              <a:rPr lang="en-GB" sz="2000" dirty="0" smtClean="0">
                <a:solidFill>
                  <a:schemeClr val="bg1">
                    <a:lumMod val="75000"/>
                  </a:schemeClr>
                </a:solidFill>
              </a:rPr>
              <a:t>I need to be paid on time each month so I can pay my bills. If I am not paid on time, I get really unhappy. But when I get paid on time, I hardly notice it.</a:t>
            </a:r>
          </a:p>
          <a:p>
            <a:r>
              <a:rPr lang="en-GB" sz="2000" dirty="0" smtClean="0">
                <a:solidFill>
                  <a:schemeClr val="bg1">
                    <a:lumMod val="75000"/>
                  </a:schemeClr>
                </a:solidFill>
              </a:rPr>
              <a:t>On the other hand, when my boss gives me a pat on the back, I feel good. However, I don't expect this every day and don't miss not having praise all of the time. </a:t>
            </a:r>
          </a:p>
          <a:p>
            <a:endParaRPr lang="en-GB" sz="2000" dirty="0">
              <a:solidFill>
                <a:schemeClr val="bg1">
                  <a:lumMod val="75000"/>
                </a:schemeClr>
              </a:solidFill>
            </a:endParaRPr>
          </a:p>
        </p:txBody>
      </p:sp>
      <p:sp>
        <p:nvSpPr>
          <p:cNvPr id="4" name="TextBox 3"/>
          <p:cNvSpPr txBox="1"/>
          <p:nvPr/>
        </p:nvSpPr>
        <p:spPr>
          <a:xfrm>
            <a:off x="-32" y="6642580"/>
            <a:ext cx="3039615" cy="215444"/>
          </a:xfrm>
          <a:prstGeom prst="rect">
            <a:avLst/>
          </a:prstGeom>
          <a:noFill/>
        </p:spPr>
        <p:txBody>
          <a:bodyPr wrap="none" rtlCol="0">
            <a:spAutoFit/>
          </a:bodyPr>
          <a:lstStyle/>
          <a:p>
            <a:r>
              <a:rPr lang="en-GB" sz="800" dirty="0" smtClean="0">
                <a:solidFill>
                  <a:schemeClr val="bg1">
                    <a:lumMod val="75000"/>
                  </a:schemeClr>
                </a:solidFill>
                <a:hlinkClick r:id="rId2"/>
              </a:rPr>
              <a:t>http://changingminds.org/explanations/needs/herzberg_needs.htm</a:t>
            </a:r>
            <a:endParaRPr lang="en-GB" sz="800" dirty="0">
              <a:solidFill>
                <a:schemeClr val="bg1">
                  <a:lumMod val="75000"/>
                </a:schemeClr>
              </a:solidFill>
            </a:endParaRPr>
          </a:p>
        </p:txBody>
      </p:sp>
      <p:sp>
        <p:nvSpPr>
          <p:cNvPr id="5" name="TextBox 4"/>
          <p:cNvSpPr txBox="1"/>
          <p:nvPr/>
        </p:nvSpPr>
        <p:spPr>
          <a:xfrm>
            <a:off x="0" y="714356"/>
            <a:ext cx="9144000" cy="2031325"/>
          </a:xfrm>
          <a:prstGeom prst="rect">
            <a:avLst/>
          </a:prstGeom>
          <a:noFill/>
        </p:spPr>
        <p:txBody>
          <a:bodyPr wrap="square" rtlCol="0">
            <a:spAutoFit/>
          </a:bodyPr>
          <a:lstStyle/>
          <a:p>
            <a:r>
              <a:rPr lang="en-GB" dirty="0" smtClean="0">
                <a:solidFill>
                  <a:schemeClr val="bg1">
                    <a:lumMod val="75000"/>
                  </a:schemeClr>
                </a:solidFill>
              </a:rPr>
              <a:t>We have basic </a:t>
            </a:r>
            <a:r>
              <a:rPr lang="en-GB" b="1" dirty="0" smtClean="0">
                <a:solidFill>
                  <a:schemeClr val="bg1">
                    <a:lumMod val="75000"/>
                  </a:schemeClr>
                </a:solidFill>
              </a:rPr>
              <a:t>hygiene needs </a:t>
            </a:r>
            <a:r>
              <a:rPr lang="en-GB" dirty="0" smtClean="0">
                <a:solidFill>
                  <a:schemeClr val="bg1">
                    <a:lumMod val="75000"/>
                  </a:schemeClr>
                </a:solidFill>
              </a:rPr>
              <a:t>which, when not met, cause us to be dissatisfied. Meeting these needs does not make us satisfied -- it merely prevents us from becoming dissatisfied. The 'hygiene' word is deliberately medical as it is an analogy of the need to do something to make the patient well . These are also called the maintenance</a:t>
            </a:r>
            <a:r>
              <a:rPr lang="en-GB" i="1" dirty="0" smtClean="0">
                <a:solidFill>
                  <a:schemeClr val="bg1">
                    <a:lumMod val="75000"/>
                  </a:schemeClr>
                </a:solidFill>
              </a:rPr>
              <a:t> needs. </a:t>
            </a:r>
            <a:r>
              <a:rPr lang="en-GB" dirty="0" smtClean="0">
                <a:solidFill>
                  <a:schemeClr val="bg1">
                    <a:lumMod val="75000"/>
                  </a:schemeClr>
                </a:solidFill>
              </a:rPr>
              <a:t>There is a separate set of needs which, when resolved, do make us satisfied. These are called </a:t>
            </a:r>
            <a:r>
              <a:rPr lang="en-GB" i="1" dirty="0" smtClean="0">
                <a:solidFill>
                  <a:schemeClr val="bg1">
                    <a:lumMod val="75000"/>
                  </a:schemeClr>
                </a:solidFill>
              </a:rPr>
              <a:t>motivators. </a:t>
            </a:r>
            <a:r>
              <a:rPr lang="en-GB" b="1" dirty="0" smtClean="0">
                <a:solidFill>
                  <a:schemeClr val="bg1">
                    <a:lumMod val="75000"/>
                  </a:schemeClr>
                </a:solidFill>
              </a:rPr>
              <a:t>This theory is also called Herzberg's</a:t>
            </a:r>
            <a:r>
              <a:rPr lang="en-GB" b="1" i="1" dirty="0" smtClean="0">
                <a:solidFill>
                  <a:schemeClr val="bg1">
                    <a:lumMod val="75000"/>
                  </a:schemeClr>
                </a:solidFill>
              </a:rPr>
              <a:t> two-factor theory</a:t>
            </a:r>
            <a:r>
              <a:rPr lang="en-GB" b="1" dirty="0" smtClean="0">
                <a:solidFill>
                  <a:schemeClr val="bg1">
                    <a:lumMod val="75000"/>
                  </a:schemeClr>
                </a:solidFill>
              </a:rPr>
              <a:t>.</a:t>
            </a:r>
          </a:p>
          <a:p>
            <a:endParaRPr lang="en-GB" dirty="0">
              <a:solidFill>
                <a:schemeClr val="bg1">
                  <a:lumMod val="75000"/>
                </a:schemeClr>
              </a:solidFill>
            </a:endParaRPr>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1143000"/>
          </a:xfrm>
        </p:spPr>
        <p:txBody>
          <a:bodyPr/>
          <a:lstStyle/>
          <a:p>
            <a:r>
              <a:rPr lang="en-GB" u="sng" dirty="0" err="1" smtClean="0"/>
              <a:t>Herzburg’s</a:t>
            </a:r>
            <a:r>
              <a:rPr lang="en-GB" u="sng" dirty="0" smtClean="0"/>
              <a:t> 2 factor theory</a:t>
            </a:r>
            <a:endParaRPr lang="en-GB" u="sng" dirty="0"/>
          </a:p>
        </p:txBody>
      </p:sp>
      <p:sp>
        <p:nvSpPr>
          <p:cNvPr id="3" name="Content Placeholder 2"/>
          <p:cNvSpPr>
            <a:spLocks noGrp="1"/>
          </p:cNvSpPr>
          <p:nvPr>
            <p:ph idx="1"/>
          </p:nvPr>
        </p:nvSpPr>
        <p:spPr>
          <a:xfrm>
            <a:off x="0" y="1214422"/>
            <a:ext cx="9144000" cy="5357850"/>
          </a:xfrm>
        </p:spPr>
        <p:txBody>
          <a:bodyPr>
            <a:normAutofit fontScale="77500" lnSpcReduction="20000"/>
          </a:bodyPr>
          <a:lstStyle/>
          <a:p>
            <a:pPr lvl="0"/>
            <a:r>
              <a:rPr lang="en-GB" dirty="0" smtClean="0"/>
              <a:t>We have basic </a:t>
            </a:r>
            <a:r>
              <a:rPr lang="en-GB" b="1" dirty="0" smtClean="0"/>
              <a:t>needs </a:t>
            </a:r>
            <a:r>
              <a:rPr lang="en-GB" dirty="0" smtClean="0"/>
              <a:t>which, when not met, cause us to be dissatisfied. Meeting these needs does not make us satisfied -- it merely prevents us from becoming dissatisfied.</a:t>
            </a:r>
          </a:p>
          <a:p>
            <a:pPr lvl="0"/>
            <a:r>
              <a:rPr lang="en-GB" dirty="0" smtClean="0"/>
              <a:t>E.g. I need to be paid on time each month so I can pay my bills. If I am not paid on time, I get unhappy. But when I get paid on time, I hardly notice it. </a:t>
            </a:r>
          </a:p>
          <a:p>
            <a:pPr lvl="0"/>
            <a:r>
              <a:rPr lang="en-GB" dirty="0" smtClean="0"/>
              <a:t>Respondents were ask to describe periods in their lives when they were exceedingly happy and unhappy with their jobs.</a:t>
            </a:r>
          </a:p>
          <a:p>
            <a:pPr lvl="0"/>
            <a:r>
              <a:rPr lang="en-GB" b="1" dirty="0" smtClean="0"/>
              <a:t>The factors that led to satisfaction </a:t>
            </a:r>
            <a:r>
              <a:rPr lang="en-GB" dirty="0" smtClean="0"/>
              <a:t>included</a:t>
            </a:r>
            <a:r>
              <a:rPr lang="en-GB" b="1" dirty="0" smtClean="0"/>
              <a:t> </a:t>
            </a:r>
            <a:r>
              <a:rPr lang="en-GB" dirty="0" smtClean="0"/>
              <a:t>achievement, </a:t>
            </a:r>
            <a:r>
              <a:rPr lang="en-GB" b="1" dirty="0" smtClean="0"/>
              <a:t>intrinsic</a:t>
            </a:r>
            <a:r>
              <a:rPr lang="en-GB" dirty="0" smtClean="0"/>
              <a:t> </a:t>
            </a:r>
            <a:r>
              <a:rPr lang="en-GB" b="1" dirty="0" smtClean="0"/>
              <a:t>interest</a:t>
            </a:r>
            <a:r>
              <a:rPr lang="en-GB" dirty="0" smtClean="0"/>
              <a:t> in the work, responsibility, and advancement.</a:t>
            </a:r>
          </a:p>
          <a:p>
            <a:pPr lvl="0"/>
            <a:r>
              <a:rPr lang="en-GB" b="1" dirty="0" smtClean="0"/>
              <a:t>Conversely, the </a:t>
            </a:r>
            <a:r>
              <a:rPr lang="en-GB" b="1" dirty="0" err="1" smtClean="0"/>
              <a:t>dis</a:t>
            </a:r>
            <a:r>
              <a:rPr lang="en-GB" b="1" dirty="0" smtClean="0"/>
              <a:t>-satisfiers</a:t>
            </a:r>
            <a:r>
              <a:rPr lang="en-GB" dirty="0" smtClean="0"/>
              <a:t> included company policy and administrative practices, supervision, relationships, working conditions, and salary) </a:t>
            </a:r>
            <a:r>
              <a:rPr lang="en-GB" b="1" dirty="0" smtClean="0"/>
              <a:t>contribute very little to job satisfaction</a:t>
            </a:r>
            <a:r>
              <a:rPr lang="en-GB" i="1" dirty="0" smtClean="0"/>
              <a:t>.</a:t>
            </a:r>
            <a:r>
              <a:rPr lang="en-GB" dirty="0" smtClean="0"/>
              <a:t> </a:t>
            </a:r>
          </a:p>
        </p:txBody>
      </p:sp>
      <p:sp>
        <p:nvSpPr>
          <p:cNvPr id="4" name="TextBox 3"/>
          <p:cNvSpPr txBox="1"/>
          <p:nvPr/>
        </p:nvSpPr>
        <p:spPr>
          <a:xfrm>
            <a:off x="0" y="6572272"/>
            <a:ext cx="3071802" cy="215444"/>
          </a:xfrm>
          <a:prstGeom prst="rect">
            <a:avLst/>
          </a:prstGeom>
          <a:noFill/>
        </p:spPr>
        <p:txBody>
          <a:bodyPr wrap="square" rtlCol="0">
            <a:spAutoFit/>
          </a:bodyPr>
          <a:lstStyle/>
          <a:p>
            <a:r>
              <a:rPr lang="en-GB" sz="800" dirty="0" smtClean="0">
                <a:hlinkClick r:id="rId2"/>
              </a:rPr>
              <a:t>http://en.wikipedia.org/wiki/Two-factor_theory</a:t>
            </a:r>
            <a:endParaRPr lang="en-GB" sz="8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785794"/>
            <a:ext cx="9144000" cy="5429288"/>
          </a:xfrm>
        </p:spPr>
        <p:txBody>
          <a:bodyPr>
            <a:normAutofit fontScale="92500" lnSpcReduction="20000"/>
          </a:bodyPr>
          <a:lstStyle/>
          <a:p>
            <a:pPr>
              <a:buNone/>
            </a:pPr>
            <a:endParaRPr lang="en-GB" sz="2400" dirty="0" smtClean="0"/>
          </a:p>
          <a:p>
            <a:pPr>
              <a:buNone/>
            </a:pPr>
            <a:r>
              <a:rPr lang="en-GB" sz="2400" dirty="0" smtClean="0"/>
              <a:t>Two-factor theory distinguishes between:</a:t>
            </a:r>
          </a:p>
          <a:p>
            <a:pPr lvl="0"/>
            <a:r>
              <a:rPr lang="en-GB" sz="2400" b="1" u="sng" dirty="0" smtClean="0"/>
              <a:t>Motivators</a:t>
            </a:r>
            <a:r>
              <a:rPr lang="en-GB" sz="2400" dirty="0" smtClean="0"/>
              <a:t> (e.g., challenging work, recognition, responsibility) that give positive satisfaction, arising from </a:t>
            </a:r>
            <a:r>
              <a:rPr lang="en-GB" sz="2400" b="1" dirty="0" smtClean="0"/>
              <a:t>intrinsic</a:t>
            </a:r>
            <a:r>
              <a:rPr lang="en-GB" sz="2400" dirty="0" smtClean="0"/>
              <a:t> conditions of the job itself, such as recognition, achievement, or personal growth, </a:t>
            </a:r>
            <a:r>
              <a:rPr lang="en-GB" sz="2400" i="1" dirty="0" smtClean="0"/>
              <a:t>and</a:t>
            </a:r>
            <a:endParaRPr lang="en-GB" sz="2400" dirty="0" smtClean="0"/>
          </a:p>
          <a:p>
            <a:pPr lvl="0"/>
            <a:r>
              <a:rPr lang="en-GB" sz="2400" b="1" u="sng" dirty="0" smtClean="0"/>
              <a:t>Hygiene factors</a:t>
            </a:r>
            <a:r>
              <a:rPr lang="en-GB" sz="2400" dirty="0" smtClean="0"/>
              <a:t> (e.g. status, </a:t>
            </a:r>
            <a:r>
              <a:rPr lang="en-GB" sz="2400" u="sng" dirty="0" smtClean="0"/>
              <a:t>job security</a:t>
            </a:r>
            <a:r>
              <a:rPr lang="en-GB" sz="2400" dirty="0" smtClean="0"/>
              <a:t>, </a:t>
            </a:r>
            <a:r>
              <a:rPr lang="en-GB" sz="2400" u="sng" dirty="0" smtClean="0"/>
              <a:t>salary</a:t>
            </a:r>
            <a:r>
              <a:rPr lang="en-GB" sz="2400" dirty="0" smtClean="0"/>
              <a:t> and fringe benefits) arising from more </a:t>
            </a:r>
            <a:r>
              <a:rPr lang="en-GB" sz="2400" b="1" dirty="0" smtClean="0"/>
              <a:t>extrinsic motivators </a:t>
            </a:r>
            <a:r>
              <a:rPr lang="en-GB" sz="2400" dirty="0" smtClean="0"/>
              <a:t>that do not give positive satisfaction, though dissatisfaction results from their absence. </a:t>
            </a:r>
            <a:br>
              <a:rPr lang="en-GB" sz="2400" dirty="0" smtClean="0"/>
            </a:br>
            <a:endParaRPr lang="en-GB" sz="2400" dirty="0" smtClean="0"/>
          </a:p>
          <a:p>
            <a:pPr lvl="0">
              <a:buNone/>
            </a:pPr>
            <a:r>
              <a:rPr lang="en-GB" sz="2200" dirty="0" smtClean="0">
                <a:solidFill>
                  <a:schemeClr val="bg1">
                    <a:lumMod val="50000"/>
                  </a:schemeClr>
                </a:solidFill>
              </a:rPr>
              <a:t>BG Notes:</a:t>
            </a:r>
          </a:p>
          <a:p>
            <a:pPr lvl="0"/>
            <a:r>
              <a:rPr lang="en-GB" sz="2200" dirty="0" smtClean="0">
                <a:solidFill>
                  <a:schemeClr val="bg1">
                    <a:lumMod val="50000"/>
                  </a:schemeClr>
                </a:solidFill>
              </a:rPr>
              <a:t>Herzberg also further classified our actions, for example, if you perform a work related action because </a:t>
            </a:r>
            <a:r>
              <a:rPr lang="en-GB" sz="2200" b="1" dirty="0" smtClean="0">
                <a:solidFill>
                  <a:schemeClr val="bg1">
                    <a:lumMod val="50000"/>
                  </a:schemeClr>
                </a:solidFill>
              </a:rPr>
              <a:t>you </a:t>
            </a:r>
            <a:r>
              <a:rPr lang="en-GB" sz="2200" b="1" i="1" dirty="0" smtClean="0">
                <a:solidFill>
                  <a:schemeClr val="bg1">
                    <a:lumMod val="50000"/>
                  </a:schemeClr>
                </a:solidFill>
              </a:rPr>
              <a:t>have</a:t>
            </a:r>
            <a:r>
              <a:rPr lang="en-GB" sz="2200" b="1" dirty="0" smtClean="0">
                <a:solidFill>
                  <a:schemeClr val="bg1">
                    <a:lumMod val="50000"/>
                  </a:schemeClr>
                </a:solidFill>
              </a:rPr>
              <a:t> to </a:t>
            </a:r>
            <a:r>
              <a:rPr lang="en-GB" sz="2200" dirty="0" smtClean="0">
                <a:solidFill>
                  <a:schemeClr val="bg1">
                    <a:lumMod val="50000"/>
                  </a:schemeClr>
                </a:solidFill>
              </a:rPr>
              <a:t>then that is classed as </a:t>
            </a:r>
            <a:r>
              <a:rPr lang="en-GB" sz="2200" b="1" dirty="0" smtClean="0">
                <a:solidFill>
                  <a:schemeClr val="bg1">
                    <a:lumMod val="50000"/>
                  </a:schemeClr>
                </a:solidFill>
              </a:rPr>
              <a:t>movement</a:t>
            </a:r>
            <a:r>
              <a:rPr lang="en-GB" sz="2200" dirty="0" smtClean="0">
                <a:solidFill>
                  <a:schemeClr val="bg1">
                    <a:lumMod val="50000"/>
                  </a:schemeClr>
                </a:solidFill>
              </a:rPr>
              <a:t>, but if you perform a work related action because </a:t>
            </a:r>
            <a:r>
              <a:rPr lang="en-GB" sz="2200" b="1" dirty="0" smtClean="0">
                <a:solidFill>
                  <a:schemeClr val="bg1">
                    <a:lumMod val="50000"/>
                  </a:schemeClr>
                </a:solidFill>
              </a:rPr>
              <a:t>you </a:t>
            </a:r>
            <a:r>
              <a:rPr lang="en-GB" sz="2200" b="1" i="1" dirty="0" smtClean="0">
                <a:solidFill>
                  <a:schemeClr val="bg1">
                    <a:lumMod val="50000"/>
                  </a:schemeClr>
                </a:solidFill>
              </a:rPr>
              <a:t>want</a:t>
            </a:r>
            <a:r>
              <a:rPr lang="en-GB" sz="2200" b="1" dirty="0" smtClean="0">
                <a:solidFill>
                  <a:schemeClr val="bg1">
                    <a:lumMod val="50000"/>
                  </a:schemeClr>
                </a:solidFill>
              </a:rPr>
              <a:t> to </a:t>
            </a:r>
            <a:r>
              <a:rPr lang="en-GB" sz="2200" dirty="0" smtClean="0">
                <a:solidFill>
                  <a:schemeClr val="bg1">
                    <a:lumMod val="50000"/>
                  </a:schemeClr>
                </a:solidFill>
              </a:rPr>
              <a:t>then that is classed as </a:t>
            </a:r>
            <a:r>
              <a:rPr lang="en-GB" sz="2200" b="1" dirty="0" smtClean="0">
                <a:solidFill>
                  <a:schemeClr val="bg1">
                    <a:lumMod val="50000"/>
                  </a:schemeClr>
                </a:solidFill>
              </a:rPr>
              <a:t>motivation</a:t>
            </a:r>
            <a:r>
              <a:rPr lang="en-GB" sz="2200" dirty="0" smtClean="0">
                <a:solidFill>
                  <a:schemeClr val="bg1">
                    <a:lumMod val="50000"/>
                  </a:schemeClr>
                </a:solidFill>
              </a:rPr>
              <a:t>.</a:t>
            </a:r>
          </a:p>
          <a:p>
            <a:endParaRPr lang="en-GB" sz="2200" dirty="0" smtClean="0">
              <a:solidFill>
                <a:schemeClr val="bg1">
                  <a:lumMod val="50000"/>
                </a:schemeClr>
              </a:solidFill>
            </a:endParaRPr>
          </a:p>
          <a:p>
            <a:r>
              <a:rPr lang="en-GB" sz="2200" dirty="0" smtClean="0">
                <a:solidFill>
                  <a:schemeClr val="bg1">
                    <a:lumMod val="50000"/>
                  </a:schemeClr>
                </a:solidFill>
              </a:rPr>
              <a:t>Unlike </a:t>
            </a:r>
            <a:r>
              <a:rPr lang="en-GB" sz="2200" u="sng" dirty="0" smtClean="0">
                <a:solidFill>
                  <a:schemeClr val="bg1">
                    <a:lumMod val="50000"/>
                  </a:schemeClr>
                </a:solidFill>
              </a:rPr>
              <a:t>Maslow</a:t>
            </a:r>
            <a:r>
              <a:rPr lang="en-GB" sz="2200" dirty="0" smtClean="0">
                <a:solidFill>
                  <a:schemeClr val="bg1">
                    <a:lumMod val="50000"/>
                  </a:schemeClr>
                </a:solidFill>
              </a:rPr>
              <a:t>, who offered little data to support his ideas, Herzberg and others have presented considerable empirical evidence to confirm the theory.</a:t>
            </a:r>
          </a:p>
          <a:p>
            <a:pPr lvl="0"/>
            <a:endParaRPr lang="en-GB" sz="2400" dirty="0" smtClean="0"/>
          </a:p>
          <a:p>
            <a:endParaRPr lang="en-GB" sz="2400" dirty="0"/>
          </a:p>
        </p:txBody>
      </p:sp>
      <p:sp>
        <p:nvSpPr>
          <p:cNvPr id="4" name="TextBox 3"/>
          <p:cNvSpPr txBox="1"/>
          <p:nvPr/>
        </p:nvSpPr>
        <p:spPr>
          <a:xfrm>
            <a:off x="0" y="6572272"/>
            <a:ext cx="3071802" cy="215444"/>
          </a:xfrm>
          <a:prstGeom prst="rect">
            <a:avLst/>
          </a:prstGeom>
          <a:noFill/>
        </p:spPr>
        <p:txBody>
          <a:bodyPr wrap="square" rtlCol="0">
            <a:spAutoFit/>
          </a:bodyPr>
          <a:lstStyle/>
          <a:p>
            <a:r>
              <a:rPr lang="en-GB" sz="800" dirty="0" smtClean="0">
                <a:hlinkClick r:id="rId2"/>
              </a:rPr>
              <a:t>http://en.wikipedia.org/wiki/Two-factor_theory</a:t>
            </a:r>
            <a:endParaRPr lang="en-GB" sz="800" dirty="0"/>
          </a:p>
        </p:txBody>
      </p:sp>
      <p:sp>
        <p:nvSpPr>
          <p:cNvPr id="5" name="TextBox 4"/>
          <p:cNvSpPr txBox="1"/>
          <p:nvPr/>
        </p:nvSpPr>
        <p:spPr>
          <a:xfrm>
            <a:off x="0" y="214290"/>
            <a:ext cx="9144000" cy="646331"/>
          </a:xfrm>
          <a:prstGeom prst="rect">
            <a:avLst/>
          </a:prstGeom>
          <a:noFill/>
        </p:spPr>
        <p:txBody>
          <a:bodyPr wrap="square" rtlCol="0">
            <a:spAutoFit/>
          </a:bodyPr>
          <a:lstStyle/>
          <a:p>
            <a:pPr algn="ctr"/>
            <a:r>
              <a:rPr lang="en-GB" sz="3600" u="sng" dirty="0" err="1" smtClean="0"/>
              <a:t>Herzburg’s</a:t>
            </a:r>
            <a:r>
              <a:rPr lang="en-GB" sz="3600" u="sng" dirty="0" smtClean="0"/>
              <a:t> 2 factor theory cont...</a:t>
            </a:r>
            <a:endParaRPr lang="en-GB" sz="36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1143000"/>
          </a:xfrm>
        </p:spPr>
        <p:txBody>
          <a:bodyPr>
            <a:normAutofit/>
          </a:bodyPr>
          <a:lstStyle/>
          <a:p>
            <a:r>
              <a:rPr lang="en-GB" u="sng" dirty="0" smtClean="0"/>
              <a:t>Mumford's Needs</a:t>
            </a:r>
            <a:endParaRPr lang="en-GB" u="sng" dirty="0"/>
          </a:p>
        </p:txBody>
      </p:sp>
      <p:sp>
        <p:nvSpPr>
          <p:cNvPr id="3" name="Content Placeholder 2"/>
          <p:cNvSpPr>
            <a:spLocks noGrp="1"/>
          </p:cNvSpPr>
          <p:nvPr>
            <p:ph idx="1"/>
          </p:nvPr>
        </p:nvSpPr>
        <p:spPr>
          <a:xfrm>
            <a:off x="0" y="1285860"/>
            <a:ext cx="9144000" cy="5143536"/>
          </a:xfrm>
        </p:spPr>
        <p:txBody>
          <a:bodyPr>
            <a:normAutofit fontScale="85000" lnSpcReduction="20000"/>
          </a:bodyPr>
          <a:lstStyle/>
          <a:p>
            <a:r>
              <a:rPr lang="en-GB" dirty="0" smtClean="0"/>
              <a:t>Mumford (1976) assumed that employees did not simply see their job as a means to an end, but had personal needs that needed to be met on the job for example:</a:t>
            </a:r>
          </a:p>
          <a:p>
            <a:pPr>
              <a:buNone/>
            </a:pPr>
            <a:r>
              <a:rPr lang="en-GB" b="1" dirty="0" smtClean="0"/>
              <a:t>1. Knowledge needs</a:t>
            </a:r>
          </a:p>
          <a:p>
            <a:r>
              <a:rPr lang="en-GB" dirty="0" smtClean="0"/>
              <a:t>Work that utilizes their knowledge and skills.</a:t>
            </a:r>
          </a:p>
          <a:p>
            <a:pPr>
              <a:buNone/>
            </a:pPr>
            <a:r>
              <a:rPr lang="en-GB" b="1" dirty="0" smtClean="0"/>
              <a:t>2. Psychological needs</a:t>
            </a:r>
          </a:p>
          <a:p>
            <a:r>
              <a:rPr lang="en-GB" dirty="0" smtClean="0"/>
              <a:t>Such as recognition, responsibility, status and advancement.</a:t>
            </a:r>
          </a:p>
          <a:p>
            <a:pPr>
              <a:buNone/>
            </a:pPr>
            <a:r>
              <a:rPr lang="en-GB" b="1" dirty="0" smtClean="0"/>
              <a:t>3. Task needs</a:t>
            </a:r>
          </a:p>
          <a:p>
            <a:r>
              <a:rPr lang="en-GB" dirty="0" smtClean="0"/>
              <a:t>Which include the need for meaningful work and some degree of autonomy.</a:t>
            </a:r>
          </a:p>
          <a:p>
            <a:pPr>
              <a:buNone/>
            </a:pPr>
            <a:r>
              <a:rPr lang="en-GB" b="1" dirty="0" smtClean="0"/>
              <a:t>4. Moral needs</a:t>
            </a:r>
          </a:p>
          <a:p>
            <a:r>
              <a:rPr lang="en-GB" dirty="0" smtClean="0"/>
              <a:t>To be treated with equal respect. </a:t>
            </a:r>
          </a:p>
          <a:p>
            <a:endParaRPr lang="en-GB" dirty="0"/>
          </a:p>
        </p:txBody>
      </p:sp>
      <p:sp>
        <p:nvSpPr>
          <p:cNvPr id="4" name="TextBox 3"/>
          <p:cNvSpPr txBox="1"/>
          <p:nvPr/>
        </p:nvSpPr>
        <p:spPr>
          <a:xfrm>
            <a:off x="0" y="6499704"/>
            <a:ext cx="4000496" cy="215444"/>
          </a:xfrm>
          <a:prstGeom prst="rect">
            <a:avLst/>
          </a:prstGeom>
          <a:noFill/>
        </p:spPr>
        <p:txBody>
          <a:bodyPr wrap="square" rtlCol="0">
            <a:spAutoFit/>
          </a:bodyPr>
          <a:lstStyle/>
          <a:p>
            <a:r>
              <a:rPr lang="en-GB" sz="800" dirty="0" smtClean="0">
                <a:hlinkClick r:id="rId2"/>
              </a:rPr>
              <a:t>http://changingminds.org</a:t>
            </a:r>
            <a:endParaRPr lang="en-GB" sz="8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602</TotalTime>
  <Words>2048</Words>
  <Application>Microsoft Office PowerPoint</Application>
  <PresentationFormat>On-screen Show (4:3)</PresentationFormat>
  <Paragraphs>198</Paragraphs>
  <Slides>31</Slides>
  <Notes>2</Notes>
  <HiddenSlides>1</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Slide 1</vt:lpstr>
      <vt:lpstr>What is motivation?</vt:lpstr>
      <vt:lpstr>Motivation</vt:lpstr>
      <vt:lpstr>Intrinsic and extrinsic motivation</vt:lpstr>
      <vt:lpstr>Internal &amp; External Motivation</vt:lpstr>
      <vt:lpstr>Intrinsic Motivation</vt:lpstr>
      <vt:lpstr>Overjustification Effect</vt:lpstr>
      <vt:lpstr>Extrinsic Motivation</vt:lpstr>
      <vt:lpstr>Content theories of motivation</vt:lpstr>
      <vt:lpstr>Maslow's Hierarchy of needs</vt:lpstr>
      <vt:lpstr>Maslow’s 5 needs</vt:lpstr>
      <vt:lpstr>Maslow's Hierarchy of needs</vt:lpstr>
      <vt:lpstr>Three more needs</vt:lpstr>
      <vt:lpstr>Self-Actualization &amp; Transcendence </vt:lpstr>
      <vt:lpstr>Self-Actualization &amp; Transcendence </vt:lpstr>
      <vt:lpstr>Slide 16</vt:lpstr>
      <vt:lpstr>Maslow Model in Practice</vt:lpstr>
      <vt:lpstr>Emotional Intelligence</vt:lpstr>
      <vt:lpstr>Transcendence &amp; Optimal Performance</vt:lpstr>
      <vt:lpstr>In the Zone</vt:lpstr>
      <vt:lpstr>FLOW</vt:lpstr>
      <vt:lpstr>Slide 22</vt:lpstr>
      <vt:lpstr>Empowerment in the workplace</vt:lpstr>
      <vt:lpstr>KIS : To Keep it Simple</vt:lpstr>
      <vt:lpstr>Class &amp; Private Activity</vt:lpstr>
      <vt:lpstr>Additional theories of Motivation</vt:lpstr>
      <vt:lpstr>Alderfer 1972: ERG Theory: 3 needs</vt:lpstr>
      <vt:lpstr>Herzberg's Hygiene Motivation Theory</vt:lpstr>
      <vt:lpstr>Herzburg’s 2 factor theory</vt:lpstr>
      <vt:lpstr>Slide 30</vt:lpstr>
      <vt:lpstr>Mumford's Needs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James Williams</dc:creator>
  <cp:lastModifiedBy>Pamela</cp:lastModifiedBy>
  <cp:revision>175</cp:revision>
  <dcterms:created xsi:type="dcterms:W3CDTF">2010-11-07T13:10:45Z</dcterms:created>
  <dcterms:modified xsi:type="dcterms:W3CDTF">2014-02-02T14:27:08Z</dcterms:modified>
</cp:coreProperties>
</file>