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fntdata" ContentType="application/x-fontdata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78" r:id="rId1"/>
  </p:sldMasterIdLst>
  <p:sldIdLst>
    <p:sldId id="292" r:id="rId2"/>
    <p:sldId id="293" r:id="rId3"/>
    <p:sldId id="295" r:id="rId4"/>
    <p:sldId id="296" r:id="rId5"/>
    <p:sldId id="299" r:id="rId6"/>
    <p:sldId id="297" r:id="rId7"/>
    <p:sldId id="298" r:id="rId8"/>
    <p:sldId id="300" r:id="rId9"/>
    <p:sldId id="302" r:id="rId10"/>
    <p:sldId id="301" r:id="rId11"/>
    <p:sldId id="303" r:id="rId12"/>
    <p:sldId id="306" r:id="rId13"/>
    <p:sldId id="304" r:id="rId14"/>
    <p:sldId id="305" r:id="rId15"/>
    <p:sldId id="307" r:id="rId16"/>
    <p:sldId id="308" r:id="rId17"/>
    <p:sldId id="309" r:id="rId18"/>
    <p:sldId id="310" r:id="rId19"/>
    <p:sldId id="311" r:id="rId20"/>
    <p:sldId id="312" r:id="rId21"/>
    <p:sldId id="313" r:id="rId22"/>
    <p:sldId id="294" r:id="rId23"/>
    <p:sldId id="290" r:id="rId24"/>
  </p:sldIdLst>
  <p:sldSz cx="9144000" cy="6858000" type="screen4x3"/>
  <p:notesSz cx="6858000" cy="9144000"/>
  <p:embeddedFontLst>
    <p:embeddedFont>
      <p:font typeface="Century Gothic" panose="020B0502020202020204" pitchFamily="34" charset="0"/>
      <p:regular r:id="rId25"/>
      <p:bold r:id="rId26"/>
      <p:italic r:id="rId27"/>
      <p:boldItalic r:id="rId28"/>
    </p:embeddedFont>
    <p:embeddedFont>
      <p:font typeface="Wingdings 3" panose="05040102010807070707" pitchFamily="18" charset="2"/>
      <p:regular r:id="rId29"/>
    </p:embeddedFont>
    <p:embeddedFont>
      <p:font typeface="Cambria Math" panose="02040503050406030204" pitchFamily="18" charset="0"/>
      <p:regular r:id="rId30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77" autoAdjust="0"/>
    <p:restoredTop sz="94660"/>
  </p:normalViewPr>
  <p:slideViewPr>
    <p:cSldViewPr snapToGrid="0">
      <p:cViewPr varScale="1">
        <p:scale>
          <a:sx n="102" d="100"/>
          <a:sy n="102" d="100"/>
        </p:scale>
        <p:origin x="912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font" Target="fonts/font2.fntdata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font" Target="fonts/font1.fntdata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font" Target="fonts/font5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font" Target="fonts/font4.fntdata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font" Target="fonts/font3.fntdata"/><Relationship Id="rId30" Type="http://schemas.openxmlformats.org/officeDocument/2006/relationships/font" Target="fonts/font6.fntdata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4334933" y="1169931"/>
            <a:ext cx="4814835" cy="4993802"/>
            <a:chOff x="4334933" y="1169931"/>
            <a:chExt cx="4814835" cy="4993802"/>
          </a:xfrm>
        </p:grpSpPr>
        <p:cxnSp>
          <p:nvCxnSpPr>
            <p:cNvPr id="17" name="Straight Connector 16"/>
            <p:cNvCxnSpPr/>
            <p:nvPr/>
          </p:nvCxnSpPr>
          <p:spPr>
            <a:xfrm flipH="1">
              <a:off x="6009259" y="1169931"/>
              <a:ext cx="3134741" cy="3134741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flipH="1">
              <a:off x="4334933" y="1348898"/>
              <a:ext cx="4814835" cy="4814835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5225595" y="1469269"/>
              <a:ext cx="3912054" cy="3912054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flipH="1">
              <a:off x="5304588" y="1307856"/>
              <a:ext cx="3839412" cy="3839412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flipH="1">
              <a:off x="5707078" y="1770196"/>
              <a:ext cx="3430571" cy="3430570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33400" y="533400"/>
            <a:ext cx="6154713" cy="3124201"/>
          </a:xfrm>
        </p:spPr>
        <p:txBody>
          <a:bodyPr anchor="b">
            <a:normAutofit/>
          </a:bodyPr>
          <a:lstStyle>
            <a:lvl1pPr algn="l">
              <a:defRPr sz="440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33400" y="3843868"/>
            <a:ext cx="4954250" cy="1913466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20/09/2017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90399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399" y="357433"/>
            <a:ext cx="8337224" cy="613528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108438"/>
            <a:ext cx="8337223" cy="4915290"/>
          </a:xfrm>
        </p:spPr>
        <p:txBody>
          <a:bodyPr anchor="t" anchorCtr="0"/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459543" y="6172200"/>
            <a:ext cx="1200463" cy="365125"/>
          </a:xfrm>
        </p:spPr>
        <p:txBody>
          <a:bodyPr/>
          <a:lstStyle/>
          <a:p>
            <a:fld id="{A905A7C0-EFCD-4C72-9C76-B746EE1ADA98}" type="datetimeFigureOut">
              <a:rPr lang="en-GB" smtClean="0"/>
              <a:t>20/09/2017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19527" y="6023728"/>
            <a:ext cx="856907" cy="513597"/>
          </a:xfrm>
        </p:spPr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35886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1981199"/>
            <a:ext cx="6402468" cy="2319867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4487333"/>
            <a:ext cx="6402467" cy="1532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20/09/2017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45643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Content Placeholder 3"/>
          <p:cNvSpPr>
            <a:spLocks noGrp="1"/>
          </p:cNvSpPr>
          <p:nvPr>
            <p:ph sz="half" idx="13"/>
          </p:nvPr>
        </p:nvSpPr>
        <p:spPr>
          <a:xfrm>
            <a:off x="533400" y="533400"/>
            <a:ext cx="3949967" cy="3767667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2" name="Content Placeholder 5"/>
          <p:cNvSpPr>
            <a:spLocks noGrp="1"/>
          </p:cNvSpPr>
          <p:nvPr>
            <p:ph sz="quarter" idx="4"/>
          </p:nvPr>
        </p:nvSpPr>
        <p:spPr>
          <a:xfrm>
            <a:off x="4662362" y="533400"/>
            <a:ext cx="3948238" cy="3759200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20/09/2017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05519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1" y="533400"/>
            <a:ext cx="3716866" cy="609600"/>
          </a:xfrm>
        </p:spPr>
        <p:txBody>
          <a:bodyPr anchor="b">
            <a:noAutofit/>
          </a:bodyPr>
          <a:lstStyle>
            <a:lvl1pPr marL="0" indent="0">
              <a:buNone/>
              <a:defRPr sz="2400" b="0" cap="all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3399" y="1143000"/>
            <a:ext cx="3945467" cy="3158067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55016" y="566738"/>
            <a:ext cx="376405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 cap="all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2362" y="1143000"/>
            <a:ext cx="3956705" cy="3149600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20/09/2017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58876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20/09/2017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77081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20/09/2017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7893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18667" y="533400"/>
            <a:ext cx="3200400" cy="1524000"/>
          </a:xfrm>
        </p:spPr>
        <p:txBody>
          <a:bodyPr anchor="b">
            <a:normAutofit/>
          </a:bodyPr>
          <a:lstStyle>
            <a:lvl1pPr algn="l">
              <a:defRPr sz="20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399" y="533400"/>
            <a:ext cx="4438755" cy="5486400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418667" y="2209802"/>
            <a:ext cx="32004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20/09/2017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85513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95800" y="1447800"/>
            <a:ext cx="3563258" cy="11430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762000" y="914400"/>
            <a:ext cx="3280974" cy="48006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496027" y="2743200"/>
            <a:ext cx="3564223" cy="2082800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20/09/2017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33400" y="6172200"/>
            <a:ext cx="581172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13093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6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533400" y="533400"/>
            <a:ext cx="8077200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9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762002" y="3843867"/>
            <a:ext cx="7281332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20/09/2017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26814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533400"/>
            <a:ext cx="8077200" cy="2895600"/>
          </a:xfrm>
        </p:spPr>
        <p:txBody>
          <a:bodyPr anchor="ctr">
            <a:normAutofit/>
          </a:bodyPr>
          <a:lstStyle>
            <a:lvl1pPr algn="l">
              <a:defRPr sz="28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4114800"/>
            <a:ext cx="6383552" cy="1905000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20/09/2017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427255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283" y="533400"/>
            <a:ext cx="6859787" cy="2895600"/>
          </a:xfrm>
        </p:spPr>
        <p:txBody>
          <a:bodyPr anchor="ctr">
            <a:normAutofit/>
          </a:bodyPr>
          <a:lstStyle>
            <a:lvl1pPr algn="l">
              <a:defRPr sz="2800" b="0" cap="all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066800" y="3429000"/>
            <a:ext cx="6402467" cy="4826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4301070"/>
            <a:ext cx="6382361" cy="171873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20/09/2017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28600" y="710624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7696200" y="2768601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5818773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3429000"/>
            <a:ext cx="6382361" cy="1697400"/>
          </a:xfrm>
        </p:spPr>
        <p:txBody>
          <a:bodyPr anchor="b">
            <a:normAutofit/>
          </a:bodyPr>
          <a:lstStyle>
            <a:lvl1pPr algn="l">
              <a:defRPr sz="28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5132980"/>
            <a:ext cx="6383552" cy="886819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20/09/2017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066791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284" y="533400"/>
            <a:ext cx="6859786" cy="2895600"/>
          </a:xfrm>
        </p:spPr>
        <p:txBody>
          <a:bodyPr anchor="ctr">
            <a:normAutofit/>
          </a:bodyPr>
          <a:lstStyle>
            <a:lvl1pPr algn="l">
              <a:defRPr sz="2800" b="0" cap="all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533400" y="3886200"/>
            <a:ext cx="638236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0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4953000"/>
            <a:ext cx="63823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20/09/2017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28600" y="710624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7696200" y="2768601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12594125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533400"/>
            <a:ext cx="7525658" cy="28956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sz="2800" b="0" dirty="0"/>
            </a:lvl1pPr>
          </a:lstStyle>
          <a:p>
            <a:pPr marL="0"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533400" y="3928534"/>
            <a:ext cx="6382361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0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4766735"/>
            <a:ext cx="6382360" cy="1253065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20/09/2017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300719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</p:spPr>
        <p:txBody>
          <a:bodyPr>
            <a:normAutofit/>
          </a:bodyPr>
          <a:lstStyle>
            <a:lvl1pPr algn="l">
              <a:defRPr sz="2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33400" y="533401"/>
            <a:ext cx="6554867" cy="3767670"/>
          </a:xfrm>
        </p:spPr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20/09/2017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349009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66406" y="533400"/>
            <a:ext cx="2044194" cy="4419600"/>
          </a:xfrm>
        </p:spPr>
        <p:txBody>
          <a:bodyPr vert="eaVert">
            <a:normAutofit/>
          </a:bodyPr>
          <a:lstStyle>
            <a:lvl1pPr>
              <a:defRPr sz="2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33400" y="533400"/>
            <a:ext cx="5850012" cy="5486400"/>
          </a:xfrm>
        </p:spPr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20/09/2017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33682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6670675" y="3894667"/>
            <a:ext cx="2470456" cy="2658533"/>
            <a:chOff x="6687077" y="3259666"/>
            <a:chExt cx="2981857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8756120" y="3259666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6687077" y="3486677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7772400" y="3581400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7923214" y="3433394"/>
              <a:ext cx="1739738" cy="173974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8398935" y="3985317"/>
              <a:ext cx="1264017" cy="1264016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533401"/>
            <a:ext cx="6554867" cy="37676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30245" y="6172203"/>
            <a:ext cx="1200463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A905A7C0-EFCD-4C72-9C76-B746EE1ADA98}" type="datetimeFigureOut">
              <a:rPr lang="en-GB" smtClean="0"/>
              <a:pPr/>
              <a:t>20/09/2017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33400" y="6172200"/>
            <a:ext cx="5811724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774426" y="5578478"/>
            <a:ext cx="856907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28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2D411D-366C-445C-883F-4824971BE5F6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6319259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Data Analysis </a:t>
            </a:r>
            <a:br>
              <a:rPr lang="en-GB" dirty="0" smtClean="0"/>
            </a:br>
            <a:r>
              <a:rPr lang="en-GB" dirty="0" smtClean="0"/>
              <a:t>and Visualisation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Lecture </a:t>
            </a:r>
            <a:r>
              <a:rPr lang="en-GB" dirty="0" smtClean="0"/>
              <a:t>17</a:t>
            </a:r>
            <a:endParaRPr lang="en-GB" dirty="0" smtClean="0"/>
          </a:p>
          <a:p>
            <a:r>
              <a:rPr lang="en-GB" dirty="0" smtClean="0"/>
              <a:t>Analysis of Variance (ANOVA)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874832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Introduction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108438"/>
            <a:ext cx="8337223" cy="5575166"/>
          </a:xfrm>
        </p:spPr>
        <p:txBody>
          <a:bodyPr>
            <a:normAutofit/>
          </a:bodyPr>
          <a:lstStyle/>
          <a:p>
            <a:r>
              <a:rPr lang="en-GB" dirty="0" smtClean="0"/>
              <a:t>Topics covered</a:t>
            </a:r>
            <a:endParaRPr lang="en-GB" dirty="0">
              <a:sym typeface="Wingdings" panose="05000000000000000000" pitchFamily="2" charset="2"/>
            </a:endParaRPr>
          </a:p>
          <a:p>
            <a:pPr lvl="1"/>
            <a:r>
              <a:rPr lang="en-GB" dirty="0">
                <a:sym typeface="Wingdings" panose="05000000000000000000" pitchFamily="2" charset="2"/>
              </a:rPr>
              <a:t>Computational steps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Strength of Association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Post hoc Analyses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The </a:t>
            </a:r>
            <a:r>
              <a:rPr lang="en-GB" dirty="0" err="1">
                <a:sym typeface="Wingdings" panose="05000000000000000000" pitchFamily="2" charset="2"/>
              </a:rPr>
              <a:t>Scheffé</a:t>
            </a:r>
            <a:r>
              <a:rPr lang="en-GB" dirty="0">
                <a:sym typeface="Wingdings" panose="05000000000000000000" pitchFamily="2" charset="2"/>
              </a:rPr>
              <a:t> Method of Post hoc Analysis</a:t>
            </a:r>
          </a:p>
          <a:p>
            <a:r>
              <a:rPr lang="en-GB" dirty="0" smtClean="0"/>
              <a:t>The </a:t>
            </a:r>
            <a:r>
              <a:rPr lang="en-GB" dirty="0" smtClean="0"/>
              <a:t>ANOVA test allows us to compare the means of multiple samples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03311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Introduction</a:t>
            </a:r>
            <a:endParaRPr lang="en-GB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33400" y="1108438"/>
                <a:ext cx="8337223" cy="5565740"/>
              </a:xfrm>
            </p:spPr>
            <p:txBody>
              <a:bodyPr>
                <a:normAutofit/>
              </a:bodyPr>
              <a:lstStyle/>
              <a:p>
                <a:r>
                  <a:rPr lang="en-GB" dirty="0" smtClean="0"/>
                  <a:t>In the last session we used the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𝑡</m:t>
                    </m:r>
                  </m:oMath>
                </a14:m>
                <a:r>
                  <a:rPr lang="en-GB" dirty="0"/>
                  <a:t> </a:t>
                </a:r>
                <a:r>
                  <a:rPr lang="en-GB" dirty="0" smtClean="0"/>
                  <a:t>Test to determine if the means of two samples differ to a statistically significant degree</a:t>
                </a:r>
              </a:p>
              <a:p>
                <a:r>
                  <a:rPr lang="en-GB" dirty="0" smtClean="0"/>
                  <a:t>What if we want to compare more than two samples?</a:t>
                </a:r>
              </a:p>
              <a:p>
                <a:r>
                  <a:rPr lang="en-GB" dirty="0" smtClean="0"/>
                  <a:t>Unfortunately we can’t just do multiple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𝑡</m:t>
                    </m:r>
                  </m:oMath>
                </a14:m>
                <a:r>
                  <a:rPr lang="en-GB" dirty="0"/>
                  <a:t> </a:t>
                </a:r>
                <a:r>
                  <a:rPr lang="en-GB" dirty="0" smtClean="0"/>
                  <a:t>Tests between each pair of samples</a:t>
                </a:r>
              </a:p>
              <a:p>
                <a:pPr lvl="1"/>
                <a:r>
                  <a:rPr lang="en-GB" dirty="0" smtClean="0"/>
                  <a:t>We would have to do K(K-1)/2 tests where K is the number of samples</a:t>
                </a:r>
              </a:p>
              <a:p>
                <a:pPr lvl="1"/>
                <a:r>
                  <a:rPr lang="en-GB" dirty="0" smtClean="0"/>
                  <a:t>Doing multiple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𝑡</m:t>
                    </m:r>
                  </m:oMath>
                </a14:m>
                <a:r>
                  <a:rPr lang="en-GB" dirty="0"/>
                  <a:t> </a:t>
                </a:r>
                <a:r>
                  <a:rPr lang="en-GB" dirty="0" smtClean="0"/>
                  <a:t>Tests also increases the likelihood of Type I errors</a:t>
                </a:r>
              </a:p>
              <a:p>
                <a:r>
                  <a:rPr lang="en-GB" dirty="0"/>
                  <a:t>If you use the 0.05 level of significance you expect to make a Type I error 5 times out of 100 by sampling errors alone</a:t>
                </a:r>
              </a:p>
              <a:p>
                <a:r>
                  <a:rPr lang="en-GB" dirty="0"/>
                  <a:t>If you performed 20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𝑡</m:t>
                    </m:r>
                  </m:oMath>
                </a14:m>
                <a:r>
                  <a:rPr lang="en-GB" dirty="0"/>
                  <a:t> </a:t>
                </a:r>
                <a:r>
                  <a:rPr lang="en-GB" dirty="0"/>
                  <a:t>Tests and one reached the 0.05 level of significance would that be a chance occurrence or not?</a:t>
                </a:r>
              </a:p>
              <a:p>
                <a:pPr lvl="1"/>
                <a:r>
                  <a:rPr lang="en-GB" dirty="0"/>
                  <a:t>What if three reached that level?</a:t>
                </a:r>
              </a:p>
              <a:p>
                <a:pPr lvl="1"/>
                <a:r>
                  <a:rPr lang="en-GB" dirty="0"/>
                  <a:t>The more tests you perform, the more confusing this </a:t>
                </a:r>
                <a:r>
                  <a:rPr lang="en-GB" dirty="0" smtClean="0"/>
                  <a:t>becomes</a:t>
                </a:r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3400" y="1108438"/>
                <a:ext cx="8337223" cy="5565740"/>
              </a:xfrm>
              <a:blipFill rotWithShape="0">
                <a:blip r:embed="rId2"/>
                <a:stretch>
                  <a:fillRect l="-366" t="-65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9041483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Requires="a14">
          <p:sp>
            <p:nvSpPr>
              <p:cNvPr id="2" name="Title 1"/>
              <p:cNvSpPr>
                <a:spLocks noGrp="1"/>
              </p:cNvSpPr>
              <p:nvPr>
                <p:ph type="title"/>
              </p:nvPr>
            </p:nvSpPr>
            <p:spPr/>
            <p:txBody>
              <a:bodyPr>
                <a:normAutofit/>
              </a:bodyPr>
              <a:lstStyle/>
              <a:p>
                <a:r>
                  <a:rPr lang="en-GB" dirty="0" smtClean="0"/>
                  <a:t>Type I errors and Multiple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𝑡</m:t>
                    </m:r>
                  </m:oMath>
                </a14:m>
                <a:r>
                  <a:rPr lang="en-GB" dirty="0"/>
                  <a:t> </a:t>
                </a:r>
                <a:r>
                  <a:rPr lang="en-GB" dirty="0" smtClean="0"/>
                  <a:t>Tests</a:t>
                </a:r>
                <a:endParaRPr lang="en-GB" dirty="0"/>
              </a:p>
            </p:txBody>
          </p:sp>
        </mc:Choice>
        <mc:Fallback>
          <p:sp>
            <p:nvSpPr>
              <p:cNvPr id="2" name="Title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title"/>
              </p:nvPr>
            </p:nvSpPr>
            <p:spPr>
              <a:blipFill rotWithShape="0">
                <a:blip r:embed="rId2"/>
                <a:stretch>
                  <a:fillRect l="-1827" t="-11000" b="-3000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33400" y="1108438"/>
                <a:ext cx="8337223" cy="5084972"/>
              </a:xfrm>
            </p:spPr>
            <p:txBody>
              <a:bodyPr/>
              <a:lstStyle/>
              <a:p>
                <a:r>
                  <a:rPr lang="en-GB" dirty="0" smtClean="0"/>
                  <a:t>With multiple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𝑡</m:t>
                    </m:r>
                  </m:oMath>
                </a14:m>
                <a:r>
                  <a:rPr lang="en-GB" dirty="0"/>
                  <a:t> </a:t>
                </a:r>
                <a:r>
                  <a:rPr lang="en-GB" dirty="0" smtClean="0"/>
                  <a:t>Tests the probability (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n-GB" b="0" i="0" smtClean="0">
                        <a:latin typeface="Cambria Math" panose="02040503050406030204" pitchFamily="18" charset="0"/>
                      </a:rPr>
                      <m:t>p</m:t>
                    </m:r>
                  </m:oMath>
                </a14:m>
                <a:r>
                  <a:rPr lang="en-GB" dirty="0" smtClean="0"/>
                  <a:t>) of a Type I error is 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𝑝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=1−</m:t>
                      </m:r>
                      <m:sSup>
                        <m:sSup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1−</m:t>
                              </m:r>
                              <m:r>
                                <a:rPr lang="en-GB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𝛼</m:t>
                              </m:r>
                            </m:e>
                          </m:d>
                        </m:e>
                        <m:sup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𝑐</m:t>
                          </m:r>
                        </m:sup>
                      </m:sSup>
                    </m:oMath>
                  </m:oMathPara>
                </a14:m>
                <a:endParaRPr lang="en-GB" dirty="0" smtClean="0"/>
              </a:p>
              <a:p>
                <a:r>
                  <a:rPr lang="en-GB" dirty="0" smtClean="0"/>
                  <a:t>Where </a:t>
                </a:r>
                <a14:m>
                  <m:oMath xmlns:m="http://schemas.openxmlformats.org/officeDocument/2006/math">
                    <m:r>
                      <a:rPr lang="en-GB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𝛼</m:t>
                    </m:r>
                  </m:oMath>
                </a14:m>
                <a:r>
                  <a:rPr lang="en-GB" dirty="0"/>
                  <a:t> </a:t>
                </a:r>
                <a:r>
                  <a:rPr lang="en-GB" dirty="0" smtClean="0"/>
                  <a:t>is the alpha level and 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𝑐</m:t>
                    </m:r>
                  </m:oMath>
                </a14:m>
                <a:r>
                  <a:rPr lang="en-GB" dirty="0"/>
                  <a:t> </a:t>
                </a:r>
                <a:r>
                  <a:rPr lang="en-GB" dirty="0" smtClean="0"/>
                  <a:t>is the number of comparisons</a:t>
                </a:r>
              </a:p>
              <a:p>
                <a:r>
                  <a:rPr lang="en-GB" dirty="0" smtClean="0"/>
                  <a:t>For three samples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𝑐</m:t>
                    </m:r>
                  </m:oMath>
                </a14:m>
                <a:r>
                  <a:rPr lang="en-GB" dirty="0" smtClean="0"/>
                  <a:t> = 3(3-1)/2 = 3  If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𝛼</m:t>
                    </m:r>
                  </m:oMath>
                </a14:m>
                <a:r>
                  <a:rPr lang="en-GB" dirty="0" smtClean="0"/>
                  <a:t> is 0.05 then</a:t>
                </a:r>
              </a:p>
              <a:p>
                <a:pPr marL="0" indent="0" algn="ctr">
                  <a:buNone/>
                </a:pP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𝑝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=1−</m:t>
                    </m:r>
                    <m:sSup>
                      <m:sSup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1−</m:t>
                            </m:r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0.05</m:t>
                            </m:r>
                          </m:e>
                        </m:d>
                      </m:e>
                      <m:sup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3</m:t>
                        </m:r>
                      </m:sup>
                    </m:sSup>
                    <m:r>
                      <a:rPr lang="en-GB" b="0" i="0" smtClean="0">
                        <a:latin typeface="Cambria Math" panose="02040503050406030204" pitchFamily="18" charset="0"/>
                      </a:rPr>
                      <m:t>=1−</m:t>
                    </m:r>
                    <m:sSup>
                      <m:sSup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0.93</m:t>
                        </m:r>
                      </m:e>
                      <m:sup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3</m:t>
                        </m:r>
                      </m:sup>
                    </m:sSup>
                    <m:r>
                      <a:rPr lang="en-GB" b="0" i="1" smtClean="0">
                        <a:latin typeface="Cambria Math" panose="02040503050406030204" pitchFamily="18" charset="0"/>
                      </a:rPr>
                      <m:t>=0.14=14%</m:t>
                    </m:r>
                  </m:oMath>
                </a14:m>
                <a:r>
                  <a:rPr lang="en-GB" dirty="0" smtClean="0"/>
                  <a:t> </a:t>
                </a:r>
              </a:p>
              <a:p>
                <a:r>
                  <a:rPr lang="en-GB" dirty="0" smtClean="0"/>
                  <a:t>Instead of having a 5% chance of making a Type I error when you use three samples you have a 14% chance of making a Type I error</a:t>
                </a:r>
              </a:p>
              <a:p>
                <a:r>
                  <a:rPr lang="en-GB" dirty="0" smtClean="0"/>
                  <a:t>To avoid both of these problems we use </a:t>
                </a:r>
                <a:r>
                  <a:rPr lang="en-GB" i="1" dirty="0" smtClean="0"/>
                  <a:t>analysis of variance</a:t>
                </a:r>
                <a:r>
                  <a:rPr lang="en-GB" dirty="0" smtClean="0"/>
                  <a:t> (ANOVA) to test for statistical significance in the differences of means between more than two samples</a:t>
                </a:r>
              </a:p>
              <a:p>
                <a:pPr lvl="1"/>
                <a:r>
                  <a:rPr lang="en-GB" dirty="0" smtClean="0"/>
                  <a:t>This compares that variance (I.e. the variability) between groups to the variance within each group</a:t>
                </a:r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3400" y="1108438"/>
                <a:ext cx="8337223" cy="5084972"/>
              </a:xfrm>
              <a:blipFill rotWithShape="0">
                <a:blip r:embed="rId3"/>
                <a:stretch>
                  <a:fillRect l="-366" t="-71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030159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3377571"/>
            <a:ext cx="8337223" cy="3390874"/>
          </a:xfrm>
        </p:spPr>
        <p:txBody>
          <a:bodyPr/>
          <a:lstStyle/>
          <a:p>
            <a:r>
              <a:rPr lang="en-GB" dirty="0" smtClean="0"/>
              <a:t>Suppose we have three groups</a:t>
            </a:r>
          </a:p>
          <a:p>
            <a:pPr lvl="1"/>
            <a:r>
              <a:rPr lang="en-GB" dirty="0" smtClean="0"/>
              <a:t>Groups 1 and 2 have been given a treatment of some sort</a:t>
            </a:r>
          </a:p>
          <a:p>
            <a:pPr lvl="1"/>
            <a:r>
              <a:rPr lang="en-GB" dirty="0" smtClean="0"/>
              <a:t>Group 3 is the control group</a:t>
            </a:r>
          </a:p>
          <a:p>
            <a:r>
              <a:rPr lang="en-GB" dirty="0" smtClean="0"/>
              <a:t>We want to know ‘has the treatment had any effect?’</a:t>
            </a:r>
          </a:p>
          <a:p>
            <a:r>
              <a:rPr lang="en-GB" dirty="0" smtClean="0"/>
              <a:t>By ‘treatment’ we mean anything that makes groups 1 and 2 different to group 3</a:t>
            </a:r>
          </a:p>
          <a:p>
            <a:pPr lvl="1"/>
            <a:r>
              <a:rPr lang="en-GB" dirty="0" smtClean="0"/>
              <a:t>Different new routing algorithms, different marketing strategy, different medical treatment…</a:t>
            </a:r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96551589"/>
              </p:ext>
            </p:extLst>
          </p:nvPr>
        </p:nvGraphicFramePr>
        <p:xfrm>
          <a:off x="2686637" y="1122706"/>
          <a:ext cx="3547620" cy="210312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182540"/>
                <a:gridCol w="1182540"/>
                <a:gridCol w="1182540"/>
              </a:tblGrid>
              <a:tr h="327879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Group 1</a:t>
                      </a:r>
                      <a:endParaRPr lang="en-GB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Group 2</a:t>
                      </a:r>
                      <a:endParaRPr lang="en-GB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Group 3</a:t>
                      </a:r>
                      <a:endParaRPr lang="en-GB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527368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22</a:t>
                      </a:r>
                    </a:p>
                    <a:p>
                      <a:pPr algn="ctr"/>
                      <a:r>
                        <a:rPr lang="en-GB" dirty="0" smtClean="0"/>
                        <a:t>16</a:t>
                      </a:r>
                    </a:p>
                    <a:p>
                      <a:pPr algn="ctr"/>
                      <a:r>
                        <a:rPr lang="en-GB" dirty="0" smtClean="0"/>
                        <a:t>17</a:t>
                      </a:r>
                    </a:p>
                    <a:p>
                      <a:pPr algn="ctr"/>
                      <a:r>
                        <a:rPr lang="en-GB" dirty="0" smtClean="0"/>
                        <a:t>18</a:t>
                      </a:r>
                    </a:p>
                    <a:p>
                      <a:pPr algn="ctr"/>
                      <a:endParaRPr lang="en-GB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6</a:t>
                      </a:r>
                    </a:p>
                    <a:p>
                      <a:pPr algn="ctr"/>
                      <a:r>
                        <a:rPr lang="en-GB" dirty="0" smtClean="0"/>
                        <a:t>10</a:t>
                      </a:r>
                    </a:p>
                    <a:p>
                      <a:pPr algn="ctr"/>
                      <a:r>
                        <a:rPr lang="en-GB" dirty="0" smtClean="0"/>
                        <a:t>13</a:t>
                      </a:r>
                    </a:p>
                    <a:p>
                      <a:pPr algn="ctr"/>
                      <a:r>
                        <a:rPr lang="en-GB" dirty="0" smtClean="0"/>
                        <a:t>13</a:t>
                      </a:r>
                    </a:p>
                    <a:p>
                      <a:pPr algn="ctr"/>
                      <a:r>
                        <a:rPr lang="en-GB" dirty="0" smtClean="0"/>
                        <a:t>8</a:t>
                      </a:r>
                    </a:p>
                    <a:p>
                      <a:pPr algn="ctr"/>
                      <a:r>
                        <a:rPr lang="en-GB" dirty="0" smtClean="0"/>
                        <a:t>4</a:t>
                      </a: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8</a:t>
                      </a:r>
                    </a:p>
                    <a:p>
                      <a:pPr algn="ctr"/>
                      <a:r>
                        <a:rPr lang="en-GB" dirty="0" smtClean="0"/>
                        <a:t>6</a:t>
                      </a:r>
                    </a:p>
                    <a:p>
                      <a:pPr algn="ctr"/>
                      <a:r>
                        <a:rPr lang="en-GB" dirty="0" smtClean="0"/>
                        <a:t>4</a:t>
                      </a:r>
                    </a:p>
                    <a:p>
                      <a:pPr algn="ctr"/>
                      <a:r>
                        <a:rPr lang="en-GB" dirty="0" smtClean="0"/>
                        <a:t>5</a:t>
                      </a:r>
                    </a:p>
                    <a:p>
                      <a:pPr algn="ctr"/>
                      <a:r>
                        <a:rPr lang="en-GB" dirty="0" smtClean="0"/>
                        <a:t>2</a:t>
                      </a:r>
                      <a:endParaRPr lang="en-GB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093071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Degrees of Freedom</a:t>
            </a:r>
            <a:endParaRPr lang="en-GB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33400" y="1108437"/>
                <a:ext cx="8337223" cy="4990705"/>
              </a:xfrm>
            </p:spPr>
            <p:txBody>
              <a:bodyPr/>
              <a:lstStyle/>
              <a:p>
                <a:r>
                  <a:rPr lang="en-GB" dirty="0" smtClean="0"/>
                  <a:t>The variance of a population is calculated from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Sup>
                        <m:sSubSupPr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sSubSup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𝑆𝐷</m:t>
                          </m:r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𝑥</m:t>
                          </m:r>
                        </m:sub>
                        <m:sup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bSup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𝑋</m:t>
                                  </m:r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−</m:t>
                                  </m:r>
                                  <m:acc>
                                    <m:accPr>
                                      <m:chr m:val="̅"/>
                                      <m:ctrlPr>
                                        <a:rPr lang="en-GB" b="0" i="1" smtClean="0">
                                          <a:latin typeface="Cambria Math" panose="02040503050406030204" pitchFamily="18" charset="0"/>
                                        </a:rPr>
                                      </m:ctrlPr>
                                    </m:accPr>
                                    <m:e>
                                      <m:r>
                                        <a:rPr lang="en-GB" b="0" i="1" smtClean="0">
                                          <a:latin typeface="Cambria Math" panose="02040503050406030204" pitchFamily="18" charset="0"/>
                                        </a:rPr>
                                        <m:t>𝑋</m:t>
                                      </m:r>
                                    </m:e>
                                  </m:acc>
                                </m:e>
                              </m:d>
                            </m:e>
                            <m:sup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𝑁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−1</m:t>
                          </m:r>
                        </m:den>
                      </m:f>
                    </m:oMath>
                  </m:oMathPara>
                </a14:m>
                <a:endParaRPr lang="en-GB" dirty="0" smtClean="0"/>
              </a:p>
              <a:p>
                <a:r>
                  <a:rPr lang="en-GB" dirty="0" smtClean="0"/>
                  <a:t>Where N-1 is known as the </a:t>
                </a:r>
                <a:r>
                  <a:rPr lang="en-GB" i="1" dirty="0" smtClean="0"/>
                  <a:t>degrees of freedom</a:t>
                </a:r>
                <a:r>
                  <a:rPr lang="en-GB" dirty="0" smtClean="0"/>
                  <a:t> in the sample</a:t>
                </a:r>
              </a:p>
              <a:p>
                <a:pPr lvl="1"/>
                <a:r>
                  <a:rPr lang="en-GB" dirty="0" smtClean="0"/>
                  <a:t>N-1 is used rather than N to avoid bias in the sample</a:t>
                </a:r>
              </a:p>
              <a:p>
                <a:r>
                  <a:rPr lang="en-GB" dirty="0" smtClean="0"/>
                  <a:t>This is the number of things that are allowed to vary in your sample</a:t>
                </a:r>
              </a:p>
              <a:p>
                <a:pPr lvl="1"/>
                <a:r>
                  <a:rPr lang="en-GB" dirty="0" smtClean="0"/>
                  <a:t>Suppose we have ten scores that add to 100</a:t>
                </a:r>
              </a:p>
              <a:p>
                <a:pPr lvl="1"/>
                <a:r>
                  <a:rPr lang="en-GB" dirty="0" smtClean="0"/>
                  <a:t>Nine of those scores can add up to anything at all, but the tenth score is fixed by the total of those nine</a:t>
                </a:r>
              </a:p>
              <a:p>
                <a:pPr lvl="1"/>
                <a:r>
                  <a:rPr lang="en-GB" dirty="0" smtClean="0"/>
                  <a:t>If the first nine scores add up to 89 then the tenth must be 11</a:t>
                </a:r>
              </a:p>
              <a:p>
                <a:pPr lvl="1"/>
                <a:r>
                  <a:rPr lang="en-GB" dirty="0" smtClean="0"/>
                  <a:t>The group of ten scores has only 9 degrees of freedom, so 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𝑑𝑓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=9</m:t>
                    </m:r>
                  </m:oMath>
                </a14:m>
                <a:endParaRPr lang="en-GB" dirty="0"/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3400" y="1108437"/>
                <a:ext cx="8337223" cy="4990705"/>
              </a:xfrm>
              <a:blipFill rotWithShape="0">
                <a:blip r:embed="rId2"/>
                <a:stretch>
                  <a:fillRect l="-366" t="-73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6949185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ANOVA in Excel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970961"/>
            <a:ext cx="8092126" cy="5052767"/>
          </a:xfrm>
        </p:spPr>
        <p:txBody>
          <a:bodyPr/>
          <a:lstStyle/>
          <a:p>
            <a:r>
              <a:rPr lang="en-GB" dirty="0" smtClean="0"/>
              <a:t>Calculating ANOVAs by hand is long and prone to mistakes so we’re going to let Excel do the heavy lifting </a:t>
            </a:r>
            <a:r>
              <a:rPr lang="en-GB" dirty="0" smtClean="0">
                <a:sym typeface="Wingdings" panose="05000000000000000000" pitchFamily="2" charset="2"/>
              </a:rPr>
              <a:t></a:t>
            </a:r>
          </a:p>
          <a:p>
            <a:r>
              <a:rPr lang="en-GB" dirty="0" smtClean="0">
                <a:sym typeface="Wingdings" panose="05000000000000000000" pitchFamily="2" charset="2"/>
              </a:rPr>
              <a:t>ANOVA is part of the Data Analysis </a:t>
            </a:r>
            <a:r>
              <a:rPr lang="en-GB" dirty="0" err="1" smtClean="0">
                <a:sym typeface="Wingdings" panose="05000000000000000000" pitchFamily="2" charset="2"/>
              </a:rPr>
              <a:t>Toolpak</a:t>
            </a:r>
            <a:r>
              <a:rPr lang="en-GB" dirty="0" smtClean="0">
                <a:sym typeface="Wingdings" panose="05000000000000000000" pitchFamily="2" charset="2"/>
              </a:rPr>
              <a:t> and has three options</a:t>
            </a:r>
          </a:p>
          <a:p>
            <a:pPr lvl="1"/>
            <a:r>
              <a:rPr lang="en-GB" dirty="0" smtClean="0">
                <a:sym typeface="Wingdings" panose="05000000000000000000" pitchFamily="2" charset="2"/>
              </a:rPr>
              <a:t>We want the </a:t>
            </a:r>
            <a:r>
              <a:rPr lang="en-GB" dirty="0" err="1" smtClean="0">
                <a:sym typeface="Wingdings" panose="05000000000000000000" pitchFamily="2" charset="2"/>
              </a:rPr>
              <a:t>Anova</a:t>
            </a:r>
            <a:r>
              <a:rPr lang="en-GB" dirty="0" smtClean="0">
                <a:sym typeface="Wingdings" panose="05000000000000000000" pitchFamily="2" charset="2"/>
              </a:rPr>
              <a:t> – Single Factor tool</a:t>
            </a:r>
          </a:p>
          <a:p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50037" y="3378852"/>
            <a:ext cx="6458851" cy="23815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02647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ANOVA in Excel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Input the data range for analysis, input a location for the data to be output, and tick the labels box if appropriate</a:t>
            </a:r>
          </a:p>
          <a:p>
            <a:r>
              <a:rPr lang="en-GB" dirty="0"/>
              <a:t>Excel assumes that Alpha is 0.05 but allows you to change it if required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42275" y="2851460"/>
            <a:ext cx="6516009" cy="31722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74814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ANOVA in Excel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4392891"/>
            <a:ext cx="8337223" cy="2281286"/>
          </a:xfrm>
        </p:spPr>
        <p:txBody>
          <a:bodyPr/>
          <a:lstStyle/>
          <a:p>
            <a:r>
              <a:rPr lang="en-GB" dirty="0" smtClean="0"/>
              <a:t>The first part of the results shows the descriptive statistics for each of the group samples</a:t>
            </a:r>
          </a:p>
          <a:p>
            <a:pPr lvl="1"/>
            <a:r>
              <a:rPr lang="en-GB" dirty="0" smtClean="0"/>
              <a:t>Count, sum, average (mean) and variance (standard deviation squared)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1267" y="1022062"/>
            <a:ext cx="7744906" cy="3229426"/>
          </a:xfrm>
          <a:prstGeom prst="rect">
            <a:avLst/>
          </a:prstGeom>
        </p:spPr>
      </p:pic>
      <p:sp>
        <p:nvSpPr>
          <p:cNvPr id="6" name="Oval 5"/>
          <p:cNvSpPr/>
          <p:nvPr/>
        </p:nvSpPr>
        <p:spPr>
          <a:xfrm>
            <a:off x="3148553" y="1489435"/>
            <a:ext cx="4298622" cy="1480008"/>
          </a:xfrm>
          <a:prstGeom prst="ellipse">
            <a:avLst/>
          </a:prstGeom>
          <a:noFill/>
          <a:ln w="381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41305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ANOVA in Excel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33400" y="4392890"/>
                <a:ext cx="8337223" cy="2465109"/>
              </a:xfrm>
            </p:spPr>
            <p:txBody>
              <a:bodyPr>
                <a:normAutofit lnSpcReduction="10000"/>
              </a:bodyPr>
              <a:lstStyle/>
              <a:p>
                <a:r>
                  <a:rPr lang="en-GB" dirty="0" smtClean="0"/>
                  <a:t>The second part of the results shows the values for</a:t>
                </a:r>
              </a:p>
              <a:p>
                <a:pPr lvl="1"/>
                <a:r>
                  <a:rPr lang="en-GB" i="1" dirty="0" smtClean="0"/>
                  <a:t>SS</a:t>
                </a:r>
                <a:r>
                  <a:rPr lang="en-GB" dirty="0" smtClean="0"/>
                  <a:t> – the sum of squares between groups and within groups</a:t>
                </a:r>
              </a:p>
              <a:p>
                <a:pPr lvl="1"/>
                <a:r>
                  <a:rPr lang="en-GB" i="1" dirty="0" err="1" smtClean="0"/>
                  <a:t>df</a:t>
                </a:r>
                <a:r>
                  <a:rPr lang="en-GB" dirty="0" smtClean="0"/>
                  <a:t> – the degrees of freedom </a:t>
                </a:r>
                <a:r>
                  <a:rPr lang="en-GB" dirty="0"/>
                  <a:t>between groups and within </a:t>
                </a:r>
                <a:r>
                  <a:rPr lang="en-GB" dirty="0" smtClean="0"/>
                  <a:t>groups</a:t>
                </a:r>
              </a:p>
              <a:p>
                <a:pPr lvl="1"/>
                <a:r>
                  <a:rPr lang="en-GB" i="1" dirty="0" smtClean="0"/>
                  <a:t>MS</a:t>
                </a:r>
                <a:r>
                  <a:rPr lang="en-GB" dirty="0" smtClean="0"/>
                  <a:t> – the mean square value </a:t>
                </a:r>
                <a:r>
                  <a:rPr lang="en-GB" dirty="0"/>
                  <a:t>between groups and within groups</a:t>
                </a:r>
              </a:p>
              <a:p>
                <a:pPr lvl="1"/>
                <a:r>
                  <a:rPr lang="en-GB" i="1" dirty="0" smtClean="0"/>
                  <a:t>F, F </a:t>
                </a:r>
                <a:r>
                  <a:rPr lang="en-GB" i="1" dirty="0" err="1" smtClean="0"/>
                  <a:t>crit</a:t>
                </a:r>
                <a:r>
                  <a:rPr lang="en-GB" i="1" dirty="0" smtClean="0"/>
                  <a:t> </a:t>
                </a:r>
                <a:r>
                  <a:rPr lang="en-GB" dirty="0" smtClean="0"/>
                  <a:t>– the equivalent of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𝑜𝑏𝑡</m:t>
                        </m:r>
                      </m:sub>
                    </m:sSub>
                  </m:oMath>
                </a14:m>
                <a:r>
                  <a:rPr lang="en-GB" i="1" dirty="0" smtClean="0"/>
                  <a:t> </a:t>
                </a:r>
                <a:r>
                  <a:rPr lang="en-GB" dirty="0" smtClean="0"/>
                  <a:t>and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𝑐𝑟𝑖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𝑡</m:t>
                        </m:r>
                      </m:sub>
                    </m:sSub>
                  </m:oMath>
                </a14:m>
                <a:r>
                  <a:rPr lang="en-GB" dirty="0" smtClean="0"/>
                  <a:t> in the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𝑡</m:t>
                    </m:r>
                  </m:oMath>
                </a14:m>
                <a:r>
                  <a:rPr lang="en-GB" dirty="0"/>
                  <a:t> Test </a:t>
                </a:r>
                <a:endParaRPr lang="en-GB" dirty="0" smtClean="0"/>
              </a:p>
              <a:p>
                <a:pPr lvl="1"/>
                <a:r>
                  <a:rPr lang="en-GB" i="1" dirty="0" smtClean="0"/>
                  <a:t>P-value</a:t>
                </a:r>
                <a:r>
                  <a:rPr lang="en-GB" dirty="0" smtClean="0"/>
                  <a:t> – the probability that the variation is due to chance</a:t>
                </a:r>
              </a:p>
              <a:p>
                <a:pPr lvl="1"/>
                <a:endParaRPr lang="en-GB" i="1" dirty="0"/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3400" y="4392890"/>
                <a:ext cx="8337223" cy="2465109"/>
              </a:xfrm>
              <a:blipFill rotWithShape="0">
                <a:blip r:embed="rId2"/>
                <a:stretch>
                  <a:fillRect l="-366" t="-272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1267" y="1022062"/>
            <a:ext cx="7744906" cy="3229426"/>
          </a:xfrm>
          <a:prstGeom prst="rect">
            <a:avLst/>
          </a:prstGeom>
        </p:spPr>
      </p:pic>
      <p:sp>
        <p:nvSpPr>
          <p:cNvPr id="6" name="Oval 5"/>
          <p:cNvSpPr/>
          <p:nvPr/>
        </p:nvSpPr>
        <p:spPr>
          <a:xfrm>
            <a:off x="2705492" y="2912883"/>
            <a:ext cx="6014301" cy="1480008"/>
          </a:xfrm>
          <a:prstGeom prst="ellipse">
            <a:avLst/>
          </a:prstGeom>
          <a:noFill/>
          <a:ln w="381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54143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ANOVA in Excel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4392890"/>
            <a:ext cx="8337223" cy="2366129"/>
          </a:xfrm>
        </p:spPr>
        <p:txBody>
          <a:bodyPr>
            <a:normAutofit/>
          </a:bodyPr>
          <a:lstStyle/>
          <a:p>
            <a:r>
              <a:rPr lang="en-GB" dirty="0" smtClean="0"/>
              <a:t>This shows that the variation between groups is much larger than the variation within groups</a:t>
            </a:r>
          </a:p>
          <a:p>
            <a:r>
              <a:rPr lang="en-GB" dirty="0" smtClean="0"/>
              <a:t>It doesn’t tell us whether there are significant differences between all groups or just between two groups</a:t>
            </a:r>
          </a:p>
          <a:p>
            <a:r>
              <a:rPr lang="en-GB" dirty="0" smtClean="0"/>
              <a:t>Nor does it tell us how strong the effect is – how closely correlated the effects are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1267" y="1022062"/>
            <a:ext cx="7744906" cy="3229426"/>
          </a:xfrm>
          <a:prstGeom prst="rect">
            <a:avLst/>
          </a:prstGeom>
        </p:spPr>
      </p:pic>
      <p:sp>
        <p:nvSpPr>
          <p:cNvPr id="6" name="Oval 5"/>
          <p:cNvSpPr/>
          <p:nvPr/>
        </p:nvSpPr>
        <p:spPr>
          <a:xfrm>
            <a:off x="2705492" y="2912883"/>
            <a:ext cx="6014301" cy="1480008"/>
          </a:xfrm>
          <a:prstGeom prst="ellipse">
            <a:avLst/>
          </a:prstGeom>
          <a:noFill/>
          <a:ln w="381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31501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1" y="1108438"/>
            <a:ext cx="4575928" cy="3180757"/>
          </a:xfrm>
        </p:spPr>
        <p:txBody>
          <a:bodyPr>
            <a:normAutofit/>
          </a:bodyPr>
          <a:lstStyle/>
          <a:p>
            <a:r>
              <a:rPr lang="en-GB" dirty="0" smtClean="0"/>
              <a:t>A researcher is interested in differences between blondes, brunettes and redheads in terms of introversion/extroversion. She selects random samples from a college campus, gives each subject a test of social introversion and comes up with the results given</a:t>
            </a:r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66836849"/>
              </p:ext>
            </p:extLst>
          </p:nvPr>
        </p:nvGraphicFramePr>
        <p:xfrm>
          <a:off x="5250728" y="1108438"/>
          <a:ext cx="3789576" cy="234696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234913"/>
                <a:gridCol w="1291472"/>
                <a:gridCol w="1263191"/>
              </a:tblGrid>
              <a:tr h="327879">
                <a:tc>
                  <a:txBody>
                    <a:bodyPr/>
                    <a:lstStyle/>
                    <a:p>
                      <a:pPr algn="ctr"/>
                      <a:r>
                        <a:rPr lang="en-GB" sz="1600" dirty="0" smtClean="0"/>
                        <a:t>Blondes</a:t>
                      </a:r>
                      <a:endParaRPr lang="en-GB" sz="1600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 smtClean="0"/>
                        <a:t>Brunettes</a:t>
                      </a:r>
                      <a:endParaRPr lang="en-GB" sz="1600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 smtClean="0"/>
                        <a:t>Redheads</a:t>
                      </a:r>
                      <a:endParaRPr lang="en-GB" sz="1600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527368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5</a:t>
                      </a:r>
                    </a:p>
                    <a:p>
                      <a:pPr algn="ctr"/>
                      <a:r>
                        <a:rPr lang="en-GB" dirty="0" smtClean="0"/>
                        <a:t>10</a:t>
                      </a:r>
                    </a:p>
                    <a:p>
                      <a:pPr algn="ctr"/>
                      <a:r>
                        <a:rPr lang="en-GB" dirty="0" smtClean="0"/>
                        <a:t>6</a:t>
                      </a:r>
                    </a:p>
                    <a:p>
                      <a:pPr algn="ctr"/>
                      <a:r>
                        <a:rPr lang="en-GB" dirty="0" smtClean="0"/>
                        <a:t>2</a:t>
                      </a:r>
                    </a:p>
                    <a:p>
                      <a:pPr algn="ctr"/>
                      <a:r>
                        <a:rPr lang="en-GB" dirty="0" smtClean="0"/>
                        <a:t>5</a:t>
                      </a:r>
                    </a:p>
                    <a:p>
                      <a:pPr algn="ctr"/>
                      <a:r>
                        <a:rPr lang="en-GB" dirty="0" smtClean="0"/>
                        <a:t>3</a:t>
                      </a:r>
                    </a:p>
                    <a:p>
                      <a:pPr algn="ctr"/>
                      <a:endParaRPr lang="en-GB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3</a:t>
                      </a:r>
                    </a:p>
                    <a:p>
                      <a:pPr algn="ctr"/>
                      <a:r>
                        <a:rPr lang="en-GB" dirty="0" smtClean="0"/>
                        <a:t>5</a:t>
                      </a:r>
                    </a:p>
                    <a:p>
                      <a:pPr algn="ctr"/>
                      <a:r>
                        <a:rPr lang="en-GB" dirty="0" smtClean="0"/>
                        <a:t>2</a:t>
                      </a:r>
                    </a:p>
                    <a:p>
                      <a:pPr algn="ctr"/>
                      <a:r>
                        <a:rPr lang="en-GB" dirty="0" smtClean="0"/>
                        <a:t>4</a:t>
                      </a:r>
                    </a:p>
                    <a:p>
                      <a:pPr algn="ctr"/>
                      <a:r>
                        <a:rPr lang="en-GB" dirty="0" smtClean="0"/>
                        <a:t>3</a:t>
                      </a:r>
                    </a:p>
                    <a:p>
                      <a:pPr algn="ctr"/>
                      <a:r>
                        <a:rPr lang="en-GB" dirty="0" smtClean="0"/>
                        <a:t>5</a:t>
                      </a: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</a:t>
                      </a:r>
                    </a:p>
                    <a:p>
                      <a:pPr algn="ctr"/>
                      <a:r>
                        <a:rPr lang="en-GB" dirty="0" smtClean="0"/>
                        <a:t>1</a:t>
                      </a:r>
                    </a:p>
                    <a:p>
                      <a:pPr algn="ctr"/>
                      <a:r>
                        <a:rPr lang="en-GB" dirty="0" smtClean="0"/>
                        <a:t>7</a:t>
                      </a:r>
                    </a:p>
                    <a:p>
                      <a:pPr algn="ctr"/>
                      <a:r>
                        <a:rPr lang="en-GB" dirty="0" smtClean="0"/>
                        <a:t>2</a:t>
                      </a:r>
                    </a:p>
                    <a:p>
                      <a:pPr algn="ctr"/>
                      <a:r>
                        <a:rPr lang="en-GB" dirty="0" smtClean="0"/>
                        <a:t>2</a:t>
                      </a:r>
                    </a:p>
                    <a:p>
                      <a:pPr algn="ctr"/>
                      <a:r>
                        <a:rPr lang="en-GB" dirty="0" smtClean="0"/>
                        <a:t>3</a:t>
                      </a:r>
                      <a:endParaRPr lang="en-GB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mc:AlternateContent xmlns:mc="http://schemas.openxmlformats.org/markup-compatibility/2006">
        <mc:Choice xmlns:a14="http://schemas.microsoft.com/office/drawing/2010/main" Requires="a14">
          <p:sp>
            <p:nvSpPr>
              <p:cNvPr id="5" name="Content Placeholder 2"/>
              <p:cNvSpPr txBox="1">
                <a:spLocks/>
              </p:cNvSpPr>
              <p:nvPr/>
            </p:nvSpPr>
            <p:spPr>
              <a:xfrm>
                <a:off x="534969" y="4411744"/>
                <a:ext cx="8335654" cy="2300140"/>
              </a:xfrm>
              <a:prstGeom prst="rect">
                <a:avLst/>
              </a:prstGeom>
            </p:spPr>
            <p:txBody>
              <a:bodyPr vert="horz" lIns="91440" tIns="45720" rIns="91440" bIns="45720" rtlCol="0" anchor="t" anchorCtr="0">
                <a:normAutofit/>
              </a:bodyPr>
              <a:lstStyle>
                <a:lvl1pPr marL="285750" indent="-28575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2000" kern="1200" cap="none">
                    <a:solidFill>
                      <a:schemeClr val="tx1"/>
                    </a:solidFill>
                    <a:effectLst/>
                    <a:latin typeface="+mn-lt"/>
                    <a:ea typeface="+mn-ea"/>
                    <a:cs typeface="+mn-cs"/>
                  </a:defRPr>
                </a:lvl1pPr>
                <a:lvl2pPr marL="742950" indent="-28575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1800" kern="1200" cap="none">
                    <a:solidFill>
                      <a:schemeClr val="tx1"/>
                    </a:solidFill>
                    <a:effectLst/>
                    <a:latin typeface="+mn-lt"/>
                    <a:ea typeface="+mn-ea"/>
                    <a:cs typeface="+mn-cs"/>
                  </a:defRPr>
                </a:lvl2pPr>
                <a:lvl3pPr marL="1200150" indent="-28575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1600" kern="1200" cap="none">
                    <a:solidFill>
                      <a:schemeClr val="tx1"/>
                    </a:solidFill>
                    <a:effectLst/>
                    <a:latin typeface="+mn-lt"/>
                    <a:ea typeface="+mn-ea"/>
                    <a:cs typeface="+mn-cs"/>
                  </a:defRPr>
                </a:lvl3pPr>
                <a:lvl4pPr marL="1543050" indent="-17145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1400" kern="1200" cap="none">
                    <a:solidFill>
                      <a:schemeClr val="tx1"/>
                    </a:solidFill>
                    <a:effectLst/>
                    <a:latin typeface="+mn-lt"/>
                    <a:ea typeface="+mn-ea"/>
                    <a:cs typeface="+mn-cs"/>
                  </a:defRPr>
                </a:lvl4pPr>
                <a:lvl5pPr marL="2000250" indent="-17145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1400" kern="1200" cap="none">
                    <a:solidFill>
                      <a:schemeClr val="tx1"/>
                    </a:solidFill>
                    <a:effectLst/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1400" kern="1200" cap="none">
                    <a:solidFill>
                      <a:schemeClr val="bg2">
                        <a:lumMod val="75000"/>
                      </a:schemeClr>
                    </a:solidFill>
                    <a:effectLst/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1400" kern="1200" cap="none">
                    <a:solidFill>
                      <a:schemeClr val="bg2">
                        <a:lumMod val="75000"/>
                      </a:schemeClr>
                    </a:solidFill>
                    <a:effectLst/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1400" kern="1200" cap="none">
                    <a:solidFill>
                      <a:schemeClr val="bg2">
                        <a:lumMod val="75000"/>
                      </a:schemeClr>
                    </a:solidFill>
                    <a:effectLst/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1400" kern="1200" cap="none">
                    <a:solidFill>
                      <a:schemeClr val="bg2">
                        <a:lumMod val="75000"/>
                      </a:schemeClr>
                    </a:solidFill>
                    <a:effectLst/>
                    <a:latin typeface="+mn-lt"/>
                    <a:ea typeface="+mn-ea"/>
                    <a:cs typeface="+mn-cs"/>
                  </a:defRPr>
                </a:lvl9pPr>
              </a:lstStyle>
              <a:p>
                <a:pPr marL="457200" indent="-457200">
                  <a:buFont typeface="+mj-lt"/>
                  <a:buAutoNum type="arabicPeriod"/>
                </a:pPr>
                <a:r>
                  <a:rPr lang="en-GB" dirty="0" smtClean="0"/>
                  <a:t>State your hypotheses </a:t>
                </a:r>
              </a:p>
              <a:p>
                <a:pPr marL="457200" indent="-457200">
                  <a:buFont typeface="+mj-lt"/>
                  <a:buAutoNum type="arabicPeriod"/>
                </a:pPr>
                <a:r>
                  <a:rPr lang="en-GB" dirty="0"/>
                  <a:t>Select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𝛼</m:t>
                    </m:r>
                  </m:oMath>
                </a14:m>
                <a:r>
                  <a:rPr lang="en-GB" dirty="0"/>
                  <a:t>, your significance level</a:t>
                </a:r>
              </a:p>
              <a:p>
                <a:pPr marL="457200" indent="-457200">
                  <a:buFont typeface="+mj-lt"/>
                  <a:buAutoNum type="arabicPeriod"/>
                </a:pPr>
                <a:r>
                  <a:rPr lang="en-GB" dirty="0" smtClean="0"/>
                  <a:t>Calculate </a:t>
                </a:r>
                <a:r>
                  <a:rPr lang="en-GB" i="1" dirty="0" smtClean="0"/>
                  <a:t>F</a:t>
                </a:r>
                <a:endParaRPr lang="en-GB" dirty="0"/>
              </a:p>
              <a:p>
                <a:pPr marL="457200" indent="-457200">
                  <a:buFont typeface="+mj-lt"/>
                  <a:buAutoNum type="arabicPeriod"/>
                </a:pPr>
                <a:r>
                  <a:rPr lang="en-GB" dirty="0"/>
                  <a:t>Find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𝐹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𝑐𝑟𝑖𝑡</m:t>
                        </m:r>
                      </m:sub>
                    </m:sSub>
                  </m:oMath>
                </a14:m>
                <a:endParaRPr lang="en-GB" dirty="0"/>
              </a:p>
              <a:p>
                <a:pPr marL="457200" indent="-457200">
                  <a:buFont typeface="+mj-lt"/>
                  <a:buAutoNum type="arabicPeriod"/>
                </a:pPr>
                <a:r>
                  <a:rPr lang="en-GB" dirty="0"/>
                  <a:t>Decide whether or not to reject the null </a:t>
                </a:r>
                <a:r>
                  <a:rPr lang="en-GB" dirty="0" smtClean="0"/>
                  <a:t>hypothesis</a:t>
                </a:r>
              </a:p>
            </p:txBody>
          </p:sp>
        </mc:Choice>
        <mc:Fallback>
          <p:sp>
            <p:nvSpPr>
              <p:cNvPr id="5" name="Content Placeholder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4969" y="4411744"/>
                <a:ext cx="8335654" cy="2300140"/>
              </a:xfrm>
              <a:prstGeom prst="rect">
                <a:avLst/>
              </a:prstGeom>
              <a:blipFill rotWithShape="0">
                <a:blip r:embed="rId2"/>
                <a:stretch>
                  <a:fillRect l="-366" t="-159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5254144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Strength of association</a:t>
            </a:r>
            <a:endParaRPr lang="en-GB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en-GB" dirty="0" smtClean="0"/>
                  <a:t>With large samples you can often find differences in means that are statistically significant but not important in terms of practical significance</a:t>
                </a:r>
              </a:p>
              <a:p>
                <a:r>
                  <a:rPr lang="en-GB" dirty="0" smtClean="0"/>
                  <a:t>If you have a statistically significant overall 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𝐹</m:t>
                    </m:r>
                  </m:oMath>
                </a14:m>
                <a:r>
                  <a:rPr lang="en-GB" dirty="0" smtClean="0"/>
                  <a:t> test you also need to determine the strength of association</a:t>
                </a:r>
              </a:p>
              <a:p>
                <a:pPr lvl="1"/>
                <a:r>
                  <a:rPr lang="en-GB" dirty="0" smtClean="0"/>
                  <a:t>This is the ANOVA version of the coefficient of determination </a:t>
                </a:r>
                <a14:m>
                  <m:oMath xmlns:m="http://schemas.openxmlformats.org/officeDocument/2006/math">
                    <m:sSubSup>
                      <m:sSubSup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Sup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𝑟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𝑥𝑦</m:t>
                        </m:r>
                      </m:sub>
                      <m:sup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bSup>
                  </m:oMath>
                </a14:m>
                <a:r>
                  <a:rPr lang="en-GB" dirty="0" smtClean="0"/>
                  <a:t> that we looked at in lecture 13 on correlations</a:t>
                </a:r>
              </a:p>
              <a:p>
                <a:endParaRPr lang="en-GB" dirty="0"/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0">
                <a:blip r:embed="rId2"/>
                <a:stretch>
                  <a:fillRect l="-366" t="-744" r="-131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6554903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Strength of Association</a:t>
            </a:r>
            <a:endParaRPr lang="en-GB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33400" y="1108438"/>
                <a:ext cx="8337223" cy="5669434"/>
              </a:xfrm>
            </p:spPr>
            <p:txBody>
              <a:bodyPr/>
              <a:lstStyle/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acc>
                            <m:accPr>
                              <m:chr m:val="̂"/>
                              <m:ctrlPr>
                                <a:rPr lang="en-GB" i="1" smtClean="0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𝜔</m:t>
                              </m:r>
                            </m:e>
                          </m:acc>
                        </m:e>
                        <m:sup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p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𝑆𝑆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𝐵</m:t>
                              </m:r>
                            </m:sub>
                          </m:s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−(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𝐾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−1)</m:t>
                          </m:r>
                          <m:sSub>
                            <m:sSub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𝑀𝑆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𝑊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𝑆𝑆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𝑇</m:t>
                              </m:r>
                            </m:sub>
                          </m:s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+</m:t>
                          </m:r>
                          <m:sSub>
                            <m:sSub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𝑀𝑆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𝑊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en-GB" dirty="0" smtClean="0"/>
              </a:p>
              <a:p>
                <a:r>
                  <a:rPr lang="en-GB" dirty="0" smtClean="0"/>
                  <a:t>Where</a:t>
                </a:r>
              </a:p>
              <a:p>
                <a:pPr lvl="1"/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𝑆𝑆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𝐵</m:t>
                        </m:r>
                      </m:sub>
                    </m:sSub>
                  </m:oMath>
                </a14:m>
                <a:r>
                  <a:rPr lang="en-GB" dirty="0" smtClean="0"/>
                  <a:t> = Sum of squares between groups</a:t>
                </a:r>
              </a:p>
              <a:p>
                <a:pPr lvl="1"/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𝑆𝑆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𝑇</m:t>
                        </m:r>
                      </m:sub>
                    </m:sSub>
                  </m:oMath>
                </a14:m>
                <a:r>
                  <a:rPr lang="en-GB" dirty="0" smtClean="0"/>
                  <a:t> = Sum of squares for the total</a:t>
                </a:r>
              </a:p>
              <a:p>
                <a:pPr lvl="1"/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𝑀𝑆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𝑊</m:t>
                        </m:r>
                      </m:sub>
                    </m:sSub>
                  </m:oMath>
                </a14:m>
                <a:r>
                  <a:rPr lang="en-GB" dirty="0" smtClean="0"/>
                  <a:t> = Mean square within groups</a:t>
                </a:r>
              </a:p>
              <a:p>
                <a:pPr lvl="1"/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𝐾</m:t>
                    </m:r>
                  </m:oMath>
                </a14:m>
                <a:r>
                  <a:rPr lang="en-GB" dirty="0" smtClean="0"/>
                  <a:t> = number of groups</a:t>
                </a:r>
              </a:p>
              <a:p>
                <a:r>
                  <a:rPr lang="en-GB" dirty="0" smtClean="0"/>
                  <a:t>In our example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acc>
                            <m:accPr>
                              <m:chr m:val="̂"/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𝜔</m:t>
                              </m:r>
                            </m:e>
                          </m:acc>
                        </m:e>
                        <m:sup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p>
                      <m:r>
                        <a:rPr lang="en-GB" i="1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𝑆𝑆</m:t>
                              </m:r>
                            </m:e>
                            <m:sub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𝐵</m:t>
                              </m:r>
                            </m:sub>
                          </m:sSub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−(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𝐾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−1)</m:t>
                          </m:r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𝑀𝑆</m:t>
                              </m:r>
                            </m:e>
                            <m:sub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𝑊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𝑆𝑆</m:t>
                              </m:r>
                            </m:e>
                            <m:sub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𝑇</m:t>
                              </m:r>
                            </m:sub>
                          </m:sSub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+</m:t>
                          </m:r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𝑀𝑆</m:t>
                              </m:r>
                            </m:e>
                            <m:sub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𝑊</m:t>
                              </m:r>
                            </m:sub>
                          </m:sSub>
                        </m:den>
                      </m:f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402.98−</m:t>
                          </m:r>
                          <m:d>
                            <m:d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3−1</m:t>
                              </m:r>
                            </m:e>
                          </m:d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9.06</m:t>
                          </m:r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511.73+9.06</m:t>
                          </m:r>
                        </m:den>
                      </m:f>
                    </m:oMath>
                  </m:oMathPara>
                </a14:m>
                <a:endParaRPr lang="en-GB" dirty="0" smtClean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acc>
                            <m:accPr>
                              <m:chr m:val="̂"/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𝜔</m:t>
                              </m:r>
                            </m:e>
                          </m:acc>
                        </m:e>
                        <m:sup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p>
                      <m:r>
                        <a:rPr lang="en-GB" i="1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402.98−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18.12</m:t>
                          </m:r>
                        </m:num>
                        <m:den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5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20.79</m:t>
                          </m:r>
                        </m:den>
                      </m:f>
                      <m:r>
                        <a:rPr lang="en-GB" b="0" i="0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384.86</m:t>
                          </m:r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520.79</m:t>
                          </m:r>
                        </m:den>
                      </m:f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=0.74</m:t>
                      </m:r>
                    </m:oMath>
                  </m:oMathPara>
                </a14:m>
                <a:endParaRPr lang="en-GB" dirty="0" smtClean="0"/>
              </a:p>
              <a:p>
                <a:r>
                  <a:rPr lang="en-GB" dirty="0" smtClean="0"/>
                  <a:t>This shows that most – 74% </a:t>
                </a:r>
                <a:r>
                  <a:rPr lang="en-GB" dirty="0"/>
                  <a:t>– </a:t>
                </a:r>
                <a:r>
                  <a:rPr lang="en-GB" dirty="0" smtClean="0"/>
                  <a:t>of the variance is due to the difference between the groups</a:t>
                </a:r>
                <a:endParaRPr lang="en-GB" dirty="0"/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3400" y="1108438"/>
                <a:ext cx="8337223" cy="5669434"/>
              </a:xfrm>
              <a:blipFill rotWithShape="0">
                <a:blip r:embed="rId2"/>
                <a:stretch>
                  <a:fillRect l="-36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6584003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1" y="1108438"/>
            <a:ext cx="4575928" cy="3180757"/>
          </a:xfrm>
        </p:spPr>
        <p:txBody>
          <a:bodyPr>
            <a:normAutofit/>
          </a:bodyPr>
          <a:lstStyle/>
          <a:p>
            <a:r>
              <a:rPr lang="en-GB" dirty="0" smtClean="0"/>
              <a:t>A company is thinking of replacing their current flavour of drink with two new flavours. They do a taste test with each of the new flavours and their current flavour and get their testers to rate the tastes out of ten. These are their results</a:t>
            </a:r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56092689"/>
              </p:ext>
            </p:extLst>
          </p:nvPr>
        </p:nvGraphicFramePr>
        <p:xfrm>
          <a:off x="5250728" y="1108438"/>
          <a:ext cx="3789576" cy="25908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234913"/>
                <a:gridCol w="1291472"/>
                <a:gridCol w="1263191"/>
              </a:tblGrid>
              <a:tr h="327879">
                <a:tc>
                  <a:txBody>
                    <a:bodyPr/>
                    <a:lstStyle/>
                    <a:p>
                      <a:pPr algn="ctr"/>
                      <a:r>
                        <a:rPr lang="en-GB" sz="1600" dirty="0" smtClean="0"/>
                        <a:t>New flavour 1</a:t>
                      </a:r>
                      <a:endParaRPr lang="en-GB" sz="1600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 smtClean="0"/>
                        <a:t>New flavour 2</a:t>
                      </a:r>
                      <a:endParaRPr lang="en-GB" sz="1600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 smtClean="0"/>
                        <a:t>Current</a:t>
                      </a:r>
                      <a:r>
                        <a:rPr lang="en-GB" sz="1600" baseline="0" dirty="0" smtClean="0"/>
                        <a:t> </a:t>
                      </a:r>
                      <a:r>
                        <a:rPr lang="en-GB" sz="1600" dirty="0" smtClean="0"/>
                        <a:t>flavour</a:t>
                      </a:r>
                      <a:endParaRPr lang="en-GB" sz="1600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527368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8</a:t>
                      </a:r>
                    </a:p>
                    <a:p>
                      <a:pPr algn="ctr"/>
                      <a:r>
                        <a:rPr lang="en-GB" dirty="0" smtClean="0"/>
                        <a:t>9</a:t>
                      </a:r>
                    </a:p>
                    <a:p>
                      <a:pPr algn="ctr"/>
                      <a:r>
                        <a:rPr lang="en-GB" dirty="0" smtClean="0"/>
                        <a:t>10</a:t>
                      </a:r>
                    </a:p>
                    <a:p>
                      <a:pPr algn="ctr"/>
                      <a:r>
                        <a:rPr lang="en-GB" dirty="0" smtClean="0"/>
                        <a:t>10</a:t>
                      </a:r>
                    </a:p>
                    <a:p>
                      <a:pPr algn="ctr"/>
                      <a:r>
                        <a:rPr lang="en-GB" dirty="0" smtClean="0"/>
                        <a:t>6</a:t>
                      </a:r>
                    </a:p>
                    <a:p>
                      <a:pPr algn="ctr"/>
                      <a:r>
                        <a:rPr lang="en-GB" dirty="0" smtClean="0"/>
                        <a:t>8</a:t>
                      </a:r>
                    </a:p>
                    <a:p>
                      <a:pPr algn="ctr"/>
                      <a:r>
                        <a:rPr lang="en-GB" dirty="0" smtClean="0"/>
                        <a:t>9</a:t>
                      </a:r>
                      <a:endParaRPr lang="en-GB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</a:t>
                      </a:r>
                    </a:p>
                    <a:p>
                      <a:pPr algn="ctr"/>
                      <a:r>
                        <a:rPr lang="en-GB" dirty="0" smtClean="0"/>
                        <a:t>3</a:t>
                      </a:r>
                    </a:p>
                    <a:p>
                      <a:pPr algn="ctr"/>
                      <a:r>
                        <a:rPr lang="en-GB" dirty="0" smtClean="0"/>
                        <a:t>4</a:t>
                      </a:r>
                    </a:p>
                    <a:p>
                      <a:pPr algn="ctr"/>
                      <a:r>
                        <a:rPr lang="en-GB" dirty="0" smtClean="0"/>
                        <a:t>2</a:t>
                      </a:r>
                    </a:p>
                    <a:p>
                      <a:pPr algn="ctr"/>
                      <a:r>
                        <a:rPr lang="en-GB" dirty="0" smtClean="0"/>
                        <a:t>1</a:t>
                      </a:r>
                    </a:p>
                    <a:p>
                      <a:pPr algn="ctr"/>
                      <a:r>
                        <a:rPr lang="en-GB" dirty="0" smtClean="0"/>
                        <a:t>3</a:t>
                      </a:r>
                    </a:p>
                    <a:p>
                      <a:pPr algn="ctr"/>
                      <a:r>
                        <a:rPr lang="en-GB" dirty="0" smtClean="0"/>
                        <a:t>2</a:t>
                      </a: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7</a:t>
                      </a:r>
                    </a:p>
                    <a:p>
                      <a:pPr algn="ctr"/>
                      <a:r>
                        <a:rPr lang="en-GB" dirty="0" smtClean="0"/>
                        <a:t>6</a:t>
                      </a:r>
                    </a:p>
                    <a:p>
                      <a:pPr algn="ctr"/>
                      <a:r>
                        <a:rPr lang="en-GB" dirty="0" smtClean="0"/>
                        <a:t>5</a:t>
                      </a:r>
                    </a:p>
                    <a:p>
                      <a:pPr algn="ctr"/>
                      <a:r>
                        <a:rPr lang="en-GB" dirty="0" smtClean="0"/>
                        <a:t>8</a:t>
                      </a:r>
                    </a:p>
                    <a:p>
                      <a:pPr algn="ctr"/>
                      <a:r>
                        <a:rPr lang="en-GB" dirty="0" smtClean="0"/>
                        <a:t>10</a:t>
                      </a:r>
                    </a:p>
                    <a:p>
                      <a:pPr algn="ctr"/>
                      <a:r>
                        <a:rPr lang="en-GB" dirty="0" smtClean="0"/>
                        <a:t>6</a:t>
                      </a:r>
                    </a:p>
                    <a:p>
                      <a:pPr algn="ctr"/>
                      <a:r>
                        <a:rPr lang="en-GB" dirty="0" smtClean="0"/>
                        <a:t>7</a:t>
                      </a:r>
                      <a:endParaRPr lang="en-GB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mc:AlternateContent xmlns:mc="http://schemas.openxmlformats.org/markup-compatibility/2006">
        <mc:Choice xmlns:a14="http://schemas.microsoft.com/office/drawing/2010/main" Requires="a14">
          <p:sp>
            <p:nvSpPr>
              <p:cNvPr id="5" name="Content Placeholder 2"/>
              <p:cNvSpPr txBox="1">
                <a:spLocks/>
              </p:cNvSpPr>
              <p:nvPr/>
            </p:nvSpPr>
            <p:spPr>
              <a:xfrm>
                <a:off x="534969" y="3968685"/>
                <a:ext cx="8335654" cy="2743199"/>
              </a:xfrm>
              <a:prstGeom prst="rect">
                <a:avLst/>
              </a:prstGeom>
            </p:spPr>
            <p:txBody>
              <a:bodyPr vert="horz" lIns="91440" tIns="45720" rIns="91440" bIns="45720" rtlCol="0" anchor="t" anchorCtr="0">
                <a:normAutofit lnSpcReduction="10000"/>
              </a:bodyPr>
              <a:lstStyle>
                <a:lvl1pPr marL="285750" indent="-28575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2000" kern="1200" cap="none">
                    <a:solidFill>
                      <a:schemeClr val="tx1"/>
                    </a:solidFill>
                    <a:effectLst/>
                    <a:latin typeface="+mn-lt"/>
                    <a:ea typeface="+mn-ea"/>
                    <a:cs typeface="+mn-cs"/>
                  </a:defRPr>
                </a:lvl1pPr>
                <a:lvl2pPr marL="742950" indent="-28575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1800" kern="1200" cap="none">
                    <a:solidFill>
                      <a:schemeClr val="tx1"/>
                    </a:solidFill>
                    <a:effectLst/>
                    <a:latin typeface="+mn-lt"/>
                    <a:ea typeface="+mn-ea"/>
                    <a:cs typeface="+mn-cs"/>
                  </a:defRPr>
                </a:lvl2pPr>
                <a:lvl3pPr marL="1200150" indent="-28575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1600" kern="1200" cap="none">
                    <a:solidFill>
                      <a:schemeClr val="tx1"/>
                    </a:solidFill>
                    <a:effectLst/>
                    <a:latin typeface="+mn-lt"/>
                    <a:ea typeface="+mn-ea"/>
                    <a:cs typeface="+mn-cs"/>
                  </a:defRPr>
                </a:lvl3pPr>
                <a:lvl4pPr marL="1543050" indent="-17145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1400" kern="1200" cap="none">
                    <a:solidFill>
                      <a:schemeClr val="tx1"/>
                    </a:solidFill>
                    <a:effectLst/>
                    <a:latin typeface="+mn-lt"/>
                    <a:ea typeface="+mn-ea"/>
                    <a:cs typeface="+mn-cs"/>
                  </a:defRPr>
                </a:lvl4pPr>
                <a:lvl5pPr marL="2000250" indent="-17145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1400" kern="1200" cap="none">
                    <a:solidFill>
                      <a:schemeClr val="tx1"/>
                    </a:solidFill>
                    <a:effectLst/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1400" kern="1200" cap="none">
                    <a:solidFill>
                      <a:schemeClr val="bg2">
                        <a:lumMod val="75000"/>
                      </a:schemeClr>
                    </a:solidFill>
                    <a:effectLst/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1400" kern="1200" cap="none">
                    <a:solidFill>
                      <a:schemeClr val="bg2">
                        <a:lumMod val="75000"/>
                      </a:schemeClr>
                    </a:solidFill>
                    <a:effectLst/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1400" kern="1200" cap="none">
                    <a:solidFill>
                      <a:schemeClr val="bg2">
                        <a:lumMod val="75000"/>
                      </a:schemeClr>
                    </a:solidFill>
                    <a:effectLst/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1400" kern="1200" cap="none">
                    <a:solidFill>
                      <a:schemeClr val="bg2">
                        <a:lumMod val="75000"/>
                      </a:schemeClr>
                    </a:solidFill>
                    <a:effectLst/>
                    <a:latin typeface="+mn-lt"/>
                    <a:ea typeface="+mn-ea"/>
                    <a:cs typeface="+mn-cs"/>
                  </a:defRPr>
                </a:lvl9pPr>
              </a:lstStyle>
              <a:p>
                <a:pPr marL="457200" indent="-457200">
                  <a:buFont typeface="+mj-lt"/>
                  <a:buAutoNum type="arabicPeriod"/>
                </a:pPr>
                <a:r>
                  <a:rPr lang="en-GB" dirty="0" smtClean="0"/>
                  <a:t>State your hypotheses </a:t>
                </a:r>
              </a:p>
              <a:p>
                <a:pPr marL="457200" indent="-457200">
                  <a:buFont typeface="+mj-lt"/>
                  <a:buAutoNum type="arabicPeriod"/>
                </a:pPr>
                <a:r>
                  <a:rPr lang="en-GB" dirty="0"/>
                  <a:t>Select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𝛼</m:t>
                    </m:r>
                  </m:oMath>
                </a14:m>
                <a:r>
                  <a:rPr lang="en-GB" dirty="0"/>
                  <a:t>, your significance level</a:t>
                </a:r>
              </a:p>
              <a:p>
                <a:pPr marL="457200" indent="-457200">
                  <a:buFont typeface="+mj-lt"/>
                  <a:buAutoNum type="arabicPeriod"/>
                </a:pPr>
                <a:r>
                  <a:rPr lang="en-GB" dirty="0" smtClean="0"/>
                  <a:t>Calculate </a:t>
                </a:r>
                <a:r>
                  <a:rPr lang="en-GB" i="1" dirty="0" smtClean="0"/>
                  <a:t>F</a:t>
                </a:r>
                <a:endParaRPr lang="en-GB" dirty="0"/>
              </a:p>
              <a:p>
                <a:pPr marL="457200" indent="-457200">
                  <a:buFont typeface="+mj-lt"/>
                  <a:buAutoNum type="arabicPeriod"/>
                </a:pPr>
                <a:r>
                  <a:rPr lang="en-GB" dirty="0"/>
                  <a:t>Find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𝐹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𝑐𝑟𝑖𝑡</m:t>
                        </m:r>
                      </m:sub>
                    </m:sSub>
                  </m:oMath>
                </a14:m>
                <a:endParaRPr lang="en-GB" dirty="0"/>
              </a:p>
              <a:p>
                <a:pPr marL="457200" indent="-457200">
                  <a:buFont typeface="+mj-lt"/>
                  <a:buAutoNum type="arabicPeriod"/>
                </a:pPr>
                <a:r>
                  <a:rPr lang="en-GB" dirty="0"/>
                  <a:t>Decide whether or not to reject the null </a:t>
                </a:r>
                <a:r>
                  <a:rPr lang="en-GB" dirty="0" smtClean="0"/>
                  <a:t>hypothesis</a:t>
                </a:r>
              </a:p>
              <a:p>
                <a:pPr marL="457200" indent="-457200">
                  <a:buFont typeface="+mj-lt"/>
                  <a:buAutoNum type="arabicPeriod"/>
                </a:pPr>
                <a:r>
                  <a:rPr lang="en-GB" dirty="0" smtClean="0"/>
                  <a:t>If you reject the null hypothesis, calculate the strength of association</a:t>
                </a:r>
              </a:p>
            </p:txBody>
          </p:sp>
        </mc:Choice>
        <mc:Fallback>
          <p:sp>
            <p:nvSpPr>
              <p:cNvPr id="5" name="Content Placeholder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4969" y="3968685"/>
                <a:ext cx="8335654" cy="2743199"/>
              </a:xfrm>
              <a:prstGeom prst="rect">
                <a:avLst/>
              </a:prstGeom>
              <a:blipFill rotWithShape="0">
                <a:blip r:embed="rId2"/>
                <a:stretch>
                  <a:fillRect l="-366" t="-2222" b="-222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9972195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Post hoc Analysis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108438"/>
            <a:ext cx="8337223" cy="5509178"/>
          </a:xfrm>
        </p:spPr>
        <p:txBody>
          <a:bodyPr/>
          <a:lstStyle/>
          <a:p>
            <a:r>
              <a:rPr lang="en-GB" dirty="0" smtClean="0"/>
              <a:t>In the last problem we discovered that there was a significant difference between the means</a:t>
            </a:r>
          </a:p>
          <a:p>
            <a:pPr lvl="1"/>
            <a:r>
              <a:rPr lang="en-GB" dirty="0" smtClean="0"/>
              <a:t>Current flavour: 7</a:t>
            </a:r>
          </a:p>
          <a:p>
            <a:pPr lvl="1"/>
            <a:r>
              <a:rPr lang="en-GB" dirty="0" smtClean="0"/>
              <a:t>New flavour 1: 8.57</a:t>
            </a:r>
          </a:p>
          <a:p>
            <a:pPr lvl="1"/>
            <a:r>
              <a:rPr lang="en-GB" dirty="0" smtClean="0"/>
              <a:t>New flavour 2: 2.42</a:t>
            </a:r>
          </a:p>
          <a:p>
            <a:r>
              <a:rPr lang="en-GB" dirty="0" smtClean="0"/>
              <a:t>Clearly there’s a large difference between the current flavour and </a:t>
            </a:r>
            <a:r>
              <a:rPr lang="en-GB" dirty="0"/>
              <a:t>f</a:t>
            </a:r>
            <a:r>
              <a:rPr lang="en-GB" dirty="0" smtClean="0"/>
              <a:t>lavour 2, but is the difference between the current flavour and flavour 1 significant?</a:t>
            </a:r>
          </a:p>
          <a:p>
            <a:pPr lvl="1"/>
            <a:r>
              <a:rPr lang="en-GB" dirty="0" smtClean="0"/>
              <a:t>ANOVA doesn’t tell us this; it just tells us that there are significant differences somewhere</a:t>
            </a:r>
          </a:p>
          <a:p>
            <a:r>
              <a:rPr lang="en-GB" dirty="0" smtClean="0"/>
              <a:t>We need to do some </a:t>
            </a:r>
            <a:r>
              <a:rPr lang="en-GB" i="1" dirty="0" smtClean="0"/>
              <a:t>post hoc analysis</a:t>
            </a:r>
            <a:r>
              <a:rPr lang="en-GB" dirty="0" smtClean="0"/>
              <a:t> to determine which of the pairs show significant differences</a:t>
            </a:r>
          </a:p>
          <a:p>
            <a:r>
              <a:rPr lang="en-GB" dirty="0" smtClean="0"/>
              <a:t>We’ll look at the </a:t>
            </a:r>
            <a:r>
              <a:rPr lang="en-GB" dirty="0" err="1" smtClean="0"/>
              <a:t>Scheffé</a:t>
            </a:r>
            <a:r>
              <a:rPr lang="en-GB" dirty="0" smtClean="0"/>
              <a:t> method for groups of equal or unequal 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046818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</a:t>
            </a:r>
            <a:r>
              <a:rPr lang="en-GB" dirty="0" err="1" smtClean="0"/>
              <a:t>Scheffé</a:t>
            </a:r>
            <a:r>
              <a:rPr lang="en-GB" dirty="0" smtClean="0"/>
              <a:t> method of Post Hoc Analysis</a:t>
            </a:r>
            <a:endParaRPr lang="en-GB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33400" y="1108437"/>
                <a:ext cx="8337223" cy="5660007"/>
              </a:xfrm>
            </p:spPr>
            <p:txBody>
              <a:bodyPr>
                <a:normAutofit lnSpcReduction="10000"/>
              </a:bodyPr>
              <a:lstStyle/>
              <a:p>
                <a:r>
                  <a:rPr lang="en-GB" dirty="0" smtClean="0"/>
                  <a:t>The </a:t>
                </a:r>
                <a:r>
                  <a:rPr lang="en-GB" dirty="0" err="1" smtClean="0"/>
                  <a:t>Scheffé</a:t>
                </a:r>
                <a:r>
                  <a:rPr lang="en-GB" dirty="0" smtClean="0"/>
                  <a:t> method requires the calculation of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𝐶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𝑜𝑏𝑡</m:t>
                        </m:r>
                      </m:sub>
                    </m:sSub>
                  </m:oMath>
                </a14:m>
                <a:r>
                  <a:rPr lang="en-GB" dirty="0" smtClean="0"/>
                  <a:t> which is then compared against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𝐶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𝑐𝑟𝑖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𝑡</m:t>
                        </m:r>
                      </m:sub>
                    </m:sSub>
                  </m:oMath>
                </a14:m>
                <a:r>
                  <a:rPr lang="en-GB" dirty="0" smtClean="0"/>
                  <a:t> (which is calculated, not looked up)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𝐶</m:t>
                          </m:r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𝑜𝑏𝑡</m:t>
                          </m:r>
                        </m:sub>
                      </m:sSub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acc>
                                <m:accPr>
                                  <m:chr m:val="̅"/>
                                  <m:ctrlP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𝑋</m:t>
                                  </m:r>
                                </m:e>
                              </m:acc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</m:sub>
                          </m:s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sSub>
                            <m:sSub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acc>
                                <m:accPr>
                                  <m:chr m:val="̅"/>
                                  <m:ctrlP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𝑋</m:t>
                                  </m:r>
                                </m:e>
                              </m:acc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b>
                          </m:sSub>
                        </m:num>
                        <m:den>
                          <m:rad>
                            <m:radPr>
                              <m:degHide m:val="on"/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sSub>
                                <m:sSubPr>
                                  <m:ctrlP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𝑀𝑆</m:t>
                                  </m:r>
                                </m:e>
                                <m:sub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𝑊</m:t>
                                  </m:r>
                                </m:sub>
                              </m:sSub>
                              <m:d>
                                <m:dPr>
                                  <m:ctrlP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f>
                                    <m:fPr>
                                      <m:ctrlPr>
                                        <a:rPr lang="en-GB" b="0" i="1" smtClean="0">
                                          <a:latin typeface="Cambria Math" panose="02040503050406030204" pitchFamily="18" charset="0"/>
                                        </a:rPr>
                                      </m:ctrlPr>
                                    </m:fPr>
                                    <m:num>
                                      <m:r>
                                        <a:rPr lang="en-GB" b="0" i="1" smtClean="0">
                                          <a:latin typeface="Cambria Math" panose="02040503050406030204" pitchFamily="18" charset="0"/>
                                        </a:rPr>
                                        <m:t>1</m:t>
                                      </m:r>
                                    </m:num>
                                    <m:den>
                                      <m:sSub>
                                        <m:sSubPr>
                                          <m:ctrlPr>
                                            <a:rPr lang="en-GB" b="0" i="1" smtClean="0"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a:rPr lang="en-GB" b="0" i="1" smtClean="0">
                                              <a:latin typeface="Cambria Math" panose="02040503050406030204" pitchFamily="18" charset="0"/>
                                            </a:rPr>
                                            <m:t>𝑁</m:t>
                                          </m:r>
                                        </m:e>
                                        <m:sub>
                                          <m:r>
                                            <a:rPr lang="en-GB" b="0" i="1" smtClean="0">
                                              <a:latin typeface="Cambria Math" panose="02040503050406030204" pitchFamily="18" charset="0"/>
                                            </a:rPr>
                                            <m:t>1</m:t>
                                          </m:r>
                                        </m:sub>
                                      </m:sSub>
                                    </m:den>
                                  </m:f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+</m:t>
                                  </m:r>
                                  <m:f>
                                    <m:fPr>
                                      <m:ctrlPr>
                                        <a:rPr lang="en-GB" b="0" i="1" smtClean="0">
                                          <a:latin typeface="Cambria Math" panose="02040503050406030204" pitchFamily="18" charset="0"/>
                                        </a:rPr>
                                      </m:ctrlPr>
                                    </m:fPr>
                                    <m:num>
                                      <m:r>
                                        <a:rPr lang="en-GB" b="0" i="1" smtClean="0">
                                          <a:latin typeface="Cambria Math" panose="02040503050406030204" pitchFamily="18" charset="0"/>
                                        </a:rPr>
                                        <m:t>1</m:t>
                                      </m:r>
                                    </m:num>
                                    <m:den>
                                      <m:sSub>
                                        <m:sSubPr>
                                          <m:ctrlPr>
                                            <a:rPr lang="en-GB" b="0" i="1" smtClean="0"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a:rPr lang="en-GB" b="0" i="1" smtClean="0">
                                              <a:latin typeface="Cambria Math" panose="02040503050406030204" pitchFamily="18" charset="0"/>
                                            </a:rPr>
                                            <m:t>𝑁</m:t>
                                          </m:r>
                                        </m:e>
                                        <m:sub>
                                          <m:r>
                                            <a:rPr lang="en-GB" b="0" i="1" smtClean="0">
                                              <a:latin typeface="Cambria Math" panose="02040503050406030204" pitchFamily="18" charset="0"/>
                                            </a:rPr>
                                            <m:t>2</m:t>
                                          </m:r>
                                        </m:sub>
                                      </m:sSub>
                                    </m:den>
                                  </m:f>
                                </m:e>
                              </m:d>
                            </m:e>
                          </m:rad>
                        </m:den>
                      </m:f>
                    </m:oMath>
                  </m:oMathPara>
                </a14:m>
                <a:endParaRPr lang="en-GB" dirty="0" smtClean="0"/>
              </a:p>
              <a:p>
                <a:r>
                  <a:rPr lang="en-GB" dirty="0" smtClean="0"/>
                  <a:t>Where</a:t>
                </a:r>
              </a:p>
              <a:p>
                <a:pPr lvl="1"/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</m:acc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,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</m:acc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</m:oMath>
                </a14:m>
                <a:r>
                  <a:rPr lang="en-GB" dirty="0" smtClean="0"/>
                  <a:t> are the means of the two groups being compared</a:t>
                </a:r>
              </a:p>
              <a:p>
                <a:pPr lvl="1"/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𝑁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,</m:t>
                    </m:r>
                    <m:sSub>
                      <m:sSub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𝑁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</m:oMath>
                </a14:m>
                <a:r>
                  <a:rPr lang="en-GB" dirty="0" smtClean="0"/>
                  <a:t> are the 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𝑁</m:t>
                    </m:r>
                  </m:oMath>
                </a14:m>
                <a:r>
                  <a:rPr lang="en-GB" dirty="0" smtClean="0"/>
                  <a:t>s of the two groups</a:t>
                </a:r>
              </a:p>
              <a:p>
                <a:pPr lvl="1"/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𝑀𝑆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𝑊</m:t>
                        </m:r>
                      </m:sub>
                    </m:sSub>
                  </m:oMath>
                </a14:m>
                <a:r>
                  <a:rPr lang="en-GB" dirty="0" smtClean="0"/>
                  <a:t> is the within-group mean square from your ANOVA</a:t>
                </a:r>
              </a:p>
              <a:p>
                <a:pPr lvl="1"/>
                <a:endParaRPr lang="en-GB" dirty="0" smtClean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𝐶</m:t>
                          </m:r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𝑐𝑟𝑖𝑡</m:t>
                          </m:r>
                        </m:sub>
                      </m:sSub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radPr>
                        <m:deg/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(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𝐾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−1)(</m:t>
                          </m:r>
                          <m:sSub>
                            <m:sSub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𝐹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𝑐𝑟𝑖𝑡</m:t>
                              </m:r>
                            </m:sub>
                          </m:s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)</m:t>
                          </m:r>
                        </m:e>
                      </m:rad>
                    </m:oMath>
                  </m:oMathPara>
                </a14:m>
                <a:endParaRPr lang="en-GB" dirty="0" smtClean="0"/>
              </a:p>
              <a:p>
                <a:r>
                  <a:rPr lang="en-GB" dirty="0" smtClean="0"/>
                  <a:t>Where</a:t>
                </a:r>
              </a:p>
              <a:p>
                <a:pPr lvl="1"/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𝐾</m:t>
                    </m:r>
                  </m:oMath>
                </a14:m>
                <a:r>
                  <a:rPr lang="en-GB" dirty="0" smtClean="0"/>
                  <a:t> is the number of groups</a:t>
                </a:r>
              </a:p>
              <a:p>
                <a:pPr lvl="1"/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𝐹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𝑐𝑟𝑖𝑡</m:t>
                        </m:r>
                      </m:sub>
                    </m:sSub>
                  </m:oMath>
                </a14:m>
                <a:r>
                  <a:rPr lang="en-GB" dirty="0" smtClean="0"/>
                  <a:t> is the critical value of the 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𝐹</m:t>
                    </m:r>
                  </m:oMath>
                </a14:m>
                <a:r>
                  <a:rPr lang="en-GB" dirty="0" smtClean="0"/>
                  <a:t> test from your ANOVA</a:t>
                </a:r>
                <a:endParaRPr lang="en-GB" dirty="0"/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3400" y="1108437"/>
                <a:ext cx="8337223" cy="5660007"/>
              </a:xfrm>
              <a:blipFill rotWithShape="0">
                <a:blip r:embed="rId2"/>
                <a:stretch>
                  <a:fillRect l="-366" t="-118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5774057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The </a:t>
            </a:r>
            <a:r>
              <a:rPr lang="en-GB" dirty="0" err="1"/>
              <a:t>Scheffé</a:t>
            </a:r>
            <a:r>
              <a:rPr lang="en-GB" dirty="0"/>
              <a:t> method of Post Hoc Analysis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33400" y="1108437"/>
                <a:ext cx="8337223" cy="5678861"/>
              </a:xfrm>
            </p:spPr>
            <p:txBody>
              <a:bodyPr>
                <a:normAutofit/>
              </a:bodyPr>
              <a:lstStyle/>
              <a:p>
                <a:r>
                  <a:rPr lang="en-GB" dirty="0" smtClean="0"/>
                  <a:t>Current flavour v. flavour 1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𝐶</m:t>
                          </m:r>
                        </m:e>
                        <m:sub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𝑜𝑏𝑡</m:t>
                          </m:r>
                        </m:sub>
                      </m:sSub>
                      <m:r>
                        <a:rPr lang="en-GB" i="1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acc>
                                <m:accPr>
                                  <m:chr m:val="̅"/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𝑋</m:t>
                                  </m:r>
                                </m:e>
                              </m:acc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𝐶</m:t>
                              </m:r>
                            </m:sub>
                          </m:sSub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−</m:t>
                          </m:r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acc>
                                <m:accPr>
                                  <m:chr m:val="̅"/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𝑋</m:t>
                                  </m:r>
                                </m:e>
                              </m:acc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</m:sub>
                          </m:sSub>
                        </m:num>
                        <m:den>
                          <m:rad>
                            <m:radPr>
                              <m:degHide m:val="on"/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sSub>
                                <m:sSub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𝑀𝑆</m:t>
                                  </m:r>
                                </m:e>
                                <m:sub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𝑊</m:t>
                                  </m:r>
                                </m:sub>
                              </m:sSub>
                              <m:d>
                                <m:d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f>
                                    <m:fPr>
                                      <m:ctrlP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fPr>
                                    <m:num>
                                      <m: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  <m:t>1</m:t>
                                      </m:r>
                                    </m:num>
                                    <m:den>
                                      <m:sSub>
                                        <m:sSubPr>
                                          <m:ctrlPr>
                                            <a:rPr lang="en-GB" i="1"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a:rPr lang="en-GB" i="1">
                                              <a:latin typeface="Cambria Math" panose="02040503050406030204" pitchFamily="18" charset="0"/>
                                            </a:rPr>
                                            <m:t>𝑁</m:t>
                                          </m:r>
                                        </m:e>
                                        <m:sub>
                                          <m:r>
                                            <a:rPr lang="en-GB" b="0" i="1" smtClean="0">
                                              <a:latin typeface="Cambria Math" panose="02040503050406030204" pitchFamily="18" charset="0"/>
                                            </a:rPr>
                                            <m:t>𝐶</m:t>
                                          </m:r>
                                        </m:sub>
                                      </m:sSub>
                                    </m:den>
                                  </m:f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+</m:t>
                                  </m:r>
                                  <m:f>
                                    <m:fPr>
                                      <m:ctrlP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fPr>
                                    <m:num>
                                      <m: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  <m:t>1</m:t>
                                      </m:r>
                                    </m:num>
                                    <m:den>
                                      <m:sSub>
                                        <m:sSubPr>
                                          <m:ctrlPr>
                                            <a:rPr lang="en-GB" i="1"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a:rPr lang="en-GB" i="1">
                                              <a:latin typeface="Cambria Math" panose="02040503050406030204" pitchFamily="18" charset="0"/>
                                            </a:rPr>
                                            <m:t>𝑁</m:t>
                                          </m:r>
                                        </m:e>
                                        <m:sub>
                                          <m:r>
                                            <a:rPr lang="en-GB" b="0" i="1" smtClean="0">
                                              <a:latin typeface="Cambria Math" panose="02040503050406030204" pitchFamily="18" charset="0"/>
                                            </a:rPr>
                                            <m:t>1</m:t>
                                          </m:r>
                                        </m:sub>
                                      </m:sSub>
                                    </m:den>
                                  </m:f>
                                </m:e>
                              </m:d>
                            </m:e>
                          </m:rad>
                        </m:den>
                      </m:f>
                      <m:r>
                        <a:rPr lang="en-GB" i="1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7−8.57</m:t>
                          </m:r>
                        </m:num>
                        <m:den>
                          <m:rad>
                            <m:radPr>
                              <m:degHide m:val="on"/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1.86</m:t>
                              </m:r>
                              <m:d>
                                <m:d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f>
                                    <m:fPr>
                                      <m:ctrlP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fPr>
                                    <m:num>
                                      <m: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  <m:t>1</m:t>
                                      </m:r>
                                    </m:num>
                                    <m:den>
                                      <m:r>
                                        <a:rPr lang="en-GB" b="0" i="1" smtClean="0">
                                          <a:latin typeface="Cambria Math" panose="02040503050406030204" pitchFamily="18" charset="0"/>
                                        </a:rPr>
                                        <m:t>7</m:t>
                                      </m:r>
                                    </m:den>
                                  </m:f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+</m:t>
                                  </m:r>
                                  <m:f>
                                    <m:fPr>
                                      <m:ctrlP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fPr>
                                    <m:num>
                                      <m: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  <m:t>1</m:t>
                                      </m:r>
                                    </m:num>
                                    <m:den>
                                      <m:r>
                                        <a:rPr lang="en-GB" b="0" i="1" smtClean="0">
                                          <a:latin typeface="Cambria Math" panose="02040503050406030204" pitchFamily="18" charset="0"/>
                                        </a:rPr>
                                        <m:t>7</m:t>
                                      </m:r>
                                    </m:den>
                                  </m:f>
                                </m:e>
                              </m:d>
                            </m:e>
                          </m:rad>
                        </m:den>
                      </m:f>
                      <m:r>
                        <a:rPr lang="en-GB" i="1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−1.57</m:t>
                          </m:r>
                        </m:num>
                        <m:den>
                          <m:rad>
                            <m:radPr>
                              <m:degHide m:val="on"/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1.86</m:t>
                              </m:r>
                              <m:d>
                                <m:d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f>
                                    <m:fPr>
                                      <m:ctrlP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fPr>
                                    <m:num>
                                      <m:r>
                                        <a:rPr lang="en-GB" b="0" i="1" smtClean="0">
                                          <a:latin typeface="Cambria Math" panose="02040503050406030204" pitchFamily="18" charset="0"/>
                                        </a:rPr>
                                        <m:t>2</m:t>
                                      </m:r>
                                    </m:num>
                                    <m:den>
                                      <m:r>
                                        <a:rPr lang="en-GB" b="0" i="1" smtClean="0">
                                          <a:latin typeface="Cambria Math" panose="02040503050406030204" pitchFamily="18" charset="0"/>
                                        </a:rPr>
                                        <m:t>7</m:t>
                                      </m:r>
                                    </m:den>
                                  </m:f>
                                </m:e>
                              </m:d>
                            </m:e>
                          </m:rad>
                        </m:den>
                      </m:f>
                    </m:oMath>
                  </m:oMathPara>
                </a14:m>
                <a:endParaRPr lang="en-GB" dirty="0" smtClean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𝐶</m:t>
                          </m:r>
                        </m:e>
                        <m:sub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𝑜𝑏𝑡</m:t>
                          </m:r>
                        </m:sub>
                      </m:sSub>
                      <m:r>
                        <a:rPr lang="en-GB" i="1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−1.57</m:t>
                          </m:r>
                        </m:num>
                        <m:den>
                          <m:rad>
                            <m:radPr>
                              <m:degHide m:val="on"/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0.53</m:t>
                              </m:r>
                            </m:e>
                          </m:rad>
                        </m:den>
                      </m:f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−1.57</m:t>
                          </m:r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0.73</m:t>
                          </m:r>
                        </m:den>
                      </m:f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=−2.15</m:t>
                      </m:r>
                    </m:oMath>
                  </m:oMathPara>
                </a14:m>
                <a:endParaRPr lang="en-GB" dirty="0" smtClean="0"/>
              </a:p>
              <a:p>
                <a:r>
                  <a:rPr lang="en-GB" dirty="0" smtClean="0"/>
                  <a:t>The minus sign doesn’t matter in this case as we could have calculated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</m:acc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𝐶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−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</m:acc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</m:oMath>
                </a14:m>
                <a:r>
                  <a:rPr lang="en-GB" dirty="0" smtClean="0"/>
                  <a:t> or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</m:acc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−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</m:acc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𝐶</m:t>
                        </m:r>
                      </m:sub>
                    </m:sSub>
                  </m:oMath>
                </a14:m>
                <a:r>
                  <a:rPr lang="en-GB" dirty="0" smtClean="0"/>
                  <a:t>, giving us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𝐶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𝑜𝑏𝑡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2.15</m:t>
                    </m:r>
                  </m:oMath>
                </a14:m>
                <a:endParaRPr lang="en-GB" dirty="0"/>
              </a:p>
              <a:p>
                <a:pPr marL="0" indent="0">
                  <a:buNone/>
                </a:pPr>
                <a:endParaRPr lang="en-GB" dirty="0" smtClean="0"/>
              </a:p>
              <a:p>
                <a:r>
                  <a:rPr lang="en-GB" dirty="0" smtClean="0"/>
                  <a:t>This now has to be compared with the critical value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𝐶</m:t>
                          </m:r>
                        </m:e>
                        <m:sub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𝑐𝑟𝑖𝑡</m:t>
                          </m:r>
                        </m:sub>
                      </m:sSub>
                      <m:r>
                        <a:rPr lang="en-GB" i="1">
                          <a:latin typeface="Cambria Math" panose="02040503050406030204" pitchFamily="18" charset="0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radPr>
                        <m:deg/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(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𝐾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−1)(</m:t>
                          </m:r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𝐹</m:t>
                              </m:r>
                            </m:e>
                            <m:sub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𝑐𝑟𝑖𝑡</m:t>
                              </m:r>
                            </m:sub>
                          </m:sSub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)</m:t>
                          </m:r>
                        </m:e>
                      </m:rad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radPr>
                        <m:deg/>
                        <m:e>
                          <m:d>
                            <m:d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3−1</m:t>
                              </m:r>
                            </m:e>
                          </m:d>
                          <m:d>
                            <m:d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3.55</m:t>
                              </m:r>
                            </m:e>
                          </m:d>
                        </m:e>
                      </m:rad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radPr>
                        <m:deg/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7.1</m:t>
                          </m:r>
                        </m:e>
                      </m:rad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=2.66</m:t>
                      </m:r>
                    </m:oMath>
                  </m:oMathPara>
                </a14:m>
                <a:endParaRPr lang="en-GB" dirty="0" smtClean="0"/>
              </a:p>
              <a:p>
                <a:endParaRPr lang="en-GB" i="1" dirty="0" smtClean="0">
                  <a:latin typeface="Cambria Math" panose="02040503050406030204" pitchFamily="18" charset="0"/>
                </a:endParaRP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𝐶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𝑜𝑏𝑡</m:t>
                        </m:r>
                      </m:sub>
                    </m:sSub>
                  </m:oMath>
                </a14:m>
                <a:r>
                  <a:rPr lang="en-GB" dirty="0" smtClean="0"/>
                  <a:t> &lt;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𝐶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𝑐𝑟𝑖𝑡</m:t>
                        </m:r>
                      </m:sub>
                    </m:sSub>
                  </m:oMath>
                </a14:m>
                <a:r>
                  <a:rPr lang="en-GB" dirty="0" smtClean="0"/>
                  <a:t> so there is no significant difference between the current flavour and new flavour 1</a:t>
                </a:r>
                <a:endParaRPr lang="en-GB" dirty="0"/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3400" y="1108437"/>
                <a:ext cx="8337223" cy="5678861"/>
              </a:xfrm>
              <a:blipFill rotWithShape="0">
                <a:blip r:embed="rId2"/>
                <a:stretch>
                  <a:fillRect l="-366" t="-64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2930709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The </a:t>
            </a:r>
            <a:r>
              <a:rPr lang="en-GB" dirty="0" err="1"/>
              <a:t>Scheffé</a:t>
            </a:r>
            <a:r>
              <a:rPr lang="en-GB" dirty="0"/>
              <a:t> method of Post Hoc Analysis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33400" y="1108437"/>
                <a:ext cx="8337223" cy="5678861"/>
              </a:xfrm>
            </p:spPr>
            <p:txBody>
              <a:bodyPr>
                <a:normAutofit/>
              </a:bodyPr>
              <a:lstStyle/>
              <a:p>
                <a:r>
                  <a:rPr lang="en-GB" dirty="0" smtClean="0"/>
                  <a:t>Current flavour v. flavour 2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𝐶</m:t>
                          </m:r>
                        </m:e>
                        <m:sub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𝑜𝑏𝑡</m:t>
                          </m:r>
                        </m:sub>
                      </m:sSub>
                      <m:r>
                        <a:rPr lang="en-GB" i="1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acc>
                                <m:accPr>
                                  <m:chr m:val="̅"/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𝑋</m:t>
                                  </m:r>
                                </m:e>
                              </m:acc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𝐶</m:t>
                              </m:r>
                            </m:sub>
                          </m:sSub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−</m:t>
                          </m:r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acc>
                                <m:accPr>
                                  <m:chr m:val="̅"/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𝑋</m:t>
                                  </m:r>
                                </m:e>
                              </m:acc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b>
                          </m:sSub>
                        </m:num>
                        <m:den>
                          <m:rad>
                            <m:radPr>
                              <m:degHide m:val="on"/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sSub>
                                <m:sSub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𝑀𝑆</m:t>
                                  </m:r>
                                </m:e>
                                <m:sub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𝑊</m:t>
                                  </m:r>
                                </m:sub>
                              </m:sSub>
                              <m:d>
                                <m:d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f>
                                    <m:fPr>
                                      <m:ctrlP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fPr>
                                    <m:num>
                                      <m: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  <m:t>1</m:t>
                                      </m:r>
                                    </m:num>
                                    <m:den>
                                      <m:sSub>
                                        <m:sSubPr>
                                          <m:ctrlPr>
                                            <a:rPr lang="en-GB" i="1"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a:rPr lang="en-GB" i="1">
                                              <a:latin typeface="Cambria Math" panose="02040503050406030204" pitchFamily="18" charset="0"/>
                                            </a:rPr>
                                            <m:t>𝑁</m:t>
                                          </m:r>
                                        </m:e>
                                        <m:sub>
                                          <m:r>
                                            <a:rPr lang="en-GB" b="0" i="1" smtClean="0">
                                              <a:latin typeface="Cambria Math" panose="02040503050406030204" pitchFamily="18" charset="0"/>
                                            </a:rPr>
                                            <m:t>𝐶</m:t>
                                          </m:r>
                                        </m:sub>
                                      </m:sSub>
                                    </m:den>
                                  </m:f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+</m:t>
                                  </m:r>
                                  <m:f>
                                    <m:fPr>
                                      <m:ctrlP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fPr>
                                    <m:num>
                                      <m: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  <m:t>1</m:t>
                                      </m:r>
                                    </m:num>
                                    <m:den>
                                      <m:sSub>
                                        <m:sSubPr>
                                          <m:ctrlPr>
                                            <a:rPr lang="en-GB" i="1"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a:rPr lang="en-GB" i="1">
                                              <a:latin typeface="Cambria Math" panose="02040503050406030204" pitchFamily="18" charset="0"/>
                                            </a:rPr>
                                            <m:t>𝑁</m:t>
                                          </m:r>
                                        </m:e>
                                        <m:sub>
                                          <m:r>
                                            <a:rPr lang="en-GB" b="0" i="1" smtClean="0">
                                              <a:latin typeface="Cambria Math" panose="02040503050406030204" pitchFamily="18" charset="0"/>
                                            </a:rPr>
                                            <m:t>2</m:t>
                                          </m:r>
                                        </m:sub>
                                      </m:sSub>
                                    </m:den>
                                  </m:f>
                                </m:e>
                              </m:d>
                            </m:e>
                          </m:rad>
                        </m:den>
                      </m:f>
                      <m:r>
                        <a:rPr lang="en-GB" i="1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7−2.43</m:t>
                          </m:r>
                        </m:num>
                        <m:den>
                          <m:rad>
                            <m:radPr>
                              <m:degHide m:val="on"/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1.86</m:t>
                              </m:r>
                              <m:d>
                                <m:d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f>
                                    <m:fPr>
                                      <m:ctrlP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fPr>
                                    <m:num>
                                      <m: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  <m:t>1</m:t>
                                      </m:r>
                                    </m:num>
                                    <m:den>
                                      <m:r>
                                        <a:rPr lang="en-GB" b="0" i="1" smtClean="0">
                                          <a:latin typeface="Cambria Math" panose="02040503050406030204" pitchFamily="18" charset="0"/>
                                        </a:rPr>
                                        <m:t>7</m:t>
                                      </m:r>
                                    </m:den>
                                  </m:f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+</m:t>
                                  </m:r>
                                  <m:f>
                                    <m:fPr>
                                      <m:ctrlP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fPr>
                                    <m:num>
                                      <m: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  <m:t>1</m:t>
                                      </m:r>
                                    </m:num>
                                    <m:den>
                                      <m:r>
                                        <a:rPr lang="en-GB" b="0" i="1" smtClean="0">
                                          <a:latin typeface="Cambria Math" panose="02040503050406030204" pitchFamily="18" charset="0"/>
                                        </a:rPr>
                                        <m:t>7</m:t>
                                      </m:r>
                                    </m:den>
                                  </m:f>
                                </m:e>
                              </m:d>
                            </m:e>
                          </m:rad>
                        </m:den>
                      </m:f>
                      <m:r>
                        <a:rPr lang="en-GB" i="1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4.57</m:t>
                          </m:r>
                        </m:num>
                        <m:den>
                          <m:rad>
                            <m:radPr>
                              <m:degHide m:val="on"/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1.86</m:t>
                              </m:r>
                              <m:d>
                                <m:d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f>
                                    <m:fPr>
                                      <m:ctrlP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fPr>
                                    <m:num>
                                      <m:r>
                                        <a:rPr lang="en-GB" b="0" i="1" smtClean="0">
                                          <a:latin typeface="Cambria Math" panose="02040503050406030204" pitchFamily="18" charset="0"/>
                                        </a:rPr>
                                        <m:t>2</m:t>
                                      </m:r>
                                    </m:num>
                                    <m:den>
                                      <m:r>
                                        <a:rPr lang="en-GB" b="0" i="1" smtClean="0">
                                          <a:latin typeface="Cambria Math" panose="02040503050406030204" pitchFamily="18" charset="0"/>
                                        </a:rPr>
                                        <m:t>7</m:t>
                                      </m:r>
                                    </m:den>
                                  </m:f>
                                </m:e>
                              </m:d>
                            </m:e>
                          </m:rad>
                        </m:den>
                      </m:f>
                    </m:oMath>
                  </m:oMathPara>
                </a14:m>
                <a:endParaRPr lang="en-GB" dirty="0" smtClean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𝐶</m:t>
                          </m:r>
                        </m:e>
                        <m:sub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𝑜𝑏𝑡</m:t>
                          </m:r>
                        </m:sub>
                      </m:sSub>
                      <m:r>
                        <a:rPr lang="en-GB" i="1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4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.57</m:t>
                          </m:r>
                        </m:num>
                        <m:den>
                          <m:rad>
                            <m:radPr>
                              <m:degHide m:val="on"/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0.53</m:t>
                              </m:r>
                            </m:e>
                          </m:rad>
                        </m:den>
                      </m:f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4.57</m:t>
                          </m:r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0.73</m:t>
                          </m:r>
                        </m:den>
                      </m:f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=6.26</m:t>
                      </m:r>
                    </m:oMath>
                  </m:oMathPara>
                </a14:m>
                <a:endParaRPr lang="en-GB" dirty="0" smtClean="0"/>
              </a:p>
              <a:p>
                <a:pPr marL="0" indent="0">
                  <a:buNone/>
                </a:pPr>
                <a:endParaRPr lang="en-GB" dirty="0" smtClean="0"/>
              </a:p>
              <a:p>
                <a:r>
                  <a:rPr lang="en-GB" dirty="0" smtClean="0"/>
                  <a:t>This now has to be compared with the critical value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𝐶</m:t>
                          </m:r>
                        </m:e>
                        <m:sub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𝑐𝑟𝑖𝑡</m:t>
                          </m:r>
                        </m:sub>
                      </m:sSub>
                      <m:r>
                        <a:rPr lang="en-GB" i="1">
                          <a:latin typeface="Cambria Math" panose="02040503050406030204" pitchFamily="18" charset="0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radPr>
                        <m:deg/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(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𝐾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−1)(</m:t>
                          </m:r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𝐹</m:t>
                              </m:r>
                            </m:e>
                            <m:sub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𝑐𝑟𝑖𝑡</m:t>
                              </m:r>
                            </m:sub>
                          </m:sSub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)</m:t>
                          </m:r>
                        </m:e>
                      </m:rad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radPr>
                        <m:deg/>
                        <m:e>
                          <m:d>
                            <m:d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3−1</m:t>
                              </m:r>
                            </m:e>
                          </m:d>
                          <m:d>
                            <m:d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3.55</m:t>
                              </m:r>
                            </m:e>
                          </m:d>
                        </m:e>
                      </m:rad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radPr>
                        <m:deg/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7.1</m:t>
                          </m:r>
                        </m:e>
                      </m:rad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=2.66</m:t>
                      </m:r>
                    </m:oMath>
                  </m:oMathPara>
                </a14:m>
                <a:endParaRPr lang="en-GB" dirty="0" smtClean="0"/>
              </a:p>
              <a:p>
                <a:endParaRPr lang="en-GB" i="1" dirty="0" smtClean="0">
                  <a:latin typeface="Cambria Math" panose="02040503050406030204" pitchFamily="18" charset="0"/>
                </a:endParaRP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𝐶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𝑜𝑏𝑡</m:t>
                        </m:r>
                      </m:sub>
                    </m:sSub>
                  </m:oMath>
                </a14:m>
                <a:r>
                  <a:rPr lang="en-GB" dirty="0" smtClean="0"/>
                  <a:t> &gt;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𝐶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𝑐𝑟𝑖𝑡</m:t>
                        </m:r>
                      </m:sub>
                    </m:sSub>
                  </m:oMath>
                </a14:m>
                <a:r>
                  <a:rPr lang="en-GB" dirty="0" smtClean="0"/>
                  <a:t> so there is a significant difference between the current flavour and new flavour 2</a:t>
                </a:r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3400" y="1108437"/>
                <a:ext cx="8337223" cy="5678861"/>
              </a:xfrm>
              <a:blipFill rotWithShape="0">
                <a:blip r:embed="rId2"/>
                <a:stretch>
                  <a:fillRect l="-366" t="-64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4817779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Interpreting the results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2611226"/>
            <a:ext cx="8337223" cy="4119512"/>
          </a:xfrm>
        </p:spPr>
        <p:txBody>
          <a:bodyPr/>
          <a:lstStyle/>
          <a:p>
            <a:r>
              <a:rPr lang="en-GB" dirty="0" smtClean="0"/>
              <a:t>The </a:t>
            </a:r>
            <a:r>
              <a:rPr lang="en-GB" dirty="0"/>
              <a:t>rating for flavour </a:t>
            </a:r>
            <a:r>
              <a:rPr lang="en-GB" dirty="0" smtClean="0"/>
              <a:t>1 is higher but not significantly higher than </a:t>
            </a:r>
            <a:r>
              <a:rPr lang="en-GB" dirty="0"/>
              <a:t>for the current </a:t>
            </a:r>
            <a:r>
              <a:rPr lang="en-GB" dirty="0" smtClean="0"/>
              <a:t>flavour </a:t>
            </a:r>
          </a:p>
          <a:p>
            <a:pPr lvl="1"/>
            <a:r>
              <a:rPr lang="en-GB" dirty="0" smtClean="0"/>
              <a:t>Even though flavour 1 scores higher it is not high enough to justify replacing </a:t>
            </a:r>
            <a:r>
              <a:rPr lang="en-GB" dirty="0"/>
              <a:t>the current flavour with flavour </a:t>
            </a:r>
            <a:r>
              <a:rPr lang="en-GB" dirty="0" smtClean="0"/>
              <a:t>1</a:t>
            </a:r>
            <a:endParaRPr lang="en-GB" dirty="0"/>
          </a:p>
          <a:p>
            <a:r>
              <a:rPr lang="en-GB" dirty="0"/>
              <a:t>The rating for flavour 2 is significantly lower than for the current flavour </a:t>
            </a:r>
            <a:endParaRPr lang="en-GB" dirty="0" smtClean="0"/>
          </a:p>
          <a:p>
            <a:pPr lvl="1"/>
            <a:r>
              <a:rPr lang="en-GB" dirty="0" smtClean="0"/>
              <a:t>It </a:t>
            </a:r>
            <a:r>
              <a:rPr lang="en-GB" dirty="0"/>
              <a:t>would be a </a:t>
            </a:r>
            <a:r>
              <a:rPr lang="en-GB" dirty="0" smtClean="0"/>
              <a:t>very bad </a:t>
            </a:r>
            <a:r>
              <a:rPr lang="en-GB" dirty="0"/>
              <a:t>idea to replace the current flavour with flavour 2</a:t>
            </a:r>
          </a:p>
          <a:p>
            <a:r>
              <a:rPr lang="en-GB" dirty="0" smtClean="0"/>
              <a:t>When conducting </a:t>
            </a:r>
            <a:r>
              <a:rPr lang="en-GB" dirty="0" err="1"/>
              <a:t>Scheffé</a:t>
            </a:r>
            <a:r>
              <a:rPr lang="en-GB" dirty="0" smtClean="0"/>
              <a:t> post-hoc tests there is no increase in the likelihood of making Type I errors with repeated tests</a:t>
            </a:r>
            <a:endParaRPr lang="en-GB" dirty="0"/>
          </a:p>
        </p:txBody>
      </p:sp>
      <mc:AlternateContent xmlns:mc="http://schemas.openxmlformats.org/markup-compatibility/2006">
        <mc:Choice xmlns:a14="http://schemas.microsoft.com/office/drawing/2010/main" Requires="a14">
          <p:graphicFrame>
            <p:nvGraphicFramePr>
              <p:cNvPr id="4" name="Table 3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1295618461"/>
                  </p:ext>
                </p:extLst>
              </p:nvPr>
            </p:nvGraphicFramePr>
            <p:xfrm>
              <a:off x="923825" y="1397000"/>
              <a:ext cx="7268067" cy="1043600"/>
            </p:xfrm>
            <a:graphic>
              <a:graphicData uri="http://schemas.openxmlformats.org/drawingml/2006/table">
                <a:tbl>
                  <a:tblPr firstRow="1" bandRow="1">
                    <a:tableStyleId>{2D5ABB26-0587-4C30-8999-92F81FD0307C}</a:tableStyleId>
                  </a:tblPr>
                  <a:tblGrid>
                    <a:gridCol w="1857082"/>
                    <a:gridCol w="2648932"/>
                    <a:gridCol w="2762053"/>
                  </a:tblGrid>
                  <a:tr h="403520">
                    <a:tc>
                      <a:txBody>
                        <a:bodyPr/>
                        <a:lstStyle/>
                        <a:p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New flavour 1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New flavour</a:t>
                          </a:r>
                          <a:r>
                            <a:rPr lang="en-GB" baseline="0" dirty="0" smtClean="0"/>
                            <a:t> 2</a:t>
                          </a:r>
                          <a:endParaRPr lang="en-GB" dirty="0"/>
                        </a:p>
                      </a:txBody>
                      <a:tcPr/>
                    </a:tc>
                  </a:tr>
                  <a:tr h="374608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Current flavour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b>
                                  <m:sSubPr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acc>
                                      <m:accPr>
                                        <m:chr m:val="̅"/>
                                        <m:ctrlPr>
                                          <a:rPr lang="en-GB" i="1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accPr>
                                      <m:e>
                                        <m:r>
                                          <a:rPr lang="en-GB" i="1">
                                            <a:latin typeface="Cambria Math" panose="02040503050406030204" pitchFamily="18" charset="0"/>
                                          </a:rPr>
                                          <m:t>𝑋</m:t>
                                        </m:r>
                                      </m:e>
                                    </m:acc>
                                  </m:e>
                                  <m:sub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𝑐</m:t>
                                    </m:r>
                                  </m:sub>
                                </m:sSub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  <m:t>&lt;</m:t>
                                </m:r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acc>
                                      <m:accPr>
                                        <m:chr m:val="̅"/>
                                        <m:ctrlPr>
                                          <a:rPr lang="en-GB" i="1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accPr>
                                      <m:e>
                                        <m:r>
                                          <a:rPr lang="en-GB" i="1">
                                            <a:latin typeface="Cambria Math" panose="02040503050406030204" pitchFamily="18" charset="0"/>
                                          </a:rPr>
                                          <m:t>𝑋</m:t>
                                        </m:r>
                                      </m:e>
                                    </m:acc>
                                  </m:e>
                                  <m:sub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1</m:t>
                                    </m:r>
                                  </m:sub>
                                </m:sSub>
                              </m:oMath>
                            </m:oMathPara>
                          </a14:m>
                          <a:endParaRPr lang="en-GB" i="1" dirty="0" smtClean="0">
                            <a:latin typeface="Cambria Math" panose="02040503050406030204" pitchFamily="18" charset="0"/>
                          </a:endParaRPr>
                        </a:p>
                        <a:p>
                          <a:pPr algn="ctr"/>
                          <a14:m>
                            <m:oMath xmlns:m="http://schemas.openxmlformats.org/officeDocument/2006/math">
                              <m:sSub>
                                <m:sSubPr>
                                  <m:ctrlPr>
                                    <a:rPr lang="en-GB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𝐶</m:t>
                                  </m:r>
                                </m:e>
                                <m:sub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𝑜𝑏𝑡</m:t>
                                  </m:r>
                                </m:sub>
                              </m:sSub>
                            </m:oMath>
                          </a14:m>
                          <a:r>
                            <a:rPr lang="en-GB" dirty="0" smtClean="0"/>
                            <a:t> </a:t>
                          </a:r>
                          <a:r>
                            <a:rPr lang="en-GB" dirty="0" smtClean="0"/>
                            <a:t>&lt; </a:t>
                          </a:r>
                          <a14:m>
                            <m:oMath xmlns:m="http://schemas.openxmlformats.org/officeDocument/2006/math">
                              <m:sSub>
                                <m:sSub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𝐶</m:t>
                                  </m:r>
                                </m:e>
                                <m:sub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𝑐𝑟𝑖𝑡</m:t>
                                  </m:r>
                                </m:sub>
                              </m:sSub>
                            </m:oMath>
                          </a14:m>
                          <a:endParaRPr lang="en-GB" dirty="0" smtClean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b>
                                  <m:sSubPr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acc>
                                      <m:accPr>
                                        <m:chr m:val="̅"/>
                                        <m:ctrlPr>
                                          <a:rPr lang="en-GB" i="1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accPr>
                                      <m:e>
                                        <m:r>
                                          <a:rPr lang="en-GB" i="1">
                                            <a:latin typeface="Cambria Math" panose="02040503050406030204" pitchFamily="18" charset="0"/>
                                          </a:rPr>
                                          <m:t>𝑋</m:t>
                                        </m:r>
                                      </m:e>
                                    </m:acc>
                                  </m:e>
                                  <m:sub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𝐶</m:t>
                                    </m:r>
                                  </m:sub>
                                </m:sSub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  <m:t>&gt;</m:t>
                                </m:r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acc>
                                      <m:accPr>
                                        <m:chr m:val="̅"/>
                                        <m:ctrlPr>
                                          <a:rPr lang="en-GB" i="1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accPr>
                                      <m:e>
                                        <m:r>
                                          <a:rPr lang="en-GB" i="1">
                                            <a:latin typeface="Cambria Math" panose="02040503050406030204" pitchFamily="18" charset="0"/>
                                          </a:rPr>
                                          <m:t>𝑋</m:t>
                                        </m:r>
                                      </m:e>
                                    </m:acc>
                                  </m:e>
                                  <m:sub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2</m:t>
                                    </m:r>
                                  </m:sub>
                                </m:sSub>
                              </m:oMath>
                            </m:oMathPara>
                          </a14:m>
                          <a:endParaRPr lang="en-GB" i="1" dirty="0" smtClean="0">
                            <a:latin typeface="Cambria Math" panose="02040503050406030204" pitchFamily="18" charset="0"/>
                          </a:endParaRPr>
                        </a:p>
                        <a:p>
                          <a:pPr algn="ctr"/>
                          <a14:m>
                            <m:oMath xmlns:m="http://schemas.openxmlformats.org/officeDocument/2006/math">
                              <m:sSub>
                                <m:sSubPr>
                                  <m:ctrlPr>
                                    <a:rPr lang="en-GB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𝐶</m:t>
                                  </m:r>
                                </m:e>
                                <m:sub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𝑜𝑏𝑡</m:t>
                                  </m:r>
                                </m:sub>
                              </m:sSub>
                            </m:oMath>
                          </a14:m>
                          <a:r>
                            <a:rPr lang="en-GB" dirty="0" smtClean="0"/>
                            <a:t> &gt; </a:t>
                          </a:r>
                          <a14:m>
                            <m:oMath xmlns:m="http://schemas.openxmlformats.org/officeDocument/2006/math">
                              <m:sSub>
                                <m:sSub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𝐶</m:t>
                                  </m:r>
                                </m:e>
                                <m:sub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𝑐𝑟𝑖𝑡</m:t>
                                  </m:r>
                                </m:sub>
                              </m:sSub>
                            </m:oMath>
                          </a14:m>
                          <a:endParaRPr lang="en-GB" dirty="0"/>
                        </a:p>
                      </a:txBody>
                      <a:tcPr/>
                    </a:tc>
                  </a:tr>
                </a:tbl>
              </a:graphicData>
            </a:graphic>
          </p:graphicFrame>
        </mc:Choice>
        <mc:Fallback>
          <p:graphicFrame>
            <p:nvGraphicFramePr>
              <p:cNvPr id="4" name="Table 3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1295618461"/>
                  </p:ext>
                </p:extLst>
              </p:nvPr>
            </p:nvGraphicFramePr>
            <p:xfrm>
              <a:off x="923825" y="1397000"/>
              <a:ext cx="7268067" cy="1043600"/>
            </p:xfrm>
            <a:graphic>
              <a:graphicData uri="http://schemas.openxmlformats.org/drawingml/2006/table">
                <a:tbl>
                  <a:tblPr firstRow="1" bandRow="1">
                    <a:tableStyleId>{2D5ABB26-0587-4C30-8999-92F81FD0307C}</a:tableStyleId>
                  </a:tblPr>
                  <a:tblGrid>
                    <a:gridCol w="1857082"/>
                    <a:gridCol w="2648932"/>
                    <a:gridCol w="2762053"/>
                  </a:tblGrid>
                  <a:tr h="403520">
                    <a:tc>
                      <a:txBody>
                        <a:bodyPr/>
                        <a:lstStyle/>
                        <a:p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New flavour 1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New flavour</a:t>
                          </a:r>
                          <a:r>
                            <a:rPr lang="en-GB" baseline="0" dirty="0" smtClean="0"/>
                            <a:t> 2</a:t>
                          </a:r>
                          <a:endParaRPr lang="en-GB" dirty="0"/>
                        </a:p>
                      </a:txBody>
                      <a:tcPr/>
                    </a:tc>
                  </a:tr>
                  <a:tr h="64008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Current flavour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 rotWithShape="0">
                          <a:blip r:embed="rId2"/>
                          <a:stretch>
                            <a:fillRect l="-70115" t="-68571" r="-104138" b="-14286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 rotWithShape="0">
                          <a:blip r:embed="rId2"/>
                          <a:stretch>
                            <a:fillRect l="-163355" t="-68571" b="-14286"/>
                          </a:stretch>
                        </a:blipFill>
                      </a:tcPr>
                    </a:tc>
                  </a:tr>
                </a:tbl>
              </a:graphicData>
            </a:graphic>
          </p:graphicFrame>
        </mc:Fallback>
      </mc:AlternateContent>
    </p:spTree>
    <p:extLst>
      <p:ext uri="{BB962C8B-B14F-4D97-AF65-F5344CB8AC3E}">
        <p14:creationId xmlns:p14="http://schemas.microsoft.com/office/powerpoint/2010/main" val="36999534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3377571"/>
            <a:ext cx="8337223" cy="3390874"/>
          </a:xfrm>
        </p:spPr>
        <p:txBody>
          <a:bodyPr/>
          <a:lstStyle/>
          <a:p>
            <a:r>
              <a:rPr lang="en-GB" dirty="0" smtClean="0"/>
              <a:t>Suppose we have three groups</a:t>
            </a:r>
          </a:p>
          <a:p>
            <a:pPr lvl="1"/>
            <a:r>
              <a:rPr lang="en-GB" dirty="0" smtClean="0"/>
              <a:t>Groups 1 and 2 have been given a treatment of some sort</a:t>
            </a:r>
          </a:p>
          <a:p>
            <a:pPr lvl="1"/>
            <a:r>
              <a:rPr lang="en-GB" dirty="0" smtClean="0"/>
              <a:t>Group 3 is the control group</a:t>
            </a:r>
          </a:p>
          <a:p>
            <a:r>
              <a:rPr lang="en-GB" dirty="0" smtClean="0"/>
              <a:t>Conduct an ANOVA test to identify if there are significant differences between groups</a:t>
            </a:r>
          </a:p>
          <a:p>
            <a:pPr lvl="1"/>
            <a:r>
              <a:rPr lang="en-GB" dirty="0" smtClean="0"/>
              <a:t>If such differences exist, carry out </a:t>
            </a:r>
            <a:r>
              <a:rPr lang="en-GB" i="1" dirty="0" smtClean="0"/>
              <a:t>post hoc</a:t>
            </a:r>
            <a:r>
              <a:rPr lang="en-GB" dirty="0" smtClean="0"/>
              <a:t> tests to identify which treatments made a significant difference</a:t>
            </a:r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2686637" y="1122706"/>
          <a:ext cx="3547620" cy="210312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182540"/>
                <a:gridCol w="1182540"/>
                <a:gridCol w="1182540"/>
              </a:tblGrid>
              <a:tr h="327879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Group 1</a:t>
                      </a:r>
                      <a:endParaRPr lang="en-GB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Group 2</a:t>
                      </a:r>
                      <a:endParaRPr lang="en-GB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Group 3</a:t>
                      </a:r>
                      <a:endParaRPr lang="en-GB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527368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22</a:t>
                      </a:r>
                    </a:p>
                    <a:p>
                      <a:pPr algn="ctr"/>
                      <a:r>
                        <a:rPr lang="en-GB" dirty="0" smtClean="0"/>
                        <a:t>16</a:t>
                      </a:r>
                    </a:p>
                    <a:p>
                      <a:pPr algn="ctr"/>
                      <a:r>
                        <a:rPr lang="en-GB" dirty="0" smtClean="0"/>
                        <a:t>17</a:t>
                      </a:r>
                    </a:p>
                    <a:p>
                      <a:pPr algn="ctr"/>
                      <a:r>
                        <a:rPr lang="en-GB" dirty="0" smtClean="0"/>
                        <a:t>18</a:t>
                      </a:r>
                    </a:p>
                    <a:p>
                      <a:pPr algn="ctr"/>
                      <a:endParaRPr lang="en-GB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6</a:t>
                      </a:r>
                    </a:p>
                    <a:p>
                      <a:pPr algn="ctr"/>
                      <a:r>
                        <a:rPr lang="en-GB" dirty="0" smtClean="0"/>
                        <a:t>10</a:t>
                      </a:r>
                    </a:p>
                    <a:p>
                      <a:pPr algn="ctr"/>
                      <a:r>
                        <a:rPr lang="en-GB" dirty="0" smtClean="0"/>
                        <a:t>13</a:t>
                      </a:r>
                    </a:p>
                    <a:p>
                      <a:pPr algn="ctr"/>
                      <a:r>
                        <a:rPr lang="en-GB" dirty="0" smtClean="0"/>
                        <a:t>13</a:t>
                      </a:r>
                    </a:p>
                    <a:p>
                      <a:pPr algn="ctr"/>
                      <a:r>
                        <a:rPr lang="en-GB" dirty="0" smtClean="0"/>
                        <a:t>8</a:t>
                      </a:r>
                    </a:p>
                    <a:p>
                      <a:pPr algn="ctr"/>
                      <a:r>
                        <a:rPr lang="en-GB" dirty="0" smtClean="0"/>
                        <a:t>4</a:t>
                      </a: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8</a:t>
                      </a:r>
                    </a:p>
                    <a:p>
                      <a:pPr algn="ctr"/>
                      <a:r>
                        <a:rPr lang="en-GB" dirty="0" smtClean="0"/>
                        <a:t>6</a:t>
                      </a:r>
                    </a:p>
                    <a:p>
                      <a:pPr algn="ctr"/>
                      <a:r>
                        <a:rPr lang="en-GB" dirty="0" smtClean="0"/>
                        <a:t>4</a:t>
                      </a:r>
                    </a:p>
                    <a:p>
                      <a:pPr algn="ctr"/>
                      <a:r>
                        <a:rPr lang="en-GB" dirty="0" smtClean="0"/>
                        <a:t>5</a:t>
                      </a:r>
                    </a:p>
                    <a:p>
                      <a:pPr algn="ctr"/>
                      <a:r>
                        <a:rPr lang="en-GB" dirty="0" smtClean="0"/>
                        <a:t>2</a:t>
                      </a:r>
                      <a:endParaRPr lang="en-GB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168752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Summary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108438"/>
            <a:ext cx="8337223" cy="5575166"/>
          </a:xfrm>
        </p:spPr>
        <p:txBody>
          <a:bodyPr>
            <a:normAutofit/>
          </a:bodyPr>
          <a:lstStyle/>
          <a:p>
            <a:r>
              <a:rPr lang="en-GB" dirty="0" smtClean="0"/>
              <a:t>Topics covered</a:t>
            </a:r>
            <a:endParaRPr lang="en-GB" dirty="0">
              <a:sym typeface="Wingdings" panose="05000000000000000000" pitchFamily="2" charset="2"/>
            </a:endParaRPr>
          </a:p>
          <a:p>
            <a:pPr lvl="1"/>
            <a:r>
              <a:rPr lang="en-GB" dirty="0">
                <a:sym typeface="Wingdings" panose="05000000000000000000" pitchFamily="2" charset="2"/>
              </a:rPr>
              <a:t>Computational steps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Strength of Association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Post hoc Analyses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The </a:t>
            </a:r>
            <a:r>
              <a:rPr lang="en-GB" dirty="0" err="1">
                <a:sym typeface="Wingdings" panose="05000000000000000000" pitchFamily="2" charset="2"/>
              </a:rPr>
              <a:t>Scheffé</a:t>
            </a:r>
            <a:r>
              <a:rPr lang="en-GB" dirty="0">
                <a:sym typeface="Wingdings" panose="05000000000000000000" pitchFamily="2" charset="2"/>
              </a:rPr>
              <a:t> Method of Post hoc Analysis</a:t>
            </a:r>
          </a:p>
          <a:p>
            <a:r>
              <a:rPr lang="en-GB" dirty="0" smtClean="0">
                <a:sym typeface="Wingdings" panose="05000000000000000000" pitchFamily="2" charset="2"/>
              </a:rPr>
              <a:t>Next </a:t>
            </a:r>
            <a:r>
              <a:rPr lang="en-GB" dirty="0" smtClean="0">
                <a:sym typeface="Wingdings" panose="05000000000000000000" pitchFamily="2" charset="2"/>
              </a:rPr>
              <a:t>week we will </a:t>
            </a:r>
            <a:r>
              <a:rPr lang="en-GB" dirty="0" smtClean="0">
                <a:sym typeface="Wingdings" panose="05000000000000000000" pitchFamily="2" charset="2"/>
              </a:rPr>
              <a:t>cover</a:t>
            </a:r>
          </a:p>
          <a:p>
            <a:pPr lvl="1"/>
            <a:r>
              <a:rPr lang="en-GB" dirty="0" smtClean="0">
                <a:sym typeface="Wingdings" panose="05000000000000000000" pitchFamily="2" charset="2"/>
              </a:rPr>
              <a:t>One-Way Test of Chi-Square</a:t>
            </a:r>
          </a:p>
          <a:p>
            <a:pPr lvl="1"/>
            <a:r>
              <a:rPr lang="en-GB" dirty="0" smtClean="0">
                <a:sym typeface="Wingdings" panose="05000000000000000000" pitchFamily="2" charset="2"/>
              </a:rPr>
              <a:t>Yate’s Correction for Continuity</a:t>
            </a:r>
          </a:p>
          <a:p>
            <a:pPr lvl="1"/>
            <a:r>
              <a:rPr lang="en-GB" dirty="0" smtClean="0">
                <a:sym typeface="Wingdings" panose="05000000000000000000" pitchFamily="2" charset="2"/>
              </a:rPr>
              <a:t>Mann-Whitney U test</a:t>
            </a:r>
            <a:endParaRPr lang="en-GB" dirty="0" smtClean="0">
              <a:sym typeface="Wingdings" panose="05000000000000000000" pitchFamily="2" charset="2"/>
            </a:endParaRPr>
          </a:p>
          <a:p>
            <a:r>
              <a:rPr lang="en-GB" dirty="0" smtClean="0"/>
              <a:t>Non-parametric tests allow us to handle data that does not follow a normal distribution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86240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Coming soon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 smtClean="0"/>
              <a:t>Next session: </a:t>
            </a:r>
            <a:r>
              <a:rPr lang="en-GB" dirty="0" smtClean="0"/>
              <a:t>Non-parametric tests</a:t>
            </a:r>
            <a:endParaRPr lang="en-GB" dirty="0" smtClean="0"/>
          </a:p>
          <a:p>
            <a:endParaRPr lang="en-GB" dirty="0"/>
          </a:p>
          <a:p>
            <a:r>
              <a:rPr lang="en-GB" b="1" dirty="0" smtClean="0"/>
              <a:t>Homework: </a:t>
            </a:r>
            <a:r>
              <a:rPr lang="en-GB" dirty="0" smtClean="0"/>
              <a:t>Read chapter </a:t>
            </a:r>
            <a:r>
              <a:rPr lang="en-GB" dirty="0" smtClean="0"/>
              <a:t>12 </a:t>
            </a:r>
            <a:r>
              <a:rPr lang="en-GB" dirty="0" smtClean="0"/>
              <a:t>of </a:t>
            </a:r>
            <a:r>
              <a:rPr lang="en-GB" i="1" dirty="0" smtClean="0"/>
              <a:t>Statistics for the Terrified</a:t>
            </a:r>
            <a:r>
              <a:rPr lang="en-GB" dirty="0" smtClean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12642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lice">
  <a:themeElements>
    <a:clrScheme name="Blue Warm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3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2700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19280</TotalTime>
  <Words>1132</Words>
  <Application>Microsoft Office PowerPoint</Application>
  <PresentationFormat>On-screen Show (4:3)</PresentationFormat>
  <Paragraphs>252</Paragraphs>
  <Slides>23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8" baseType="lpstr">
      <vt:lpstr>Century Gothic</vt:lpstr>
      <vt:lpstr>Wingdings 3</vt:lpstr>
      <vt:lpstr>Wingdings</vt:lpstr>
      <vt:lpstr>Cambria Math</vt:lpstr>
      <vt:lpstr>Slice</vt:lpstr>
      <vt:lpstr>Data Analysis  and Visualisation</vt:lpstr>
      <vt:lpstr>Introduction</vt:lpstr>
      <vt:lpstr>Introduction</vt:lpstr>
      <vt:lpstr>Type I errors and Multiple t Tests</vt:lpstr>
      <vt:lpstr>Example</vt:lpstr>
      <vt:lpstr>Degrees of Freedom</vt:lpstr>
      <vt:lpstr>ANOVA in Excel</vt:lpstr>
      <vt:lpstr>ANOVA in Excel</vt:lpstr>
      <vt:lpstr>ANOVA in Excel</vt:lpstr>
      <vt:lpstr>ANOVA in Excel</vt:lpstr>
      <vt:lpstr>ANOVA in Excel</vt:lpstr>
      <vt:lpstr>Exercise</vt:lpstr>
      <vt:lpstr>Strength of association</vt:lpstr>
      <vt:lpstr>Strength of Association</vt:lpstr>
      <vt:lpstr>Exercise</vt:lpstr>
      <vt:lpstr>Post hoc Analysis</vt:lpstr>
      <vt:lpstr>The Scheffé method of Post Hoc Analysis</vt:lpstr>
      <vt:lpstr>The Scheffé method of Post Hoc Analysis</vt:lpstr>
      <vt:lpstr>The Scheffé method of Post Hoc Analysis</vt:lpstr>
      <vt:lpstr>Interpreting the results</vt:lpstr>
      <vt:lpstr>Exercise</vt:lpstr>
      <vt:lpstr>Summary</vt:lpstr>
      <vt:lpstr>Coming soon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Analysis  and Visualisaton</dc:title>
  <dc:creator>Whitehead, Nicola</dc:creator>
  <cp:lastModifiedBy>Nik Whitehead</cp:lastModifiedBy>
  <cp:revision>214</cp:revision>
  <dcterms:created xsi:type="dcterms:W3CDTF">2017-06-08T10:43:23Z</dcterms:created>
  <dcterms:modified xsi:type="dcterms:W3CDTF">2017-09-21T11:16:51Z</dcterms:modified>
</cp:coreProperties>
</file>