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1" r:id="rId3"/>
    <p:sldId id="262" r:id="rId4"/>
    <p:sldId id="263" r:id="rId5"/>
    <p:sldId id="265" r:id="rId6"/>
    <p:sldId id="266" r:id="rId7"/>
    <p:sldId id="268" r:id="rId8"/>
    <p:sldId id="270" r:id="rId9"/>
    <p:sldId id="272" r:id="rId10"/>
    <p:sldId id="273" r:id="rId11"/>
    <p:sldId id="274" r:id="rId12"/>
    <p:sldId id="275" r:id="rId13"/>
    <p:sldId id="276" r:id="rId14"/>
    <p:sldId id="294" r:id="rId15"/>
    <p:sldId id="277" r:id="rId16"/>
    <p:sldId id="279" r:id="rId17"/>
    <p:sldId id="280" r:id="rId18"/>
    <p:sldId id="281" r:id="rId19"/>
    <p:sldId id="293" r:id="rId20"/>
    <p:sldId id="290" r:id="rId21"/>
    <p:sldId id="291" r:id="rId22"/>
    <p:sldId id="292" r:id="rId23"/>
    <p:sldId id="25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02374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1266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1849783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341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77583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94294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94113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66817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87724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2704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0493357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andscape Fullscreen">
    <p:spTree>
      <p:nvGrpSpPr>
        <p:cNvPr id="1" name=""/>
        <p:cNvGrpSpPr/>
        <p:nvPr/>
      </p:nvGrpSpPr>
      <p:grpSpPr>
        <a:xfrm>
          <a:off x="0" y="0"/>
          <a:ext cx="0" cy="0"/>
          <a:chOff x="0" y="0"/>
          <a:chExt cx="0" cy="0"/>
        </a:xfrm>
      </p:grpSpPr>
      <p:sp>
        <p:nvSpPr>
          <p:cNvPr id="14" name="Picture Placeholder 13"/>
          <p:cNvSpPr>
            <a:spLocks noGrp="1" noChangeAspect="1"/>
          </p:cNvSpPr>
          <p:nvPr>
            <p:ph type="pic" sz="quarter" idx="10" hasCustomPrompt="1"/>
          </p:nvPr>
        </p:nvSpPr>
        <p:spPr>
          <a:xfrm>
            <a:off x="0" y="0"/>
            <a:ext cx="9144000" cy="6858000"/>
          </a:xfrm>
        </p:spPr>
        <p:txBody>
          <a:bodyPr anchor="t"/>
          <a:lstStyle>
            <a:extLst/>
          </a:lstStyle>
          <a:p>
            <a:pPr marL="0" marR="0" indent="0" algn="ctr">
              <a:buFontTx/>
              <a:buNone/>
            </a:pPr>
            <a:r>
              <a:rPr lang="en-US" i="0" dirty="0" smtClean="0"/>
              <a:t>Click icon to add full page picture</a:t>
            </a:r>
            <a:endParaRPr lang="en-US" i="0" baseline="0" dirty="0" smtClean="0"/>
          </a:p>
        </p:txBody>
      </p:sp>
      <p:sp>
        <p:nvSpPr>
          <p:cNvPr id="6" name="Rectangle 5"/>
          <p:cNvSpPr>
            <a:spLocks noGrp="1"/>
          </p:cNvSpPr>
          <p:nvPr>
            <p:ph type="dt" sz="half" idx="11"/>
          </p:nvPr>
        </p:nvSpPr>
        <p:spPr/>
        <p:txBody>
          <a:bodyPr/>
          <a:lstStyle>
            <a:extLst/>
          </a:lstStyle>
          <a:p>
            <a:pPr algn="r"/>
            <a:fld id="{9668B50E-0B48-4566-8609-C51CF752A7DF}" type="datetimeFigureOut">
              <a:rPr lang="en-US" smtClean="0">
                <a:solidFill>
                  <a:prstClr val="black"/>
                </a:solidFill>
              </a:rPr>
              <a:pPr algn="r"/>
              <a:t>4/21/2017</a:t>
            </a:fld>
            <a:endParaRPr lang="en-US">
              <a:solidFill>
                <a:prstClr val="white">
                  <a:shade val="50000"/>
                </a:prstClr>
              </a:solidFill>
            </a:endParaRPr>
          </a:p>
        </p:txBody>
      </p:sp>
      <p:sp>
        <p:nvSpPr>
          <p:cNvPr id="7" name="Rectangle 6"/>
          <p:cNvSpPr>
            <a:spLocks noGrp="1"/>
          </p:cNvSpPr>
          <p:nvPr>
            <p:ph type="sldNum" sz="quarter" idx="12"/>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8" name="Rectangle 7"/>
          <p:cNvSpPr>
            <a:spLocks noGrp="1"/>
          </p:cNvSpPr>
          <p:nvPr>
            <p:ph type="ftr" sz="quarter" idx="13"/>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2651598083"/>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Portrait with Caption">
    <p:spTree>
      <p:nvGrpSpPr>
        <p:cNvPr id="1" name=""/>
        <p:cNvGrpSpPr/>
        <p:nvPr/>
      </p:nvGrpSpPr>
      <p:grpSpPr>
        <a:xfrm>
          <a:off x="0" y="0"/>
          <a:ext cx="0" cy="0"/>
          <a:chOff x="0" y="0"/>
          <a:chExt cx="0" cy="0"/>
        </a:xfrm>
      </p:grpSpPr>
      <p:sp>
        <p:nvSpPr>
          <p:cNvPr id="24" name="Picture Placeholder 23"/>
          <p:cNvSpPr>
            <a:spLocks noGrp="1"/>
          </p:cNvSpPr>
          <p:nvPr>
            <p:ph type="pic" sz="quarter" idx="10"/>
          </p:nvPr>
        </p:nvSpPr>
        <p:spPr>
          <a:xfrm>
            <a:off x="304800" y="228600"/>
            <a:ext cx="4754880" cy="6324600"/>
          </a:xfrm>
          <a:solidFill>
            <a:schemeClr val="bg1"/>
          </a:solidFill>
          <a:ln w="34925" cap="rnd" cmpd="sng" algn="ctr">
            <a:noFill/>
            <a:prstDash val="solid"/>
          </a:ln>
        </p:spPr>
        <p:style>
          <a:lnRef idx="3">
            <a:schemeClr val="lt1"/>
          </a:lnRef>
          <a:fillRef idx="1">
            <a:schemeClr val="accent5"/>
          </a:fillRef>
          <a:effectRef idx="1">
            <a:schemeClr val="accent5"/>
          </a:effectRef>
          <a:fontRef idx="minor">
            <a:schemeClr val="lt1"/>
          </a:fontRef>
        </p:style>
        <p:txBody>
          <a:bodyPr anchor="t"/>
          <a:lstStyle>
            <a:lvl1pPr marL="0" indent="0" algn="ctr" rtl="0" latinLnBrk="0">
              <a:spcBef>
                <a:spcPct val="20000"/>
              </a:spcBef>
              <a:defRPr lang="en-US" sz="2000" dirty="0">
                <a:solidFill>
                  <a:schemeClr val="tx2"/>
                </a:solidFill>
                <a:latin typeface="+mn-lt"/>
                <a:ea typeface="+mn-ea"/>
                <a:cs typeface="+mn-cs"/>
              </a:defRPr>
            </a:lvl1pPr>
            <a:extLst/>
          </a:lstStyle>
          <a:p>
            <a:pPr marL="342900" indent="-342900" algn="ctr" rtl="0" latinLnBrk="0">
              <a:spcBef>
                <a:spcPct val="20000"/>
              </a:spcBef>
              <a:buFontTx/>
              <a:buNone/>
            </a:pPr>
            <a:r>
              <a:rPr lang="en-US" sz="2000" smtClean="0">
                <a:solidFill>
                  <a:schemeClr val="tx2"/>
                </a:solidFill>
                <a:latin typeface="+mn-lt"/>
                <a:ea typeface="+mn-ea"/>
                <a:cs typeface="+mn-cs"/>
              </a:rPr>
              <a:t>Click icon to add picture</a:t>
            </a:r>
            <a:endParaRPr lang="en-US" sz="2000" dirty="0">
              <a:solidFill>
                <a:schemeClr val="tx2"/>
              </a:solidFill>
              <a:latin typeface="+mn-lt"/>
              <a:ea typeface="+mn-ea"/>
              <a:cs typeface="+mn-cs"/>
            </a:endParaRPr>
          </a:p>
        </p:txBody>
      </p:sp>
      <p:sp>
        <p:nvSpPr>
          <p:cNvPr id="25" name="Text Placeholder 24"/>
          <p:cNvSpPr>
            <a:spLocks noGrp="1"/>
          </p:cNvSpPr>
          <p:nvPr>
            <p:ph type="body" sz="quarter" idx="11" hasCustomPrompt="1"/>
          </p:nvPr>
        </p:nvSpPr>
        <p:spPr>
          <a:xfrm>
            <a:off x="5105400" y="228600"/>
            <a:ext cx="3200400" cy="3810000"/>
          </a:xfrm>
        </p:spPr>
        <p:txBody>
          <a:bodyPr tIns="91440" bIns="91440" anchor="t"/>
          <a:lstStyle>
            <a:lvl1pPr marL="0" marR="0" indent="0" algn="l">
              <a:buFontTx/>
              <a:buNone/>
              <a:defRPr sz="2000" i="0"/>
            </a:lvl1pPr>
            <a:extLst/>
          </a:lstStyle>
          <a:p>
            <a:pPr lvl="0"/>
            <a:r>
              <a:rPr lang="en-US" dirty="0" smtClean="0"/>
              <a:t>Click to add caption</a:t>
            </a:r>
            <a:endParaRPr lang="en-US" dirty="0"/>
          </a:p>
        </p:txBody>
      </p:sp>
      <p:sp>
        <p:nvSpPr>
          <p:cNvPr id="7" name="Rectangle 6"/>
          <p:cNvSpPr>
            <a:spLocks noGrp="1"/>
          </p:cNvSpPr>
          <p:nvPr>
            <p:ph type="dt" sz="half" idx="12"/>
          </p:nvPr>
        </p:nvSpPr>
        <p:spPr/>
        <p:txBody>
          <a:bodyPr/>
          <a:lstStyle>
            <a:extLst/>
          </a:lstStyle>
          <a:p>
            <a:pPr algn="r"/>
            <a:fld id="{9668B50E-0B48-4566-8609-C51CF752A7DF}" type="datetimeFigureOut">
              <a:rPr lang="en-US" smtClean="0">
                <a:solidFill>
                  <a:prstClr val="black"/>
                </a:solidFill>
              </a:rPr>
              <a:pPr algn="r"/>
              <a:t>4/21/2017</a:t>
            </a:fld>
            <a:endParaRPr lang="en-US">
              <a:solidFill>
                <a:prstClr val="white">
                  <a:shade val="50000"/>
                </a:prstClr>
              </a:solidFill>
            </a:endParaRPr>
          </a:p>
        </p:txBody>
      </p:sp>
      <p:sp>
        <p:nvSpPr>
          <p:cNvPr id="8" name="Rectangle 7"/>
          <p:cNvSpPr>
            <a:spLocks noGrp="1"/>
          </p:cNvSpPr>
          <p:nvPr>
            <p:ph type="sldNum" sz="quarter" idx="13"/>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9" name="Rectangle 8"/>
          <p:cNvSpPr>
            <a:spLocks noGrp="1"/>
          </p:cNvSpPr>
          <p:nvPr>
            <p:ph type="ftr" sz="quarter" idx="14"/>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2707751860"/>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2977004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539552" y="3212976"/>
            <a:ext cx="8496944" cy="2088232"/>
          </a:xfrm>
          <a:prstGeom prst="rect">
            <a:avLst/>
          </a:prstGeom>
        </p:spPr>
        <p:txBody>
          <a:bodyPr vert="horz">
            <a:normAutofit fontScale="92500" lnSpcReduction="1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100" dirty="0">
                <a:solidFill>
                  <a:prstClr val="black"/>
                </a:solidFill>
              </a:rPr>
              <a:t>Lecture </a:t>
            </a:r>
            <a:r>
              <a:rPr lang="en-GB" sz="3100" dirty="0" smtClean="0">
                <a:solidFill>
                  <a:prstClr val="black"/>
                </a:solidFill>
              </a:rPr>
              <a:t>26 </a:t>
            </a:r>
            <a:r>
              <a:rPr lang="en-GB" sz="3100" dirty="0">
                <a:solidFill>
                  <a:prstClr val="black"/>
                </a:solidFill>
              </a:rPr>
              <a:t>– </a:t>
            </a:r>
            <a:r>
              <a:rPr lang="en-GB" sz="3100" dirty="0" smtClean="0">
                <a:solidFill>
                  <a:prstClr val="black"/>
                </a:solidFill>
              </a:rPr>
              <a:t>Crime and Punishment</a:t>
            </a:r>
            <a:r>
              <a:rPr lang="en-GB" sz="3100" i="1" dirty="0">
                <a:solidFill>
                  <a:prstClr val="black"/>
                </a:solidFill>
              </a:rPr>
              <a:t>	</a:t>
            </a: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25784169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Defining Crime</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lstStyle/>
          <a:p>
            <a:r>
              <a:rPr lang="en-GB" dirty="0" smtClean="0">
                <a:solidFill>
                  <a:schemeClr val="bg1"/>
                </a:solidFill>
              </a:rPr>
              <a:t>How does damage to the community differ from harm to the individual?</a:t>
            </a:r>
          </a:p>
          <a:p>
            <a:endParaRPr lang="en-GB" dirty="0">
              <a:solidFill>
                <a:schemeClr val="bg1"/>
              </a:solidFill>
            </a:endParaRPr>
          </a:p>
          <a:p>
            <a:r>
              <a:rPr lang="en-GB" dirty="0" smtClean="0">
                <a:solidFill>
                  <a:schemeClr val="bg1"/>
                </a:solidFill>
              </a:rPr>
              <a:t>What is the difference between crime and immorality? Does the law also reflect social perceptions. </a:t>
            </a:r>
          </a:p>
          <a:p>
            <a:endParaRPr lang="en-GB" dirty="0">
              <a:solidFill>
                <a:schemeClr val="bg1"/>
              </a:solidFill>
            </a:endParaRPr>
          </a:p>
          <a:p>
            <a:r>
              <a:rPr lang="en-GB" dirty="0" smtClean="0">
                <a:solidFill>
                  <a:schemeClr val="bg1"/>
                </a:solidFill>
              </a:rPr>
              <a:t>Crime can only exist in the context of a legal system designed to deal with it. </a:t>
            </a:r>
            <a:endParaRPr lang="en-GB" dirty="0">
              <a:solidFill>
                <a:schemeClr val="bg1"/>
              </a:solidFill>
            </a:endParaRPr>
          </a:p>
        </p:txBody>
      </p:sp>
    </p:spTree>
    <p:extLst>
      <p:ext uri="{BB962C8B-B14F-4D97-AF65-F5344CB8AC3E}">
        <p14:creationId xmlns:p14="http://schemas.microsoft.com/office/powerpoint/2010/main" val="11278604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496944" cy="994122"/>
          </a:xfrm>
        </p:spPr>
        <p:txBody>
          <a:bodyPr/>
          <a:lstStyle/>
          <a:p>
            <a:r>
              <a:rPr lang="en-GB" dirty="0" smtClean="0">
                <a:solidFill>
                  <a:schemeClr val="bg1"/>
                </a:solidFill>
              </a:rPr>
              <a:t>Evidence</a:t>
            </a:r>
            <a:endParaRPr lang="en-GB" dirty="0">
              <a:solidFill>
                <a:schemeClr val="bg1"/>
              </a:solidFill>
            </a:endParaRPr>
          </a:p>
        </p:txBody>
      </p:sp>
      <p:sp>
        <p:nvSpPr>
          <p:cNvPr id="3" name="Content Placeholder 2"/>
          <p:cNvSpPr>
            <a:spLocks noGrp="1"/>
          </p:cNvSpPr>
          <p:nvPr>
            <p:ph idx="1"/>
          </p:nvPr>
        </p:nvSpPr>
        <p:spPr>
          <a:xfrm>
            <a:off x="0" y="1340768"/>
            <a:ext cx="9144000" cy="5517232"/>
          </a:xfrm>
        </p:spPr>
        <p:txBody>
          <a:bodyPr>
            <a:normAutofit fontScale="92500" lnSpcReduction="20000"/>
          </a:bodyPr>
          <a:lstStyle/>
          <a:p>
            <a:r>
              <a:rPr lang="en-GB" dirty="0" smtClean="0">
                <a:solidFill>
                  <a:schemeClr val="bg1"/>
                </a:solidFill>
              </a:rPr>
              <a:t>There are no crime statistics for the ancient world – no way of knowing crime rates, detection rates, and frequency of condemnation.</a:t>
            </a:r>
          </a:p>
          <a:p>
            <a:endParaRPr lang="en-GB" sz="900" dirty="0" smtClean="0">
              <a:solidFill>
                <a:schemeClr val="bg1"/>
              </a:solidFill>
            </a:endParaRPr>
          </a:p>
          <a:p>
            <a:r>
              <a:rPr lang="en-GB" dirty="0" smtClean="0">
                <a:solidFill>
                  <a:schemeClr val="bg1"/>
                </a:solidFill>
              </a:rPr>
              <a:t>Anecdotal accounts from literary sources – perceptions of (often wealthy) elite authors.</a:t>
            </a:r>
          </a:p>
          <a:p>
            <a:endParaRPr lang="en-GB" sz="900" dirty="0" smtClean="0">
              <a:solidFill>
                <a:schemeClr val="bg1"/>
              </a:solidFill>
            </a:endParaRPr>
          </a:p>
          <a:p>
            <a:r>
              <a:rPr lang="en-GB" dirty="0" smtClean="0">
                <a:solidFill>
                  <a:schemeClr val="bg1"/>
                </a:solidFill>
              </a:rPr>
              <a:t>Law court speeches provide details about alleged crimes (very useful for fourth century BC Athens).</a:t>
            </a:r>
          </a:p>
          <a:p>
            <a:endParaRPr lang="en-GB" sz="900" dirty="0">
              <a:solidFill>
                <a:schemeClr val="bg1"/>
              </a:solidFill>
            </a:endParaRPr>
          </a:p>
          <a:p>
            <a:r>
              <a:rPr lang="en-GB" dirty="0" smtClean="0">
                <a:solidFill>
                  <a:schemeClr val="bg1"/>
                </a:solidFill>
              </a:rPr>
              <a:t>Plato’s (</a:t>
            </a:r>
            <a:r>
              <a:rPr lang="en-GB" i="1" dirty="0" err="1" smtClean="0">
                <a:solidFill>
                  <a:schemeClr val="bg1"/>
                </a:solidFill>
              </a:rPr>
              <a:t>Phaedo</a:t>
            </a:r>
            <a:r>
              <a:rPr lang="en-GB" dirty="0" smtClean="0">
                <a:solidFill>
                  <a:schemeClr val="bg1"/>
                </a:solidFill>
              </a:rPr>
              <a:t>)</a:t>
            </a:r>
            <a:r>
              <a:rPr lang="en-GB" i="1" dirty="0" smtClean="0">
                <a:solidFill>
                  <a:schemeClr val="bg1"/>
                </a:solidFill>
              </a:rPr>
              <a:t> </a:t>
            </a:r>
            <a:r>
              <a:rPr lang="en-GB" dirty="0" smtClean="0">
                <a:solidFill>
                  <a:schemeClr val="bg1"/>
                </a:solidFill>
              </a:rPr>
              <a:t>description of Socrates time in prison.</a:t>
            </a:r>
          </a:p>
          <a:p>
            <a:endParaRPr lang="en-GB" sz="900" dirty="0">
              <a:solidFill>
                <a:schemeClr val="bg1"/>
              </a:solidFill>
            </a:endParaRPr>
          </a:p>
          <a:p>
            <a:r>
              <a:rPr lang="en-GB" dirty="0" smtClean="0">
                <a:solidFill>
                  <a:schemeClr val="bg1"/>
                </a:solidFill>
              </a:rPr>
              <a:t>Speeches of Cicero – extremely useful for mid-first century BC Rome.</a:t>
            </a:r>
          </a:p>
          <a:p>
            <a:endParaRPr lang="en-GB" sz="900" dirty="0">
              <a:solidFill>
                <a:schemeClr val="bg1"/>
              </a:solidFill>
            </a:endParaRPr>
          </a:p>
          <a:p>
            <a:r>
              <a:rPr lang="en-GB" i="1" dirty="0" smtClean="0">
                <a:solidFill>
                  <a:schemeClr val="bg1"/>
                </a:solidFill>
              </a:rPr>
              <a:t>Digest</a:t>
            </a:r>
            <a:r>
              <a:rPr lang="en-GB" dirty="0" smtClean="0">
                <a:solidFill>
                  <a:schemeClr val="bg1"/>
                </a:solidFill>
              </a:rPr>
              <a:t> of Justinian – late Antique compilation (and selecting) of earlier Roman legal rulings – edicts and rescripts of emperors, opinions of jurists. </a:t>
            </a:r>
            <a:endParaRPr lang="en-GB" dirty="0">
              <a:solidFill>
                <a:schemeClr val="bg1"/>
              </a:solidFill>
            </a:endParaRPr>
          </a:p>
        </p:txBody>
      </p:sp>
    </p:spTree>
    <p:extLst>
      <p:ext uri="{BB962C8B-B14F-4D97-AF65-F5344CB8AC3E}">
        <p14:creationId xmlns:p14="http://schemas.microsoft.com/office/powerpoint/2010/main" val="25759978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Early Athenian Society</a:t>
            </a:r>
            <a:endParaRPr lang="en-GB" dirty="0">
              <a:solidFill>
                <a:schemeClr val="bg1"/>
              </a:solidFill>
            </a:endParaRPr>
          </a:p>
        </p:txBody>
      </p:sp>
      <p:sp>
        <p:nvSpPr>
          <p:cNvPr id="3" name="Content Placeholder 2"/>
          <p:cNvSpPr>
            <a:spLocks noGrp="1"/>
          </p:cNvSpPr>
          <p:nvPr>
            <p:ph idx="1"/>
          </p:nvPr>
        </p:nvSpPr>
        <p:spPr>
          <a:xfrm>
            <a:off x="107504" y="1340768"/>
            <a:ext cx="8928992" cy="5517232"/>
          </a:xfrm>
        </p:spPr>
        <p:txBody>
          <a:bodyPr>
            <a:normAutofit fontScale="92500" lnSpcReduction="10000"/>
          </a:bodyPr>
          <a:lstStyle/>
          <a:p>
            <a:r>
              <a:rPr lang="en-GB" dirty="0" smtClean="0">
                <a:solidFill>
                  <a:schemeClr val="bg1"/>
                </a:solidFill>
              </a:rPr>
              <a:t>Earliest communities centred around nobles and their followers – exploitation of the elite (extortion, loan-sharking).</a:t>
            </a:r>
          </a:p>
          <a:p>
            <a:endParaRPr lang="en-GB" sz="500" dirty="0">
              <a:solidFill>
                <a:schemeClr val="bg1"/>
              </a:solidFill>
            </a:endParaRPr>
          </a:p>
          <a:p>
            <a:r>
              <a:rPr lang="en-GB" dirty="0" err="1">
                <a:solidFill>
                  <a:schemeClr val="bg1"/>
                </a:solidFill>
              </a:rPr>
              <a:t>Solonian</a:t>
            </a:r>
            <a:r>
              <a:rPr lang="en-GB" dirty="0">
                <a:solidFill>
                  <a:schemeClr val="bg1"/>
                </a:solidFill>
              </a:rPr>
              <a:t> Law codes, reduction in power of aristocrats and, relatively little patronage in Democratic Athens.</a:t>
            </a:r>
          </a:p>
          <a:p>
            <a:endParaRPr lang="en-GB" sz="500" dirty="0">
              <a:solidFill>
                <a:schemeClr val="bg1"/>
              </a:solidFill>
            </a:endParaRPr>
          </a:p>
          <a:p>
            <a:r>
              <a:rPr lang="en-GB" dirty="0">
                <a:solidFill>
                  <a:schemeClr val="bg1"/>
                </a:solidFill>
              </a:rPr>
              <a:t>Laws passed by a (relatively) representative cross-section of the free adult male population.</a:t>
            </a:r>
          </a:p>
          <a:p>
            <a:endParaRPr lang="en-GB" sz="500" dirty="0">
              <a:solidFill>
                <a:schemeClr val="bg1"/>
              </a:solidFill>
            </a:endParaRPr>
          </a:p>
          <a:p>
            <a:r>
              <a:rPr lang="en-GB" dirty="0">
                <a:solidFill>
                  <a:schemeClr val="bg1"/>
                </a:solidFill>
              </a:rPr>
              <a:t>Large numbers of jurors – corruption more difficult (i.e. bribery, and physical intimidation</a:t>
            </a:r>
            <a:r>
              <a:rPr lang="en-GB" dirty="0" smtClean="0">
                <a:solidFill>
                  <a:schemeClr val="bg1"/>
                </a:solidFill>
              </a:rPr>
              <a:t>).</a:t>
            </a:r>
          </a:p>
          <a:p>
            <a:endParaRPr lang="en-GB" sz="500" dirty="0" smtClean="0">
              <a:solidFill>
                <a:schemeClr val="bg1"/>
              </a:solidFill>
            </a:endParaRPr>
          </a:p>
          <a:p>
            <a:pPr marL="0">
              <a:buNone/>
            </a:pPr>
            <a:r>
              <a:rPr lang="en-GB" dirty="0" smtClean="0">
                <a:solidFill>
                  <a:schemeClr val="bg1"/>
                </a:solidFill>
              </a:rPr>
              <a:t>“The aristocratic families of early Greece had something in common with the mafia families of New York and Palermo: they accumulated wealth by violent, deceitful, and otherwise illegitimate means.” – </a:t>
            </a:r>
            <a:r>
              <a:rPr lang="en-GB" b="1" dirty="0" smtClean="0">
                <a:solidFill>
                  <a:schemeClr val="bg1"/>
                </a:solidFill>
              </a:rPr>
              <a:t>van </a:t>
            </a:r>
            <a:r>
              <a:rPr lang="en-GB" b="1" dirty="0" err="1" smtClean="0">
                <a:solidFill>
                  <a:schemeClr val="bg1"/>
                </a:solidFill>
              </a:rPr>
              <a:t>Wees</a:t>
            </a:r>
            <a:r>
              <a:rPr lang="en-GB" b="1" dirty="0" smtClean="0">
                <a:solidFill>
                  <a:schemeClr val="bg1"/>
                </a:solidFill>
              </a:rPr>
              <a:t> (1999), 1</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13297290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332656"/>
            <a:ext cx="8424936" cy="5976704"/>
          </a:xfrm>
        </p:spPr>
        <p:txBody>
          <a:bodyPr>
            <a:normAutofit/>
          </a:bodyPr>
          <a:lstStyle/>
          <a:p>
            <a:pPr marL="137160" indent="0" algn="ctr">
              <a:buNone/>
            </a:pPr>
            <a:endParaRPr lang="en-GB" sz="6000" dirty="0" smtClean="0"/>
          </a:p>
          <a:p>
            <a:pPr marL="137160" indent="0" algn="ctr">
              <a:buNone/>
            </a:pPr>
            <a:endParaRPr lang="en-GB" sz="6000" b="1" dirty="0">
              <a:solidFill>
                <a:schemeClr val="bg1"/>
              </a:solidFill>
            </a:endParaRPr>
          </a:p>
          <a:p>
            <a:pPr marL="137160" indent="0" algn="ctr">
              <a:buNone/>
            </a:pPr>
            <a:r>
              <a:rPr lang="en-GB" sz="6000" b="1" dirty="0" smtClean="0">
                <a:solidFill>
                  <a:schemeClr val="bg1"/>
                </a:solidFill>
              </a:rPr>
              <a:t>References to Crimes in Athens</a:t>
            </a:r>
            <a:endParaRPr lang="en-GB" sz="6000" b="1" dirty="0">
              <a:solidFill>
                <a:schemeClr val="bg1"/>
              </a:solidFill>
            </a:endParaRPr>
          </a:p>
        </p:txBody>
      </p:sp>
    </p:spTree>
    <p:extLst>
      <p:ext uri="{BB962C8B-B14F-4D97-AF65-F5344CB8AC3E}">
        <p14:creationId xmlns:p14="http://schemas.microsoft.com/office/powerpoint/2010/main" val="24306182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116632"/>
            <a:ext cx="9144000" cy="6741368"/>
          </a:xfrm>
        </p:spPr>
        <p:txBody>
          <a:bodyPr>
            <a:normAutofit fontScale="92500"/>
          </a:bodyPr>
          <a:lstStyle/>
          <a:p>
            <a:r>
              <a:rPr lang="en-GB" dirty="0" smtClean="0">
                <a:solidFill>
                  <a:schemeClr val="bg1"/>
                </a:solidFill>
              </a:rPr>
              <a:t>Quarrels, drunken violence, and violence by hooligans mentioned in the sources:</a:t>
            </a:r>
          </a:p>
          <a:p>
            <a:pPr lvl="1"/>
            <a:r>
              <a:rPr lang="en-GB" dirty="0" smtClean="0">
                <a:solidFill>
                  <a:schemeClr val="bg1"/>
                </a:solidFill>
              </a:rPr>
              <a:t>Brawls common among </a:t>
            </a:r>
            <a:r>
              <a:rPr lang="en-GB" dirty="0">
                <a:solidFill>
                  <a:schemeClr val="bg1"/>
                </a:solidFill>
              </a:rPr>
              <a:t>young </a:t>
            </a:r>
            <a:r>
              <a:rPr lang="en-GB" dirty="0" smtClean="0">
                <a:solidFill>
                  <a:schemeClr val="bg1"/>
                </a:solidFill>
              </a:rPr>
              <a:t>men – </a:t>
            </a:r>
            <a:r>
              <a:rPr lang="en-GB" b="1" dirty="0" smtClean="0">
                <a:solidFill>
                  <a:schemeClr val="bg1"/>
                </a:solidFill>
              </a:rPr>
              <a:t>Dem. </a:t>
            </a:r>
            <a:r>
              <a:rPr lang="en-GB" b="1" i="1" dirty="0" smtClean="0">
                <a:solidFill>
                  <a:schemeClr val="bg1"/>
                </a:solidFill>
              </a:rPr>
              <a:t>Against </a:t>
            </a:r>
            <a:r>
              <a:rPr lang="en-GB" b="1" i="1" dirty="0" err="1">
                <a:solidFill>
                  <a:schemeClr val="bg1"/>
                </a:solidFill>
              </a:rPr>
              <a:t>Konon</a:t>
            </a:r>
            <a:r>
              <a:rPr lang="en-GB" b="1" i="1" dirty="0">
                <a:solidFill>
                  <a:schemeClr val="bg1"/>
                </a:solidFill>
              </a:rPr>
              <a:t> </a:t>
            </a:r>
            <a:r>
              <a:rPr lang="en-GB" b="1" dirty="0" smtClean="0">
                <a:solidFill>
                  <a:schemeClr val="bg1"/>
                </a:solidFill>
              </a:rPr>
              <a:t>54.14</a:t>
            </a:r>
            <a:r>
              <a:rPr lang="en-GB" dirty="0" smtClean="0">
                <a:solidFill>
                  <a:schemeClr val="bg1"/>
                </a:solidFill>
              </a:rPr>
              <a:t>.</a:t>
            </a:r>
          </a:p>
          <a:p>
            <a:pPr lvl="1"/>
            <a:endParaRPr lang="en-GB" sz="1300" dirty="0">
              <a:solidFill>
                <a:schemeClr val="bg1"/>
              </a:solidFill>
            </a:endParaRPr>
          </a:p>
          <a:p>
            <a:pPr lvl="0">
              <a:buClr>
                <a:prstClr val="white">
                  <a:shade val="95000"/>
                </a:prstClr>
              </a:buClr>
            </a:pPr>
            <a:r>
              <a:rPr lang="en-GB" dirty="0">
                <a:solidFill>
                  <a:prstClr val="black"/>
                </a:solidFill>
              </a:rPr>
              <a:t>Terms like mugger (</a:t>
            </a:r>
            <a:r>
              <a:rPr lang="en-GB" i="1" dirty="0" err="1">
                <a:solidFill>
                  <a:prstClr val="black"/>
                </a:solidFill>
              </a:rPr>
              <a:t>lopodutai</a:t>
            </a:r>
            <a:r>
              <a:rPr lang="en-GB" dirty="0">
                <a:solidFill>
                  <a:prstClr val="black"/>
                </a:solidFill>
              </a:rPr>
              <a:t>), house-breaker (</a:t>
            </a:r>
            <a:r>
              <a:rPr lang="en-GB" i="1" dirty="0" err="1">
                <a:solidFill>
                  <a:prstClr val="black"/>
                </a:solidFill>
              </a:rPr>
              <a:t>toichoruchoi</a:t>
            </a:r>
            <a:r>
              <a:rPr lang="en-GB" dirty="0">
                <a:solidFill>
                  <a:prstClr val="black"/>
                </a:solidFill>
              </a:rPr>
              <a:t>) and robbers (</a:t>
            </a:r>
            <a:r>
              <a:rPr lang="en-GB" i="1" dirty="0" err="1">
                <a:solidFill>
                  <a:prstClr val="black"/>
                </a:solidFill>
              </a:rPr>
              <a:t>kleptai</a:t>
            </a:r>
            <a:r>
              <a:rPr lang="en-GB" dirty="0">
                <a:solidFill>
                  <a:prstClr val="black"/>
                </a:solidFill>
              </a:rPr>
              <a:t>) </a:t>
            </a:r>
            <a:r>
              <a:rPr lang="en-GB" dirty="0" smtClean="0">
                <a:solidFill>
                  <a:prstClr val="black"/>
                </a:solidFill>
              </a:rPr>
              <a:t>often </a:t>
            </a:r>
            <a:r>
              <a:rPr lang="en-GB" dirty="0">
                <a:solidFill>
                  <a:prstClr val="black"/>
                </a:solidFill>
              </a:rPr>
              <a:t>used as terms of </a:t>
            </a:r>
            <a:r>
              <a:rPr lang="en-GB" dirty="0" smtClean="0">
                <a:solidFill>
                  <a:prstClr val="black"/>
                </a:solidFill>
              </a:rPr>
              <a:t>abuse: </a:t>
            </a:r>
            <a:endParaRPr lang="en-GB" dirty="0">
              <a:solidFill>
                <a:prstClr val="black"/>
              </a:solidFill>
            </a:endParaRPr>
          </a:p>
          <a:p>
            <a:pPr lvl="1">
              <a:buClr>
                <a:prstClr val="white"/>
              </a:buClr>
            </a:pPr>
            <a:r>
              <a:rPr lang="en-GB" dirty="0">
                <a:solidFill>
                  <a:prstClr val="black"/>
                </a:solidFill>
              </a:rPr>
              <a:t>[</a:t>
            </a:r>
            <a:r>
              <a:rPr lang="en-GB" dirty="0" err="1">
                <a:solidFill>
                  <a:prstClr val="black"/>
                </a:solidFill>
              </a:rPr>
              <a:t>Phidippides</a:t>
            </a:r>
            <a:r>
              <a:rPr lang="en-GB" dirty="0">
                <a:solidFill>
                  <a:prstClr val="black"/>
                </a:solidFill>
              </a:rPr>
              <a:t>] “O wretch, and parricide, and house-breaker!” – </a:t>
            </a:r>
            <a:r>
              <a:rPr lang="en-GB" b="1" dirty="0" err="1" smtClean="0">
                <a:solidFill>
                  <a:prstClr val="black"/>
                </a:solidFill>
              </a:rPr>
              <a:t>Arist</a:t>
            </a:r>
            <a:r>
              <a:rPr lang="en-GB" b="1" dirty="0" smtClean="0">
                <a:solidFill>
                  <a:prstClr val="black"/>
                </a:solidFill>
              </a:rPr>
              <a:t>. </a:t>
            </a:r>
            <a:r>
              <a:rPr lang="en-GB" b="1" i="1" dirty="0">
                <a:solidFill>
                  <a:prstClr val="black"/>
                </a:solidFill>
              </a:rPr>
              <a:t>Clouds </a:t>
            </a:r>
            <a:r>
              <a:rPr lang="en-GB" b="1" dirty="0">
                <a:solidFill>
                  <a:prstClr val="black"/>
                </a:solidFill>
              </a:rPr>
              <a:t>1327</a:t>
            </a:r>
            <a:r>
              <a:rPr lang="en-GB" sz="1600" dirty="0">
                <a:solidFill>
                  <a:prstClr val="black"/>
                </a:solidFill>
              </a:rPr>
              <a:t>.</a:t>
            </a:r>
          </a:p>
          <a:p>
            <a:endParaRPr lang="en-GB" sz="1300" dirty="0" smtClean="0">
              <a:solidFill>
                <a:schemeClr val="bg1"/>
              </a:solidFill>
            </a:endParaRPr>
          </a:p>
          <a:p>
            <a:r>
              <a:rPr lang="en-GB" dirty="0" smtClean="0">
                <a:solidFill>
                  <a:schemeClr val="bg1"/>
                </a:solidFill>
              </a:rPr>
              <a:t>Fraud and profiteering:</a:t>
            </a:r>
          </a:p>
          <a:p>
            <a:pPr lvl="1"/>
            <a:r>
              <a:rPr lang="en-GB" dirty="0" smtClean="0">
                <a:solidFill>
                  <a:schemeClr val="bg1"/>
                </a:solidFill>
              </a:rPr>
              <a:t>Maritime </a:t>
            </a:r>
            <a:r>
              <a:rPr lang="en-GB" dirty="0">
                <a:solidFill>
                  <a:schemeClr val="bg1"/>
                </a:solidFill>
              </a:rPr>
              <a:t>fraud by </a:t>
            </a:r>
            <a:r>
              <a:rPr lang="en-GB" dirty="0" err="1">
                <a:solidFill>
                  <a:schemeClr val="bg1"/>
                </a:solidFill>
              </a:rPr>
              <a:t>Zenothemis</a:t>
            </a:r>
            <a:r>
              <a:rPr lang="en-GB" dirty="0">
                <a:solidFill>
                  <a:schemeClr val="bg1"/>
                </a:solidFill>
              </a:rPr>
              <a:t> and </a:t>
            </a:r>
            <a:r>
              <a:rPr lang="en-GB" dirty="0" err="1">
                <a:solidFill>
                  <a:schemeClr val="bg1"/>
                </a:solidFill>
              </a:rPr>
              <a:t>Hegestratos</a:t>
            </a:r>
            <a:r>
              <a:rPr lang="en-GB" dirty="0">
                <a:solidFill>
                  <a:schemeClr val="bg1"/>
                </a:solidFill>
              </a:rPr>
              <a:t> -  </a:t>
            </a:r>
            <a:r>
              <a:rPr lang="en-GB" b="1" dirty="0">
                <a:solidFill>
                  <a:schemeClr val="bg1"/>
                </a:solidFill>
              </a:rPr>
              <a:t>Dem. </a:t>
            </a:r>
            <a:r>
              <a:rPr lang="en-GB" b="1" i="1" dirty="0">
                <a:solidFill>
                  <a:schemeClr val="bg1"/>
                </a:solidFill>
              </a:rPr>
              <a:t>Against </a:t>
            </a:r>
            <a:r>
              <a:rPr lang="en-GB" b="1" i="1" dirty="0" err="1">
                <a:solidFill>
                  <a:schemeClr val="bg1"/>
                </a:solidFill>
              </a:rPr>
              <a:t>Zenothemis</a:t>
            </a:r>
            <a:r>
              <a:rPr lang="en-GB" b="1" i="1" dirty="0">
                <a:solidFill>
                  <a:schemeClr val="bg1"/>
                </a:solidFill>
              </a:rPr>
              <a:t> </a:t>
            </a:r>
            <a:r>
              <a:rPr lang="en-GB" b="1" dirty="0" smtClean="0">
                <a:solidFill>
                  <a:schemeClr val="bg1"/>
                </a:solidFill>
              </a:rPr>
              <a:t>32</a:t>
            </a:r>
            <a:r>
              <a:rPr lang="en-GB" dirty="0" smtClean="0">
                <a:solidFill>
                  <a:schemeClr val="bg1"/>
                </a:solidFill>
              </a:rPr>
              <a:t>. </a:t>
            </a:r>
          </a:p>
          <a:p>
            <a:pPr lvl="1"/>
            <a:r>
              <a:rPr lang="en-GB" dirty="0" smtClean="0">
                <a:solidFill>
                  <a:schemeClr val="bg1"/>
                </a:solidFill>
              </a:rPr>
              <a:t>Profiteering by grain merchants (subject to death penalty) - </a:t>
            </a:r>
            <a:r>
              <a:rPr lang="en-GB" b="1" dirty="0" err="1" smtClean="0">
                <a:solidFill>
                  <a:schemeClr val="bg1"/>
                </a:solidFill>
              </a:rPr>
              <a:t>Lysias</a:t>
            </a:r>
            <a:r>
              <a:rPr lang="en-GB" b="1" dirty="0" smtClean="0">
                <a:solidFill>
                  <a:schemeClr val="bg1"/>
                </a:solidFill>
              </a:rPr>
              <a:t> 22.14.</a:t>
            </a:r>
          </a:p>
          <a:p>
            <a:pPr lvl="1"/>
            <a:endParaRPr lang="en-GB" sz="1300" b="1" dirty="0">
              <a:solidFill>
                <a:schemeClr val="bg1"/>
              </a:solidFill>
            </a:endParaRPr>
          </a:p>
          <a:p>
            <a:r>
              <a:rPr lang="en-GB" dirty="0" smtClean="0">
                <a:solidFill>
                  <a:schemeClr val="bg1"/>
                </a:solidFill>
              </a:rPr>
              <a:t>Public debtors:</a:t>
            </a:r>
          </a:p>
          <a:p>
            <a:pPr lvl="1"/>
            <a:r>
              <a:rPr lang="en-GB" dirty="0" smtClean="0">
                <a:solidFill>
                  <a:schemeClr val="bg1"/>
                </a:solidFill>
              </a:rPr>
              <a:t>defendant </a:t>
            </a:r>
            <a:r>
              <a:rPr lang="en-GB" dirty="0" err="1" smtClean="0">
                <a:solidFill>
                  <a:schemeClr val="bg1"/>
                </a:solidFill>
              </a:rPr>
              <a:t>Euxitheus</a:t>
            </a:r>
            <a:r>
              <a:rPr lang="en-GB" dirty="0" smtClean="0">
                <a:solidFill>
                  <a:schemeClr val="bg1"/>
                </a:solidFill>
              </a:rPr>
              <a:t> imprisoned for a debt </a:t>
            </a:r>
            <a:r>
              <a:rPr lang="en-GB" dirty="0">
                <a:solidFill>
                  <a:schemeClr val="bg1"/>
                </a:solidFill>
              </a:rPr>
              <a:t>of seven </a:t>
            </a:r>
            <a:r>
              <a:rPr lang="en-GB" dirty="0" err="1" smtClean="0">
                <a:solidFill>
                  <a:schemeClr val="bg1"/>
                </a:solidFill>
              </a:rPr>
              <a:t>minae</a:t>
            </a:r>
            <a:r>
              <a:rPr lang="en-GB" dirty="0" smtClean="0">
                <a:solidFill>
                  <a:schemeClr val="bg1"/>
                </a:solidFill>
              </a:rPr>
              <a:t> (= 700 drachmae) - </a:t>
            </a:r>
            <a:r>
              <a:rPr lang="en-GB" b="1" dirty="0">
                <a:solidFill>
                  <a:prstClr val="black"/>
                </a:solidFill>
              </a:rPr>
              <a:t>Antiphon </a:t>
            </a:r>
            <a:r>
              <a:rPr lang="en-GB" b="1" i="1" dirty="0">
                <a:solidFill>
                  <a:prstClr val="black"/>
                </a:solidFill>
              </a:rPr>
              <a:t>On the Murder of </a:t>
            </a:r>
            <a:r>
              <a:rPr lang="en-GB" b="1" i="1" dirty="0" err="1">
                <a:solidFill>
                  <a:prstClr val="black"/>
                </a:solidFill>
              </a:rPr>
              <a:t>Herodes</a:t>
            </a:r>
            <a:r>
              <a:rPr lang="en-GB" b="1" i="1" dirty="0">
                <a:solidFill>
                  <a:prstClr val="black"/>
                </a:solidFill>
              </a:rPr>
              <a:t> </a:t>
            </a:r>
            <a:r>
              <a:rPr lang="en-GB" b="1" dirty="0" smtClean="0">
                <a:solidFill>
                  <a:prstClr val="black"/>
                </a:solidFill>
              </a:rPr>
              <a:t>5.63.</a:t>
            </a:r>
          </a:p>
          <a:p>
            <a:pPr marL="585216" lvl="1" indent="0">
              <a:buNone/>
            </a:pPr>
            <a:endParaRPr lang="en-GB" dirty="0" smtClean="0">
              <a:solidFill>
                <a:schemeClr val="bg1"/>
              </a:solidFill>
            </a:endParaRPr>
          </a:p>
        </p:txBody>
      </p:sp>
    </p:spTree>
    <p:extLst>
      <p:ext uri="{BB962C8B-B14F-4D97-AF65-F5344CB8AC3E}">
        <p14:creationId xmlns:p14="http://schemas.microsoft.com/office/powerpoint/2010/main" val="11123403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Causes of Crime</a:t>
            </a:r>
            <a:endParaRPr lang="en-GB" dirty="0">
              <a:solidFill>
                <a:schemeClr val="bg1"/>
              </a:solidFill>
            </a:endParaRPr>
          </a:p>
        </p:txBody>
      </p:sp>
      <p:sp>
        <p:nvSpPr>
          <p:cNvPr id="3" name="Content Placeholder 2"/>
          <p:cNvSpPr>
            <a:spLocks noGrp="1"/>
          </p:cNvSpPr>
          <p:nvPr>
            <p:ph idx="1"/>
          </p:nvPr>
        </p:nvSpPr>
        <p:spPr>
          <a:xfrm>
            <a:off x="251520" y="1600200"/>
            <a:ext cx="8640960" cy="5257800"/>
          </a:xfrm>
        </p:spPr>
        <p:txBody>
          <a:bodyPr>
            <a:normAutofit fontScale="92500"/>
          </a:bodyPr>
          <a:lstStyle/>
          <a:p>
            <a:r>
              <a:rPr lang="en-GB" dirty="0" smtClean="0">
                <a:solidFill>
                  <a:schemeClr val="bg1"/>
                </a:solidFill>
              </a:rPr>
              <a:t>Poverty often attributed as a cause of crime.</a:t>
            </a:r>
          </a:p>
          <a:p>
            <a:pPr marL="137160" indent="0">
              <a:buNone/>
            </a:pPr>
            <a:endParaRPr lang="en-GB" sz="1300" dirty="0">
              <a:solidFill>
                <a:schemeClr val="bg1"/>
              </a:solidFill>
            </a:endParaRPr>
          </a:p>
          <a:p>
            <a:pPr marL="137160" indent="0">
              <a:buNone/>
            </a:pPr>
            <a:r>
              <a:rPr lang="en-GB" dirty="0" smtClean="0">
                <a:solidFill>
                  <a:schemeClr val="bg1"/>
                </a:solidFill>
              </a:rPr>
              <a:t>“</a:t>
            </a:r>
            <a:r>
              <a:rPr lang="en-GB" dirty="0">
                <a:solidFill>
                  <a:schemeClr val="bg1"/>
                </a:solidFill>
              </a:rPr>
              <a:t>There are crimes of which the motive is </a:t>
            </a:r>
            <a:r>
              <a:rPr lang="en-GB" dirty="0" smtClean="0">
                <a:solidFill>
                  <a:schemeClr val="bg1"/>
                </a:solidFill>
              </a:rPr>
              <a:t>want…</a:t>
            </a:r>
            <a:r>
              <a:rPr lang="en-GB" dirty="0">
                <a:solidFill>
                  <a:schemeClr val="bg1"/>
                </a:solidFill>
              </a:rPr>
              <a:t>But want is not the sole incentive to crime; men also wish to enjoy themselves and not to be in a state of desire -- they wish to cure some desire, going beyond the necessities of </a:t>
            </a:r>
            <a:r>
              <a:rPr lang="en-GB" dirty="0" smtClean="0">
                <a:solidFill>
                  <a:schemeClr val="bg1"/>
                </a:solidFill>
              </a:rPr>
              <a:t>life…” – </a:t>
            </a:r>
            <a:r>
              <a:rPr lang="en-GB" b="1" dirty="0" smtClean="0">
                <a:solidFill>
                  <a:schemeClr val="bg1"/>
                </a:solidFill>
              </a:rPr>
              <a:t>Aristotle </a:t>
            </a:r>
            <a:r>
              <a:rPr lang="en-GB" b="1" i="1" dirty="0" smtClean="0">
                <a:solidFill>
                  <a:schemeClr val="bg1"/>
                </a:solidFill>
              </a:rPr>
              <a:t>Politics </a:t>
            </a:r>
            <a:r>
              <a:rPr lang="en-GB" b="1" dirty="0" smtClean="0">
                <a:solidFill>
                  <a:schemeClr val="bg1"/>
                </a:solidFill>
              </a:rPr>
              <a:t>1266b38 </a:t>
            </a:r>
            <a:r>
              <a:rPr lang="en-GB" dirty="0" smtClean="0">
                <a:solidFill>
                  <a:schemeClr val="bg1"/>
                </a:solidFill>
              </a:rPr>
              <a:t>ff.</a:t>
            </a:r>
          </a:p>
          <a:p>
            <a:pPr marL="137160" indent="0">
              <a:buNone/>
            </a:pPr>
            <a:endParaRPr lang="en-GB" sz="1300" dirty="0" smtClean="0">
              <a:solidFill>
                <a:schemeClr val="bg1"/>
              </a:solidFill>
            </a:endParaRPr>
          </a:p>
          <a:p>
            <a:pPr marL="0">
              <a:buNone/>
            </a:pPr>
            <a:r>
              <a:rPr lang="en-GB" dirty="0" smtClean="0">
                <a:solidFill>
                  <a:schemeClr val="bg1"/>
                </a:solidFill>
              </a:rPr>
              <a:t>[Speech of </a:t>
            </a:r>
            <a:r>
              <a:rPr lang="en-GB" dirty="0" err="1" smtClean="0">
                <a:solidFill>
                  <a:schemeClr val="bg1"/>
                </a:solidFill>
              </a:rPr>
              <a:t>Diodotus</a:t>
            </a:r>
            <a:r>
              <a:rPr lang="en-GB" dirty="0" smtClean="0">
                <a:solidFill>
                  <a:schemeClr val="bg1"/>
                </a:solidFill>
              </a:rPr>
              <a:t>] “…No one has ever yet risked committing a crime which he thought he could not carry out successfully… cities and individuals alike are disposed by nature to do wrong, and there is no law that will prevent that…” – </a:t>
            </a:r>
            <a:r>
              <a:rPr lang="en-GB" b="1" dirty="0" smtClean="0">
                <a:solidFill>
                  <a:schemeClr val="bg1"/>
                </a:solidFill>
              </a:rPr>
              <a:t>Thucydides 3.45.</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1477862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301006"/>
          </a:xfrm>
        </p:spPr>
        <p:txBody>
          <a:bodyPr/>
          <a:lstStyle/>
          <a:p>
            <a:r>
              <a:rPr lang="en-GB" dirty="0" smtClean="0">
                <a:solidFill>
                  <a:schemeClr val="bg1"/>
                </a:solidFill>
              </a:rPr>
              <a:t>“Policing” in Athens</a:t>
            </a:r>
            <a:endParaRPr lang="en-GB" dirty="0">
              <a:solidFill>
                <a:schemeClr val="bg1"/>
              </a:solidFill>
            </a:endParaRPr>
          </a:p>
        </p:txBody>
      </p:sp>
      <p:sp>
        <p:nvSpPr>
          <p:cNvPr id="3" name="Content Placeholder 2"/>
          <p:cNvSpPr>
            <a:spLocks noGrp="1"/>
          </p:cNvSpPr>
          <p:nvPr>
            <p:ph idx="1"/>
          </p:nvPr>
        </p:nvSpPr>
        <p:spPr>
          <a:xfrm>
            <a:off x="20622" y="1417638"/>
            <a:ext cx="9123377" cy="5440362"/>
          </a:xfrm>
        </p:spPr>
        <p:txBody>
          <a:bodyPr>
            <a:normAutofit fontScale="85000" lnSpcReduction="10000"/>
          </a:bodyPr>
          <a:lstStyle/>
          <a:p>
            <a:r>
              <a:rPr lang="en-GB" dirty="0" smtClean="0">
                <a:solidFill>
                  <a:schemeClr val="bg1"/>
                </a:solidFill>
              </a:rPr>
              <a:t>No real “police” force to detect/prevent crime.</a:t>
            </a:r>
          </a:p>
          <a:p>
            <a:endParaRPr lang="en-GB" sz="400" dirty="0" smtClean="0">
              <a:solidFill>
                <a:schemeClr val="bg1"/>
              </a:solidFill>
            </a:endParaRPr>
          </a:p>
          <a:p>
            <a:r>
              <a:rPr lang="en-GB" dirty="0" smtClean="0">
                <a:solidFill>
                  <a:schemeClr val="bg1"/>
                </a:solidFill>
              </a:rPr>
              <a:t>Little in the way of public prosecutors, (a notable exception is the “Introducers of Cases” – individual citizens responsible for bringing cases to trail.</a:t>
            </a:r>
          </a:p>
          <a:p>
            <a:endParaRPr lang="en-GB" sz="400" dirty="0" smtClean="0">
              <a:solidFill>
                <a:schemeClr val="bg1"/>
              </a:solidFill>
            </a:endParaRPr>
          </a:p>
          <a:p>
            <a:r>
              <a:rPr lang="en-GB" dirty="0" smtClean="0">
                <a:solidFill>
                  <a:schemeClr val="bg1"/>
                </a:solidFill>
              </a:rPr>
              <a:t>Witnesses very important – Athenians frequently appear to intervene.</a:t>
            </a:r>
          </a:p>
          <a:p>
            <a:endParaRPr lang="en-GB" sz="400" dirty="0">
              <a:solidFill>
                <a:schemeClr val="bg1"/>
              </a:solidFill>
            </a:endParaRPr>
          </a:p>
          <a:p>
            <a:r>
              <a:rPr lang="en-GB" dirty="0" smtClean="0">
                <a:solidFill>
                  <a:schemeClr val="bg1"/>
                </a:solidFill>
              </a:rPr>
              <a:t>The members of the Boule could also arrest traitors revolutionaries, and those guilty of malpractice or incompetence while carrying out public duties. </a:t>
            </a:r>
          </a:p>
          <a:p>
            <a:endParaRPr lang="en-GB" sz="400" dirty="0">
              <a:solidFill>
                <a:schemeClr val="bg1"/>
              </a:solidFill>
            </a:endParaRPr>
          </a:p>
          <a:p>
            <a:r>
              <a:rPr lang="en-GB" b="1" dirty="0">
                <a:solidFill>
                  <a:schemeClr val="bg1"/>
                </a:solidFill>
              </a:rPr>
              <a:t>Aristotle </a:t>
            </a:r>
            <a:r>
              <a:rPr lang="en-GB" b="1" i="1" dirty="0">
                <a:solidFill>
                  <a:schemeClr val="bg1"/>
                </a:solidFill>
              </a:rPr>
              <a:t>Constitution of the Athenians </a:t>
            </a:r>
            <a:r>
              <a:rPr lang="en-GB" b="1" dirty="0" smtClean="0">
                <a:solidFill>
                  <a:schemeClr val="bg1"/>
                </a:solidFill>
              </a:rPr>
              <a:t>52.2:</a:t>
            </a:r>
          </a:p>
          <a:p>
            <a:pPr lvl="1"/>
            <a:r>
              <a:rPr lang="en-GB" dirty="0">
                <a:solidFill>
                  <a:schemeClr val="bg1"/>
                </a:solidFill>
              </a:rPr>
              <a:t>5</a:t>
            </a:r>
            <a:r>
              <a:rPr lang="en-GB" dirty="0" smtClean="0">
                <a:solidFill>
                  <a:schemeClr val="bg1"/>
                </a:solidFill>
              </a:rPr>
              <a:t> </a:t>
            </a:r>
            <a:r>
              <a:rPr lang="en-GB" dirty="0">
                <a:solidFill>
                  <a:schemeClr val="bg1"/>
                </a:solidFill>
              </a:rPr>
              <a:t>Introducers of Cases </a:t>
            </a:r>
            <a:r>
              <a:rPr lang="en-GB" dirty="0" smtClean="0">
                <a:solidFill>
                  <a:schemeClr val="bg1"/>
                </a:solidFill>
              </a:rPr>
              <a:t>(</a:t>
            </a:r>
            <a:r>
              <a:rPr lang="en-GB" i="1" dirty="0" err="1" smtClean="0">
                <a:solidFill>
                  <a:schemeClr val="bg1"/>
                </a:solidFill>
              </a:rPr>
              <a:t>eisagogeis</a:t>
            </a:r>
            <a:r>
              <a:rPr lang="en-GB" dirty="0" smtClean="0">
                <a:solidFill>
                  <a:schemeClr val="bg1"/>
                </a:solidFill>
              </a:rPr>
              <a:t>).</a:t>
            </a:r>
          </a:p>
          <a:p>
            <a:pPr lvl="1"/>
            <a:r>
              <a:rPr lang="en-GB" dirty="0" smtClean="0">
                <a:solidFill>
                  <a:schemeClr val="bg1"/>
                </a:solidFill>
              </a:rPr>
              <a:t>selected by lot – monthly cases – dowries, loans, slander</a:t>
            </a:r>
            <a:r>
              <a:rPr lang="en-GB" dirty="0">
                <a:solidFill>
                  <a:schemeClr val="bg1"/>
                </a:solidFill>
              </a:rPr>
              <a:t>, cases concerned with slaves, cattle, and the office of </a:t>
            </a:r>
            <a:r>
              <a:rPr lang="en-GB" dirty="0" err="1">
                <a:solidFill>
                  <a:schemeClr val="bg1"/>
                </a:solidFill>
              </a:rPr>
              <a:t>trierarch</a:t>
            </a:r>
            <a:r>
              <a:rPr lang="en-GB" dirty="0">
                <a:solidFill>
                  <a:schemeClr val="bg1"/>
                </a:solidFill>
              </a:rPr>
              <a:t>, or with </a:t>
            </a:r>
            <a:r>
              <a:rPr lang="en-GB" dirty="0" smtClean="0">
                <a:solidFill>
                  <a:schemeClr val="bg1"/>
                </a:solidFill>
              </a:rPr>
              <a:t>banks.</a:t>
            </a:r>
          </a:p>
          <a:p>
            <a:pPr lvl="1"/>
            <a:r>
              <a:rPr lang="en-GB" dirty="0" smtClean="0">
                <a:solidFill>
                  <a:schemeClr val="bg1"/>
                </a:solidFill>
              </a:rPr>
              <a:t>Receivers-General </a:t>
            </a:r>
            <a:r>
              <a:rPr lang="en-GB" dirty="0">
                <a:solidFill>
                  <a:schemeClr val="bg1"/>
                </a:solidFill>
              </a:rPr>
              <a:t>perform the same function in cases for or against the farmers of </a:t>
            </a:r>
            <a:r>
              <a:rPr lang="en-GB" dirty="0" smtClean="0">
                <a:solidFill>
                  <a:schemeClr val="bg1"/>
                </a:solidFill>
              </a:rPr>
              <a:t>taxes.</a:t>
            </a:r>
          </a:p>
        </p:txBody>
      </p:sp>
    </p:spTree>
    <p:extLst>
      <p:ext uri="{BB962C8B-B14F-4D97-AF65-F5344CB8AC3E}">
        <p14:creationId xmlns:p14="http://schemas.microsoft.com/office/powerpoint/2010/main" val="40404771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008112"/>
          </a:xfrm>
        </p:spPr>
        <p:txBody>
          <a:bodyPr/>
          <a:lstStyle/>
          <a:p>
            <a:r>
              <a:rPr lang="en-GB" dirty="0" smtClean="0">
                <a:solidFill>
                  <a:schemeClr val="bg1"/>
                </a:solidFill>
              </a:rPr>
              <a:t>Scythian Archers </a:t>
            </a:r>
            <a:endParaRPr lang="en-GB" dirty="0">
              <a:solidFill>
                <a:schemeClr val="bg1"/>
              </a:solidFill>
            </a:endParaRPr>
          </a:p>
        </p:txBody>
      </p:sp>
      <p:sp>
        <p:nvSpPr>
          <p:cNvPr id="3" name="Content Placeholder 2"/>
          <p:cNvSpPr>
            <a:spLocks noGrp="1"/>
          </p:cNvSpPr>
          <p:nvPr>
            <p:ph idx="1"/>
          </p:nvPr>
        </p:nvSpPr>
        <p:spPr>
          <a:xfrm>
            <a:off x="0" y="1340768"/>
            <a:ext cx="8964488" cy="5517232"/>
          </a:xfrm>
        </p:spPr>
        <p:txBody>
          <a:bodyPr>
            <a:normAutofit/>
          </a:bodyPr>
          <a:lstStyle/>
          <a:p>
            <a:r>
              <a:rPr lang="en-GB" dirty="0" smtClean="0">
                <a:solidFill>
                  <a:schemeClr val="bg1"/>
                </a:solidFill>
              </a:rPr>
              <a:t>Crowd-control rather than police.</a:t>
            </a:r>
          </a:p>
          <a:p>
            <a:pPr marL="173736" lvl="2" indent="0">
              <a:buNone/>
            </a:pPr>
            <a:endParaRPr lang="en-GB" sz="1200" dirty="0" smtClean="0">
              <a:solidFill>
                <a:schemeClr val="bg1"/>
              </a:solidFill>
            </a:endParaRPr>
          </a:p>
          <a:p>
            <a:pPr marL="173736" lvl="2" indent="0">
              <a:buNone/>
            </a:pPr>
            <a:r>
              <a:rPr lang="en-GB" sz="2600" dirty="0" smtClean="0">
                <a:solidFill>
                  <a:schemeClr val="bg1"/>
                </a:solidFill>
              </a:rPr>
              <a:t>“Those public slaves before the law courts and other gatherings, to whom they gave the task of restraining those who behaved inappropriately, and those speaking out of turn, were called “Scythians” and “archers”, and “</a:t>
            </a:r>
            <a:r>
              <a:rPr lang="en-GB" sz="2600" dirty="0" err="1" smtClean="0">
                <a:solidFill>
                  <a:schemeClr val="bg1"/>
                </a:solidFill>
              </a:rPr>
              <a:t>Speusinoi</a:t>
            </a:r>
            <a:r>
              <a:rPr lang="en-GB" sz="2600" dirty="0" smtClean="0">
                <a:solidFill>
                  <a:schemeClr val="bg1"/>
                </a:solidFill>
              </a:rPr>
              <a:t>” after the first man who organised their service.” – </a:t>
            </a:r>
            <a:r>
              <a:rPr lang="en-GB" sz="2600" b="1" dirty="0" smtClean="0">
                <a:solidFill>
                  <a:schemeClr val="bg1"/>
                </a:solidFill>
              </a:rPr>
              <a:t>Julius</a:t>
            </a:r>
            <a:r>
              <a:rPr lang="en-GB" sz="2600" dirty="0" smtClean="0">
                <a:solidFill>
                  <a:schemeClr val="bg1"/>
                </a:solidFill>
              </a:rPr>
              <a:t> </a:t>
            </a:r>
            <a:r>
              <a:rPr lang="en-GB" sz="2600" b="1" dirty="0" smtClean="0">
                <a:solidFill>
                  <a:schemeClr val="bg1"/>
                </a:solidFill>
              </a:rPr>
              <a:t>Pollux 8.131-32</a:t>
            </a:r>
            <a:r>
              <a:rPr lang="en-GB" sz="2600" dirty="0" smtClean="0">
                <a:solidFill>
                  <a:schemeClr val="bg1"/>
                </a:solidFill>
              </a:rPr>
              <a:t>. (second century AD).</a:t>
            </a:r>
          </a:p>
          <a:p>
            <a:pPr marL="630936" lvl="2" indent="-457200"/>
            <a:endParaRPr lang="en-GB" sz="1200" dirty="0" smtClean="0">
              <a:solidFill>
                <a:schemeClr val="bg1"/>
              </a:solidFill>
            </a:endParaRPr>
          </a:p>
          <a:p>
            <a:pPr marL="173736" lvl="2" indent="0">
              <a:buNone/>
            </a:pPr>
            <a:r>
              <a:rPr lang="en-GB" sz="2600" dirty="0" smtClean="0">
                <a:solidFill>
                  <a:schemeClr val="bg1"/>
                </a:solidFill>
              </a:rPr>
              <a:t>“The archers are public slaves, guards of the city, 1,000 in number, who at first lived in tents pitched in the middle of the Agora, but then moved to the Areopagus…” – </a:t>
            </a:r>
            <a:r>
              <a:rPr lang="en-GB" sz="2600" b="1" dirty="0" err="1" smtClean="0">
                <a:solidFill>
                  <a:schemeClr val="bg1"/>
                </a:solidFill>
              </a:rPr>
              <a:t>Schol</a:t>
            </a:r>
            <a:r>
              <a:rPr lang="en-GB" sz="2600" b="1" dirty="0" smtClean="0">
                <a:solidFill>
                  <a:schemeClr val="bg1"/>
                </a:solidFill>
              </a:rPr>
              <a:t>. On Ar. </a:t>
            </a:r>
            <a:r>
              <a:rPr lang="en-GB" sz="2600" b="1" i="1" dirty="0" smtClean="0">
                <a:solidFill>
                  <a:schemeClr val="bg1"/>
                </a:solidFill>
              </a:rPr>
              <a:t>Arc</a:t>
            </a:r>
            <a:r>
              <a:rPr lang="en-GB" sz="2600" b="1" dirty="0" smtClean="0">
                <a:solidFill>
                  <a:schemeClr val="bg1"/>
                </a:solidFill>
              </a:rPr>
              <a:t>. 54</a:t>
            </a:r>
            <a:r>
              <a:rPr lang="en-GB" sz="2600" dirty="0" smtClean="0">
                <a:solidFill>
                  <a:schemeClr val="bg1"/>
                </a:solidFill>
              </a:rPr>
              <a:t>.</a:t>
            </a:r>
            <a:endParaRPr lang="en-GB" sz="2600" dirty="0">
              <a:solidFill>
                <a:schemeClr val="bg1"/>
              </a:solidFill>
            </a:endParaRPr>
          </a:p>
        </p:txBody>
      </p:sp>
    </p:spTree>
    <p:extLst>
      <p:ext uri="{BB962C8B-B14F-4D97-AF65-F5344CB8AC3E}">
        <p14:creationId xmlns:p14="http://schemas.microsoft.com/office/powerpoint/2010/main" val="7097388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“Eleven”</a:t>
            </a:r>
            <a:endParaRPr lang="en-GB" dirty="0">
              <a:solidFill>
                <a:schemeClr val="bg1"/>
              </a:solidFill>
            </a:endParaRPr>
          </a:p>
        </p:txBody>
      </p:sp>
      <p:sp>
        <p:nvSpPr>
          <p:cNvPr id="3" name="Content Placeholder 2"/>
          <p:cNvSpPr>
            <a:spLocks noGrp="1"/>
          </p:cNvSpPr>
          <p:nvPr>
            <p:ph idx="1"/>
          </p:nvPr>
        </p:nvSpPr>
        <p:spPr>
          <a:xfrm>
            <a:off x="107504" y="1340768"/>
            <a:ext cx="8928992" cy="5472608"/>
          </a:xfrm>
        </p:spPr>
        <p:txBody>
          <a:bodyPr>
            <a:normAutofit fontScale="85000" lnSpcReduction="10000"/>
          </a:bodyPr>
          <a:lstStyle/>
          <a:p>
            <a:r>
              <a:rPr lang="en-GB" sz="3100" dirty="0" smtClean="0">
                <a:solidFill>
                  <a:schemeClr val="bg1"/>
                </a:solidFill>
              </a:rPr>
              <a:t>Responsible for the accused until trail - take them between the court and prison, and if condemned oversee their execution – also summarily executed. Assisted by </a:t>
            </a:r>
            <a:r>
              <a:rPr lang="en-GB" sz="3100" i="1" dirty="0" err="1" smtClean="0">
                <a:solidFill>
                  <a:schemeClr val="bg1"/>
                </a:solidFill>
              </a:rPr>
              <a:t>hyperetai</a:t>
            </a:r>
            <a:r>
              <a:rPr lang="en-GB" sz="3100" i="1" dirty="0" smtClean="0">
                <a:solidFill>
                  <a:schemeClr val="bg1"/>
                </a:solidFill>
              </a:rPr>
              <a:t> </a:t>
            </a:r>
            <a:r>
              <a:rPr lang="en-GB" sz="3100" dirty="0" smtClean="0">
                <a:solidFill>
                  <a:schemeClr val="bg1"/>
                </a:solidFill>
              </a:rPr>
              <a:t>“underlings” or public slaves.</a:t>
            </a:r>
          </a:p>
          <a:p>
            <a:pPr marL="137160" indent="0">
              <a:buNone/>
            </a:pPr>
            <a:endParaRPr lang="en-GB" sz="1500" dirty="0">
              <a:solidFill>
                <a:schemeClr val="bg1"/>
              </a:solidFill>
            </a:endParaRPr>
          </a:p>
          <a:p>
            <a:pPr marL="137160" indent="0">
              <a:buNone/>
            </a:pPr>
            <a:r>
              <a:rPr lang="en-GB" sz="3100" dirty="0" smtClean="0">
                <a:solidFill>
                  <a:schemeClr val="bg1"/>
                </a:solidFill>
              </a:rPr>
              <a:t>“</a:t>
            </a:r>
            <a:r>
              <a:rPr lang="en-GB" sz="3100" dirty="0">
                <a:solidFill>
                  <a:schemeClr val="bg1"/>
                </a:solidFill>
              </a:rPr>
              <a:t>The Eleven also are appointed by lot to take care of the prisoners in the state </a:t>
            </a:r>
            <a:r>
              <a:rPr lang="en-GB" sz="3100" dirty="0" smtClean="0">
                <a:solidFill>
                  <a:schemeClr val="bg1"/>
                </a:solidFill>
              </a:rPr>
              <a:t>prison… </a:t>
            </a:r>
            <a:r>
              <a:rPr lang="en-GB" sz="3100" dirty="0">
                <a:solidFill>
                  <a:schemeClr val="bg1"/>
                </a:solidFill>
              </a:rPr>
              <a:t>They also bring up before the law-courts the list of farms and houses claimed as state-property; and if it is decided that they are so, they deliver them to the Commissioners for Public Contracts. The Eleven also bring up </a:t>
            </a:r>
            <a:r>
              <a:rPr lang="en-GB" sz="3100" dirty="0" smtClean="0">
                <a:solidFill>
                  <a:schemeClr val="bg1"/>
                </a:solidFill>
              </a:rPr>
              <a:t>information </a:t>
            </a:r>
            <a:r>
              <a:rPr lang="en-GB" sz="3100" dirty="0">
                <a:solidFill>
                  <a:schemeClr val="bg1"/>
                </a:solidFill>
              </a:rPr>
              <a:t>laid against magistrates alleged to be disqualified; this function comes within their </a:t>
            </a:r>
            <a:r>
              <a:rPr lang="en-GB" sz="3100" dirty="0" smtClean="0">
                <a:solidFill>
                  <a:schemeClr val="bg1"/>
                </a:solidFill>
              </a:rPr>
              <a:t>remit, </a:t>
            </a:r>
            <a:r>
              <a:rPr lang="en-GB" sz="3100" dirty="0">
                <a:solidFill>
                  <a:schemeClr val="bg1"/>
                </a:solidFill>
              </a:rPr>
              <a:t>but some such cases are brought up by the </a:t>
            </a:r>
            <a:r>
              <a:rPr lang="en-GB" sz="3100" dirty="0" err="1">
                <a:solidFill>
                  <a:schemeClr val="bg1"/>
                </a:solidFill>
              </a:rPr>
              <a:t>Thesmothetae</a:t>
            </a:r>
            <a:r>
              <a:rPr lang="en-GB" sz="3100" dirty="0" smtClean="0">
                <a:solidFill>
                  <a:schemeClr val="bg1"/>
                </a:solidFill>
              </a:rPr>
              <a:t>.” – </a:t>
            </a:r>
            <a:r>
              <a:rPr lang="en-GB" sz="3100" b="1" dirty="0" smtClean="0">
                <a:solidFill>
                  <a:schemeClr val="bg1"/>
                </a:solidFill>
              </a:rPr>
              <a:t>Aristotle </a:t>
            </a:r>
            <a:r>
              <a:rPr lang="en-GB" sz="3100" b="1" i="1" dirty="0" smtClean="0">
                <a:solidFill>
                  <a:schemeClr val="bg1"/>
                </a:solidFill>
              </a:rPr>
              <a:t>Constitution of the Athenians </a:t>
            </a:r>
            <a:r>
              <a:rPr lang="en-GB" sz="3100" b="1" dirty="0" smtClean="0">
                <a:solidFill>
                  <a:schemeClr val="bg1"/>
                </a:solidFill>
              </a:rPr>
              <a:t>52.1</a:t>
            </a:r>
            <a:r>
              <a:rPr lang="en-GB" sz="3100" dirty="0" smtClean="0">
                <a:solidFill>
                  <a:schemeClr val="bg1"/>
                </a:solidFill>
              </a:rPr>
              <a:t>.</a:t>
            </a:r>
          </a:p>
        </p:txBody>
      </p:sp>
    </p:spTree>
    <p:extLst>
      <p:ext uri="{BB962C8B-B14F-4D97-AF65-F5344CB8AC3E}">
        <p14:creationId xmlns:p14="http://schemas.microsoft.com/office/powerpoint/2010/main" val="35062230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Punishments</a:t>
            </a:r>
            <a:endParaRPr lang="en-GB" dirty="0">
              <a:solidFill>
                <a:schemeClr val="bg1"/>
              </a:solidFill>
            </a:endParaRPr>
          </a:p>
        </p:txBody>
      </p:sp>
      <p:sp>
        <p:nvSpPr>
          <p:cNvPr id="3" name="Content Placeholder 2"/>
          <p:cNvSpPr>
            <a:spLocks noGrp="1"/>
          </p:cNvSpPr>
          <p:nvPr>
            <p:ph idx="1"/>
          </p:nvPr>
        </p:nvSpPr>
        <p:spPr>
          <a:xfrm>
            <a:off x="107504" y="1484784"/>
            <a:ext cx="8928992" cy="5373216"/>
          </a:xfrm>
        </p:spPr>
        <p:txBody>
          <a:bodyPr>
            <a:normAutofit fontScale="92500" lnSpcReduction="20000"/>
          </a:bodyPr>
          <a:lstStyle/>
          <a:p>
            <a:r>
              <a:rPr lang="en-GB" dirty="0" smtClean="0">
                <a:solidFill>
                  <a:schemeClr val="bg1"/>
                </a:solidFill>
              </a:rPr>
              <a:t>Athenian penal system based on restitution or retribution, not on correction or reform.</a:t>
            </a:r>
          </a:p>
          <a:p>
            <a:endParaRPr lang="en-GB" sz="1400" dirty="0" smtClean="0">
              <a:solidFill>
                <a:schemeClr val="bg1"/>
              </a:solidFill>
            </a:endParaRPr>
          </a:p>
          <a:p>
            <a:r>
              <a:rPr lang="en-GB" dirty="0">
                <a:solidFill>
                  <a:schemeClr val="bg1"/>
                </a:solidFill>
              </a:rPr>
              <a:t>Thieves and kidnappers, may be swiftly executed, by one of the “Eleven”.</a:t>
            </a:r>
          </a:p>
          <a:p>
            <a:pPr>
              <a:buNone/>
            </a:pPr>
            <a:r>
              <a:rPr lang="en-GB" dirty="0">
                <a:solidFill>
                  <a:schemeClr val="bg1"/>
                </a:solidFill>
              </a:rPr>
              <a:t>     - need to be caught in the act / clearly in possession of stolen property, and unable to come up with a defence when interrogated</a:t>
            </a:r>
          </a:p>
          <a:p>
            <a:pPr>
              <a:buNone/>
            </a:pPr>
            <a:r>
              <a:rPr lang="en-GB" dirty="0">
                <a:solidFill>
                  <a:schemeClr val="bg1"/>
                </a:solidFill>
              </a:rPr>
              <a:t>     - the accused being brought before one of the Eleven</a:t>
            </a:r>
          </a:p>
          <a:p>
            <a:pPr>
              <a:buNone/>
            </a:pPr>
            <a:r>
              <a:rPr lang="en-GB" dirty="0">
                <a:solidFill>
                  <a:schemeClr val="bg1"/>
                </a:solidFill>
              </a:rPr>
              <a:t>     - admittance of crime</a:t>
            </a:r>
            <a:r>
              <a:rPr lang="en-GB" dirty="0" smtClean="0">
                <a:solidFill>
                  <a:schemeClr val="bg1"/>
                </a:solidFill>
              </a:rPr>
              <a:t>.</a:t>
            </a:r>
          </a:p>
          <a:p>
            <a:pPr>
              <a:buNone/>
            </a:pPr>
            <a:endParaRPr lang="en-GB" sz="1300" dirty="0">
              <a:solidFill>
                <a:schemeClr val="bg1"/>
              </a:solidFill>
            </a:endParaRPr>
          </a:p>
          <a:p>
            <a:pPr marL="0" indent="0">
              <a:buNone/>
            </a:pPr>
            <a:r>
              <a:rPr lang="en-GB" dirty="0" smtClean="0">
                <a:solidFill>
                  <a:schemeClr val="bg1"/>
                </a:solidFill>
              </a:rPr>
              <a:t>[</a:t>
            </a:r>
            <a:r>
              <a:rPr lang="en-GB" dirty="0">
                <a:solidFill>
                  <a:schemeClr val="bg1"/>
                </a:solidFill>
              </a:rPr>
              <a:t>Speech of </a:t>
            </a:r>
            <a:r>
              <a:rPr lang="en-GB" dirty="0" err="1">
                <a:solidFill>
                  <a:schemeClr val="bg1"/>
                </a:solidFill>
              </a:rPr>
              <a:t>Diodotus</a:t>
            </a:r>
            <a:r>
              <a:rPr lang="en-GB" dirty="0">
                <a:solidFill>
                  <a:schemeClr val="bg1"/>
                </a:solidFill>
              </a:rPr>
              <a:t>] “Now in human societies the death penalty has been laid down for many offences… men have tried every kind of punishment… in the attempts to find greater security against criminals.” – </a:t>
            </a:r>
            <a:r>
              <a:rPr lang="en-GB" b="1" dirty="0">
                <a:solidFill>
                  <a:schemeClr val="bg1"/>
                </a:solidFill>
              </a:rPr>
              <a:t>Thucydides 3.45.</a:t>
            </a:r>
            <a:r>
              <a:rPr lang="en-GB" dirty="0">
                <a:solidFill>
                  <a:schemeClr val="bg1"/>
                </a:solidFill>
              </a:rPr>
              <a:t> </a:t>
            </a:r>
          </a:p>
          <a:p>
            <a:endParaRPr lang="en-GB" dirty="0">
              <a:solidFill>
                <a:schemeClr val="bg1"/>
              </a:solidFill>
            </a:endParaRPr>
          </a:p>
        </p:txBody>
      </p:sp>
    </p:spTree>
    <p:extLst>
      <p:ext uri="{BB962C8B-B14F-4D97-AF65-F5344CB8AC3E}">
        <p14:creationId xmlns:p14="http://schemas.microsoft.com/office/powerpoint/2010/main" val="18823272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6048712"/>
          </a:xfrm>
        </p:spPr>
        <p:txBody>
          <a:bodyPr>
            <a:normAutofit/>
          </a:bodyPr>
          <a:lstStyle/>
          <a:p>
            <a:pPr algn="ctr">
              <a:buNone/>
            </a:pPr>
            <a:endParaRPr lang="en-GB" sz="6000" dirty="0" smtClean="0"/>
          </a:p>
          <a:p>
            <a:pPr algn="ctr">
              <a:buNone/>
            </a:pPr>
            <a:endParaRPr lang="en-GB" sz="6000" dirty="0" smtClean="0"/>
          </a:p>
          <a:p>
            <a:pPr algn="ctr">
              <a:buNone/>
            </a:pPr>
            <a:r>
              <a:rPr lang="en-GB" sz="6000" b="1" dirty="0" smtClean="0">
                <a:solidFill>
                  <a:schemeClr val="bg1"/>
                </a:solidFill>
              </a:rPr>
              <a:t>Incarceration</a:t>
            </a:r>
          </a:p>
          <a:p>
            <a:pPr algn="ctr">
              <a:buNone/>
            </a:pPr>
            <a:r>
              <a:rPr lang="en-GB" sz="6000" b="1" dirty="0" smtClean="0">
                <a:solidFill>
                  <a:schemeClr val="bg1"/>
                </a:solidFill>
              </a:rPr>
              <a:t>in Athens</a:t>
            </a:r>
            <a:endParaRPr lang="en-GB" sz="6000" b="1" dirty="0">
              <a:solidFill>
                <a:schemeClr val="bg1"/>
              </a:solidFill>
            </a:endParaRPr>
          </a:p>
        </p:txBody>
      </p:sp>
    </p:spTree>
    <p:extLst>
      <p:ext uri="{BB962C8B-B14F-4D97-AF65-F5344CB8AC3E}">
        <p14:creationId xmlns:p14="http://schemas.microsoft.com/office/powerpoint/2010/main" val="1800026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Prison in Athens</a:t>
            </a:r>
            <a:endParaRPr lang="en-GB" dirty="0">
              <a:solidFill>
                <a:schemeClr val="bg1"/>
              </a:solidFill>
            </a:endParaRPr>
          </a:p>
        </p:txBody>
      </p:sp>
      <p:sp>
        <p:nvSpPr>
          <p:cNvPr id="3" name="Content Placeholder 2"/>
          <p:cNvSpPr>
            <a:spLocks noGrp="1"/>
          </p:cNvSpPr>
          <p:nvPr>
            <p:ph idx="1"/>
          </p:nvPr>
        </p:nvSpPr>
        <p:spPr>
          <a:xfrm>
            <a:off x="251520" y="1600200"/>
            <a:ext cx="8640960" cy="5141168"/>
          </a:xfrm>
        </p:spPr>
        <p:txBody>
          <a:bodyPr>
            <a:normAutofit/>
          </a:bodyPr>
          <a:lstStyle/>
          <a:p>
            <a:r>
              <a:rPr lang="en-GB" i="1" dirty="0" err="1" smtClean="0">
                <a:solidFill>
                  <a:schemeClr val="bg1"/>
                </a:solidFill>
              </a:rPr>
              <a:t>Desmoterion</a:t>
            </a:r>
            <a:r>
              <a:rPr lang="en-GB" i="1" dirty="0" smtClean="0">
                <a:solidFill>
                  <a:schemeClr val="bg1"/>
                </a:solidFill>
              </a:rPr>
              <a:t> </a:t>
            </a:r>
            <a:r>
              <a:rPr lang="en-GB" dirty="0" smtClean="0">
                <a:solidFill>
                  <a:schemeClr val="bg1"/>
                </a:solidFill>
              </a:rPr>
              <a:t>– state prison.</a:t>
            </a:r>
          </a:p>
          <a:p>
            <a:endParaRPr lang="en-GB" sz="1100" i="1" dirty="0" smtClean="0">
              <a:solidFill>
                <a:schemeClr val="bg1"/>
              </a:solidFill>
            </a:endParaRPr>
          </a:p>
          <a:p>
            <a:r>
              <a:rPr lang="en-GB" dirty="0" smtClean="0">
                <a:solidFill>
                  <a:schemeClr val="bg1"/>
                </a:solidFill>
              </a:rPr>
              <a:t>Three main reasons for imprisonment:</a:t>
            </a:r>
          </a:p>
          <a:p>
            <a:pPr lvl="1"/>
            <a:r>
              <a:rPr lang="en-GB" dirty="0" smtClean="0">
                <a:solidFill>
                  <a:schemeClr val="bg1"/>
                </a:solidFill>
              </a:rPr>
              <a:t>awaiting trail, and unable to or prevented from providing sureties (i.e. bail) – for example </a:t>
            </a:r>
            <a:r>
              <a:rPr lang="en-GB" dirty="0" err="1" smtClean="0">
                <a:solidFill>
                  <a:schemeClr val="bg1"/>
                </a:solidFill>
              </a:rPr>
              <a:t>Euxitheus</a:t>
            </a:r>
            <a:r>
              <a:rPr lang="en-GB" dirty="0" smtClean="0">
                <a:solidFill>
                  <a:schemeClr val="bg1"/>
                </a:solidFill>
              </a:rPr>
              <a:t> (</a:t>
            </a:r>
            <a:r>
              <a:rPr lang="en-GB" b="1" dirty="0" smtClean="0">
                <a:solidFill>
                  <a:schemeClr val="bg1"/>
                </a:solidFill>
              </a:rPr>
              <a:t>Antiphon </a:t>
            </a:r>
            <a:r>
              <a:rPr lang="en-GB" b="1" i="1" dirty="0" smtClean="0">
                <a:solidFill>
                  <a:schemeClr val="bg1"/>
                </a:solidFill>
              </a:rPr>
              <a:t>On the Murder of </a:t>
            </a:r>
            <a:r>
              <a:rPr lang="en-GB" b="1" i="1" dirty="0" err="1" smtClean="0">
                <a:solidFill>
                  <a:schemeClr val="bg1"/>
                </a:solidFill>
              </a:rPr>
              <a:t>Herodes</a:t>
            </a:r>
            <a:r>
              <a:rPr lang="en-GB" dirty="0" smtClean="0">
                <a:solidFill>
                  <a:schemeClr val="bg1"/>
                </a:solidFill>
              </a:rPr>
              <a:t>).</a:t>
            </a:r>
          </a:p>
          <a:p>
            <a:pPr lvl="1"/>
            <a:r>
              <a:rPr lang="en-GB" dirty="0" smtClean="0">
                <a:solidFill>
                  <a:schemeClr val="bg1"/>
                </a:solidFill>
              </a:rPr>
              <a:t>As a public debtor, who is in prison until the sum has been repaid.</a:t>
            </a:r>
            <a:endParaRPr lang="en-GB" dirty="0">
              <a:solidFill>
                <a:schemeClr val="bg1"/>
              </a:solidFill>
            </a:endParaRPr>
          </a:p>
          <a:p>
            <a:pPr lvl="1"/>
            <a:r>
              <a:rPr lang="en-GB" dirty="0" smtClean="0">
                <a:solidFill>
                  <a:schemeClr val="bg1"/>
                </a:solidFill>
              </a:rPr>
              <a:t>Awaiting execution (e.g. Socrates). </a:t>
            </a:r>
          </a:p>
          <a:p>
            <a:pPr marL="137160" indent="0">
              <a:buNone/>
            </a:pPr>
            <a:endParaRPr lang="en-GB" sz="1100" dirty="0" smtClean="0">
              <a:solidFill>
                <a:schemeClr val="bg1"/>
              </a:solidFill>
            </a:endParaRPr>
          </a:p>
          <a:p>
            <a:r>
              <a:rPr lang="en-GB" dirty="0" smtClean="0">
                <a:solidFill>
                  <a:schemeClr val="bg1"/>
                </a:solidFill>
              </a:rPr>
              <a:t>Confinement to prison generally of short duration.</a:t>
            </a:r>
            <a:endParaRPr lang="en-GB" dirty="0">
              <a:solidFill>
                <a:schemeClr val="bg1"/>
              </a:solidFill>
            </a:endParaRPr>
          </a:p>
        </p:txBody>
      </p:sp>
    </p:spTree>
    <p:extLst>
      <p:ext uri="{BB962C8B-B14F-4D97-AF65-F5344CB8AC3E}">
        <p14:creationId xmlns:p14="http://schemas.microsoft.com/office/powerpoint/2010/main" val="41746916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Modern Images of Prison</a:t>
            </a:r>
            <a:endParaRPr lang="en-GB" dirty="0">
              <a:solidFill>
                <a:schemeClr val="bg1"/>
              </a:solidFill>
            </a:endParaRPr>
          </a:p>
        </p:txBody>
      </p:sp>
      <p:pic>
        <p:nvPicPr>
          <p:cNvPr id="1026"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211960" y="1556792"/>
            <a:ext cx="4708525" cy="50685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9678" r="13435"/>
          <a:stretch/>
        </p:blipFill>
        <p:spPr bwMode="auto">
          <a:xfrm>
            <a:off x="251520" y="2348880"/>
            <a:ext cx="3603171" cy="3562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2434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dirty="0" smtClean="0">
                <a:solidFill>
                  <a:schemeClr val="bg1"/>
                </a:solidFill>
              </a:rPr>
              <a:t>Conditions in Prison</a:t>
            </a:r>
            <a:endParaRPr lang="en-GB" dirty="0">
              <a:solidFill>
                <a:schemeClr val="bg1"/>
              </a:solidFill>
            </a:endParaRPr>
          </a:p>
        </p:txBody>
      </p:sp>
      <p:sp>
        <p:nvSpPr>
          <p:cNvPr id="3" name="Content Placeholder 2"/>
          <p:cNvSpPr>
            <a:spLocks noGrp="1"/>
          </p:cNvSpPr>
          <p:nvPr>
            <p:ph idx="1"/>
          </p:nvPr>
        </p:nvSpPr>
        <p:spPr>
          <a:xfrm>
            <a:off x="0" y="908720"/>
            <a:ext cx="9144000" cy="3816424"/>
          </a:xfrm>
        </p:spPr>
        <p:txBody>
          <a:bodyPr>
            <a:normAutofit fontScale="85000" lnSpcReduction="20000"/>
          </a:bodyPr>
          <a:lstStyle/>
          <a:p>
            <a:r>
              <a:rPr lang="en-GB" dirty="0" smtClean="0">
                <a:solidFill>
                  <a:schemeClr val="bg1"/>
                </a:solidFill>
              </a:rPr>
              <a:t>Literary descriptions imply prison was not penitentiary in nature – not singled celled isolation. </a:t>
            </a:r>
          </a:p>
          <a:p>
            <a:endParaRPr lang="en-GB" sz="600" dirty="0" smtClean="0">
              <a:solidFill>
                <a:schemeClr val="bg1"/>
              </a:solidFill>
            </a:endParaRPr>
          </a:p>
          <a:p>
            <a:r>
              <a:rPr lang="en-GB" dirty="0" smtClean="0">
                <a:solidFill>
                  <a:schemeClr val="bg1"/>
                </a:solidFill>
              </a:rPr>
              <a:t>More a communal environment, with limited guards.</a:t>
            </a:r>
          </a:p>
          <a:p>
            <a:endParaRPr lang="en-GB" sz="600" dirty="0">
              <a:solidFill>
                <a:schemeClr val="bg1"/>
              </a:solidFill>
            </a:endParaRPr>
          </a:p>
          <a:p>
            <a:r>
              <a:rPr lang="en-GB" dirty="0" smtClean="0">
                <a:solidFill>
                  <a:schemeClr val="bg1"/>
                </a:solidFill>
              </a:rPr>
              <a:t>Use of fetters (chains) for restraint, in more severe cases stocks – </a:t>
            </a:r>
            <a:r>
              <a:rPr lang="en-GB" b="1" dirty="0" err="1" smtClean="0">
                <a:solidFill>
                  <a:schemeClr val="bg1"/>
                </a:solidFill>
              </a:rPr>
              <a:t>Andocides</a:t>
            </a:r>
            <a:r>
              <a:rPr lang="en-GB" b="1" dirty="0" smtClean="0">
                <a:solidFill>
                  <a:schemeClr val="bg1"/>
                </a:solidFill>
              </a:rPr>
              <a:t> 193</a:t>
            </a:r>
            <a:r>
              <a:rPr lang="en-GB" dirty="0" smtClean="0">
                <a:solidFill>
                  <a:schemeClr val="bg1"/>
                </a:solidFill>
              </a:rPr>
              <a:t>.</a:t>
            </a:r>
          </a:p>
          <a:p>
            <a:endParaRPr lang="en-GB" sz="600" dirty="0">
              <a:solidFill>
                <a:schemeClr val="bg1"/>
              </a:solidFill>
            </a:endParaRPr>
          </a:p>
          <a:p>
            <a:r>
              <a:rPr lang="en-GB" dirty="0" smtClean="0">
                <a:solidFill>
                  <a:schemeClr val="bg1"/>
                </a:solidFill>
              </a:rPr>
              <a:t>The </a:t>
            </a:r>
            <a:r>
              <a:rPr lang="en-GB" i="1" dirty="0" err="1" smtClean="0">
                <a:solidFill>
                  <a:schemeClr val="bg1"/>
                </a:solidFill>
              </a:rPr>
              <a:t>Phaedo</a:t>
            </a:r>
            <a:r>
              <a:rPr lang="en-GB" i="1" dirty="0" smtClean="0">
                <a:solidFill>
                  <a:schemeClr val="bg1"/>
                </a:solidFill>
              </a:rPr>
              <a:t> </a:t>
            </a:r>
            <a:r>
              <a:rPr lang="en-GB" dirty="0" smtClean="0">
                <a:solidFill>
                  <a:schemeClr val="bg1"/>
                </a:solidFill>
              </a:rPr>
              <a:t>records descriptions of beds and bathing facility.</a:t>
            </a:r>
          </a:p>
          <a:p>
            <a:endParaRPr lang="en-GB" sz="600" dirty="0">
              <a:solidFill>
                <a:schemeClr val="bg1"/>
              </a:solidFill>
            </a:endParaRPr>
          </a:p>
          <a:p>
            <a:r>
              <a:rPr lang="en-GB" dirty="0" smtClean="0">
                <a:solidFill>
                  <a:schemeClr val="bg1"/>
                </a:solidFill>
              </a:rPr>
              <a:t>Family members and friends clearly at liberty to visit the imprisoned during day – prisoners reliant on food and comforts brought to them – </a:t>
            </a:r>
            <a:r>
              <a:rPr lang="en-GB" b="1" dirty="0" smtClean="0">
                <a:solidFill>
                  <a:schemeClr val="bg1"/>
                </a:solidFill>
              </a:rPr>
              <a:t>Demosthenes </a:t>
            </a:r>
            <a:r>
              <a:rPr lang="en-GB" b="1" i="1" dirty="0" smtClean="0">
                <a:solidFill>
                  <a:schemeClr val="bg1"/>
                </a:solidFill>
              </a:rPr>
              <a:t>Against </a:t>
            </a:r>
            <a:r>
              <a:rPr lang="en-GB" b="1" i="1" dirty="0" err="1" smtClean="0">
                <a:solidFill>
                  <a:schemeClr val="bg1"/>
                </a:solidFill>
              </a:rPr>
              <a:t>Aristogiton</a:t>
            </a:r>
            <a:r>
              <a:rPr lang="en-GB" b="1" i="1" dirty="0" smtClean="0">
                <a:solidFill>
                  <a:schemeClr val="bg1"/>
                </a:solidFill>
              </a:rPr>
              <a:t> </a:t>
            </a:r>
            <a:r>
              <a:rPr lang="en-GB" b="1" dirty="0" smtClean="0">
                <a:solidFill>
                  <a:schemeClr val="bg1"/>
                </a:solidFill>
              </a:rPr>
              <a:t>25.54</a:t>
            </a:r>
            <a:r>
              <a:rPr lang="en-GB" dirty="0" smtClean="0">
                <a:solidFill>
                  <a:schemeClr val="bg1"/>
                </a:solidFill>
              </a:rPr>
              <a:t>; </a:t>
            </a:r>
            <a:r>
              <a:rPr lang="en-GB" b="1" dirty="0" err="1" smtClean="0">
                <a:solidFill>
                  <a:schemeClr val="bg1"/>
                </a:solidFill>
              </a:rPr>
              <a:t>Dinarchus</a:t>
            </a:r>
            <a:r>
              <a:rPr lang="en-GB" b="1" dirty="0" smtClean="0">
                <a:solidFill>
                  <a:schemeClr val="bg1"/>
                </a:solidFill>
              </a:rPr>
              <a:t> </a:t>
            </a:r>
            <a:r>
              <a:rPr lang="en-GB" b="1" i="1" dirty="0" smtClean="0">
                <a:solidFill>
                  <a:schemeClr val="bg1"/>
                </a:solidFill>
              </a:rPr>
              <a:t>Against </a:t>
            </a:r>
            <a:r>
              <a:rPr lang="en-GB" b="1" i="1" dirty="0" err="1" smtClean="0">
                <a:solidFill>
                  <a:schemeClr val="bg1"/>
                </a:solidFill>
              </a:rPr>
              <a:t>Aristogiton</a:t>
            </a:r>
            <a:r>
              <a:rPr lang="en-GB" b="1" i="1" dirty="0" smtClean="0">
                <a:solidFill>
                  <a:schemeClr val="bg1"/>
                </a:solidFill>
              </a:rPr>
              <a:t> </a:t>
            </a:r>
            <a:r>
              <a:rPr lang="en-GB" b="1" dirty="0" smtClean="0">
                <a:solidFill>
                  <a:schemeClr val="bg1"/>
                </a:solidFill>
              </a:rPr>
              <a:t>2.8, 11</a:t>
            </a:r>
            <a:r>
              <a:rPr lang="en-GB" dirty="0" smtClean="0">
                <a:solidFill>
                  <a:schemeClr val="bg1"/>
                </a:solidFill>
              </a:rPr>
              <a:t>. </a:t>
            </a:r>
            <a:endParaRPr lang="en-GB" dirty="0">
              <a:solidFill>
                <a:schemeClr val="bg1"/>
              </a:solidFill>
            </a:endParaRPr>
          </a:p>
        </p:txBody>
      </p:sp>
      <p:sp>
        <p:nvSpPr>
          <p:cNvPr id="4" name="Content Placeholder 2"/>
          <p:cNvSpPr txBox="1">
            <a:spLocks/>
          </p:cNvSpPr>
          <p:nvPr/>
        </p:nvSpPr>
        <p:spPr>
          <a:xfrm>
            <a:off x="-108520" y="4581128"/>
            <a:ext cx="9252520" cy="2276872"/>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3200" smtClean="0">
                <a:solidFill>
                  <a:schemeClr val="bg1"/>
                </a:solidFill>
              </a:rPr>
              <a:t>“The reason was that it was to the prosecution's advantage, first, that I should be prevented from looking after my interests in person, and so be quite unable to prepare for my trial: and secondly, that I should undergo bodily suffering, and by reason of that bodily suffering find my friends readier to tell lies as witnesses for the prosecution than the truth as witnesses for the defence. In addition to which, lifelong disgrace has been brought upon me and mine.” – </a:t>
            </a:r>
            <a:r>
              <a:rPr lang="en-GB" sz="3200" b="1" smtClean="0">
                <a:solidFill>
                  <a:schemeClr val="bg1"/>
                </a:solidFill>
              </a:rPr>
              <a:t>Antiphon </a:t>
            </a:r>
            <a:r>
              <a:rPr lang="en-GB" sz="3200" b="1" i="1" smtClean="0">
                <a:solidFill>
                  <a:schemeClr val="bg1"/>
                </a:solidFill>
              </a:rPr>
              <a:t>On the Murder of Herodes </a:t>
            </a:r>
            <a:r>
              <a:rPr lang="en-GB" sz="3200" b="1" smtClean="0">
                <a:solidFill>
                  <a:schemeClr val="bg1"/>
                </a:solidFill>
              </a:rPr>
              <a:t>5.18</a:t>
            </a:r>
            <a:r>
              <a:rPr lang="en-GB" sz="3200" smtClean="0">
                <a:solidFill>
                  <a:schemeClr val="bg1"/>
                </a:solidFill>
              </a:rPr>
              <a:t>.</a:t>
            </a:r>
            <a:endParaRPr lang="en-GB" sz="3200" dirty="0">
              <a:solidFill>
                <a:schemeClr val="bg1"/>
              </a:solidFill>
            </a:endParaRPr>
          </a:p>
        </p:txBody>
      </p:sp>
    </p:spTree>
    <p:extLst>
      <p:ext uri="{BB962C8B-B14F-4D97-AF65-F5344CB8AC3E}">
        <p14:creationId xmlns:p14="http://schemas.microsoft.com/office/powerpoint/2010/main" val="154966901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Jail Break</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normAutofit fontScale="92500" lnSpcReduction="20000"/>
          </a:bodyPr>
          <a:lstStyle/>
          <a:p>
            <a:r>
              <a:rPr lang="en-GB" dirty="0" smtClean="0">
                <a:solidFill>
                  <a:schemeClr val="bg1"/>
                </a:solidFill>
              </a:rPr>
              <a:t>The “Eleven” responsible for hunting down escaped prisoners.</a:t>
            </a:r>
          </a:p>
          <a:p>
            <a:pPr marL="137160" indent="0">
              <a:buNone/>
            </a:pPr>
            <a:endParaRPr lang="en-GB" sz="1200" dirty="0" smtClean="0">
              <a:solidFill>
                <a:schemeClr val="bg1"/>
              </a:solidFill>
            </a:endParaRPr>
          </a:p>
          <a:p>
            <a:pPr marL="137160" indent="0">
              <a:buNone/>
            </a:pPr>
            <a:r>
              <a:rPr lang="en-GB" dirty="0" smtClean="0">
                <a:solidFill>
                  <a:schemeClr val="bg1"/>
                </a:solidFill>
              </a:rPr>
              <a:t>“</a:t>
            </a:r>
            <a:r>
              <a:rPr lang="en-GB" dirty="0">
                <a:solidFill>
                  <a:schemeClr val="bg1"/>
                </a:solidFill>
              </a:rPr>
              <a:t>Prove, therefore, that your father was not a defaulter, or that he left the prison, not by running away, but by paying his </a:t>
            </a:r>
            <a:r>
              <a:rPr lang="en-GB" dirty="0" smtClean="0">
                <a:solidFill>
                  <a:schemeClr val="bg1"/>
                </a:solidFill>
              </a:rPr>
              <a:t>debts... </a:t>
            </a:r>
            <a:r>
              <a:rPr lang="en-GB" dirty="0">
                <a:solidFill>
                  <a:schemeClr val="bg1"/>
                </a:solidFill>
              </a:rPr>
              <a:t>if your father danced his way out of it, fetters and all, at the procession of the </a:t>
            </a:r>
            <a:r>
              <a:rPr lang="en-GB" dirty="0" err="1">
                <a:solidFill>
                  <a:schemeClr val="bg1"/>
                </a:solidFill>
              </a:rPr>
              <a:t>Dionysia</a:t>
            </a:r>
            <a:r>
              <a:rPr lang="en-GB" dirty="0">
                <a:solidFill>
                  <a:schemeClr val="bg1"/>
                </a:solidFill>
              </a:rPr>
              <a:t>.</a:t>
            </a:r>
            <a:r>
              <a:rPr lang="en-GB" dirty="0" smtClean="0">
                <a:solidFill>
                  <a:schemeClr val="bg1"/>
                </a:solidFill>
              </a:rPr>
              <a:t>” – </a:t>
            </a:r>
            <a:r>
              <a:rPr lang="en-GB" b="1" dirty="0" smtClean="0">
                <a:solidFill>
                  <a:schemeClr val="bg1"/>
                </a:solidFill>
              </a:rPr>
              <a:t>Demosthenes </a:t>
            </a:r>
            <a:r>
              <a:rPr lang="en-GB" b="1" i="1" dirty="0" smtClean="0">
                <a:solidFill>
                  <a:schemeClr val="bg1"/>
                </a:solidFill>
              </a:rPr>
              <a:t>Against </a:t>
            </a:r>
            <a:r>
              <a:rPr lang="en-GB" b="1" i="1" dirty="0" err="1" smtClean="0">
                <a:solidFill>
                  <a:schemeClr val="bg1"/>
                </a:solidFill>
              </a:rPr>
              <a:t>Androtion</a:t>
            </a:r>
            <a:r>
              <a:rPr lang="en-GB" b="1" i="1" dirty="0" smtClean="0">
                <a:solidFill>
                  <a:schemeClr val="bg1"/>
                </a:solidFill>
              </a:rPr>
              <a:t> </a:t>
            </a:r>
            <a:r>
              <a:rPr lang="en-GB" b="1" dirty="0" smtClean="0">
                <a:solidFill>
                  <a:schemeClr val="bg1"/>
                </a:solidFill>
              </a:rPr>
              <a:t>22.34</a:t>
            </a:r>
            <a:r>
              <a:rPr lang="en-GB" dirty="0" smtClean="0">
                <a:solidFill>
                  <a:schemeClr val="bg1"/>
                </a:solidFill>
              </a:rPr>
              <a:t>, </a:t>
            </a:r>
            <a:r>
              <a:rPr lang="en-GB" b="1" dirty="0" smtClean="0">
                <a:solidFill>
                  <a:schemeClr val="bg1"/>
                </a:solidFill>
              </a:rPr>
              <a:t>68</a:t>
            </a:r>
            <a:r>
              <a:rPr lang="en-GB" dirty="0" smtClean="0">
                <a:solidFill>
                  <a:schemeClr val="bg1"/>
                </a:solidFill>
              </a:rPr>
              <a:t>.</a:t>
            </a:r>
          </a:p>
          <a:p>
            <a:pPr marL="137160" indent="0">
              <a:buNone/>
            </a:pPr>
            <a:endParaRPr lang="en-GB" sz="1300" b="1" dirty="0">
              <a:solidFill>
                <a:schemeClr val="bg1"/>
              </a:solidFill>
            </a:endParaRPr>
          </a:p>
          <a:p>
            <a:pPr marL="137160" indent="0">
              <a:buNone/>
            </a:pPr>
            <a:r>
              <a:rPr lang="en-GB" b="1" dirty="0" smtClean="0">
                <a:solidFill>
                  <a:schemeClr val="bg1"/>
                </a:solidFill>
              </a:rPr>
              <a:t>“…</a:t>
            </a:r>
            <a:r>
              <a:rPr lang="en-GB" dirty="0" smtClean="0">
                <a:solidFill>
                  <a:schemeClr val="bg1"/>
                </a:solidFill>
              </a:rPr>
              <a:t>where </a:t>
            </a:r>
            <a:r>
              <a:rPr lang="en-GB" dirty="0">
                <a:solidFill>
                  <a:schemeClr val="bg1"/>
                </a:solidFill>
              </a:rPr>
              <a:t>he was sentenced to a fine of fifty talents and delivered over to prison in default of </a:t>
            </a:r>
            <a:r>
              <a:rPr lang="en-GB" dirty="0" smtClean="0">
                <a:solidFill>
                  <a:schemeClr val="bg1"/>
                </a:solidFill>
              </a:rPr>
              <a:t>payment.</a:t>
            </a:r>
            <a:r>
              <a:rPr lang="en-GB" dirty="0">
                <a:solidFill>
                  <a:schemeClr val="bg1"/>
                </a:solidFill>
              </a:rPr>
              <a:t> </a:t>
            </a:r>
            <a:r>
              <a:rPr lang="en-GB" dirty="0" smtClean="0">
                <a:solidFill>
                  <a:schemeClr val="bg1"/>
                </a:solidFill>
              </a:rPr>
              <a:t>But </a:t>
            </a:r>
            <a:r>
              <a:rPr lang="en-GB" dirty="0">
                <a:solidFill>
                  <a:schemeClr val="bg1"/>
                </a:solidFill>
              </a:rPr>
              <a:t>out of shame at the charge under which he lay, as he </a:t>
            </a:r>
            <a:r>
              <a:rPr lang="en-GB" dirty="0" smtClean="0">
                <a:solidFill>
                  <a:schemeClr val="bg1"/>
                </a:solidFill>
              </a:rPr>
              <a:t>says,</a:t>
            </a:r>
            <a:r>
              <a:rPr lang="en-GB" dirty="0">
                <a:solidFill>
                  <a:schemeClr val="bg1"/>
                </a:solidFill>
              </a:rPr>
              <a:t> and owing to the weakness of his body, which could not endure confinement, he ran away, through the carelessness of some of his keepers and the connivance of others</a:t>
            </a:r>
            <a:r>
              <a:rPr lang="en-GB" dirty="0" smtClean="0">
                <a:solidFill>
                  <a:schemeClr val="bg1"/>
                </a:solidFill>
              </a:rPr>
              <a:t>.” – </a:t>
            </a:r>
            <a:r>
              <a:rPr lang="en-GB" b="1" dirty="0" smtClean="0">
                <a:solidFill>
                  <a:schemeClr val="bg1"/>
                </a:solidFill>
              </a:rPr>
              <a:t>Plutarch </a:t>
            </a:r>
            <a:r>
              <a:rPr lang="en-GB" b="1" i="1" dirty="0" smtClean="0">
                <a:solidFill>
                  <a:schemeClr val="bg1"/>
                </a:solidFill>
              </a:rPr>
              <a:t>Demosthenes </a:t>
            </a:r>
            <a:r>
              <a:rPr lang="en-GB" b="1" dirty="0" smtClean="0">
                <a:solidFill>
                  <a:schemeClr val="bg1"/>
                </a:solidFill>
              </a:rPr>
              <a:t>26.2</a:t>
            </a:r>
            <a:r>
              <a:rPr lang="en-GB" dirty="0" smtClean="0">
                <a:solidFill>
                  <a:schemeClr val="bg1"/>
                </a:solidFill>
              </a:rPr>
              <a:t>.</a:t>
            </a:r>
            <a:endParaRPr lang="en-GB" b="1" dirty="0">
              <a:solidFill>
                <a:schemeClr val="bg1"/>
              </a:solidFill>
            </a:endParaRPr>
          </a:p>
        </p:txBody>
      </p:sp>
    </p:spTree>
    <p:extLst>
      <p:ext uri="{BB962C8B-B14F-4D97-AF65-F5344CB8AC3E}">
        <p14:creationId xmlns:p14="http://schemas.microsoft.com/office/powerpoint/2010/main" val="30860874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Location of the Prison</a:t>
            </a:r>
            <a:endParaRPr lang="en-GB" dirty="0">
              <a:solidFill>
                <a:schemeClr val="bg1"/>
              </a:solidFill>
            </a:endParaRPr>
          </a:p>
        </p:txBody>
      </p:sp>
      <p:sp>
        <p:nvSpPr>
          <p:cNvPr id="3" name="Content Placeholder 2"/>
          <p:cNvSpPr>
            <a:spLocks noGrp="1"/>
          </p:cNvSpPr>
          <p:nvPr>
            <p:ph sz="half" idx="1"/>
          </p:nvPr>
        </p:nvSpPr>
        <p:spPr>
          <a:xfrm>
            <a:off x="457200" y="1600200"/>
            <a:ext cx="4038600" cy="4853136"/>
          </a:xfrm>
        </p:spPr>
        <p:txBody>
          <a:bodyPr>
            <a:normAutofit lnSpcReduction="10000"/>
          </a:bodyPr>
          <a:lstStyle/>
          <a:p>
            <a:r>
              <a:rPr lang="en-GB" dirty="0" err="1" smtClean="0">
                <a:solidFill>
                  <a:schemeClr val="bg1"/>
                </a:solidFill>
              </a:rPr>
              <a:t>Vanderpool</a:t>
            </a:r>
            <a:r>
              <a:rPr lang="en-GB" dirty="0" smtClean="0">
                <a:solidFill>
                  <a:schemeClr val="bg1"/>
                </a:solidFill>
              </a:rPr>
              <a:t> (1980), has argued that </a:t>
            </a:r>
            <a:r>
              <a:rPr lang="en-GB" dirty="0" err="1" smtClean="0">
                <a:solidFill>
                  <a:schemeClr val="bg1"/>
                </a:solidFill>
              </a:rPr>
              <a:t>Poros</a:t>
            </a:r>
            <a:r>
              <a:rPr lang="en-GB" dirty="0" smtClean="0">
                <a:solidFill>
                  <a:schemeClr val="bg1"/>
                </a:solidFill>
              </a:rPr>
              <a:t> building in the Agora was the site of Athens building, citing evidence which includes medicine pots and a marble statue of Socrates. </a:t>
            </a:r>
          </a:p>
          <a:p>
            <a:endParaRPr lang="en-GB" sz="1200" dirty="0">
              <a:solidFill>
                <a:schemeClr val="bg1"/>
              </a:solidFill>
            </a:endParaRPr>
          </a:p>
          <a:p>
            <a:r>
              <a:rPr lang="en-GB" dirty="0" smtClean="0">
                <a:solidFill>
                  <a:schemeClr val="bg1"/>
                </a:solidFill>
              </a:rPr>
              <a:t>This has come under some scepticism, see</a:t>
            </a:r>
            <a:r>
              <a:rPr lang="en-GB" dirty="0">
                <a:solidFill>
                  <a:schemeClr val="bg1"/>
                </a:solidFill>
              </a:rPr>
              <a:t> </a:t>
            </a:r>
            <a:r>
              <a:rPr lang="en-GB" dirty="0" smtClean="0">
                <a:solidFill>
                  <a:schemeClr val="bg1"/>
                </a:solidFill>
              </a:rPr>
              <a:t>Hunter (1997). </a:t>
            </a:r>
            <a:endParaRPr lang="en-GB" dirty="0">
              <a:solidFill>
                <a:schemeClr val="bg1"/>
              </a:solidFill>
            </a:endParaRP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4008" y="1700808"/>
            <a:ext cx="4176464" cy="4680520"/>
          </a:xfrm>
        </p:spPr>
      </p:pic>
    </p:spTree>
    <p:extLst>
      <p:ext uri="{BB962C8B-B14F-4D97-AF65-F5344CB8AC3E}">
        <p14:creationId xmlns:p14="http://schemas.microsoft.com/office/powerpoint/2010/main" val="342676591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332656"/>
            <a:ext cx="8424936" cy="5976704"/>
          </a:xfrm>
        </p:spPr>
        <p:txBody>
          <a:bodyPr>
            <a:normAutofit/>
          </a:bodyPr>
          <a:lstStyle/>
          <a:p>
            <a:pPr marL="137160" indent="0" algn="ctr">
              <a:buNone/>
            </a:pPr>
            <a:endParaRPr lang="en-GB" sz="6000" dirty="0" smtClean="0"/>
          </a:p>
          <a:p>
            <a:pPr marL="137160" indent="0" algn="ctr">
              <a:buNone/>
            </a:pPr>
            <a:endParaRPr lang="en-GB" sz="6000" b="1" dirty="0">
              <a:solidFill>
                <a:schemeClr val="bg1"/>
              </a:solidFill>
            </a:endParaRPr>
          </a:p>
          <a:p>
            <a:pPr marL="137160" indent="0" algn="ctr">
              <a:buNone/>
            </a:pPr>
            <a:r>
              <a:rPr lang="en-GB" sz="6000" b="1" dirty="0" smtClean="0">
                <a:solidFill>
                  <a:schemeClr val="bg1"/>
                </a:solidFill>
              </a:rPr>
              <a:t>Crime and Society </a:t>
            </a:r>
          </a:p>
          <a:p>
            <a:pPr marL="137160" indent="0" algn="ctr">
              <a:buNone/>
            </a:pPr>
            <a:r>
              <a:rPr lang="en-GB" sz="6000" b="1" dirty="0" smtClean="0">
                <a:solidFill>
                  <a:schemeClr val="bg1"/>
                </a:solidFill>
              </a:rPr>
              <a:t>in Rome</a:t>
            </a:r>
            <a:endParaRPr lang="en-GB" sz="6000" b="1" dirty="0">
              <a:solidFill>
                <a:schemeClr val="bg1"/>
              </a:solidFill>
            </a:endParaRPr>
          </a:p>
        </p:txBody>
      </p:sp>
    </p:spTree>
    <p:extLst>
      <p:ext uri="{BB962C8B-B14F-4D97-AF65-F5344CB8AC3E}">
        <p14:creationId xmlns:p14="http://schemas.microsoft.com/office/powerpoint/2010/main" val="400409550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normAutofit fontScale="90000"/>
          </a:bodyPr>
          <a:lstStyle/>
          <a:p>
            <a:r>
              <a:rPr lang="en-GB" dirty="0" smtClean="0">
                <a:solidFill>
                  <a:schemeClr val="bg1"/>
                </a:solidFill>
              </a:rPr>
              <a:t>Crime and Punishment in Rome</a:t>
            </a:r>
            <a:endParaRPr lang="en-GB" dirty="0">
              <a:solidFill>
                <a:schemeClr val="bg1"/>
              </a:solidFill>
            </a:endParaRPr>
          </a:p>
        </p:txBody>
      </p:sp>
      <p:sp>
        <p:nvSpPr>
          <p:cNvPr id="3" name="Content Placeholder 2"/>
          <p:cNvSpPr>
            <a:spLocks noGrp="1"/>
          </p:cNvSpPr>
          <p:nvPr>
            <p:ph idx="1"/>
          </p:nvPr>
        </p:nvSpPr>
        <p:spPr>
          <a:xfrm>
            <a:off x="0" y="1052736"/>
            <a:ext cx="9144000" cy="5805264"/>
          </a:xfrm>
        </p:spPr>
        <p:txBody>
          <a:bodyPr>
            <a:normAutofit fontScale="77500" lnSpcReduction="20000"/>
          </a:bodyPr>
          <a:lstStyle/>
          <a:p>
            <a:r>
              <a:rPr lang="en-GB" dirty="0" smtClean="0">
                <a:solidFill>
                  <a:schemeClr val="bg1"/>
                </a:solidFill>
              </a:rPr>
              <a:t>Thieves, pick-pockets and burglars:</a:t>
            </a:r>
          </a:p>
          <a:p>
            <a:pPr lvl="1"/>
            <a:r>
              <a:rPr lang="en-GB" dirty="0" smtClean="0">
                <a:solidFill>
                  <a:schemeClr val="bg1"/>
                </a:solidFill>
              </a:rPr>
              <a:t>Sentenced to hard-labour, or for higher status loss of civic rank and banishment - </a:t>
            </a:r>
            <a:r>
              <a:rPr lang="en-GB" b="1" i="1" dirty="0">
                <a:solidFill>
                  <a:prstClr val="black"/>
                </a:solidFill>
              </a:rPr>
              <a:t>Digest</a:t>
            </a:r>
            <a:r>
              <a:rPr lang="en-GB" b="1" dirty="0">
                <a:solidFill>
                  <a:prstClr val="black"/>
                </a:solidFill>
              </a:rPr>
              <a:t> 47.18.1.1-2 </a:t>
            </a:r>
            <a:r>
              <a:rPr lang="en-GB" dirty="0">
                <a:solidFill>
                  <a:prstClr val="black"/>
                </a:solidFill>
              </a:rPr>
              <a:t>(Ulpian</a:t>
            </a:r>
            <a:r>
              <a:rPr lang="en-GB" dirty="0" smtClean="0">
                <a:solidFill>
                  <a:prstClr val="black"/>
                </a:solidFill>
              </a:rPr>
              <a:t>).</a:t>
            </a:r>
            <a:endParaRPr lang="en-GB" dirty="0" smtClean="0">
              <a:solidFill>
                <a:schemeClr val="bg1"/>
              </a:solidFill>
            </a:endParaRPr>
          </a:p>
          <a:p>
            <a:pPr lvl="1"/>
            <a:endParaRPr lang="en-GB" sz="500" dirty="0">
              <a:solidFill>
                <a:schemeClr val="bg1"/>
              </a:solidFill>
            </a:endParaRPr>
          </a:p>
          <a:p>
            <a:r>
              <a:rPr lang="en-GB" dirty="0" smtClean="0">
                <a:solidFill>
                  <a:schemeClr val="bg1"/>
                </a:solidFill>
              </a:rPr>
              <a:t>Kidnaping:</a:t>
            </a:r>
          </a:p>
          <a:p>
            <a:pPr lvl="1"/>
            <a:r>
              <a:rPr lang="en-GB" dirty="0" smtClean="0">
                <a:solidFill>
                  <a:schemeClr val="bg1"/>
                </a:solidFill>
              </a:rPr>
              <a:t>Abduction of slave prostitute not treated as theft, only social censure - </a:t>
            </a:r>
            <a:r>
              <a:rPr lang="en-GB" sz="2600" b="1" i="1" dirty="0">
                <a:solidFill>
                  <a:prstClr val="black"/>
                </a:solidFill>
              </a:rPr>
              <a:t>Digest </a:t>
            </a:r>
            <a:r>
              <a:rPr lang="en-GB" sz="2600" b="1" dirty="0">
                <a:solidFill>
                  <a:prstClr val="black"/>
                </a:solidFill>
              </a:rPr>
              <a:t>47.2.39 </a:t>
            </a:r>
            <a:r>
              <a:rPr lang="en-GB" sz="2600" dirty="0">
                <a:solidFill>
                  <a:prstClr val="black"/>
                </a:solidFill>
              </a:rPr>
              <a:t>(Ulpian).</a:t>
            </a:r>
            <a:r>
              <a:rPr lang="en-GB" dirty="0" smtClean="0">
                <a:solidFill>
                  <a:schemeClr val="bg1"/>
                </a:solidFill>
              </a:rPr>
              <a:t>  </a:t>
            </a:r>
          </a:p>
          <a:p>
            <a:pPr lvl="1"/>
            <a:endParaRPr lang="en-GB" sz="500" dirty="0">
              <a:solidFill>
                <a:schemeClr val="bg1"/>
              </a:solidFill>
            </a:endParaRPr>
          </a:p>
          <a:p>
            <a:r>
              <a:rPr lang="en-GB" dirty="0" smtClean="0">
                <a:solidFill>
                  <a:schemeClr val="bg1"/>
                </a:solidFill>
              </a:rPr>
              <a:t>Hooliganism and rabble-rousing:</a:t>
            </a:r>
          </a:p>
          <a:p>
            <a:pPr lvl="1"/>
            <a:r>
              <a:rPr lang="en-GB" dirty="0">
                <a:solidFill>
                  <a:schemeClr val="bg1"/>
                </a:solidFill>
              </a:rPr>
              <a:t>“[</a:t>
            </a:r>
            <a:r>
              <a:rPr lang="en-GB" dirty="0" err="1">
                <a:solidFill>
                  <a:schemeClr val="bg1"/>
                </a:solidFill>
              </a:rPr>
              <a:t>Photis</a:t>
            </a:r>
            <a:r>
              <a:rPr lang="en-GB" dirty="0">
                <a:solidFill>
                  <a:schemeClr val="bg1"/>
                </a:solidFill>
              </a:rPr>
              <a:t>] There’s a gang of young idiots of good family disturbing the public peace just now. You can see murdered men lying in the open street, and the provincial guards are stationed too far away to save this city from these killings.” – </a:t>
            </a:r>
            <a:r>
              <a:rPr lang="en-GB" b="1" dirty="0">
                <a:solidFill>
                  <a:schemeClr val="bg1"/>
                </a:solidFill>
              </a:rPr>
              <a:t>Apuleius </a:t>
            </a:r>
            <a:r>
              <a:rPr lang="en-GB" b="1" i="1" dirty="0">
                <a:solidFill>
                  <a:schemeClr val="bg1"/>
                </a:solidFill>
              </a:rPr>
              <a:t>The Golden Ass </a:t>
            </a:r>
            <a:r>
              <a:rPr lang="en-GB" b="1" dirty="0">
                <a:solidFill>
                  <a:schemeClr val="bg1"/>
                </a:solidFill>
              </a:rPr>
              <a:t>2.18</a:t>
            </a:r>
            <a:r>
              <a:rPr lang="en-GB" dirty="0">
                <a:solidFill>
                  <a:schemeClr val="bg1"/>
                </a:solidFill>
              </a:rPr>
              <a:t>. </a:t>
            </a:r>
          </a:p>
          <a:p>
            <a:pPr lvl="1"/>
            <a:endParaRPr lang="en-GB" sz="500" dirty="0" smtClean="0">
              <a:solidFill>
                <a:schemeClr val="bg1"/>
              </a:solidFill>
            </a:endParaRPr>
          </a:p>
          <a:p>
            <a:r>
              <a:rPr lang="en-GB" dirty="0" smtClean="0">
                <a:solidFill>
                  <a:schemeClr val="bg1"/>
                </a:solidFill>
              </a:rPr>
              <a:t> Legitimate homicide:</a:t>
            </a:r>
          </a:p>
          <a:p>
            <a:pPr lvl="1"/>
            <a:r>
              <a:rPr lang="en-GB" dirty="0" smtClean="0">
                <a:solidFill>
                  <a:schemeClr val="bg1"/>
                </a:solidFill>
              </a:rPr>
              <a:t>Thieves caught in the night</a:t>
            </a:r>
          </a:p>
          <a:p>
            <a:pPr lvl="1"/>
            <a:r>
              <a:rPr lang="en-GB" dirty="0" smtClean="0">
                <a:solidFill>
                  <a:schemeClr val="bg1"/>
                </a:solidFill>
              </a:rPr>
              <a:t> Powers of </a:t>
            </a:r>
            <a:r>
              <a:rPr lang="en-GB" dirty="0">
                <a:solidFill>
                  <a:schemeClr val="bg1"/>
                </a:solidFill>
              </a:rPr>
              <a:t>the </a:t>
            </a:r>
            <a:r>
              <a:rPr lang="en-GB" i="1" dirty="0" smtClean="0">
                <a:solidFill>
                  <a:schemeClr val="bg1"/>
                </a:solidFill>
              </a:rPr>
              <a:t>paterfamilias</a:t>
            </a:r>
            <a:r>
              <a:rPr lang="en-GB" dirty="0">
                <a:solidFill>
                  <a:schemeClr val="bg1"/>
                </a:solidFill>
              </a:rPr>
              <a:t> - “…</a:t>
            </a:r>
            <a:r>
              <a:rPr lang="en-GB" dirty="0" err="1">
                <a:solidFill>
                  <a:schemeClr val="bg1"/>
                </a:solidFill>
              </a:rPr>
              <a:t>Aulus</a:t>
            </a:r>
            <a:r>
              <a:rPr lang="en-GB" dirty="0">
                <a:solidFill>
                  <a:schemeClr val="bg1"/>
                </a:solidFill>
              </a:rPr>
              <a:t> </a:t>
            </a:r>
            <a:r>
              <a:rPr lang="en-GB" dirty="0" err="1">
                <a:solidFill>
                  <a:schemeClr val="bg1"/>
                </a:solidFill>
              </a:rPr>
              <a:t>Fulvius</a:t>
            </a:r>
            <a:r>
              <a:rPr lang="en-GB" dirty="0">
                <a:solidFill>
                  <a:schemeClr val="bg1"/>
                </a:solidFill>
              </a:rPr>
              <a:t>, a senator, was slain by his own </a:t>
            </a:r>
            <a:r>
              <a:rPr lang="en-GB" dirty="0" smtClean="0">
                <a:solidFill>
                  <a:schemeClr val="bg1"/>
                </a:solidFill>
              </a:rPr>
              <a:t>father… </a:t>
            </a:r>
            <a:r>
              <a:rPr lang="en-GB" dirty="0">
                <a:solidFill>
                  <a:schemeClr val="bg1"/>
                </a:solidFill>
              </a:rPr>
              <a:t>This was the course of affairs at that time.” – </a:t>
            </a:r>
            <a:r>
              <a:rPr lang="en-GB" b="1" dirty="0" err="1">
                <a:solidFill>
                  <a:schemeClr val="bg1"/>
                </a:solidFill>
              </a:rPr>
              <a:t>Dio</a:t>
            </a:r>
            <a:r>
              <a:rPr lang="en-GB" b="1" dirty="0">
                <a:solidFill>
                  <a:schemeClr val="bg1"/>
                </a:solidFill>
              </a:rPr>
              <a:t> Cassius 37.36.</a:t>
            </a:r>
            <a:r>
              <a:rPr lang="en-GB" dirty="0">
                <a:solidFill>
                  <a:schemeClr val="bg1"/>
                </a:solidFill>
              </a:rPr>
              <a:t> (</a:t>
            </a:r>
            <a:r>
              <a:rPr lang="en-GB" dirty="0" err="1">
                <a:solidFill>
                  <a:schemeClr val="bg1"/>
                </a:solidFill>
              </a:rPr>
              <a:t>Cataline</a:t>
            </a:r>
            <a:r>
              <a:rPr lang="en-GB" dirty="0">
                <a:solidFill>
                  <a:schemeClr val="bg1"/>
                </a:solidFill>
              </a:rPr>
              <a:t> Conspiracy</a:t>
            </a:r>
            <a:r>
              <a:rPr lang="en-GB" dirty="0" smtClean="0">
                <a:solidFill>
                  <a:schemeClr val="bg1"/>
                </a:solidFill>
              </a:rPr>
              <a:t>)</a:t>
            </a:r>
          </a:p>
          <a:p>
            <a:pPr lvl="1"/>
            <a:r>
              <a:rPr lang="en-GB" dirty="0" smtClean="0">
                <a:solidFill>
                  <a:schemeClr val="bg1"/>
                </a:solidFill>
              </a:rPr>
              <a:t>“Within </a:t>
            </a:r>
            <a:r>
              <a:rPr lang="en-GB" dirty="0">
                <a:solidFill>
                  <a:schemeClr val="bg1"/>
                </a:solidFill>
              </a:rPr>
              <a:t>my own recollection the people stabbed in the forum with their writing-styles a Roman knight named </a:t>
            </a:r>
            <a:r>
              <a:rPr lang="en-GB" dirty="0" err="1">
                <a:solidFill>
                  <a:schemeClr val="bg1"/>
                </a:solidFill>
              </a:rPr>
              <a:t>Tricho</a:t>
            </a:r>
            <a:r>
              <a:rPr lang="en-GB" dirty="0">
                <a:solidFill>
                  <a:schemeClr val="bg1"/>
                </a:solidFill>
              </a:rPr>
              <a:t>, because he had flogged his son to death: even the authority of Augustus Caesar could hardly save him from the angry clutches of both fathers and </a:t>
            </a:r>
            <a:r>
              <a:rPr lang="en-GB" dirty="0" smtClean="0">
                <a:solidFill>
                  <a:schemeClr val="bg1"/>
                </a:solidFill>
              </a:rPr>
              <a:t>sons…” – </a:t>
            </a:r>
            <a:r>
              <a:rPr lang="en-GB" b="1" dirty="0" smtClean="0">
                <a:solidFill>
                  <a:schemeClr val="bg1"/>
                </a:solidFill>
              </a:rPr>
              <a:t>Seneca </a:t>
            </a:r>
            <a:r>
              <a:rPr lang="en-GB" b="1" i="1" dirty="0" smtClean="0">
                <a:solidFill>
                  <a:schemeClr val="bg1"/>
                </a:solidFill>
              </a:rPr>
              <a:t>Clem. </a:t>
            </a:r>
            <a:r>
              <a:rPr lang="en-GB" b="1" dirty="0" smtClean="0">
                <a:solidFill>
                  <a:schemeClr val="bg1"/>
                </a:solidFill>
              </a:rPr>
              <a:t>1.15.1</a:t>
            </a:r>
            <a:r>
              <a:rPr lang="en-GB" dirty="0" smtClean="0">
                <a:solidFill>
                  <a:schemeClr val="bg1"/>
                </a:solidFill>
              </a:rPr>
              <a:t>.</a:t>
            </a:r>
            <a:endParaRPr lang="en-GB" dirty="0">
              <a:solidFill>
                <a:schemeClr val="bg1"/>
              </a:solidFill>
            </a:endParaRPr>
          </a:p>
          <a:p>
            <a:pPr lvl="1"/>
            <a:endParaRPr lang="en-GB" dirty="0">
              <a:solidFill>
                <a:schemeClr val="bg1"/>
              </a:solidFill>
            </a:endParaRPr>
          </a:p>
          <a:p>
            <a:pPr lvl="1"/>
            <a:endParaRPr lang="en-GB" i="1" dirty="0" smtClean="0">
              <a:solidFill>
                <a:schemeClr val="bg1"/>
              </a:solidFill>
            </a:endParaRPr>
          </a:p>
        </p:txBody>
      </p:sp>
    </p:spTree>
    <p:extLst>
      <p:ext uri="{BB962C8B-B14F-4D97-AF65-F5344CB8AC3E}">
        <p14:creationId xmlns:p14="http://schemas.microsoft.com/office/powerpoint/2010/main" val="292589836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52128"/>
          </a:xfrm>
        </p:spPr>
        <p:txBody>
          <a:bodyPr/>
          <a:lstStyle/>
          <a:p>
            <a:r>
              <a:rPr lang="en-GB" dirty="0" smtClean="0">
                <a:solidFill>
                  <a:schemeClr val="bg1"/>
                </a:solidFill>
              </a:rPr>
              <a:t>Prosecuting Criminals</a:t>
            </a:r>
            <a:endParaRPr lang="en-GB" dirty="0">
              <a:solidFill>
                <a:schemeClr val="bg1"/>
              </a:solidFill>
            </a:endParaRPr>
          </a:p>
        </p:txBody>
      </p:sp>
      <p:sp>
        <p:nvSpPr>
          <p:cNvPr id="3" name="Content Placeholder 2"/>
          <p:cNvSpPr>
            <a:spLocks noGrp="1"/>
          </p:cNvSpPr>
          <p:nvPr>
            <p:ph sz="half" idx="1"/>
          </p:nvPr>
        </p:nvSpPr>
        <p:spPr>
          <a:xfrm>
            <a:off x="0" y="1412776"/>
            <a:ext cx="4644008" cy="5445224"/>
          </a:xfrm>
        </p:spPr>
        <p:txBody>
          <a:bodyPr>
            <a:normAutofit fontScale="77500" lnSpcReduction="20000"/>
          </a:bodyPr>
          <a:lstStyle/>
          <a:p>
            <a:r>
              <a:rPr lang="en-GB" sz="2800" dirty="0" smtClean="0">
                <a:solidFill>
                  <a:schemeClr val="bg1"/>
                </a:solidFill>
              </a:rPr>
              <a:t>Like Athens</a:t>
            </a:r>
            <a:r>
              <a:rPr lang="en-GB" sz="2800" dirty="0" smtClean="0">
                <a:solidFill>
                  <a:schemeClr val="bg1"/>
                </a:solidFill>
              </a:rPr>
              <a:t>, </a:t>
            </a:r>
            <a:r>
              <a:rPr lang="en-GB" sz="2800" dirty="0" smtClean="0">
                <a:solidFill>
                  <a:schemeClr val="bg1"/>
                </a:solidFill>
              </a:rPr>
              <a:t>Rome </a:t>
            </a:r>
            <a:r>
              <a:rPr lang="en-GB" sz="2800" dirty="0" smtClean="0">
                <a:solidFill>
                  <a:schemeClr val="bg1"/>
                </a:solidFill>
              </a:rPr>
              <a:t>did not have a “police” force conducting </a:t>
            </a:r>
            <a:r>
              <a:rPr lang="en-GB" sz="2800" dirty="0" smtClean="0">
                <a:solidFill>
                  <a:schemeClr val="bg1"/>
                </a:solidFill>
              </a:rPr>
              <a:t>investigation and </a:t>
            </a:r>
            <a:r>
              <a:rPr lang="en-GB" sz="2800" dirty="0" smtClean="0">
                <a:solidFill>
                  <a:schemeClr val="bg1"/>
                </a:solidFill>
              </a:rPr>
              <a:t>building a case.</a:t>
            </a:r>
            <a:endParaRPr lang="en-GB" sz="2800" dirty="0" smtClean="0">
              <a:solidFill>
                <a:schemeClr val="bg1"/>
              </a:solidFill>
            </a:endParaRPr>
          </a:p>
          <a:p>
            <a:pPr marL="137160" indent="0">
              <a:buNone/>
            </a:pPr>
            <a:endParaRPr lang="en-GB" sz="1300" dirty="0">
              <a:solidFill>
                <a:schemeClr val="bg1"/>
              </a:solidFill>
            </a:endParaRPr>
          </a:p>
          <a:p>
            <a:pPr marL="137160" indent="0">
              <a:buNone/>
            </a:pPr>
            <a:r>
              <a:rPr lang="en-GB" sz="2800" dirty="0" smtClean="0">
                <a:solidFill>
                  <a:schemeClr val="bg1"/>
                </a:solidFill>
              </a:rPr>
              <a:t>“</a:t>
            </a:r>
            <a:r>
              <a:rPr lang="en-GB" sz="2800" dirty="0">
                <a:solidFill>
                  <a:schemeClr val="bg1"/>
                </a:solidFill>
              </a:rPr>
              <a:t>When anyone summons another before the tribunal of a judge, the latter must, without hesitation, immediately </a:t>
            </a:r>
            <a:r>
              <a:rPr lang="en-GB" sz="2800" dirty="0" smtClean="0">
                <a:solidFill>
                  <a:schemeClr val="bg1"/>
                </a:solidFill>
              </a:rPr>
              <a:t>appear. </a:t>
            </a:r>
            <a:r>
              <a:rPr lang="en-GB" sz="2800" dirty="0">
                <a:solidFill>
                  <a:schemeClr val="bg1"/>
                </a:solidFill>
              </a:rPr>
              <a:t>If, after having been summoned, he does not appear, or refuses to come before the tribunal of the judge, let the party who summoned him call upon any citizens who are present to bear witness</a:t>
            </a:r>
            <a:r>
              <a:rPr lang="en-GB" sz="2800" dirty="0" smtClean="0">
                <a:solidFill>
                  <a:schemeClr val="bg1"/>
                </a:solidFill>
              </a:rPr>
              <a:t>.</a:t>
            </a:r>
            <a:r>
              <a:rPr lang="en-GB" sz="2800" dirty="0">
                <a:solidFill>
                  <a:schemeClr val="bg1"/>
                </a:solidFill>
              </a:rPr>
              <a:t> Then let him seize his reluctant adversary; so that he may be brought into court, as a captive, by apparent force</a:t>
            </a:r>
            <a:r>
              <a:rPr lang="en-GB" sz="2800" dirty="0" smtClean="0">
                <a:solidFill>
                  <a:schemeClr val="bg1"/>
                </a:solidFill>
              </a:rPr>
              <a:t>.” – </a:t>
            </a:r>
            <a:r>
              <a:rPr lang="en-GB" sz="2800" b="1" dirty="0" smtClean="0">
                <a:solidFill>
                  <a:schemeClr val="bg1"/>
                </a:solidFill>
              </a:rPr>
              <a:t>XII Tables 1.1-2</a:t>
            </a:r>
            <a:r>
              <a:rPr lang="en-GB" sz="2800" dirty="0" smtClean="0">
                <a:solidFill>
                  <a:schemeClr val="bg1"/>
                </a:solidFill>
              </a:rPr>
              <a:t>. (c. 450 BC).</a:t>
            </a:r>
          </a:p>
          <a:p>
            <a:pPr marL="137160" indent="0">
              <a:buNone/>
            </a:pPr>
            <a:endParaRPr lang="en-GB" sz="1300" dirty="0">
              <a:solidFill>
                <a:schemeClr val="bg1"/>
              </a:solidFill>
            </a:endParaRPr>
          </a:p>
        </p:txBody>
      </p:sp>
      <p:sp>
        <p:nvSpPr>
          <p:cNvPr id="4" name="Content Placeholder 3"/>
          <p:cNvSpPr>
            <a:spLocks noGrp="1"/>
          </p:cNvSpPr>
          <p:nvPr>
            <p:ph sz="half" idx="2"/>
          </p:nvPr>
        </p:nvSpPr>
        <p:spPr>
          <a:xfrm>
            <a:off x="4499992" y="1340768"/>
            <a:ext cx="4536504" cy="5472608"/>
          </a:xfrm>
        </p:spPr>
        <p:txBody>
          <a:bodyPr>
            <a:normAutofit fontScale="77500" lnSpcReduction="20000"/>
          </a:bodyPr>
          <a:lstStyle/>
          <a:p>
            <a:r>
              <a:rPr lang="en-GB" sz="3400" dirty="0">
                <a:solidFill>
                  <a:schemeClr val="bg1"/>
                </a:solidFill>
              </a:rPr>
              <a:t>A Julian Law protected the defendant from being prohibited </a:t>
            </a:r>
            <a:r>
              <a:rPr lang="en-GB" sz="3400" dirty="0" smtClean="0">
                <a:solidFill>
                  <a:schemeClr val="bg1"/>
                </a:solidFill>
              </a:rPr>
              <a:t>in attending </a:t>
            </a:r>
            <a:r>
              <a:rPr lang="en-GB" sz="3400" dirty="0">
                <a:solidFill>
                  <a:schemeClr val="bg1"/>
                </a:solidFill>
              </a:rPr>
              <a:t>the trail. – </a:t>
            </a:r>
            <a:r>
              <a:rPr lang="en-GB" sz="3400" b="1" i="1" dirty="0">
                <a:solidFill>
                  <a:schemeClr val="bg1"/>
                </a:solidFill>
              </a:rPr>
              <a:t>Digest </a:t>
            </a:r>
            <a:r>
              <a:rPr lang="en-GB" sz="3400" b="1" dirty="0">
                <a:solidFill>
                  <a:schemeClr val="bg1"/>
                </a:solidFill>
              </a:rPr>
              <a:t>48.6.8. </a:t>
            </a:r>
          </a:p>
          <a:p>
            <a:endParaRPr lang="en-GB" sz="600" b="1" dirty="0">
              <a:solidFill>
                <a:schemeClr val="bg1"/>
              </a:solidFill>
            </a:endParaRPr>
          </a:p>
          <a:p>
            <a:r>
              <a:rPr lang="en-GB" sz="3400" dirty="0">
                <a:solidFill>
                  <a:schemeClr val="bg1"/>
                </a:solidFill>
              </a:rPr>
              <a:t>The </a:t>
            </a:r>
            <a:r>
              <a:rPr lang="en-GB" sz="3400" i="1" dirty="0" err="1">
                <a:solidFill>
                  <a:schemeClr val="bg1"/>
                </a:solidFill>
              </a:rPr>
              <a:t>publica</a:t>
            </a:r>
            <a:r>
              <a:rPr lang="en-GB" sz="3400" i="1" dirty="0">
                <a:solidFill>
                  <a:schemeClr val="bg1"/>
                </a:solidFill>
              </a:rPr>
              <a:t> </a:t>
            </a:r>
            <a:r>
              <a:rPr lang="en-GB" sz="3400" i="1" dirty="0" err="1">
                <a:solidFill>
                  <a:schemeClr val="bg1"/>
                </a:solidFill>
              </a:rPr>
              <a:t>iudica</a:t>
            </a:r>
            <a:r>
              <a:rPr lang="en-GB" sz="3400" i="1" dirty="0">
                <a:solidFill>
                  <a:schemeClr val="bg1"/>
                </a:solidFill>
              </a:rPr>
              <a:t> </a:t>
            </a:r>
            <a:r>
              <a:rPr lang="en-GB" sz="3400" dirty="0">
                <a:solidFill>
                  <a:schemeClr val="bg1"/>
                </a:solidFill>
              </a:rPr>
              <a:t>maintained the requirement that </a:t>
            </a:r>
            <a:r>
              <a:rPr lang="en-GB" sz="3400" dirty="0" smtClean="0">
                <a:solidFill>
                  <a:schemeClr val="bg1"/>
                </a:solidFill>
              </a:rPr>
              <a:t>accusers </a:t>
            </a:r>
            <a:r>
              <a:rPr lang="en-GB" sz="3400" dirty="0">
                <a:solidFill>
                  <a:schemeClr val="bg1"/>
                </a:solidFill>
              </a:rPr>
              <a:t>had to be present, and </a:t>
            </a:r>
            <a:r>
              <a:rPr lang="en-GB" sz="3400" dirty="0" smtClean="0">
                <a:solidFill>
                  <a:schemeClr val="bg1"/>
                </a:solidFill>
              </a:rPr>
              <a:t>that defendants </a:t>
            </a:r>
            <a:r>
              <a:rPr lang="en-GB" sz="3400" dirty="0">
                <a:solidFill>
                  <a:schemeClr val="bg1"/>
                </a:solidFill>
              </a:rPr>
              <a:t>had the right to confront them.</a:t>
            </a:r>
          </a:p>
          <a:p>
            <a:endParaRPr lang="en-GB" sz="600" dirty="0">
              <a:solidFill>
                <a:schemeClr val="bg1"/>
              </a:solidFill>
            </a:endParaRPr>
          </a:p>
          <a:p>
            <a:r>
              <a:rPr lang="en-GB" sz="3400" i="1" dirty="0" err="1" smtClean="0">
                <a:solidFill>
                  <a:schemeClr val="bg1"/>
                </a:solidFill>
              </a:rPr>
              <a:t>maiestas</a:t>
            </a:r>
            <a:r>
              <a:rPr lang="en-GB" sz="3400" i="1" dirty="0" smtClean="0">
                <a:solidFill>
                  <a:schemeClr val="bg1"/>
                </a:solidFill>
              </a:rPr>
              <a:t> </a:t>
            </a:r>
            <a:r>
              <a:rPr lang="en-GB" sz="3400" dirty="0" smtClean="0">
                <a:solidFill>
                  <a:schemeClr val="bg1"/>
                </a:solidFill>
              </a:rPr>
              <a:t>(</a:t>
            </a:r>
            <a:r>
              <a:rPr lang="en-GB" sz="3400" dirty="0">
                <a:solidFill>
                  <a:schemeClr val="bg1"/>
                </a:solidFill>
              </a:rPr>
              <a:t>treason) </a:t>
            </a:r>
            <a:r>
              <a:rPr lang="en-GB" sz="3400" dirty="0" smtClean="0">
                <a:solidFill>
                  <a:schemeClr val="bg1"/>
                </a:solidFill>
              </a:rPr>
              <a:t>trials – </a:t>
            </a:r>
            <a:r>
              <a:rPr lang="en-GB" sz="3400" dirty="0" smtClean="0">
                <a:solidFill>
                  <a:schemeClr val="bg1"/>
                </a:solidFill>
              </a:rPr>
              <a:t>date from the </a:t>
            </a:r>
            <a:r>
              <a:rPr lang="en-GB" sz="3400" dirty="0" smtClean="0">
                <a:solidFill>
                  <a:schemeClr val="bg1"/>
                </a:solidFill>
              </a:rPr>
              <a:t>Republic, but of fundamental importance in the Imperial period. </a:t>
            </a:r>
            <a:endParaRPr lang="en-GB" sz="3400" dirty="0">
              <a:solidFill>
                <a:schemeClr val="bg1"/>
              </a:solidFill>
            </a:endParaRPr>
          </a:p>
          <a:p>
            <a:endParaRPr lang="en-GB" dirty="0"/>
          </a:p>
        </p:txBody>
      </p:sp>
    </p:spTree>
    <p:extLst>
      <p:ext uri="{BB962C8B-B14F-4D97-AF65-F5344CB8AC3E}">
        <p14:creationId xmlns:p14="http://schemas.microsoft.com/office/powerpoint/2010/main" val="144617992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lstStyle/>
          <a:p>
            <a:r>
              <a:rPr lang="en-GB" dirty="0" smtClean="0">
                <a:solidFill>
                  <a:schemeClr val="bg1"/>
                </a:solidFill>
              </a:rPr>
              <a:t>Condemnation</a:t>
            </a:r>
            <a:endParaRPr lang="en-GB" dirty="0">
              <a:solidFill>
                <a:schemeClr val="bg1"/>
              </a:solidFill>
            </a:endParaRPr>
          </a:p>
        </p:txBody>
      </p:sp>
      <p:sp>
        <p:nvSpPr>
          <p:cNvPr id="3" name="Content Placeholder 2"/>
          <p:cNvSpPr>
            <a:spLocks noGrp="1"/>
          </p:cNvSpPr>
          <p:nvPr>
            <p:ph idx="1"/>
          </p:nvPr>
        </p:nvSpPr>
        <p:spPr>
          <a:xfrm>
            <a:off x="107504" y="1412776"/>
            <a:ext cx="8856984" cy="5328592"/>
          </a:xfrm>
        </p:spPr>
        <p:txBody>
          <a:bodyPr>
            <a:normAutofit fontScale="92500" lnSpcReduction="20000"/>
          </a:bodyPr>
          <a:lstStyle/>
          <a:p>
            <a:pPr marL="137160" indent="0">
              <a:buNone/>
            </a:pPr>
            <a:r>
              <a:rPr lang="en-GB" dirty="0" smtClean="0">
                <a:solidFill>
                  <a:schemeClr val="bg1"/>
                </a:solidFill>
              </a:rPr>
              <a:t>“The </a:t>
            </a:r>
            <a:r>
              <a:rPr lang="en-GB" dirty="0">
                <a:solidFill>
                  <a:schemeClr val="bg1"/>
                </a:solidFill>
              </a:rPr>
              <a:t>stages of capital punishments are more or less as follows. </a:t>
            </a:r>
            <a:r>
              <a:rPr lang="en-GB" b="1" dirty="0">
                <a:solidFill>
                  <a:schemeClr val="bg1"/>
                </a:solidFill>
              </a:rPr>
              <a:t>The extreme penalty is held to be condemnation to the gallows. There is also burning alive</a:t>
            </a:r>
            <a:r>
              <a:rPr lang="en-GB" dirty="0">
                <a:solidFill>
                  <a:schemeClr val="bg1"/>
                </a:solidFill>
              </a:rPr>
              <a:t>; this, however, though deservedly included in the term "extreme penalty” is yet regarded as following after the first, because this class of punishment was devised at a later time. Also </a:t>
            </a:r>
            <a:r>
              <a:rPr lang="en-GB" b="1" dirty="0">
                <a:solidFill>
                  <a:schemeClr val="bg1"/>
                </a:solidFill>
              </a:rPr>
              <a:t>there is beheading</a:t>
            </a:r>
            <a:r>
              <a:rPr lang="en-GB" dirty="0">
                <a:solidFill>
                  <a:schemeClr val="bg1"/>
                </a:solidFill>
              </a:rPr>
              <a:t>. </a:t>
            </a:r>
            <a:r>
              <a:rPr lang="en-GB" b="1" dirty="0">
                <a:solidFill>
                  <a:schemeClr val="bg1"/>
                </a:solidFill>
              </a:rPr>
              <a:t>Then, the next punishment after death is sentencing to the mines; after that, deportation to an </a:t>
            </a:r>
            <a:r>
              <a:rPr lang="en-GB" b="1" dirty="0" smtClean="0">
                <a:solidFill>
                  <a:schemeClr val="bg1"/>
                </a:solidFill>
              </a:rPr>
              <a:t>island</a:t>
            </a:r>
            <a:r>
              <a:rPr lang="en-GB" dirty="0" smtClean="0">
                <a:solidFill>
                  <a:schemeClr val="bg1"/>
                </a:solidFill>
              </a:rPr>
              <a:t>…</a:t>
            </a:r>
            <a:r>
              <a:rPr lang="en-GB" dirty="0"/>
              <a:t> </a:t>
            </a:r>
            <a:r>
              <a:rPr lang="en-GB" dirty="0">
                <a:solidFill>
                  <a:schemeClr val="bg1"/>
                </a:solidFill>
              </a:rPr>
              <a:t>such as relegation, for a period  or permanently, or to an island, or when someone is handed over to forced labour, or punished  by </a:t>
            </a:r>
            <a:r>
              <a:rPr lang="en-GB" dirty="0" smtClean="0">
                <a:solidFill>
                  <a:schemeClr val="bg1"/>
                </a:solidFill>
              </a:rPr>
              <a:t>beating </a:t>
            </a:r>
            <a:r>
              <a:rPr lang="en-GB" dirty="0">
                <a:solidFill>
                  <a:schemeClr val="bg1"/>
                </a:solidFill>
              </a:rPr>
              <a:t>with rods. </a:t>
            </a:r>
            <a:r>
              <a:rPr lang="en-GB" b="1" dirty="0">
                <a:solidFill>
                  <a:schemeClr val="bg1"/>
                </a:solidFill>
              </a:rPr>
              <a:t>It is not the custom for all persons to be beaten with rods, but only freemen of the poorer classes; men of higher status are not subject to beating with rods</a:t>
            </a:r>
            <a:r>
              <a:rPr lang="en-GB" dirty="0">
                <a:solidFill>
                  <a:schemeClr val="bg1"/>
                </a:solidFill>
              </a:rPr>
              <a:t>, as is specifically laid down in imperial rescripts</a:t>
            </a:r>
            <a:r>
              <a:rPr lang="en-GB" dirty="0" smtClean="0">
                <a:solidFill>
                  <a:schemeClr val="bg1"/>
                </a:solidFill>
              </a:rPr>
              <a:t>.” - </a:t>
            </a:r>
            <a:r>
              <a:rPr lang="en-GB" b="1" i="1" dirty="0">
                <a:solidFill>
                  <a:schemeClr val="bg1"/>
                </a:solidFill>
              </a:rPr>
              <a:t>Digest </a:t>
            </a:r>
            <a:r>
              <a:rPr lang="en-GB" b="1" dirty="0" smtClean="0">
                <a:solidFill>
                  <a:schemeClr val="bg1"/>
                </a:solidFill>
              </a:rPr>
              <a:t>48.19.28.1-2 </a:t>
            </a:r>
            <a:r>
              <a:rPr lang="en-GB" dirty="0" smtClean="0">
                <a:solidFill>
                  <a:schemeClr val="bg1"/>
                </a:solidFill>
              </a:rPr>
              <a:t>(</a:t>
            </a:r>
            <a:r>
              <a:rPr lang="en-GB" dirty="0" err="1" smtClean="0">
                <a:solidFill>
                  <a:schemeClr val="bg1"/>
                </a:solidFill>
              </a:rPr>
              <a:t>Callistratus</a:t>
            </a:r>
            <a:r>
              <a:rPr lang="en-GB" dirty="0" smtClean="0">
                <a:solidFill>
                  <a:schemeClr val="bg1"/>
                </a:solidFill>
              </a:rPr>
              <a:t>). </a:t>
            </a:r>
            <a:r>
              <a:rPr lang="en-GB" b="1" dirty="0" smtClean="0">
                <a:solidFill>
                  <a:schemeClr val="bg1"/>
                </a:solidFill>
              </a:rPr>
              <a:t> </a:t>
            </a:r>
            <a:endParaRPr lang="en-GB" dirty="0">
              <a:solidFill>
                <a:schemeClr val="bg1"/>
              </a:solidFill>
            </a:endParaRPr>
          </a:p>
          <a:p>
            <a:pPr marL="137160" indent="0">
              <a:buNone/>
            </a:pPr>
            <a:endParaRPr lang="en-GB" dirty="0">
              <a:solidFill>
                <a:schemeClr val="bg1"/>
              </a:solidFill>
            </a:endParaRPr>
          </a:p>
        </p:txBody>
      </p:sp>
    </p:spTree>
    <p:extLst>
      <p:ext uri="{BB962C8B-B14F-4D97-AF65-F5344CB8AC3E}">
        <p14:creationId xmlns:p14="http://schemas.microsoft.com/office/powerpoint/2010/main" val="386498085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Jail Break</a:t>
            </a:r>
            <a:endParaRPr lang="en-GB" dirty="0">
              <a:solidFill>
                <a:schemeClr val="bg1"/>
              </a:solidFill>
            </a:endParaRPr>
          </a:p>
        </p:txBody>
      </p:sp>
      <p:sp>
        <p:nvSpPr>
          <p:cNvPr id="3" name="Content Placeholder 2"/>
          <p:cNvSpPr>
            <a:spLocks noGrp="1"/>
          </p:cNvSpPr>
          <p:nvPr>
            <p:ph idx="1"/>
          </p:nvPr>
        </p:nvSpPr>
        <p:spPr>
          <a:xfrm>
            <a:off x="323528" y="1600200"/>
            <a:ext cx="8496944" cy="4709160"/>
          </a:xfrm>
        </p:spPr>
        <p:txBody>
          <a:bodyPr>
            <a:normAutofit/>
          </a:bodyPr>
          <a:lstStyle/>
          <a:p>
            <a:pPr marL="137160" indent="0">
              <a:buNone/>
            </a:pPr>
            <a:r>
              <a:rPr lang="en-GB" sz="3200" dirty="0" smtClean="0">
                <a:solidFill>
                  <a:schemeClr val="bg1"/>
                </a:solidFill>
              </a:rPr>
              <a:t>“…those </a:t>
            </a:r>
            <a:r>
              <a:rPr lang="en-GB" sz="3200" dirty="0">
                <a:solidFill>
                  <a:schemeClr val="bg1"/>
                </a:solidFill>
              </a:rPr>
              <a:t>who </a:t>
            </a:r>
            <a:r>
              <a:rPr lang="en-GB" sz="3200" dirty="0" smtClean="0">
                <a:solidFill>
                  <a:schemeClr val="bg1"/>
                </a:solidFill>
              </a:rPr>
              <a:t>break </a:t>
            </a:r>
            <a:r>
              <a:rPr lang="en-GB" sz="3200" dirty="0">
                <a:solidFill>
                  <a:schemeClr val="bg1"/>
                </a:solidFill>
              </a:rPr>
              <a:t>out of </a:t>
            </a:r>
            <a:r>
              <a:rPr lang="en-GB" sz="3200" dirty="0" smtClean="0">
                <a:solidFill>
                  <a:schemeClr val="bg1"/>
                </a:solidFill>
              </a:rPr>
              <a:t>prison and </a:t>
            </a:r>
            <a:r>
              <a:rPr lang="en-GB" sz="3200" dirty="0">
                <a:solidFill>
                  <a:schemeClr val="bg1"/>
                </a:solidFill>
              </a:rPr>
              <a:t>escape are to be punished. And </a:t>
            </a:r>
            <a:r>
              <a:rPr lang="en-GB" sz="3200" dirty="0" err="1">
                <a:solidFill>
                  <a:schemeClr val="bg1"/>
                </a:solidFill>
              </a:rPr>
              <a:t>Saturninus</a:t>
            </a:r>
            <a:r>
              <a:rPr lang="en-GB" sz="3200" dirty="0">
                <a:solidFill>
                  <a:schemeClr val="bg1"/>
                </a:solidFill>
              </a:rPr>
              <a:t> endorses the view that those who break out of </a:t>
            </a:r>
            <a:r>
              <a:rPr lang="en-GB" sz="3200" dirty="0" smtClean="0">
                <a:solidFill>
                  <a:schemeClr val="bg1"/>
                </a:solidFill>
              </a:rPr>
              <a:t>prison</a:t>
            </a:r>
            <a:r>
              <a:rPr lang="en-GB" sz="3200" dirty="0">
                <a:solidFill>
                  <a:schemeClr val="bg1"/>
                </a:solidFill>
              </a:rPr>
              <a:t>, whether by breaking down the doors or through </a:t>
            </a:r>
            <a:r>
              <a:rPr lang="en-GB" sz="3200" dirty="0" smtClean="0">
                <a:solidFill>
                  <a:schemeClr val="bg1"/>
                </a:solidFill>
              </a:rPr>
              <a:t>a conspiracy </a:t>
            </a:r>
            <a:r>
              <a:rPr lang="en-GB" sz="3200" dirty="0">
                <a:solidFill>
                  <a:schemeClr val="bg1"/>
                </a:solidFill>
              </a:rPr>
              <a:t>with others detained like themselves, are to be punished by death; but if they escape through the laxity of the jailers, their punishment should  be less </a:t>
            </a:r>
            <a:r>
              <a:rPr lang="en-GB" sz="3200" dirty="0" smtClean="0">
                <a:solidFill>
                  <a:schemeClr val="bg1"/>
                </a:solidFill>
              </a:rPr>
              <a:t>severe.” – </a:t>
            </a:r>
            <a:r>
              <a:rPr lang="en-GB" sz="3200" b="1" i="1" dirty="0" smtClean="0">
                <a:solidFill>
                  <a:schemeClr val="bg1"/>
                </a:solidFill>
              </a:rPr>
              <a:t>Digest </a:t>
            </a:r>
            <a:r>
              <a:rPr lang="en-GB" sz="3200" b="1" dirty="0" smtClean="0">
                <a:solidFill>
                  <a:schemeClr val="bg1"/>
                </a:solidFill>
              </a:rPr>
              <a:t>47.18.1 </a:t>
            </a:r>
            <a:r>
              <a:rPr lang="en-GB" sz="3200" dirty="0" smtClean="0">
                <a:solidFill>
                  <a:schemeClr val="bg1"/>
                </a:solidFill>
              </a:rPr>
              <a:t>(Ulpian).</a:t>
            </a:r>
            <a:endParaRPr lang="en-GB" sz="3200" dirty="0">
              <a:solidFill>
                <a:schemeClr val="bg1"/>
              </a:solidFill>
            </a:endParaRPr>
          </a:p>
        </p:txBody>
      </p:sp>
    </p:spTree>
    <p:extLst>
      <p:ext uri="{BB962C8B-B14F-4D97-AF65-F5344CB8AC3E}">
        <p14:creationId xmlns:p14="http://schemas.microsoft.com/office/powerpoint/2010/main" val="404375989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301006"/>
          </a:xfrm>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0" y="1340768"/>
            <a:ext cx="9144000" cy="5517232"/>
          </a:xfrm>
        </p:spPr>
        <p:txBody>
          <a:bodyPr>
            <a:normAutofit fontScale="92500" lnSpcReduction="10000"/>
          </a:bodyPr>
          <a:lstStyle/>
          <a:p>
            <a:r>
              <a:rPr lang="en-GB" dirty="0" smtClean="0">
                <a:solidFill>
                  <a:schemeClr val="bg1"/>
                </a:solidFill>
              </a:rPr>
              <a:t>Fisher, N. 1999</a:t>
            </a:r>
            <a:r>
              <a:rPr lang="en-GB" dirty="0">
                <a:solidFill>
                  <a:schemeClr val="bg1"/>
                </a:solidFill>
              </a:rPr>
              <a:t>:</a:t>
            </a:r>
            <a:r>
              <a:rPr lang="en-GB" dirty="0" smtClean="0">
                <a:solidFill>
                  <a:schemeClr val="bg1"/>
                </a:solidFill>
              </a:rPr>
              <a:t> ‘Workshop of Villains’: Was there much organised Crime in Classical Athens’. In Hopwood, K. (ed.), </a:t>
            </a:r>
            <a:r>
              <a:rPr lang="en-GB" i="1" dirty="0" smtClean="0">
                <a:solidFill>
                  <a:schemeClr val="bg1"/>
                </a:solidFill>
              </a:rPr>
              <a:t>Organised Crime in Antiquity </a:t>
            </a:r>
            <a:r>
              <a:rPr lang="en-GB" dirty="0" smtClean="0">
                <a:solidFill>
                  <a:schemeClr val="bg1"/>
                </a:solidFill>
              </a:rPr>
              <a:t>(London: Classical Press of Wales): 53-96.</a:t>
            </a:r>
          </a:p>
          <a:p>
            <a:endParaRPr lang="en-GB" sz="600" dirty="0">
              <a:solidFill>
                <a:schemeClr val="bg1"/>
              </a:solidFill>
            </a:endParaRPr>
          </a:p>
          <a:p>
            <a:r>
              <a:rPr lang="en-GB" dirty="0" smtClean="0">
                <a:solidFill>
                  <a:schemeClr val="bg1"/>
                </a:solidFill>
              </a:rPr>
              <a:t>Hunter, V. 1997</a:t>
            </a:r>
            <a:r>
              <a:rPr lang="en-GB" dirty="0">
                <a:solidFill>
                  <a:schemeClr val="bg1"/>
                </a:solidFill>
              </a:rPr>
              <a:t>:</a:t>
            </a:r>
            <a:r>
              <a:rPr lang="en-GB" dirty="0" smtClean="0">
                <a:solidFill>
                  <a:schemeClr val="bg1"/>
                </a:solidFill>
              </a:rPr>
              <a:t> ‘The Prison of Athens: A Comparative Perspective’. </a:t>
            </a:r>
            <a:r>
              <a:rPr lang="en-GB" i="1" dirty="0" smtClean="0">
                <a:solidFill>
                  <a:schemeClr val="bg1"/>
                </a:solidFill>
              </a:rPr>
              <a:t>Phoenix </a:t>
            </a:r>
            <a:r>
              <a:rPr lang="en-GB" dirty="0" smtClean="0">
                <a:solidFill>
                  <a:schemeClr val="bg1"/>
                </a:solidFill>
              </a:rPr>
              <a:t>51 (3/4): 296-326.</a:t>
            </a:r>
          </a:p>
          <a:p>
            <a:endParaRPr lang="en-GB" sz="600" dirty="0" smtClean="0">
              <a:solidFill>
                <a:schemeClr val="bg1"/>
              </a:solidFill>
            </a:endParaRPr>
          </a:p>
          <a:p>
            <a:r>
              <a:rPr lang="en-GB" dirty="0" smtClean="0">
                <a:solidFill>
                  <a:schemeClr val="bg1"/>
                </a:solidFill>
              </a:rPr>
              <a:t>Harris</a:t>
            </a:r>
            <a:r>
              <a:rPr lang="en-GB" dirty="0">
                <a:solidFill>
                  <a:schemeClr val="bg1"/>
                </a:solidFill>
              </a:rPr>
              <a:t>, J. (2007) </a:t>
            </a:r>
            <a:r>
              <a:rPr lang="en-GB" i="1" dirty="0">
                <a:solidFill>
                  <a:schemeClr val="bg1"/>
                </a:solidFill>
              </a:rPr>
              <a:t>Law and Crime in the Roman World </a:t>
            </a:r>
            <a:r>
              <a:rPr lang="en-GB" dirty="0">
                <a:solidFill>
                  <a:schemeClr val="bg1"/>
                </a:solidFill>
              </a:rPr>
              <a:t>(Cambridge: Cambridge University Press). </a:t>
            </a:r>
          </a:p>
          <a:p>
            <a:endParaRPr lang="en-GB" sz="600" dirty="0">
              <a:solidFill>
                <a:schemeClr val="bg1"/>
              </a:solidFill>
            </a:endParaRPr>
          </a:p>
          <a:p>
            <a:r>
              <a:rPr lang="en-GB" dirty="0" err="1">
                <a:solidFill>
                  <a:schemeClr val="bg1"/>
                </a:solidFill>
              </a:rPr>
              <a:t>Nippel</a:t>
            </a:r>
            <a:r>
              <a:rPr lang="en-GB" dirty="0">
                <a:solidFill>
                  <a:schemeClr val="bg1"/>
                </a:solidFill>
              </a:rPr>
              <a:t>, W. (1984) ‘Policing Rome’. </a:t>
            </a:r>
            <a:r>
              <a:rPr lang="en-GB" i="1" dirty="0" smtClean="0">
                <a:solidFill>
                  <a:schemeClr val="bg1"/>
                </a:solidFill>
              </a:rPr>
              <a:t>JRS</a:t>
            </a:r>
            <a:r>
              <a:rPr lang="en-GB" dirty="0" smtClean="0">
                <a:solidFill>
                  <a:schemeClr val="bg1"/>
                </a:solidFill>
              </a:rPr>
              <a:t> </a:t>
            </a:r>
            <a:r>
              <a:rPr lang="en-GB" dirty="0">
                <a:solidFill>
                  <a:schemeClr val="bg1"/>
                </a:solidFill>
              </a:rPr>
              <a:t>74: 20-29.</a:t>
            </a:r>
          </a:p>
          <a:p>
            <a:endParaRPr lang="en-GB" sz="600" dirty="0">
              <a:solidFill>
                <a:schemeClr val="bg1"/>
              </a:solidFill>
            </a:endParaRPr>
          </a:p>
          <a:p>
            <a:r>
              <a:rPr lang="en-GB" dirty="0">
                <a:solidFill>
                  <a:schemeClr val="bg1"/>
                </a:solidFill>
              </a:rPr>
              <a:t>v</a:t>
            </a:r>
            <a:r>
              <a:rPr lang="en-GB" dirty="0" smtClean="0">
                <a:solidFill>
                  <a:schemeClr val="bg1"/>
                </a:solidFill>
              </a:rPr>
              <a:t>an </a:t>
            </a:r>
            <a:r>
              <a:rPr lang="en-GB" dirty="0" err="1">
                <a:solidFill>
                  <a:schemeClr val="bg1"/>
                </a:solidFill>
              </a:rPr>
              <a:t>Wees</a:t>
            </a:r>
            <a:r>
              <a:rPr lang="en-GB" dirty="0">
                <a:solidFill>
                  <a:schemeClr val="bg1"/>
                </a:solidFill>
              </a:rPr>
              <a:t>, H. 1999: ‘The Mafia of Early Greece: Violent exploitation in the seventh and sixth centuries BC’. In Hopwood, K. (ed.), </a:t>
            </a:r>
            <a:r>
              <a:rPr lang="en-GB" i="1" dirty="0">
                <a:solidFill>
                  <a:schemeClr val="bg1"/>
                </a:solidFill>
              </a:rPr>
              <a:t>Organised Crime in Antiquity </a:t>
            </a:r>
            <a:r>
              <a:rPr lang="en-GB" dirty="0">
                <a:solidFill>
                  <a:schemeClr val="bg1"/>
                </a:solidFill>
              </a:rPr>
              <a:t>(London: Classical Press of Wales): 1-51. </a:t>
            </a:r>
          </a:p>
          <a:p>
            <a:endParaRPr lang="en-GB" dirty="0">
              <a:solidFill>
                <a:schemeClr val="bg1"/>
              </a:solidFill>
            </a:endParaRPr>
          </a:p>
        </p:txBody>
      </p:sp>
    </p:spTree>
    <p:extLst>
      <p:ext uri="{BB962C8B-B14F-4D97-AF65-F5344CB8AC3E}">
        <p14:creationId xmlns:p14="http://schemas.microsoft.com/office/powerpoint/2010/main" val="77319357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530</TotalTime>
  <Words>2209</Words>
  <Application>Microsoft Office PowerPoint</Application>
  <PresentationFormat>On-screen Show (4:3)</PresentationFormat>
  <Paragraphs>163</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Book Antiqua</vt:lpstr>
      <vt:lpstr>Lucida Sans</vt:lpstr>
      <vt:lpstr>Wingdings</vt:lpstr>
      <vt:lpstr>Wingdings 2</vt:lpstr>
      <vt:lpstr>Wingdings 3</vt:lpstr>
      <vt:lpstr>Apex</vt:lpstr>
      <vt:lpstr>Athens and Rome: Life and Culture in Classical Antiquity</vt:lpstr>
      <vt:lpstr>Defining Crime</vt:lpstr>
      <vt:lpstr>Evidence</vt:lpstr>
      <vt:lpstr>Early Athenian Society</vt:lpstr>
      <vt:lpstr>PowerPoint Presentation</vt:lpstr>
      <vt:lpstr>PowerPoint Presentation</vt:lpstr>
      <vt:lpstr>Causes of Crime</vt:lpstr>
      <vt:lpstr>“Policing” in Athens</vt:lpstr>
      <vt:lpstr>Scythian Archers </vt:lpstr>
      <vt:lpstr>The “Eleven”</vt:lpstr>
      <vt:lpstr>Punishments</vt:lpstr>
      <vt:lpstr>PowerPoint Presentation</vt:lpstr>
      <vt:lpstr>Prison in Athens</vt:lpstr>
      <vt:lpstr>Modern Images of Prison</vt:lpstr>
      <vt:lpstr>Conditions in Prison</vt:lpstr>
      <vt:lpstr>Jail Break</vt:lpstr>
      <vt:lpstr>Location of the Prison</vt:lpstr>
      <vt:lpstr>PowerPoint Presentation</vt:lpstr>
      <vt:lpstr>Crime and Punishment in Rome</vt:lpstr>
      <vt:lpstr>Prosecuting Criminals</vt:lpstr>
      <vt:lpstr>Condemnation</vt:lpstr>
      <vt:lpstr>Jail Break</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UCS</dc:creator>
  <cp:lastModifiedBy>Matthew Cobb</cp:lastModifiedBy>
  <cp:revision>85</cp:revision>
  <dcterms:created xsi:type="dcterms:W3CDTF">2014-02-20T14:53:36Z</dcterms:created>
  <dcterms:modified xsi:type="dcterms:W3CDTF">2017-04-21T11:19:01Z</dcterms:modified>
</cp:coreProperties>
</file>