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62" r:id="rId4"/>
    <p:sldId id="257" r:id="rId5"/>
    <p:sldId id="258" r:id="rId6"/>
    <p:sldId id="261" r:id="rId7"/>
    <p:sldId id="264" r:id="rId8"/>
    <p:sldId id="265" r:id="rId9"/>
    <p:sldId id="267" r:id="rId10"/>
    <p:sldId id="269" r:id="rId11"/>
    <p:sldId id="270" r:id="rId12"/>
    <p:sldId id="272" r:id="rId13"/>
    <p:sldId id="27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3" autoAdjust="0"/>
    <p:restoredTop sz="94660"/>
  </p:normalViewPr>
  <p:slideViewPr>
    <p:cSldViewPr snapToGrid="0" showGuides="1">
      <p:cViewPr varScale="1">
        <p:scale>
          <a:sx n="43" d="100"/>
          <a:sy n="43" d="100"/>
        </p:scale>
        <p:origin x="72" y="4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3CFCA8-9C61-4E82-84F3-25347DB75DBB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AB3E74-0AAD-42C6-9535-04127B91E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58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B3E74-0AAD-42C6-9535-04127B91E8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819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93700" ty="-82550" sx="35000" sy="3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0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393700" ty="-82550" sx="35000" sy="3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37895-19DD-4550-8D9E-08BB4C1292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Comparison between the way in which male and female antagonists are presented in homers’ odyssey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57D4E9-B9F6-424F-80A6-26B01F646C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/>
          <a:lstStyle/>
          <a:p>
            <a:r>
              <a:rPr lang="en-GB" dirty="0"/>
              <a:t>Lilian Earp</a:t>
            </a:r>
          </a:p>
          <a:p>
            <a:r>
              <a:rPr lang="en-GB" dirty="0"/>
              <a:t>1800301</a:t>
            </a:r>
          </a:p>
          <a:p>
            <a:r>
              <a:rPr lang="en-GB" dirty="0"/>
              <a:t>Myth and Art</a:t>
            </a:r>
          </a:p>
          <a:p>
            <a:r>
              <a:rPr lang="en-GB" dirty="0"/>
              <a:t>HPAH4002</a:t>
            </a:r>
          </a:p>
        </p:txBody>
      </p:sp>
    </p:spTree>
    <p:extLst>
      <p:ext uri="{BB962C8B-B14F-4D97-AF65-F5344CB8AC3E}">
        <p14:creationId xmlns:p14="http://schemas.microsoft.com/office/powerpoint/2010/main" val="3462014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AA04A-9CCD-4BE8-AC28-EED6EBEFB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B4F82-CFFC-4AA5-889A-2DA38FBDB1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Interested in the differing ways in which Male and Female monsters are presented and talked about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Antagonists give a wider range of Male opposition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err="1"/>
              <a:t>Polyphemeus</a:t>
            </a:r>
            <a:r>
              <a:rPr lang="en-GB" dirty="0"/>
              <a:t> is the only male ‘monster’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Gods and Monsters are not talked about in the same way, which can complicate comparisons.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867C5A-7152-4014-9765-2CC5A25766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819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11803-6B4B-4C93-A13A-95AB4A5A0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Actions and descriptions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0891A5-17F2-4EA5-B9DA-B6AB2ECD99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Female Antagonists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658F6-3338-4209-8F41-BDF52D87C0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numCol="2">
            <a:normAutofit/>
          </a:bodyPr>
          <a:lstStyle/>
          <a:p>
            <a:r>
              <a:rPr lang="en-GB" dirty="0"/>
              <a:t>Dreadful</a:t>
            </a:r>
          </a:p>
          <a:p>
            <a:r>
              <a:rPr lang="en-GB" dirty="0"/>
              <a:t>Repulsive</a:t>
            </a:r>
          </a:p>
          <a:p>
            <a:r>
              <a:rPr lang="en-GB" dirty="0"/>
              <a:t>Bewitch</a:t>
            </a:r>
          </a:p>
          <a:p>
            <a:r>
              <a:rPr lang="en-GB" dirty="0"/>
              <a:t>Dread</a:t>
            </a:r>
          </a:p>
          <a:p>
            <a:r>
              <a:rPr lang="en-GB" dirty="0"/>
              <a:t>Awesome</a:t>
            </a:r>
          </a:p>
          <a:p>
            <a:r>
              <a:rPr lang="en-GB" dirty="0"/>
              <a:t>Fearful</a:t>
            </a:r>
          </a:p>
          <a:p>
            <a:r>
              <a:rPr lang="en-GB" dirty="0"/>
              <a:t>Witch</a:t>
            </a:r>
          </a:p>
          <a:p>
            <a:r>
              <a:rPr lang="en-GB" dirty="0"/>
              <a:t>Formidable</a:t>
            </a:r>
          </a:p>
          <a:p>
            <a:r>
              <a:rPr lang="en-GB" dirty="0"/>
              <a:t>Evil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39C4BF-856D-49D5-9C93-C62BB6A7BB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Male Antagonists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0BAAF8-1666-4D88-9A5F-D09279F4D72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numCol="2">
            <a:normAutofit/>
          </a:bodyPr>
          <a:lstStyle/>
          <a:p>
            <a:r>
              <a:rPr lang="en-GB" dirty="0"/>
              <a:t>Lawless</a:t>
            </a:r>
          </a:p>
          <a:p>
            <a:r>
              <a:rPr lang="en-GB" dirty="0"/>
              <a:t>Barbarous</a:t>
            </a:r>
          </a:p>
          <a:p>
            <a:r>
              <a:rPr lang="en-GB" dirty="0"/>
              <a:t>Uncivilised </a:t>
            </a:r>
          </a:p>
          <a:p>
            <a:r>
              <a:rPr lang="en-GB" dirty="0"/>
              <a:t>Unprincipled</a:t>
            </a:r>
          </a:p>
          <a:p>
            <a:r>
              <a:rPr lang="en-GB" dirty="0"/>
              <a:t>Resentment</a:t>
            </a:r>
          </a:p>
          <a:p>
            <a:r>
              <a:rPr lang="en-GB" dirty="0"/>
              <a:t>Enraged</a:t>
            </a:r>
          </a:p>
          <a:p>
            <a:r>
              <a:rPr lang="en-GB" dirty="0"/>
              <a:t>Insolence </a:t>
            </a:r>
          </a:p>
          <a:p>
            <a:r>
              <a:rPr lang="en-GB" dirty="0"/>
              <a:t>Violent</a:t>
            </a:r>
          </a:p>
          <a:p>
            <a:r>
              <a:rPr lang="en-GB" dirty="0"/>
              <a:t>Villainy</a:t>
            </a:r>
          </a:p>
          <a:p>
            <a:r>
              <a:rPr lang="en-GB" dirty="0"/>
              <a:t>Evil</a:t>
            </a:r>
          </a:p>
          <a:p>
            <a:r>
              <a:rPr lang="en-GB" dirty="0"/>
              <a:t>Reckless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663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0CD38-10AB-409A-A2B0-07EC6B702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Humanoid Antagonists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DE1EC-AE13-486A-9A70-C17EFB5483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64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BD1B6A6-242B-48DC-9979-BB7EF209E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Helios and Poseidon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E2994-48E5-4035-9101-F2D2ADA9F1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err="1"/>
              <a:t>Posieden</a:t>
            </a:r>
            <a:r>
              <a:rPr lang="en-GB" dirty="0"/>
              <a:t> and Helios are described in terms of their appearance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Their temperament is mentioned, but not the same extent as the female antagonists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They are shown as having (possibly rightful) anger towards Odysseus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6E851E-807C-44A0-A497-09122B6A60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“</a:t>
            </a:r>
            <a:r>
              <a:rPr lang="en-GB" sz="2800" dirty="0" err="1"/>
              <a:t>Earthshaker</a:t>
            </a:r>
            <a:r>
              <a:rPr lang="en-GB" sz="2800" dirty="0"/>
              <a:t>, who still nurses resentment against you in his heart, enraged that you blinded his beloved son” </a:t>
            </a:r>
            <a:r>
              <a:rPr lang="en-GB" sz="1800" dirty="0"/>
              <a:t>(Homer, Odyssey,[</a:t>
            </a:r>
            <a:r>
              <a:rPr lang="en-GB" sz="1800" dirty="0" err="1"/>
              <a:t>Reiu</a:t>
            </a:r>
            <a:r>
              <a:rPr lang="en-GB" sz="1800" dirty="0"/>
              <a:t>) 11.101 – 104)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624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DE8E1-D71B-4425-8FB8-2184A481E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Circe and Calypso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DCA0E-922C-43D2-B40C-E2E12D6E12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Circe, being a goddess, is described more like the male gods than the female monsters.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“The beautiful Circe, a formidable goddess, with a mortal </a:t>
            </a:r>
            <a:r>
              <a:rPr lang="en-GB" sz="2400" dirty="0" err="1"/>
              <a:t>womens</a:t>
            </a:r>
            <a:r>
              <a:rPr lang="en-GB" sz="2400" dirty="0"/>
              <a:t> voice.” </a:t>
            </a:r>
            <a:r>
              <a:rPr lang="en-GB" sz="1600" dirty="0"/>
              <a:t>(</a:t>
            </a:r>
            <a:r>
              <a:rPr lang="en-GB" sz="1600" dirty="0">
                <a:solidFill>
                  <a:prstClr val="black"/>
                </a:solidFill>
              </a:rPr>
              <a:t>Homer, </a:t>
            </a:r>
            <a:r>
              <a:rPr lang="en-GB" sz="1600" i="1" dirty="0">
                <a:solidFill>
                  <a:prstClr val="black"/>
                </a:solidFill>
              </a:rPr>
              <a:t>Odyssey [</a:t>
            </a:r>
            <a:r>
              <a:rPr lang="en-GB" sz="1600" i="1" dirty="0" err="1">
                <a:solidFill>
                  <a:prstClr val="black"/>
                </a:solidFill>
              </a:rPr>
              <a:t>Rieu</a:t>
            </a:r>
            <a:r>
              <a:rPr lang="en-GB" sz="1600" i="1" dirty="0">
                <a:solidFill>
                  <a:prstClr val="black"/>
                </a:solidFill>
              </a:rPr>
              <a:t>]</a:t>
            </a:r>
            <a:r>
              <a:rPr lang="en-GB" sz="1600" dirty="0">
                <a:solidFill>
                  <a:prstClr val="black"/>
                </a:solidFill>
              </a:rPr>
              <a:t> </a:t>
            </a:r>
            <a:r>
              <a:rPr lang="en-GB" sz="1600" dirty="0"/>
              <a:t>10.137 – 138)</a:t>
            </a:r>
          </a:p>
          <a:p>
            <a:pPr marL="0" indent="0">
              <a:buNone/>
            </a:pPr>
            <a:r>
              <a:rPr lang="en-GB" sz="2400" dirty="0"/>
              <a:t>“with evil in her heart dropped in the drug” </a:t>
            </a:r>
            <a:r>
              <a:rPr lang="en-GB" sz="1600" dirty="0"/>
              <a:t>(</a:t>
            </a:r>
            <a:r>
              <a:rPr lang="en-GB" sz="1600" dirty="0">
                <a:solidFill>
                  <a:prstClr val="black"/>
                </a:solidFill>
              </a:rPr>
              <a:t>Homer, </a:t>
            </a:r>
            <a:r>
              <a:rPr lang="en-GB" sz="1600" i="1" dirty="0">
                <a:solidFill>
                  <a:prstClr val="black"/>
                </a:solidFill>
              </a:rPr>
              <a:t>Odyssey [</a:t>
            </a:r>
            <a:r>
              <a:rPr lang="en-GB" sz="1600" i="1" dirty="0" err="1">
                <a:solidFill>
                  <a:prstClr val="black"/>
                </a:solidFill>
              </a:rPr>
              <a:t>Rieu</a:t>
            </a:r>
            <a:r>
              <a:rPr lang="en-GB" sz="1600" i="1" dirty="0">
                <a:solidFill>
                  <a:prstClr val="black"/>
                </a:solidFill>
              </a:rPr>
              <a:t>]</a:t>
            </a:r>
            <a:r>
              <a:rPr lang="en-GB" sz="1600" dirty="0">
                <a:solidFill>
                  <a:prstClr val="black"/>
                </a:solidFill>
              </a:rPr>
              <a:t> </a:t>
            </a:r>
            <a:r>
              <a:rPr lang="en-GB" sz="1600" dirty="0"/>
              <a:t>10.315)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2612A7-5EE0-44B3-B956-040E3C91C7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Calypso is also a goddess, and therefore is treated in a similar way to Circe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She is shown taking part in ‘</a:t>
            </a:r>
            <a:r>
              <a:rPr lang="en-GB" dirty="0" err="1"/>
              <a:t>womens</a:t>
            </a:r>
            <a:r>
              <a:rPr lang="en-GB" dirty="0"/>
              <a:t>’ duties’, such as weaving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“Calypso was singing with her beautiful voice as she went to and 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fro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 at her loom” 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(Homer, Odyssey, [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Rieu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] 5.61)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786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B86EA-18DE-460C-8359-BC082F773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Non-Humanoid antagonists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87CE5-22BE-4B6C-81AB-36F4A2CC4D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501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A86D5-CB93-47B5-8D57-F104861D2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Scylla, Charybdis, and the Sirens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D92E9-201D-446F-A726-B143D5E586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“Scylla, the creature with the dreadful bark.” </a:t>
            </a:r>
            <a:r>
              <a:rPr lang="en-GB" sz="1600" dirty="0"/>
              <a:t>(</a:t>
            </a:r>
            <a:r>
              <a:rPr lang="en-GB" sz="1600" dirty="0">
                <a:solidFill>
                  <a:prstClr val="black"/>
                </a:solidFill>
              </a:rPr>
              <a:t>Homer, </a:t>
            </a:r>
            <a:r>
              <a:rPr lang="en-GB" sz="1600" i="1" dirty="0">
                <a:solidFill>
                  <a:prstClr val="black"/>
                </a:solidFill>
              </a:rPr>
              <a:t>Odyssey [</a:t>
            </a:r>
            <a:r>
              <a:rPr lang="en-GB" sz="1600" i="1" dirty="0" err="1">
                <a:solidFill>
                  <a:prstClr val="black"/>
                </a:solidFill>
              </a:rPr>
              <a:t>Rieu</a:t>
            </a:r>
            <a:r>
              <a:rPr lang="en-GB" sz="1600" i="1" dirty="0">
                <a:solidFill>
                  <a:prstClr val="black"/>
                </a:solidFill>
              </a:rPr>
              <a:t>]</a:t>
            </a:r>
            <a:r>
              <a:rPr lang="en-GB" sz="1600" dirty="0">
                <a:solidFill>
                  <a:prstClr val="black"/>
                </a:solidFill>
              </a:rPr>
              <a:t> </a:t>
            </a:r>
            <a:r>
              <a:rPr lang="en-GB" sz="1600" dirty="0"/>
              <a:t>12.85)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“The awesome Charybdis sucked down water in her dreadful way” </a:t>
            </a:r>
            <a:r>
              <a:rPr lang="en-GB" sz="1600" dirty="0"/>
              <a:t>(</a:t>
            </a:r>
            <a:r>
              <a:rPr lang="en-GB" sz="1600" dirty="0">
                <a:solidFill>
                  <a:prstClr val="black"/>
                </a:solidFill>
              </a:rPr>
              <a:t>Homer, </a:t>
            </a:r>
            <a:r>
              <a:rPr lang="en-GB" sz="1600" i="1" dirty="0">
                <a:solidFill>
                  <a:prstClr val="black"/>
                </a:solidFill>
              </a:rPr>
              <a:t>Odyssey [</a:t>
            </a:r>
            <a:r>
              <a:rPr lang="en-GB" sz="1600" i="1" dirty="0" err="1">
                <a:solidFill>
                  <a:prstClr val="black"/>
                </a:solidFill>
              </a:rPr>
              <a:t>Rieu</a:t>
            </a:r>
            <a:r>
              <a:rPr lang="en-GB" sz="1600" i="1" dirty="0">
                <a:solidFill>
                  <a:prstClr val="black"/>
                </a:solidFill>
              </a:rPr>
              <a:t>]</a:t>
            </a:r>
            <a:r>
              <a:rPr lang="en-GB" sz="1600" dirty="0">
                <a:solidFill>
                  <a:prstClr val="black"/>
                </a:solidFill>
              </a:rPr>
              <a:t> </a:t>
            </a:r>
            <a:r>
              <a:rPr lang="en-GB" sz="1600" dirty="0"/>
              <a:t>12.235)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C38363-52B1-4C27-90B0-C694E2BD12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“… the sirens, who bewitch everybody who approaches them, There is no homecoming for the man who draws near the unawares” (</a:t>
            </a:r>
            <a:r>
              <a:rPr lang="en-GB" sz="1600" dirty="0">
                <a:solidFill>
                  <a:prstClr val="black"/>
                </a:solidFill>
              </a:rPr>
              <a:t>Homer, </a:t>
            </a:r>
            <a:r>
              <a:rPr lang="en-GB" sz="1600" i="1" dirty="0">
                <a:solidFill>
                  <a:prstClr val="black"/>
                </a:solidFill>
              </a:rPr>
              <a:t>Odyssey [</a:t>
            </a:r>
            <a:r>
              <a:rPr lang="en-GB" sz="1600" i="1" dirty="0" err="1">
                <a:solidFill>
                  <a:prstClr val="black"/>
                </a:solidFill>
              </a:rPr>
              <a:t>Rieu</a:t>
            </a:r>
            <a:r>
              <a:rPr lang="en-GB" sz="1600" i="1" dirty="0">
                <a:solidFill>
                  <a:prstClr val="black"/>
                </a:solidFill>
              </a:rPr>
              <a:t>]</a:t>
            </a:r>
            <a:r>
              <a:rPr lang="en-GB" sz="1600" dirty="0">
                <a:solidFill>
                  <a:prstClr val="black"/>
                </a:solidFill>
              </a:rPr>
              <a:t> </a:t>
            </a:r>
            <a:r>
              <a:rPr lang="en-GB" sz="1600" dirty="0"/>
              <a:t>12.39 – 41)</a:t>
            </a:r>
          </a:p>
        </p:txBody>
      </p:sp>
    </p:spTree>
    <p:extLst>
      <p:ext uri="{BB962C8B-B14F-4D97-AF65-F5344CB8AC3E}">
        <p14:creationId xmlns:p14="http://schemas.microsoft.com/office/powerpoint/2010/main" val="2132450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B2920-A4C2-4EA6-9616-D60B3AA57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Polyphemus and the Cyclops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FD93C-BB1A-4382-BF5E-36DE06D383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700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D6F23BFF-FB1C-4DC0-AAA8-1D084CF168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3938" y="2286000"/>
            <a:ext cx="4754562" cy="40227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Schien</a:t>
            </a:r>
            <a:r>
              <a:rPr lang="en-GB" dirty="0"/>
              <a:t> argues that </a:t>
            </a:r>
            <a:r>
              <a:rPr lang="en-GB" dirty="0" err="1"/>
              <a:t>Polyphemeus</a:t>
            </a:r>
            <a:r>
              <a:rPr lang="en-GB" dirty="0"/>
              <a:t> could be considered a female monster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Polyphemos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the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Kyklops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though apparently a male figure, … symbolically feminized by the cave-womb in which he dwells, within which the hero is nobody, and from which the hero is, so to speak, (re)born, conspicuously insisting on his identity as Odysseus” </a:t>
            </a:r>
            <a:r>
              <a:rPr lang="en-GB" sz="19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9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Schien</a:t>
            </a:r>
            <a:r>
              <a:rPr lang="en-GB" sz="19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1995)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087130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3D986-EE1D-43F8-8E6E-6DB4AAD63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suitors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199D02-9739-4CA0-9508-A79944D2B2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842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E2225-57CC-4F7C-B454-339D2E66D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48640"/>
            <a:ext cx="9720072" cy="1499616"/>
          </a:xfrm>
        </p:spPr>
        <p:txBody>
          <a:bodyPr/>
          <a:lstStyle/>
          <a:p>
            <a:r>
              <a:rPr lang="en-GB" dirty="0"/>
              <a:t>The suitors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A065C-33B4-4731-B4F3-5D3E427E1C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buClr>
                <a:srgbClr val="58B6C0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“this crowd of hot tempered suitors, whose insolence and violent acts reach as high as the iron heavens” </a:t>
            </a:r>
            <a:r>
              <a:rPr lang="en-GB" sz="1600" dirty="0">
                <a:solidFill>
                  <a:prstClr val="black"/>
                </a:solidFill>
              </a:rPr>
              <a:t>(Homer, </a:t>
            </a:r>
            <a:r>
              <a:rPr lang="en-GB" sz="1600" i="1" dirty="0">
                <a:solidFill>
                  <a:prstClr val="black"/>
                </a:solidFill>
              </a:rPr>
              <a:t>Odyssey [</a:t>
            </a:r>
            <a:r>
              <a:rPr lang="en-GB" sz="1600" i="1" dirty="0" err="1">
                <a:solidFill>
                  <a:prstClr val="black"/>
                </a:solidFill>
              </a:rPr>
              <a:t>Rieu</a:t>
            </a:r>
            <a:r>
              <a:rPr lang="en-GB" sz="1600" i="1" dirty="0">
                <a:solidFill>
                  <a:prstClr val="black"/>
                </a:solidFill>
              </a:rPr>
              <a:t>] </a:t>
            </a:r>
            <a:r>
              <a:rPr lang="en-GB" sz="1600" dirty="0">
                <a:solidFill>
                  <a:prstClr val="black"/>
                </a:solidFill>
              </a:rPr>
              <a:t>17.563 – 565)</a:t>
            </a:r>
          </a:p>
          <a:p>
            <a:pPr marL="0" lvl="0" indent="0">
              <a:buClr>
                <a:srgbClr val="58B6C0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“their reckless violence goes beyond all bounds, and if they insulted him, as I fear is likely, that would distress me deeply”</a:t>
            </a:r>
            <a:r>
              <a:rPr lang="en-GB" sz="1800" dirty="0">
                <a:solidFill>
                  <a:prstClr val="black"/>
                </a:solidFill>
              </a:rPr>
              <a:t> (Homer, </a:t>
            </a:r>
            <a:r>
              <a:rPr lang="en-GB" sz="1800" i="1" dirty="0">
                <a:solidFill>
                  <a:prstClr val="black"/>
                </a:solidFill>
              </a:rPr>
              <a:t>Odyssey [</a:t>
            </a:r>
            <a:r>
              <a:rPr lang="en-GB" sz="1800" i="1" dirty="0" err="1">
                <a:solidFill>
                  <a:prstClr val="black"/>
                </a:solidFill>
              </a:rPr>
              <a:t>Rieu</a:t>
            </a:r>
            <a:r>
              <a:rPr lang="en-GB" sz="1800" i="1" dirty="0">
                <a:solidFill>
                  <a:prstClr val="black"/>
                </a:solidFill>
              </a:rPr>
              <a:t>]</a:t>
            </a: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sz="1600" dirty="0">
                <a:solidFill>
                  <a:prstClr val="black"/>
                </a:solidFill>
              </a:rPr>
              <a:t>16.86 – 88)</a:t>
            </a:r>
          </a:p>
          <a:p>
            <a:pPr marL="0" lvl="0" indent="0">
              <a:buClr>
                <a:srgbClr val="58B6C0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“the suitors greeted her [</a:t>
            </a:r>
            <a:r>
              <a:rPr lang="en-GB" dirty="0" err="1">
                <a:solidFill>
                  <a:prstClr val="black"/>
                </a:solidFill>
              </a:rPr>
              <a:t>athene</a:t>
            </a:r>
            <a:r>
              <a:rPr lang="en-GB" dirty="0">
                <a:solidFill>
                  <a:prstClr val="black"/>
                </a:solidFill>
              </a:rPr>
              <a:t>] with a chorus of abuse” </a:t>
            </a:r>
            <a:r>
              <a:rPr lang="en-GB" sz="1800" dirty="0">
                <a:solidFill>
                  <a:prstClr val="black"/>
                </a:solidFill>
              </a:rPr>
              <a:t>(Homer, </a:t>
            </a:r>
            <a:r>
              <a:rPr lang="en-GB" sz="1800" i="1" dirty="0">
                <a:solidFill>
                  <a:prstClr val="black"/>
                </a:solidFill>
              </a:rPr>
              <a:t>Odyssey [</a:t>
            </a:r>
            <a:r>
              <a:rPr lang="en-GB" sz="1800" i="1" dirty="0" err="1">
                <a:solidFill>
                  <a:prstClr val="black"/>
                </a:solidFill>
              </a:rPr>
              <a:t>Rieu</a:t>
            </a:r>
            <a:r>
              <a:rPr lang="en-GB" sz="1800" i="1" dirty="0">
                <a:solidFill>
                  <a:prstClr val="black"/>
                </a:solidFill>
              </a:rPr>
              <a:t>] </a:t>
            </a:r>
            <a:r>
              <a:rPr lang="en-GB" sz="1800" dirty="0">
                <a:solidFill>
                  <a:prstClr val="black"/>
                </a:solidFill>
              </a:rPr>
              <a:t>22.211 – 212)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742E0E-D686-4C47-ABBA-2DCD906167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924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0DE4B-7477-40B8-97AC-326AEC4E8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54F11-9769-4A53-A4F9-8B47A288D4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285750" lvl="0" indent="-285750">
              <a:lnSpc>
                <a:spcPct val="108000"/>
              </a:lnSpc>
              <a:spcBef>
                <a:spcPts val="600"/>
              </a:spcBef>
              <a:buClr>
                <a:srgbClr val="58B6C0"/>
              </a:buClr>
              <a:buFont typeface="Wingdings" panose="05000000000000000000" pitchFamily="2" charset="2"/>
              <a:buChar char="v"/>
            </a:pPr>
            <a:r>
              <a:rPr lang="en-GB" dirty="0">
                <a:solidFill>
                  <a:prstClr val="black"/>
                </a:solidFill>
              </a:rPr>
              <a:t>Male and female antagonists are treated differently</a:t>
            </a:r>
          </a:p>
          <a:p>
            <a:pPr marL="285750" lvl="0" indent="-285750">
              <a:lnSpc>
                <a:spcPct val="108000"/>
              </a:lnSpc>
              <a:spcBef>
                <a:spcPts val="600"/>
              </a:spcBef>
              <a:buClr>
                <a:srgbClr val="58B6C0"/>
              </a:buClr>
              <a:buFont typeface="Wingdings" panose="05000000000000000000" pitchFamily="2" charset="2"/>
              <a:buChar char="v"/>
            </a:pPr>
            <a:r>
              <a:rPr lang="en-GB" dirty="0">
                <a:solidFill>
                  <a:prstClr val="black"/>
                </a:solidFill>
              </a:rPr>
              <a:t>Non humans are treated differently to gods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56C156-6AE4-40FA-B025-2008596678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19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D1F94-647B-49E4-8CC1-D3A2A90E6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DA386-EB4C-4C14-AADD-54EE80474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Homer, </a:t>
            </a:r>
            <a:r>
              <a:rPr lang="en-GB" sz="2400" i="1" dirty="0">
                <a:ea typeface="Calibri" panose="020F0502020204030204" pitchFamily="34" charset="0"/>
                <a:cs typeface="Times New Roman" panose="02020603050405020304" pitchFamily="18" charset="0"/>
              </a:rPr>
              <a:t>The Odyssey,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 D. </a:t>
            </a:r>
            <a:r>
              <a:rPr lang="en-GB" sz="2400" dirty="0" err="1">
                <a:ea typeface="Calibri" panose="020F0502020204030204" pitchFamily="34" charset="0"/>
                <a:cs typeface="Times New Roman" panose="02020603050405020304" pitchFamily="18" charset="0"/>
              </a:rPr>
              <a:t>Rieu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 [trans], (2003), London: The Penguin Group</a:t>
            </a:r>
          </a:p>
          <a:p>
            <a:r>
              <a:rPr lang="en-GB" dirty="0"/>
              <a:t>S. </a:t>
            </a:r>
            <a:r>
              <a:rPr lang="en-GB" dirty="0" err="1"/>
              <a:t>Schien</a:t>
            </a:r>
            <a:r>
              <a:rPr lang="en-GB" dirty="0"/>
              <a:t> ‘Female Representations and Interpreting the Odyssey’ (1995), in B, Cohen (Ed.) </a:t>
            </a:r>
            <a:r>
              <a:rPr lang="en-GB" i="1" dirty="0"/>
              <a:t>The Distaff Side: </a:t>
            </a:r>
            <a:r>
              <a:rPr lang="en-GB" i="1" dirty="0" err="1"/>
              <a:t>Representiung</a:t>
            </a:r>
            <a:r>
              <a:rPr lang="en-GB" i="1" dirty="0"/>
              <a:t> the Female in Homer’s Odyssey </a:t>
            </a:r>
            <a:r>
              <a:rPr lang="en-GB" dirty="0"/>
              <a:t>Oxford: Oxford University Press</a:t>
            </a:r>
          </a:p>
        </p:txBody>
      </p:sp>
    </p:spTree>
    <p:extLst>
      <p:ext uri="{BB962C8B-B14F-4D97-AF65-F5344CB8AC3E}">
        <p14:creationId xmlns:p14="http://schemas.microsoft.com/office/powerpoint/2010/main" val="22081689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C1C93EF2-4785-427F-84A5-F1666490E9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2491</TotalTime>
  <Words>626</Words>
  <Application>Microsoft Office PowerPoint</Application>
  <PresentationFormat>Widescreen</PresentationFormat>
  <Paragraphs>74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Tw Cen MT</vt:lpstr>
      <vt:lpstr>Tw Cen MT Condensed</vt:lpstr>
      <vt:lpstr>Wingdings</vt:lpstr>
      <vt:lpstr>Wingdings 3</vt:lpstr>
      <vt:lpstr>Integral</vt:lpstr>
      <vt:lpstr>A Comparison between the way in which male and female antagonists are presented in homers’ odyssey</vt:lpstr>
      <vt:lpstr>PowerPoint Presentation</vt:lpstr>
      <vt:lpstr>Actions and descriptions</vt:lpstr>
      <vt:lpstr>Humanoid Antagonists</vt:lpstr>
      <vt:lpstr>Helios and Poseidon </vt:lpstr>
      <vt:lpstr>Circe and Calypso</vt:lpstr>
      <vt:lpstr>Non-Humanoid antagonists</vt:lpstr>
      <vt:lpstr>Scylla, Charybdis, and the Sirens</vt:lpstr>
      <vt:lpstr>Polyphemus and the Cyclops</vt:lpstr>
      <vt:lpstr>The suitors</vt:lpstr>
      <vt:lpstr>The suitors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Comparison between the way in which male and female antagonists are presented in homers’ odyssey</dc:title>
  <dc:creator>Lily Earp</dc:creator>
  <cp:lastModifiedBy>Lily Earp</cp:lastModifiedBy>
  <cp:revision>26</cp:revision>
  <dcterms:created xsi:type="dcterms:W3CDTF">2019-06-04T17:28:14Z</dcterms:created>
  <dcterms:modified xsi:type="dcterms:W3CDTF">2019-06-06T10:59:24Z</dcterms:modified>
</cp:coreProperties>
</file>