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91" r:id="rId3"/>
    <p:sldId id="290" r:id="rId4"/>
    <p:sldId id="289" r:id="rId5"/>
    <p:sldId id="287" r:id="rId6"/>
    <p:sldId id="293" r:id="rId7"/>
    <p:sldId id="294" r:id="rId8"/>
    <p:sldId id="295" r:id="rId9"/>
    <p:sldId id="286" r:id="rId10"/>
    <p:sldId id="29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p:cViewPr varScale="1">
        <p:scale>
          <a:sx n="69" d="100"/>
          <a:sy n="69" d="100"/>
        </p:scale>
        <p:origin x="141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91FDD0-BC93-4145-B01E-A2A367BE929A}" type="slidenum">
              <a:rPr lang="en-GB" smtClean="0"/>
              <a:t>‹#›</a:t>
            </a:fld>
            <a:endParaRPr lang="en-GB" dirty="0"/>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91FDD0-BC93-4145-B01E-A2A367BE929A}" type="slidenum">
              <a:rPr lang="en-GB" smtClean="0"/>
              <a:t>‹#›</a:t>
            </a:fld>
            <a:endParaRPr lang="en-GB" dirty="0"/>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Date Placeholder 1"/>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91FDD0-BC93-4145-B01E-A2A367BE929A}" type="slidenum">
              <a:rPr lang="en-GB" smtClean="0"/>
              <a:t>‹#›</a:t>
            </a:fld>
            <a:endParaRPr lang="en-GB" dirty="0"/>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91FDD0-BC93-4145-B01E-A2A367BE929A}" type="slidenum">
              <a:rPr lang="en-GB" smtClean="0"/>
              <a:t>‹#›</a:t>
            </a:fld>
            <a:endParaRPr lang="en-GB" dirty="0"/>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91FDD0-BC93-4145-B01E-A2A367BE929A}"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fld id="{F40EFA0B-D856-4EAC-8644-C76B27C2BAD8}" type="datetimeFigureOut">
              <a:rPr lang="en-GB" smtClean="0"/>
              <a:t>30/06/2018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91FDD0-BC93-4145-B01E-A2A367BE929A}" type="slidenum">
              <a:rPr lang="en-GB" smtClean="0"/>
              <a:t>‹#›</a:t>
            </a:fld>
            <a:endParaRPr lang="en-GB" dirty="0"/>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F40EFA0B-D856-4EAC-8644-C76B27C2BAD8}" type="datetimeFigureOut">
              <a:rPr lang="en-GB" smtClean="0"/>
              <a:t>30/06/2018</a:t>
            </a:fld>
            <a:endParaRPr lang="en-GB" dirty="0"/>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A91FDD0-BC93-4145-B01E-A2A367BE929A}" type="slidenum">
              <a:rPr lang="en-GB" smtClean="0"/>
              <a:t>‹#›</a:t>
            </a:fld>
            <a:endParaRPr lang="en-GB"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052736"/>
            <a:ext cx="7772400" cy="1751508"/>
          </a:xfrm>
        </p:spPr>
        <p:txBody>
          <a:bodyPr>
            <a:normAutofit/>
          </a:bodyPr>
          <a:lstStyle/>
          <a:p>
            <a:r>
              <a:rPr lang="en-GB" i="1" dirty="0"/>
              <a:t>The Role Of Corporate Social Responsibility (CSR) In Marketing</a:t>
            </a:r>
          </a:p>
        </p:txBody>
      </p:sp>
      <p:sp>
        <p:nvSpPr>
          <p:cNvPr id="3" name="Subtitle 2"/>
          <p:cNvSpPr>
            <a:spLocks noGrp="1"/>
          </p:cNvSpPr>
          <p:nvPr>
            <p:ph type="subTitle" idx="1"/>
          </p:nvPr>
        </p:nvSpPr>
        <p:spPr>
          <a:xfrm>
            <a:off x="827584" y="3556001"/>
            <a:ext cx="7560840" cy="1473200"/>
          </a:xfrm>
        </p:spPr>
        <p:txBody>
          <a:bodyPr>
            <a:normAutofit/>
          </a:bodyPr>
          <a:lstStyle/>
          <a:p>
            <a:r>
              <a:rPr lang="en-GB" sz="2800" b="1" i="1" dirty="0"/>
              <a:t> </a:t>
            </a:r>
          </a:p>
        </p:txBody>
      </p:sp>
    </p:spTree>
    <p:extLst>
      <p:ext uri="{BB962C8B-B14F-4D97-AF65-F5344CB8AC3E}">
        <p14:creationId xmlns:p14="http://schemas.microsoft.com/office/powerpoint/2010/main" val="20000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591056"/>
            <a:ext cx="8640959" cy="4862280"/>
          </a:xfrm>
        </p:spPr>
        <p:txBody>
          <a:bodyPr>
            <a:normAutofit/>
          </a:bodyPr>
          <a:lstStyle/>
          <a:p>
            <a:pPr lvl="1">
              <a:buFont typeface="Arial" panose="020B0604020202020204" pitchFamily="34" charset="0"/>
              <a:buChar char="•"/>
            </a:pPr>
            <a:endParaRPr lang="en-GB" dirty="0"/>
          </a:p>
          <a:p>
            <a:pPr lvl="1">
              <a:buFont typeface="Arial" panose="020B0604020202020204" pitchFamily="34" charset="0"/>
              <a:buChar char="•"/>
            </a:pPr>
            <a:r>
              <a:rPr lang="en-GB" dirty="0"/>
              <a:t>The marketing function plays an important role in the success or failure of any organisation (</a:t>
            </a:r>
            <a:r>
              <a:rPr lang="en-GB" dirty="0" err="1"/>
              <a:t>Gronoos</a:t>
            </a:r>
            <a:r>
              <a:rPr lang="en-GB" dirty="0"/>
              <a:t>, 1990).</a:t>
            </a:r>
          </a:p>
          <a:p>
            <a:pPr lvl="1">
              <a:buFont typeface="Arial" panose="020B0604020202020204" pitchFamily="34" charset="0"/>
              <a:buChar char="•"/>
            </a:pPr>
            <a:r>
              <a:rPr lang="en-GB" dirty="0"/>
              <a:t>Organisations achieve their marketing objectives through a set of tools known as marketing mix (Kotler, 2000) and CSR can and should be used to compliment this.</a:t>
            </a:r>
          </a:p>
        </p:txBody>
      </p:sp>
      <p:sp>
        <p:nvSpPr>
          <p:cNvPr id="3" name="Title 2"/>
          <p:cNvSpPr>
            <a:spLocks noGrp="1"/>
          </p:cNvSpPr>
          <p:nvPr>
            <p:ph type="title"/>
          </p:nvPr>
        </p:nvSpPr>
        <p:spPr/>
        <p:txBody>
          <a:bodyPr/>
          <a:lstStyle/>
          <a:p>
            <a:r>
              <a:rPr lang="en-GB" b="1" i="1" dirty="0"/>
              <a:t>Introduction</a:t>
            </a:r>
          </a:p>
        </p:txBody>
      </p:sp>
    </p:spTree>
    <p:extLst>
      <p:ext uri="{BB962C8B-B14F-4D97-AF65-F5344CB8AC3E}">
        <p14:creationId xmlns:p14="http://schemas.microsoft.com/office/powerpoint/2010/main" val="3361440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CSR is about how an organisations existence affect external stakeholders beyond their own interest and recognising the impact their operations have on the community at large ( British Assessment Bureau, 2017)</a:t>
            </a:r>
          </a:p>
          <a:p>
            <a:pPr lvl="1">
              <a:buFont typeface="Arial" panose="020B0604020202020204" pitchFamily="34" charset="0"/>
              <a:buChar char="•"/>
            </a:pPr>
            <a:r>
              <a:rPr lang="en-GB" dirty="0"/>
              <a:t>It aims to ensure that organisations conduct their business in an ethical manner and taking into account their economic, social, environmental impact and considerations of human rights (University of Edinburgh, 2017)</a:t>
            </a:r>
          </a:p>
        </p:txBody>
      </p:sp>
      <p:sp>
        <p:nvSpPr>
          <p:cNvPr id="3" name="Title 2"/>
          <p:cNvSpPr>
            <a:spLocks noGrp="1"/>
          </p:cNvSpPr>
          <p:nvPr>
            <p:ph type="title"/>
          </p:nvPr>
        </p:nvSpPr>
        <p:spPr/>
        <p:txBody>
          <a:bodyPr>
            <a:normAutofit/>
          </a:bodyPr>
          <a:lstStyle/>
          <a:p>
            <a:r>
              <a:rPr lang="en-GB" b="1" i="1" dirty="0"/>
              <a:t>What is CSR?</a:t>
            </a:r>
          </a:p>
        </p:txBody>
      </p:sp>
    </p:spTree>
    <p:extLst>
      <p:ext uri="{BB962C8B-B14F-4D97-AF65-F5344CB8AC3E}">
        <p14:creationId xmlns:p14="http://schemas.microsoft.com/office/powerpoint/2010/main" val="1784815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Customers are more likely to buy from a company with CSR practice ( </a:t>
            </a:r>
            <a:r>
              <a:rPr lang="en-GB" dirty="0" err="1"/>
              <a:t>Europeanceo</a:t>
            </a:r>
            <a:r>
              <a:rPr lang="en-GB" dirty="0"/>
              <a:t>, 2018).</a:t>
            </a:r>
          </a:p>
          <a:p>
            <a:pPr lvl="1">
              <a:buFont typeface="Arial" panose="020B0604020202020204" pitchFamily="34" charset="0"/>
              <a:buChar char="•"/>
            </a:pPr>
            <a:r>
              <a:rPr lang="en-GB" dirty="0"/>
              <a:t>CSR can be used to attract and retain the right talent as well as serve as an employee engagement tool ( </a:t>
            </a:r>
            <a:r>
              <a:rPr lang="en-GB" dirty="0" err="1"/>
              <a:t>Europeanceo</a:t>
            </a:r>
            <a:r>
              <a:rPr lang="en-GB" dirty="0"/>
              <a:t>, 2018).</a:t>
            </a:r>
          </a:p>
          <a:p>
            <a:pPr lvl="1">
              <a:buFont typeface="Arial" panose="020B0604020202020204" pitchFamily="34" charset="0"/>
              <a:buChar char="•"/>
            </a:pPr>
            <a:r>
              <a:rPr lang="en-GB" dirty="0"/>
              <a:t>It is an important way to build brand awareness and trust with customers as well as increasing competitive advantage (University of Edinburgh, 2017).</a:t>
            </a:r>
          </a:p>
          <a:p>
            <a:pPr lvl="1">
              <a:buFont typeface="Arial" panose="020B0604020202020204" pitchFamily="34" charset="0"/>
              <a:buChar char="•"/>
            </a:pPr>
            <a:r>
              <a:rPr lang="en-GB" dirty="0"/>
              <a:t>It promotes profits in the long term (Rao, 2012).</a:t>
            </a:r>
          </a:p>
        </p:txBody>
      </p:sp>
      <p:sp>
        <p:nvSpPr>
          <p:cNvPr id="3" name="Title 2"/>
          <p:cNvSpPr>
            <a:spLocks noGrp="1"/>
          </p:cNvSpPr>
          <p:nvPr>
            <p:ph type="title"/>
          </p:nvPr>
        </p:nvSpPr>
        <p:spPr/>
        <p:txBody>
          <a:bodyPr/>
          <a:lstStyle/>
          <a:p>
            <a:r>
              <a:rPr lang="en-GB" b="1" i="1" dirty="0"/>
              <a:t>Why use CSR?</a:t>
            </a:r>
          </a:p>
        </p:txBody>
      </p:sp>
    </p:spTree>
    <p:extLst>
      <p:ext uri="{BB962C8B-B14F-4D97-AF65-F5344CB8AC3E}">
        <p14:creationId xmlns:p14="http://schemas.microsoft.com/office/powerpoint/2010/main" val="4205370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Honey bees, which are responsible for a third of all the food we eat, have been disappearing at an alarming rate.</a:t>
            </a:r>
          </a:p>
          <a:p>
            <a:pPr lvl="1">
              <a:buFont typeface="Arial" panose="020B0604020202020204" pitchFamily="34" charset="0"/>
              <a:buChar char="•"/>
            </a:pPr>
            <a:r>
              <a:rPr lang="en-GB" dirty="0"/>
              <a:t>Haagen-Dazs (H-D) intervened by donating a portion of their proceeds to research the issue.</a:t>
            </a:r>
          </a:p>
          <a:p>
            <a:pPr lvl="1">
              <a:buFont typeface="Arial" panose="020B0604020202020204" pitchFamily="34" charset="0"/>
              <a:buChar char="•"/>
            </a:pPr>
            <a:r>
              <a:rPr lang="en-GB" dirty="0"/>
              <a:t>The campaign gave the company a lot of positive exposure.</a:t>
            </a:r>
          </a:p>
          <a:p>
            <a:pPr lvl="1">
              <a:buFont typeface="Arial" panose="020B0604020202020204" pitchFamily="34" charset="0"/>
              <a:buChar char="•"/>
            </a:pPr>
            <a:r>
              <a:rPr lang="en-GB" dirty="0"/>
              <a:t>There was over 640,000 tweets on twitter in just 2 days and the company made $7,000 in the same time period.</a:t>
            </a:r>
          </a:p>
          <a:p>
            <a:pPr lvl="1">
              <a:buFont typeface="Arial" panose="020B0604020202020204" pitchFamily="34" charset="0"/>
              <a:buChar char="•"/>
            </a:pPr>
            <a:endParaRPr lang="en-GB" dirty="0"/>
          </a:p>
          <a:p>
            <a:pPr marL="301943" lvl="1" indent="0">
              <a:buNone/>
            </a:pPr>
            <a:r>
              <a:rPr lang="en-GB" dirty="0"/>
              <a:t>Source: https://www.british-assessment.co.uk/guides/an-introduction-to-corporate-social-responsibility-csr/</a:t>
            </a:r>
          </a:p>
        </p:txBody>
      </p:sp>
      <p:sp>
        <p:nvSpPr>
          <p:cNvPr id="3" name="Title 2"/>
          <p:cNvSpPr>
            <a:spLocks noGrp="1"/>
          </p:cNvSpPr>
          <p:nvPr>
            <p:ph type="title"/>
          </p:nvPr>
        </p:nvSpPr>
        <p:spPr/>
        <p:txBody>
          <a:bodyPr>
            <a:normAutofit/>
          </a:bodyPr>
          <a:lstStyle/>
          <a:p>
            <a:r>
              <a:rPr lang="en-GB" b="1" i="1" dirty="0"/>
              <a:t>Case Study: Haagen-Dazs</a:t>
            </a:r>
          </a:p>
        </p:txBody>
      </p:sp>
    </p:spTree>
    <p:extLst>
      <p:ext uri="{BB962C8B-B14F-4D97-AF65-F5344CB8AC3E}">
        <p14:creationId xmlns:p14="http://schemas.microsoft.com/office/powerpoint/2010/main" val="2124067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lnSpcReduction="10000"/>
          </a:bodyPr>
          <a:lstStyle/>
          <a:p>
            <a:pPr lvl="1">
              <a:buFont typeface="Arial" panose="020B0604020202020204" pitchFamily="34" charset="0"/>
              <a:buChar char="•"/>
            </a:pPr>
            <a:r>
              <a:rPr lang="en-GB" dirty="0"/>
              <a:t>There is a clear CSR direction by the brand. H-D has sustained the initiative for 10 years and it has donated $1M towards education and research.</a:t>
            </a:r>
          </a:p>
          <a:p>
            <a:pPr lvl="1">
              <a:buFont typeface="Arial" panose="020B0604020202020204" pitchFamily="34" charset="0"/>
              <a:buChar char="•"/>
            </a:pPr>
            <a:r>
              <a:rPr lang="en-GB" dirty="0"/>
              <a:t>H-D through its </a:t>
            </a:r>
            <a:r>
              <a:rPr lang="en-GB" i="1" dirty="0"/>
              <a:t>Haagen-Dazs Loves The Bees </a:t>
            </a:r>
            <a:r>
              <a:rPr lang="en-GB" dirty="0"/>
              <a:t>initiative  have positioned themselves as defender of honey bees (</a:t>
            </a:r>
            <a:r>
              <a:rPr lang="en-GB" dirty="0" err="1"/>
              <a:t>Hageendazs</a:t>
            </a:r>
            <a:r>
              <a:rPr lang="en-GB" dirty="0"/>
              <a:t>, 2018). Customers purchased more product as a result of this and this position can be used to attract new work force, especially millennials (</a:t>
            </a:r>
            <a:r>
              <a:rPr lang="en-GB" dirty="0" err="1"/>
              <a:t>Europeanceo</a:t>
            </a:r>
            <a:r>
              <a:rPr lang="en-GB" dirty="0"/>
              <a:t>, 2018) , who are concerned about sustainability and the environment.</a:t>
            </a:r>
          </a:p>
          <a:p>
            <a:pPr lvl="1">
              <a:buFont typeface="Arial" panose="020B0604020202020204" pitchFamily="34" charset="0"/>
              <a:buChar char="•"/>
            </a:pPr>
            <a:r>
              <a:rPr lang="en-GB" dirty="0"/>
              <a:t>H-D has enjoyed free publicity which would have cost it millions and unlikely to achieve the same organic effect. Evidence of this is 640,000 tweets on twitter in just 2 days ( British Assessment review, 2017).</a:t>
            </a:r>
          </a:p>
          <a:p>
            <a:pPr lvl="1">
              <a:buFont typeface="Arial" panose="020B0604020202020204" pitchFamily="34" charset="0"/>
              <a:buChar char="•"/>
            </a:pPr>
            <a:endParaRPr lang="en-GB" dirty="0"/>
          </a:p>
        </p:txBody>
      </p:sp>
      <p:sp>
        <p:nvSpPr>
          <p:cNvPr id="3" name="Title 2"/>
          <p:cNvSpPr>
            <a:spLocks noGrp="1"/>
          </p:cNvSpPr>
          <p:nvPr>
            <p:ph type="title"/>
          </p:nvPr>
        </p:nvSpPr>
        <p:spPr/>
        <p:txBody>
          <a:bodyPr>
            <a:normAutofit/>
          </a:bodyPr>
          <a:lstStyle/>
          <a:p>
            <a:r>
              <a:rPr lang="en-GB" b="1" i="1" dirty="0"/>
              <a:t>Analysis of Haagen-Dazs CSR</a:t>
            </a:r>
          </a:p>
        </p:txBody>
      </p:sp>
    </p:spTree>
    <p:extLst>
      <p:ext uri="{BB962C8B-B14F-4D97-AF65-F5344CB8AC3E}">
        <p14:creationId xmlns:p14="http://schemas.microsoft.com/office/powerpoint/2010/main" val="3270530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Organisations should identify a cause they believe in, ideally one linked to their core purpose.</a:t>
            </a:r>
          </a:p>
          <a:p>
            <a:pPr lvl="1">
              <a:buFont typeface="Arial" panose="020B0604020202020204" pitchFamily="34" charset="0"/>
              <a:buChar char="•"/>
            </a:pPr>
            <a:r>
              <a:rPr lang="en-GB" dirty="0"/>
              <a:t>Everyone should be given a fair chance of contributing to a CSR policy around this. By their contribution they will take ownership and have a vested interest.</a:t>
            </a:r>
          </a:p>
          <a:p>
            <a:pPr lvl="1">
              <a:buFont typeface="Arial" panose="020B0604020202020204" pitchFamily="34" charset="0"/>
              <a:buChar char="•"/>
            </a:pPr>
            <a:r>
              <a:rPr lang="en-GB" dirty="0"/>
              <a:t>Employees should be encouraged to participate in their own creation. An example is Salesforce which gives employees 6 days off a year to volunteer (British Assessment Bureau, 2017).</a:t>
            </a:r>
          </a:p>
          <a:p>
            <a:pPr lvl="1">
              <a:buFont typeface="Arial" panose="020B0604020202020204" pitchFamily="34" charset="0"/>
              <a:buChar char="•"/>
            </a:pPr>
            <a:r>
              <a:rPr lang="en-GB" dirty="0"/>
              <a:t>CSR should take a long term view.</a:t>
            </a:r>
          </a:p>
        </p:txBody>
      </p:sp>
      <p:sp>
        <p:nvSpPr>
          <p:cNvPr id="3" name="Title 2"/>
          <p:cNvSpPr>
            <a:spLocks noGrp="1"/>
          </p:cNvSpPr>
          <p:nvPr>
            <p:ph type="title"/>
          </p:nvPr>
        </p:nvSpPr>
        <p:spPr/>
        <p:txBody>
          <a:bodyPr>
            <a:normAutofit fontScale="90000"/>
          </a:bodyPr>
          <a:lstStyle/>
          <a:p>
            <a:r>
              <a:rPr lang="en-GB" b="1" i="1" dirty="0"/>
              <a:t>CSR introduction &amp; implementation</a:t>
            </a:r>
          </a:p>
        </p:txBody>
      </p:sp>
    </p:spTree>
    <p:extLst>
      <p:ext uri="{BB962C8B-B14F-4D97-AF65-F5344CB8AC3E}">
        <p14:creationId xmlns:p14="http://schemas.microsoft.com/office/powerpoint/2010/main" val="1625544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Most organisations conduct business in environments that can be described as Volatile, Uncertain, Complex and Ambiguous (VUCA) and in a talent led economy (Griffiths, 2015)</a:t>
            </a:r>
          </a:p>
          <a:p>
            <a:pPr lvl="1">
              <a:buFont typeface="Arial" panose="020B0604020202020204" pitchFamily="34" charset="0"/>
              <a:buChar char="•"/>
            </a:pPr>
            <a:r>
              <a:rPr lang="en-GB" dirty="0"/>
              <a:t>Organisations can gain a competitive advantage in VUCA environments by using CSR to create brand differentiation and positioning (Epstein-Reeves, 2012).</a:t>
            </a:r>
          </a:p>
        </p:txBody>
      </p:sp>
      <p:sp>
        <p:nvSpPr>
          <p:cNvPr id="3" name="Title 2"/>
          <p:cNvSpPr>
            <a:spLocks noGrp="1"/>
          </p:cNvSpPr>
          <p:nvPr>
            <p:ph type="title"/>
          </p:nvPr>
        </p:nvSpPr>
        <p:spPr/>
        <p:txBody>
          <a:bodyPr>
            <a:normAutofit/>
          </a:bodyPr>
          <a:lstStyle/>
          <a:p>
            <a:r>
              <a:rPr lang="en-GB" b="1" i="1" dirty="0"/>
              <a:t>The case for CSR in organisations</a:t>
            </a:r>
          </a:p>
        </p:txBody>
      </p:sp>
    </p:spTree>
    <p:extLst>
      <p:ext uri="{BB962C8B-B14F-4D97-AF65-F5344CB8AC3E}">
        <p14:creationId xmlns:p14="http://schemas.microsoft.com/office/powerpoint/2010/main" val="135132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a:bodyPr>
          <a:lstStyle/>
          <a:p>
            <a:pPr lvl="1">
              <a:buFont typeface="Arial" panose="020B0604020202020204" pitchFamily="34" charset="0"/>
              <a:buChar char="•"/>
            </a:pPr>
            <a:r>
              <a:rPr lang="en-GB" dirty="0"/>
              <a:t>Although some may see CSR as an additional spending by organisations, it has the potential to promote long term profits, build customer trust, attract the right talent and can be used as an employee engagement tool.</a:t>
            </a:r>
          </a:p>
        </p:txBody>
      </p:sp>
      <p:sp>
        <p:nvSpPr>
          <p:cNvPr id="3" name="Title 2"/>
          <p:cNvSpPr>
            <a:spLocks noGrp="1"/>
          </p:cNvSpPr>
          <p:nvPr>
            <p:ph type="title"/>
          </p:nvPr>
        </p:nvSpPr>
        <p:spPr/>
        <p:txBody>
          <a:bodyPr/>
          <a:lstStyle/>
          <a:p>
            <a:r>
              <a:rPr lang="en-GB" b="1" i="1" dirty="0"/>
              <a:t>Conclusion</a:t>
            </a:r>
          </a:p>
        </p:txBody>
      </p:sp>
    </p:spTree>
    <p:extLst>
      <p:ext uri="{BB962C8B-B14F-4D97-AF65-F5344CB8AC3E}">
        <p14:creationId xmlns:p14="http://schemas.microsoft.com/office/powerpoint/2010/main" val="684292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988840"/>
            <a:ext cx="8640959" cy="4464496"/>
          </a:xfrm>
        </p:spPr>
        <p:txBody>
          <a:bodyPr>
            <a:normAutofit fontScale="85000" lnSpcReduction="20000"/>
          </a:bodyPr>
          <a:lstStyle/>
          <a:p>
            <a:pPr lvl="1">
              <a:buFont typeface="Arial" panose="020B0604020202020204" pitchFamily="34" charset="0"/>
              <a:buChar char="•"/>
            </a:pPr>
            <a:r>
              <a:rPr lang="en-GB" sz="1600" dirty="0"/>
              <a:t>British Assessment Bureau, (2017). An Introduction to Corporate Social Responsibility |. [online] Available at: https://www.british-assessment.co.uk/guides/an-introduction-to-corporate-social-responsibility-csr/ [Accessed 23 Jun. 2018].</a:t>
            </a:r>
          </a:p>
          <a:p>
            <a:pPr lvl="1">
              <a:buFont typeface="Arial" panose="020B0604020202020204" pitchFamily="34" charset="0"/>
              <a:buChar char="•"/>
            </a:pPr>
            <a:r>
              <a:rPr lang="en-GB" sz="1600" dirty="0"/>
              <a:t>CIM, (2015). 7 Ps: A brief summary of marketing and how it works. [online] Available at: https://www.cim.co.uk/media/4772/7ps.pdf [Accessed 22 Jun. 2018].</a:t>
            </a:r>
          </a:p>
          <a:p>
            <a:pPr lvl="1">
              <a:buFont typeface="Arial" panose="020B0604020202020204" pitchFamily="34" charset="0"/>
              <a:buChar char="•"/>
            </a:pPr>
            <a:r>
              <a:rPr lang="en-GB" sz="1600" dirty="0"/>
              <a:t>Epstein-Reeves, J. (2012) 6 Reasons Why Companies Should Embrace CSR. Retrieved from https://www.forbes.com/sites/csr/2012/02/21/six-reasons-companies-should-embrace-csr/#10466f133495  on 01/07/2018 at 1356</a:t>
            </a:r>
          </a:p>
          <a:p>
            <a:pPr lvl="1">
              <a:buFont typeface="Arial" panose="020B0604020202020204" pitchFamily="34" charset="0"/>
              <a:buChar char="•"/>
            </a:pPr>
            <a:r>
              <a:rPr lang="en-GB" sz="1600" dirty="0" err="1"/>
              <a:t>Europeanceo</a:t>
            </a:r>
            <a:r>
              <a:rPr lang="en-GB" sz="1600" dirty="0"/>
              <a:t>, (2018) https://www.europeanceo.com/business-and-management/corporate-social-responsibility-the-ultimate-marketing-tool/#</a:t>
            </a:r>
          </a:p>
          <a:p>
            <a:pPr lvl="1">
              <a:buFont typeface="Arial" panose="020B0604020202020204" pitchFamily="34" charset="0"/>
              <a:buChar char="•"/>
            </a:pPr>
            <a:r>
              <a:rPr lang="en-GB" sz="1600" dirty="0" err="1"/>
              <a:t>Grffiths</a:t>
            </a:r>
            <a:r>
              <a:rPr lang="en-GB" sz="1600" dirty="0"/>
              <a:t>, D. (2015) Transforming The Human Resource. UWTSD </a:t>
            </a:r>
            <a:r>
              <a:rPr lang="en-GB" sz="1600" dirty="0" err="1"/>
              <a:t>eMBA</a:t>
            </a:r>
            <a:r>
              <a:rPr lang="en-GB" sz="1600" dirty="0"/>
              <a:t>. [online] Available at: https://uniwales.curatr3.com/courses/eMBAHRM-copy-5615/home#object/221622  [Accessed 25 Mar. 2018]</a:t>
            </a:r>
          </a:p>
          <a:p>
            <a:pPr lvl="1">
              <a:buFont typeface="Arial" panose="020B0604020202020204" pitchFamily="34" charset="0"/>
              <a:buChar char="•"/>
            </a:pPr>
            <a:r>
              <a:rPr lang="en-GB" sz="1600" dirty="0" err="1"/>
              <a:t>Gronoos</a:t>
            </a:r>
            <a:r>
              <a:rPr lang="en-GB" sz="1600" dirty="0"/>
              <a:t>, S. (1990) Relationship approach to marketing in service contexts: The marketing and organizational </a:t>
            </a:r>
            <a:r>
              <a:rPr lang="en-GB" sz="1600" dirty="0" err="1"/>
              <a:t>behavior</a:t>
            </a:r>
            <a:r>
              <a:rPr lang="en-GB" sz="1600" dirty="0"/>
              <a:t> interface. Journal of Business Research, Volume 20, Issue 1, January 1990, Pages 3-11</a:t>
            </a:r>
          </a:p>
          <a:p>
            <a:pPr lvl="1">
              <a:buFont typeface="Arial" panose="020B0604020202020204" pitchFamily="34" charset="0"/>
              <a:buChar char="•"/>
            </a:pPr>
            <a:r>
              <a:rPr lang="en-GB" sz="1600" dirty="0"/>
              <a:t>Kotler, P. (2000). Marketing Management, (Millennium Edition), Custom Edition for University of Phoenix, Prentice Hall</a:t>
            </a:r>
          </a:p>
          <a:p>
            <a:pPr lvl="1">
              <a:buFont typeface="Arial" panose="020B0604020202020204" pitchFamily="34" charset="0"/>
              <a:buChar char="•"/>
            </a:pPr>
            <a:r>
              <a:rPr lang="en-GB" sz="1600" dirty="0"/>
              <a:t>Rao, S.R. (2009). Arguments for and against social responsibility. http://www.citeman.com/7667-arguments-forand-against-social-responsibility.html. Accessed 24/06/2018</a:t>
            </a:r>
          </a:p>
          <a:p>
            <a:pPr lvl="1">
              <a:buFont typeface="Arial" panose="020B0604020202020204" pitchFamily="34" charset="0"/>
              <a:buChar char="•"/>
            </a:pPr>
            <a:r>
              <a:rPr lang="en-GB" sz="1600" dirty="0"/>
              <a:t>University of Edinburgh, (2017). What is corporate social responsibility?. [online] Available at: https://www.ed.ac.uk/careers/your-future/options/occupations/csr/what-is-csr [Accessed 23 Jun. 2018].</a:t>
            </a:r>
          </a:p>
          <a:p>
            <a:pPr lvl="1">
              <a:buFont typeface="Arial" panose="020B0604020202020204" pitchFamily="34" charset="0"/>
              <a:buChar char="•"/>
            </a:pPr>
            <a:endParaRPr lang="en-GB" sz="1000" dirty="0"/>
          </a:p>
        </p:txBody>
      </p:sp>
      <p:sp>
        <p:nvSpPr>
          <p:cNvPr id="3" name="Title 2"/>
          <p:cNvSpPr>
            <a:spLocks noGrp="1"/>
          </p:cNvSpPr>
          <p:nvPr>
            <p:ph type="title"/>
          </p:nvPr>
        </p:nvSpPr>
        <p:spPr/>
        <p:txBody>
          <a:bodyPr/>
          <a:lstStyle/>
          <a:p>
            <a:r>
              <a:rPr lang="en-GB" b="1" i="1" dirty="0"/>
              <a:t>References</a:t>
            </a:r>
          </a:p>
        </p:txBody>
      </p:sp>
    </p:spTree>
    <p:extLst>
      <p:ext uri="{BB962C8B-B14F-4D97-AF65-F5344CB8AC3E}">
        <p14:creationId xmlns:p14="http://schemas.microsoft.com/office/powerpoint/2010/main" val="19569154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10893</TotalTime>
  <Words>964</Words>
  <Application>Microsoft Office PowerPoint</Application>
  <PresentationFormat>On-screen Show (4:3)</PresentationFormat>
  <Paragraphs>45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Candara</vt:lpstr>
      <vt:lpstr>Symbol</vt:lpstr>
      <vt:lpstr>Waveform</vt:lpstr>
      <vt:lpstr>The Role Of Corporate Social Responsibility (CSR) In Marketing</vt:lpstr>
      <vt:lpstr>Introduction</vt:lpstr>
      <vt:lpstr>What is CSR?</vt:lpstr>
      <vt:lpstr>Why use CSR?</vt:lpstr>
      <vt:lpstr>Case Study: Haagen-Dazs</vt:lpstr>
      <vt:lpstr>Analysis of Haagen-Dazs CSR</vt:lpstr>
      <vt:lpstr>CSR introduction &amp; implementation</vt:lpstr>
      <vt:lpstr>The case for CSR in organisations</vt:lpstr>
      <vt:lpstr>Conclusion</vt:lpstr>
      <vt:lpstr>References</vt:lpstr>
    </vt:vector>
  </TitlesOfParts>
  <Company>Teva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Dynamics</dc:title>
  <dc:creator>Maurice Cahill</dc:creator>
  <cp:lastModifiedBy>billbakomora</cp:lastModifiedBy>
  <cp:revision>90</cp:revision>
  <dcterms:created xsi:type="dcterms:W3CDTF">2017-11-24T19:52:08Z</dcterms:created>
  <dcterms:modified xsi:type="dcterms:W3CDTF">2018-07-01T13:05:45Z</dcterms:modified>
</cp:coreProperties>
</file>