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16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73" r:id="rId5"/>
    <p:sldId id="274" r:id="rId6"/>
    <p:sldId id="280" r:id="rId7"/>
    <p:sldId id="259" r:id="rId8"/>
    <p:sldId id="266" r:id="rId9"/>
    <p:sldId id="272" r:id="rId10"/>
    <p:sldId id="275" r:id="rId11"/>
    <p:sldId id="276" r:id="rId12"/>
    <p:sldId id="277" r:id="rId13"/>
    <p:sldId id="278" r:id="rId14"/>
    <p:sldId id="279" r:id="rId15"/>
    <p:sldId id="271" r:id="rId16"/>
    <p:sldId id="263" r:id="rId17"/>
    <p:sldId id="264" r:id="rId18"/>
    <p:sldId id="282" r:id="rId19"/>
    <p:sldId id="281" r:id="rId20"/>
    <p:sldId id="283" r:id="rId21"/>
    <p:sldId id="267" r:id="rId22"/>
    <p:sldId id="268" r:id="rId23"/>
    <p:sldId id="269" r:id="rId24"/>
    <p:sldId id="262" r:id="rId25"/>
    <p:sldId id="265" r:id="rId26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68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39088A8-BDA7-2746-B40F-E150877D8BA1}" type="datetimeFigureOut">
              <a:rPr lang="en-GB" smtClean="0"/>
              <a:pPr/>
              <a:t>11/29/16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715660F-7EF5-9247-8F2D-E88E822E426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Fair Trade and Ethical Consumption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6217" y="550333"/>
            <a:ext cx="5168900" cy="17864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867" y="2652182"/>
            <a:ext cx="3539066" cy="32406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383" y="2736849"/>
            <a:ext cx="3122084" cy="315594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1" y="783166"/>
            <a:ext cx="7937500" cy="520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5891" y="446190"/>
            <a:ext cx="6411810" cy="64118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847" y="471481"/>
            <a:ext cx="5797520" cy="57975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767" y="614608"/>
            <a:ext cx="7441286" cy="5408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we think of Fair Trade…..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91067" y="2351616"/>
            <a:ext cx="4192693" cy="3925359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As a brand? </a:t>
            </a:r>
          </a:p>
          <a:p>
            <a:r>
              <a:rPr lang="en-GB" dirty="0" smtClean="0"/>
              <a:t>As a status symbol? </a:t>
            </a:r>
          </a:p>
          <a:p>
            <a:r>
              <a:rPr lang="en-GB" dirty="0" smtClean="0"/>
              <a:t>As a way of alleviating middle-class guilt? </a:t>
            </a:r>
          </a:p>
          <a:p>
            <a:r>
              <a:rPr lang="en-GB" dirty="0" smtClean="0"/>
              <a:t>As a value-add / price premium?</a:t>
            </a:r>
          </a:p>
          <a:p>
            <a:r>
              <a:rPr lang="en-GB" dirty="0" smtClean="0"/>
              <a:t>As a route for carving a niche market?</a:t>
            </a:r>
          </a:p>
          <a:p>
            <a:r>
              <a:rPr lang="en-GB" dirty="0" smtClean="0"/>
              <a:t>As a mechanism for obscuring the inequities of capitalism?  </a:t>
            </a:r>
          </a:p>
          <a:p>
            <a:r>
              <a:rPr lang="en-GB" dirty="0" smtClean="0"/>
              <a:t>As </a:t>
            </a:r>
            <a:r>
              <a:rPr lang="en-GB" dirty="0" err="1" smtClean="0"/>
              <a:t>greenwashing</a:t>
            </a:r>
            <a:r>
              <a:rPr lang="en-GB" dirty="0" smtClean="0"/>
              <a:t>? 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6933" y="2351616"/>
            <a:ext cx="3200400" cy="37052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Goodman et </a:t>
            </a:r>
            <a:r>
              <a:rPr lang="en-GB" dirty="0" smtClean="0"/>
              <a:t>al (2011)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Visual economies of fair trade </a:t>
            </a:r>
          </a:p>
          <a:p>
            <a:r>
              <a:rPr lang="en-GB" dirty="0" smtClean="0"/>
              <a:t>Not mere marketing tools </a:t>
            </a:r>
          </a:p>
          <a:p>
            <a:r>
              <a:rPr lang="en-GB" dirty="0" smtClean="0"/>
              <a:t>“as semiotic intermediaries situated between consumers and producers of fair trade goods, they are, in essence, </a:t>
            </a:r>
            <a:r>
              <a:rPr lang="en-GB" i="1" dirty="0" smtClean="0"/>
              <a:t>indispensible</a:t>
            </a:r>
            <a:r>
              <a:rPr lang="en-GB" dirty="0" smtClean="0"/>
              <a:t> in creating the meanings of fair trade” (209-10, original emphasis)</a:t>
            </a:r>
          </a:p>
          <a:p>
            <a:r>
              <a:rPr lang="en-GB" dirty="0" smtClean="0"/>
              <a:t>Trace multiple stages and developments of this visual economy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 Pictures of Growers 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69" y="2210983"/>
            <a:ext cx="4738711" cy="31565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7487" y="3170036"/>
            <a:ext cx="4534871" cy="272092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Romantic Landscapes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23" y="2595562"/>
            <a:ext cx="7284433" cy="35300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Shift to quality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Farmers were ‘too fair trade’ for quality products</a:t>
            </a:r>
          </a:p>
          <a:p>
            <a:r>
              <a:rPr lang="en-GB" sz="2400" dirty="0" smtClean="0"/>
              <a:t>Focus on place </a:t>
            </a:r>
          </a:p>
          <a:p>
            <a:pPr lvl="1"/>
            <a:r>
              <a:rPr lang="en-GB" sz="2400" dirty="0" smtClean="0"/>
              <a:t>In line with narrative of ‘quality’ foods</a:t>
            </a:r>
          </a:p>
          <a:p>
            <a:r>
              <a:rPr lang="en-GB" sz="2400" dirty="0" smtClean="0"/>
              <a:t>Focus on taste and quality </a:t>
            </a:r>
          </a:p>
          <a:p>
            <a:pPr lvl="1"/>
            <a:r>
              <a:rPr lang="en-GB" sz="2400" dirty="0" smtClean="0"/>
              <a:t>Rather than the impact on producer </a:t>
            </a:r>
            <a:endParaRPr lang="en-GB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Celebrity Culture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113" y="2038256"/>
            <a:ext cx="5040787" cy="31989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382" y="2598498"/>
            <a:ext cx="3667831" cy="366783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Labour and technologies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680" y="2642814"/>
            <a:ext cx="7411237" cy="322070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5. Narratives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Enter the farmer’s world </a:t>
            </a:r>
          </a:p>
          <a:p>
            <a:r>
              <a:rPr lang="en-GB" dirty="0" smtClean="0"/>
              <a:t>‘we are the growers and you can taste it’ (2011: 219) </a:t>
            </a:r>
          </a:p>
          <a:p>
            <a:endParaRPr lang="en-GB" dirty="0" smtClean="0"/>
          </a:p>
          <a:p>
            <a:r>
              <a:rPr lang="en-GB" dirty="0" smtClean="0"/>
              <a:t>See </a:t>
            </a:r>
            <a:r>
              <a:rPr lang="en-GB" dirty="0" err="1" smtClean="0"/>
              <a:t>www.fairtrade.org..uk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Coles and </a:t>
            </a:r>
            <a:r>
              <a:rPr lang="en-GB" dirty="0" err="1" smtClean="0"/>
              <a:t>Crang</a:t>
            </a:r>
            <a:r>
              <a:rPr lang="en-GB" dirty="0" smtClean="0"/>
              <a:t> (2011)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Ethical consumption in Borough Market, London </a:t>
            </a:r>
          </a:p>
          <a:p>
            <a:r>
              <a:rPr lang="en-GB" dirty="0" smtClean="0"/>
              <a:t>Place and displacement </a:t>
            </a:r>
          </a:p>
          <a:p>
            <a:r>
              <a:rPr lang="en-GB" dirty="0" smtClean="0"/>
              <a:t>Place and place-making are central to ‘alternative construction’ </a:t>
            </a:r>
          </a:p>
          <a:p>
            <a:r>
              <a:rPr lang="en-GB" dirty="0" smtClean="0"/>
              <a:t>Ethical consumption operates in real-world settings</a:t>
            </a:r>
          </a:p>
          <a:p>
            <a:pPr lvl="1"/>
            <a:r>
              <a:rPr lang="en-GB" dirty="0" smtClean="0"/>
              <a:t>Various kinds of ‘better’ (and knowledges of better) knit together </a:t>
            </a:r>
          </a:p>
          <a:p>
            <a:pPr lvl="1"/>
            <a:r>
              <a:rPr lang="en-GB" dirty="0" smtClean="0"/>
              <a:t>‘Semantic leakiness’</a:t>
            </a:r>
          </a:p>
          <a:p>
            <a:r>
              <a:rPr lang="en-GB" dirty="0" err="1" smtClean="0"/>
              <a:t>Fetishistic</a:t>
            </a:r>
            <a:r>
              <a:rPr lang="en-GB" dirty="0" smtClean="0"/>
              <a:t> character of de-</a:t>
            </a:r>
            <a:r>
              <a:rPr lang="en-GB" dirty="0" err="1" smtClean="0"/>
              <a:t>fetishization</a:t>
            </a:r>
            <a:r>
              <a:rPr lang="en-GB" dirty="0" smtClean="0"/>
              <a:t>  (double commodity fetish)</a:t>
            </a:r>
          </a:p>
          <a:p>
            <a:endParaRPr lang="en-GB" dirty="0" smtClean="0"/>
          </a:p>
          <a:p>
            <a:pPr lvl="1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Placing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711200" y="2595563"/>
            <a:ext cx="3972560" cy="3681412"/>
          </a:xfrm>
        </p:spPr>
        <p:txBody>
          <a:bodyPr>
            <a:normAutofit/>
          </a:bodyPr>
          <a:lstStyle/>
          <a:p>
            <a:r>
              <a:rPr lang="en-GB" dirty="0" smtClean="0"/>
              <a:t>Ethical consumption is not an abstract form of knowledge</a:t>
            </a:r>
          </a:p>
          <a:p>
            <a:r>
              <a:rPr lang="en-GB" dirty="0" smtClean="0"/>
              <a:t>Products are wrapped with multiple layers</a:t>
            </a:r>
          </a:p>
          <a:p>
            <a:r>
              <a:rPr lang="en-GB" dirty="0" smtClean="0"/>
              <a:t>Provide additional ‘knowledge’</a:t>
            </a:r>
          </a:p>
          <a:p>
            <a:r>
              <a:rPr lang="en-GB" dirty="0" smtClean="0"/>
              <a:t>Mediation between people, place and commodities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1900" y="829734"/>
            <a:ext cx="3492500" cy="32865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760" y="3725334"/>
            <a:ext cx="4047066" cy="2336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Displacement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2610" y="2387600"/>
            <a:ext cx="4151150" cy="388937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Place is also opened up </a:t>
            </a:r>
          </a:p>
          <a:p>
            <a:r>
              <a:rPr lang="en-GB" sz="2000" dirty="0" smtClean="0"/>
              <a:t>Reconnection between consumer and ‘other’ places </a:t>
            </a:r>
          </a:p>
          <a:p>
            <a:r>
              <a:rPr lang="en-GB" sz="2000" dirty="0" smtClean="0"/>
              <a:t>Reaches beyond the parochial </a:t>
            </a:r>
          </a:p>
          <a:p>
            <a:r>
              <a:rPr lang="en-GB" sz="2000" dirty="0" smtClean="0"/>
              <a:t>Just as much as it opens, it also localises and bounds</a:t>
            </a:r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734" y="800006"/>
            <a:ext cx="3289300" cy="2476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760" y="3528483"/>
            <a:ext cx="3956274" cy="274849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117068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Ethical consumption as commodification of care?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2374" y="2595562"/>
            <a:ext cx="38100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Guthman(2003)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Care for self and society </a:t>
            </a:r>
          </a:p>
          <a:p>
            <a:r>
              <a:rPr lang="en-GB" dirty="0" smtClean="0"/>
              <a:t>Emergence of organic salad market in California</a:t>
            </a:r>
          </a:p>
          <a:p>
            <a:r>
              <a:rPr lang="en-GB" dirty="0" smtClean="0"/>
              <a:t>The materiality of salad not incidental </a:t>
            </a:r>
          </a:p>
          <a:p>
            <a:pPr lvl="1"/>
            <a:r>
              <a:rPr lang="en-GB" dirty="0" smtClean="0"/>
              <a:t>Low calorie food </a:t>
            </a:r>
          </a:p>
          <a:p>
            <a:pPr lvl="1"/>
            <a:r>
              <a:rPr lang="en-GB" dirty="0" smtClean="0"/>
              <a:t>Conflates with value placed on slim bodies </a:t>
            </a:r>
          </a:p>
          <a:p>
            <a:r>
              <a:rPr lang="en-GB" dirty="0" smtClean="0"/>
              <a:t>Associated with higher class </a:t>
            </a:r>
          </a:p>
          <a:p>
            <a:pPr lvl="1"/>
            <a:r>
              <a:rPr lang="en-GB" dirty="0" smtClean="0"/>
              <a:t>‘yuppie chow’ </a:t>
            </a:r>
          </a:p>
          <a:p>
            <a:r>
              <a:rPr lang="en-GB" dirty="0" smtClean="0"/>
              <a:t>Social aspirations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3855"/>
            <a:ext cx="8913813" cy="1191167"/>
          </a:xfrm>
        </p:spPr>
        <p:txBody>
          <a:bodyPr>
            <a:normAutofit/>
          </a:bodyPr>
          <a:lstStyle/>
          <a:p>
            <a:r>
              <a:rPr lang="en-GB" dirty="0" err="1" smtClean="0"/>
              <a:t>Responsibilised</a:t>
            </a:r>
            <a:r>
              <a:rPr lang="en-GB" dirty="0" smtClean="0"/>
              <a:t> consumers and social expression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“Eating organic salad mix  was in some sense performative of an elite sensibility, albeit rather an unusual one. Organic salad mix was strongly coupled with – indeed helped to animate – the figure of the ‘yuppie’, the San Francisco Bay area of which was not wholly devoid of social conscience….but not shorn of gentrified aspirations either” (2003: 52). </a:t>
            </a:r>
            <a:endParaRPr lang="en-GB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Slow Food Movement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6534" y="2383366"/>
            <a:ext cx="3420534" cy="3893609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0268" y="2038256"/>
            <a:ext cx="4029934" cy="25950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7534" y="4216400"/>
            <a:ext cx="3403600" cy="2387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34" y="2169489"/>
            <a:ext cx="3289300" cy="2463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600" y="4216400"/>
            <a:ext cx="3911600" cy="251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West &amp; Domingos (2012)</a:t>
            </a:r>
            <a:endParaRPr lang="en-US" dirty="0"/>
          </a:p>
        </p:txBody>
      </p:sp>
      <p:sp>
        <p:nvSpPr>
          <p:cNvPr id="36147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Serpa</a:t>
            </a:r>
            <a:r>
              <a:rPr lang="en-GB" dirty="0" smtClean="0"/>
              <a:t> Cheese Presidia, </a:t>
            </a:r>
            <a:r>
              <a:rPr lang="en-GB" dirty="0" err="1" smtClean="0"/>
              <a:t>Alentajo</a:t>
            </a:r>
            <a:r>
              <a:rPr lang="en-GB" dirty="0" smtClean="0"/>
              <a:t>, Portugal</a:t>
            </a:r>
          </a:p>
          <a:p>
            <a:r>
              <a:rPr lang="en-GB" dirty="0" smtClean="0"/>
              <a:t>Producers have to follow three procedures</a:t>
            </a:r>
          </a:p>
          <a:p>
            <a:pPr lvl="1"/>
            <a:r>
              <a:rPr lang="en-GB" dirty="0" smtClean="0"/>
              <a:t>Milk from indigenous breeds </a:t>
            </a:r>
          </a:p>
          <a:p>
            <a:pPr lvl="1"/>
            <a:r>
              <a:rPr lang="en-GB" dirty="0" smtClean="0"/>
              <a:t>‘Traditional’ methods of maturing </a:t>
            </a:r>
          </a:p>
          <a:p>
            <a:pPr lvl="1"/>
            <a:r>
              <a:rPr lang="en-GB" dirty="0" smtClean="0"/>
              <a:t>Age the cheese for longer period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9794" y="2311400"/>
            <a:ext cx="3263900" cy="2489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760" y="4127500"/>
            <a:ext cx="3289300" cy="246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Critical of Slow Food as Elitist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Producers shifted from these ‘traditions’</a:t>
            </a:r>
          </a:p>
          <a:p>
            <a:pPr lvl="1"/>
            <a:r>
              <a:rPr lang="en-GB" dirty="0" smtClean="0"/>
              <a:t>Not economically viable </a:t>
            </a:r>
          </a:p>
          <a:p>
            <a:r>
              <a:rPr lang="en-GB" dirty="0" smtClean="0"/>
              <a:t>Slow Food ignores historical political and economic relations</a:t>
            </a:r>
          </a:p>
          <a:p>
            <a:r>
              <a:rPr lang="en-GB" dirty="0" smtClean="0"/>
              <a:t>Set up a narrative of a timeless, artisan, local producer</a:t>
            </a:r>
          </a:p>
          <a:p>
            <a:r>
              <a:rPr lang="en-GB" dirty="0" smtClean="0"/>
              <a:t>Motivated middle-class ideology </a:t>
            </a:r>
          </a:p>
          <a:p>
            <a:r>
              <a:rPr lang="en-GB" dirty="0" smtClean="0"/>
              <a:t>Doesn’t challenge consumerism, but creates ‘good’ and ‘bad’ consumerism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Lyon (2010)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70668"/>
            <a:ext cx="7610476" cy="3895662"/>
          </a:xfrm>
        </p:spPr>
        <p:txBody>
          <a:bodyPr>
            <a:normAutofit/>
          </a:bodyPr>
          <a:lstStyle/>
          <a:p>
            <a:r>
              <a:rPr lang="en-GB" dirty="0" smtClean="0"/>
              <a:t>Fair trade and organic coffee co-operative in Guatemala</a:t>
            </a:r>
          </a:p>
          <a:p>
            <a:r>
              <a:rPr lang="en-GB" dirty="0" smtClean="0"/>
              <a:t>Co-operation is hard work</a:t>
            </a:r>
          </a:p>
          <a:p>
            <a:r>
              <a:rPr lang="en-GB" dirty="0" smtClean="0"/>
              <a:t>Need to acquire new skills (and new debt) </a:t>
            </a:r>
          </a:p>
          <a:p>
            <a:r>
              <a:rPr lang="en-GB" dirty="0" smtClean="0"/>
              <a:t>Increased surveillance</a:t>
            </a:r>
          </a:p>
          <a:p>
            <a:r>
              <a:rPr lang="en-GB" dirty="0" smtClean="0"/>
              <a:t>Newcomers challenge existing systems of social prestige</a:t>
            </a:r>
          </a:p>
          <a:p>
            <a:r>
              <a:rPr lang="en-GB" dirty="0" smtClean="0"/>
              <a:t>But, it does give small farmers a louder voice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Week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4424" y="2387600"/>
            <a:ext cx="7610476" cy="3878729"/>
          </a:xfrm>
        </p:spPr>
        <p:txBody>
          <a:bodyPr>
            <a:normAutofit/>
          </a:bodyPr>
          <a:lstStyle/>
          <a:p>
            <a:r>
              <a:rPr lang="en-GB" dirty="0" smtClean="0"/>
              <a:t>Biographical objects, intimacies and memory</a:t>
            </a:r>
          </a:p>
          <a:p>
            <a:r>
              <a:rPr lang="en-GB" dirty="0" smtClean="0"/>
              <a:t>Not outward expressions but personal layers of meaning</a:t>
            </a:r>
          </a:p>
          <a:p>
            <a:r>
              <a:rPr lang="en-GB" dirty="0" smtClean="0"/>
              <a:t>Key </a:t>
            </a:r>
            <a:r>
              <a:rPr lang="en-GB" dirty="0" smtClean="0"/>
              <a:t>Reading: </a:t>
            </a:r>
            <a:endParaRPr lang="en-GB" dirty="0" smtClean="0"/>
          </a:p>
          <a:p>
            <a:pPr lvl="1"/>
            <a:r>
              <a:rPr lang="en-GB" dirty="0" err="1" smtClean="0"/>
              <a:t>Gell</a:t>
            </a:r>
            <a:r>
              <a:rPr lang="en-GB" dirty="0" smtClean="0"/>
              <a:t> (1986)– ‘totalising biographies’ </a:t>
            </a:r>
            <a:endParaRPr lang="en-GB" dirty="0" smtClean="0"/>
          </a:p>
          <a:p>
            <a:r>
              <a:rPr lang="en-GB" dirty="0" smtClean="0"/>
              <a:t>You </a:t>
            </a:r>
            <a:r>
              <a:rPr lang="en-GB" dirty="0" smtClean="0"/>
              <a:t>can also reflect on Janet Carsten (Cooking Money) and how this relates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49</TotalTime>
  <Words>641</Words>
  <Application>Microsoft Macintosh PowerPoint</Application>
  <PresentationFormat>On-screen Show (4:3)</PresentationFormat>
  <Paragraphs>86</Paragraphs>
  <Slides>25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Perspective</vt:lpstr>
      <vt:lpstr>Fair Trade and Ethical Consumption</vt:lpstr>
      <vt:lpstr>Slide 2</vt:lpstr>
      <vt:lpstr>Slide 3</vt:lpstr>
      <vt:lpstr>Slide 4</vt:lpstr>
      <vt:lpstr>Slide 5</vt:lpstr>
      <vt:lpstr>Slide 6</vt:lpstr>
      <vt:lpstr>Can we think of Fair Trade….. </vt:lpstr>
      <vt:lpstr>Goodman et al (2011)</vt:lpstr>
      <vt:lpstr>1 Pictures of Growers </vt:lpstr>
      <vt:lpstr>2. Romantic Landscapes</vt:lpstr>
      <vt:lpstr>Shift to quality </vt:lpstr>
      <vt:lpstr>3. Celebrity Culture</vt:lpstr>
      <vt:lpstr>4. Labour and technologies</vt:lpstr>
      <vt:lpstr>5. Narratives </vt:lpstr>
      <vt:lpstr>Coles and Crang (2011)</vt:lpstr>
      <vt:lpstr>Placing</vt:lpstr>
      <vt:lpstr>Displacement</vt:lpstr>
      <vt:lpstr>Ethical consumption as commodification of care? </vt:lpstr>
      <vt:lpstr>Guthman(2003) </vt:lpstr>
      <vt:lpstr>Responsibilised consumers and social expression </vt:lpstr>
      <vt:lpstr>The Slow Food Movement</vt:lpstr>
      <vt:lpstr>West &amp; Domingos (2012)</vt:lpstr>
      <vt:lpstr>Critical of Slow Food as Elitist</vt:lpstr>
      <vt:lpstr>Lyon (2010) </vt:lpstr>
      <vt:lpstr>Next Week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 Trade and Ethical Consumption</dc:title>
  <dc:creator>Emma-Jayne Abbots</dc:creator>
  <cp:lastModifiedBy>Emma-Jayne Abbots</cp:lastModifiedBy>
  <cp:revision>7</cp:revision>
  <dcterms:created xsi:type="dcterms:W3CDTF">2016-11-29T18:43:31Z</dcterms:created>
  <dcterms:modified xsi:type="dcterms:W3CDTF">2016-11-29T19:21:34Z</dcterms:modified>
</cp:coreProperties>
</file>