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63" r:id="rId3"/>
    <p:sldId id="264" r:id="rId4"/>
    <p:sldId id="257" r:id="rId5"/>
    <p:sldId id="281" r:id="rId6"/>
    <p:sldId id="262" r:id="rId7"/>
    <p:sldId id="258" r:id="rId8"/>
    <p:sldId id="328" r:id="rId9"/>
    <p:sldId id="260" r:id="rId10"/>
    <p:sldId id="334" r:id="rId11"/>
    <p:sldId id="259" r:id="rId12"/>
    <p:sldId id="331" r:id="rId13"/>
    <p:sldId id="332" r:id="rId14"/>
    <p:sldId id="261" r:id="rId15"/>
    <p:sldId id="278" r:id="rId16"/>
    <p:sldId id="311" r:id="rId17"/>
    <p:sldId id="312" r:id="rId18"/>
    <p:sldId id="313" r:id="rId19"/>
    <p:sldId id="314" r:id="rId20"/>
    <p:sldId id="315" r:id="rId21"/>
    <p:sldId id="317" r:id="rId22"/>
    <p:sldId id="318" r:id="rId23"/>
    <p:sldId id="316" r:id="rId24"/>
    <p:sldId id="319" r:id="rId25"/>
    <p:sldId id="320" r:id="rId26"/>
    <p:sldId id="321" r:id="rId27"/>
    <p:sldId id="322" r:id="rId28"/>
    <p:sldId id="323" r:id="rId29"/>
    <p:sldId id="324" r:id="rId30"/>
    <p:sldId id="325" r:id="rId31"/>
    <p:sldId id="326" r:id="rId32"/>
    <p:sldId id="327" r:id="rId33"/>
    <p:sldId id="329" r:id="rId34"/>
    <p:sldId id="330" r:id="rId35"/>
    <p:sldId id="333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5"/>
  </p:normalViewPr>
  <p:slideViewPr>
    <p:cSldViewPr snapToGrid="0" snapToObjects="1">
      <p:cViewPr>
        <p:scale>
          <a:sx n="82" d="100"/>
          <a:sy n="82" d="100"/>
        </p:scale>
        <p:origin x="600" y="4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63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0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256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88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250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176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218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313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2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598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1729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7628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850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91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037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42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097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55595-692E-A143-AAAA-905F99DBB09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113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om/url?sa=i&amp;rct=j&amp;q=&amp;esrc=s&amp;source=images&amp;cd=&amp;ved=2ahUKEwjshvKUxevjAhVQxIUKHS4DBDYQjRx6BAgBEAQ&amp;url=http://memorize.com/femur-features/nilaguwa&amp;psig=AOvVaw15y7bdlVhhHQcvSiTwP8px&amp;ust=156508796440839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02B6E-78A8-4E4E-B3C2-502F948642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Hip Arthrokinematics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64599C-AB2C-4F4C-87BD-65368D38A9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Kerry Nicholas</a:t>
            </a:r>
          </a:p>
        </p:txBody>
      </p:sp>
    </p:spTree>
    <p:extLst>
      <p:ext uri="{BB962C8B-B14F-4D97-AF65-F5344CB8AC3E}">
        <p14:creationId xmlns:p14="http://schemas.microsoft.com/office/powerpoint/2010/main" val="2682050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A407F-E13A-1845-9E96-E8AD7BD81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42629-9C8B-5441-9F0F-1DF17FD5A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ROM</a:t>
            </a:r>
          </a:p>
          <a:p>
            <a:r>
              <a:rPr lang="en-GB" dirty="0"/>
              <a:t>Movements</a:t>
            </a:r>
          </a:p>
          <a:p>
            <a:r>
              <a:rPr lang="en-GB" dirty="0"/>
              <a:t>Functions</a:t>
            </a:r>
          </a:p>
          <a:p>
            <a:r>
              <a:rPr lang="en-GB" dirty="0"/>
              <a:t>Problems</a:t>
            </a:r>
          </a:p>
        </p:txBody>
      </p:sp>
    </p:spTree>
    <p:extLst>
      <p:ext uri="{BB962C8B-B14F-4D97-AF65-F5344CB8AC3E}">
        <p14:creationId xmlns:p14="http://schemas.microsoft.com/office/powerpoint/2010/main" val="4128492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CCCAB-AAA0-8A48-81BC-0FD1BDA95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9281-1757-F541-9ECB-7C7B262BA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understand how the hip moves.</a:t>
            </a:r>
          </a:p>
          <a:p>
            <a:r>
              <a:rPr lang="en-GB" dirty="0"/>
              <a:t>To understand how the hip aids in activities of daily living.</a:t>
            </a:r>
          </a:p>
          <a:p>
            <a:r>
              <a:rPr lang="en-GB" dirty="0"/>
              <a:t>To understand some problems causing movement issues at the hip.</a:t>
            </a:r>
          </a:p>
        </p:txBody>
      </p:sp>
    </p:spTree>
    <p:extLst>
      <p:ext uri="{BB962C8B-B14F-4D97-AF65-F5344CB8AC3E}">
        <p14:creationId xmlns:p14="http://schemas.microsoft.com/office/powerpoint/2010/main" val="2118401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B8750-97CD-A94A-A373-F885885FF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20756"/>
            <a:ext cx="9905998" cy="1478570"/>
          </a:xfrm>
        </p:spPr>
        <p:txBody>
          <a:bodyPr/>
          <a:lstStyle/>
          <a:p>
            <a:r>
              <a:rPr lang="en-GB" dirty="0"/>
              <a:t>Hip </a:t>
            </a:r>
            <a:r>
              <a:rPr lang="en-GB" dirty="0" err="1"/>
              <a:t>Roms</a:t>
            </a:r>
            <a:r>
              <a:rPr lang="en-GB" dirty="0"/>
              <a:t>, Movements &amp; ADL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BAF2F8-3293-5E4E-8818-7C4ABEC62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8048" y="1105972"/>
            <a:ext cx="4114800" cy="3683000"/>
          </a:xfrm>
          <a:prstGeom prst="rect">
            <a:avLst/>
          </a:prstGeom>
        </p:spPr>
      </p:pic>
      <p:pic>
        <p:nvPicPr>
          <p:cNvPr id="2050" name="Picture 2" descr="Range of Motion After a Joint Replacement: Milestones to Hit After Surgery">
            <a:extLst>
              <a:ext uri="{FF2B5EF4-FFF2-40B4-BE49-F238E27FC236}">
                <a16:creationId xmlns:a16="http://schemas.microsoft.com/office/drawing/2014/main" id="{FB316F3E-CB2F-3B4C-A864-964E951BF1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9" b="6090"/>
          <a:stretch/>
        </p:blipFill>
        <p:spPr bwMode="auto">
          <a:xfrm>
            <a:off x="1466850" y="1414462"/>
            <a:ext cx="3683000" cy="324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4528EC-71BC-E343-9AF4-5078E6722F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1412" y="4882028"/>
            <a:ext cx="10363199" cy="177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25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1FFD4-C93F-4F67-BE86-E7460D6D0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478570"/>
          </a:xfrm>
        </p:spPr>
        <p:txBody>
          <a:bodyPr/>
          <a:lstStyle/>
          <a:p>
            <a:r>
              <a:rPr lang="en-GB" dirty="0"/>
              <a:t>Muscles of the hip / groups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698FA3-7967-41CA-AFF5-C92C64B80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156632"/>
              </p:ext>
            </p:extLst>
          </p:nvPr>
        </p:nvGraphicFramePr>
        <p:xfrm>
          <a:off x="1141413" y="1385515"/>
          <a:ext cx="9845424" cy="4938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1808">
                  <a:extLst>
                    <a:ext uri="{9D8B030D-6E8A-4147-A177-3AD203B41FA5}">
                      <a16:colId xmlns:a16="http://schemas.microsoft.com/office/drawing/2014/main" val="1261260274"/>
                    </a:ext>
                  </a:extLst>
                </a:gridCol>
                <a:gridCol w="3281808">
                  <a:extLst>
                    <a:ext uri="{9D8B030D-6E8A-4147-A177-3AD203B41FA5}">
                      <a16:colId xmlns:a16="http://schemas.microsoft.com/office/drawing/2014/main" val="1015914033"/>
                    </a:ext>
                  </a:extLst>
                </a:gridCol>
                <a:gridCol w="3281808">
                  <a:extLst>
                    <a:ext uri="{9D8B030D-6E8A-4147-A177-3AD203B41FA5}">
                      <a16:colId xmlns:a16="http://schemas.microsoft.com/office/drawing/2014/main" val="833610771"/>
                    </a:ext>
                  </a:extLst>
                </a:gridCol>
              </a:tblGrid>
              <a:tr h="2333563"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Extension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maximus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Semimembranosus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Semitendinosus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Biceps femoris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Abduction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medius 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</a:t>
                      </a:r>
                      <a:r>
                        <a:rPr lang="en-GB" sz="1800" b="0" dirty="0" err="1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minimus</a:t>
                      </a:r>
                      <a:endParaRPr lang="en-GB" sz="1600" dirty="0" err="1"/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Tensor fascia </a:t>
                      </a:r>
                      <a:r>
                        <a:rPr lang="en-GB" sz="1800" b="0" dirty="0" err="1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lata</a:t>
                      </a:r>
                      <a:endParaRPr lang="en-GB" sz="1800" b="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maximus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Sartorius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Internal rotation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 </a:t>
                      </a:r>
                      <a:r>
                        <a:rPr lang="en-GB" sz="1800" b="0" kern="1200" dirty="0" err="1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medius</a:t>
                      </a: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(ant fibres)  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 </a:t>
                      </a:r>
                      <a:r>
                        <a:rPr lang="en-GB" sz="1800" b="0" kern="1200" dirty="0" err="1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minimus</a:t>
                      </a: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(ant fibres)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TFL</a:t>
                      </a:r>
                    </a:p>
                    <a:p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     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388388"/>
                  </a:ext>
                </a:extLst>
              </a:tr>
              <a:tr h="2604656"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Flexion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Psoas major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Iliacus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Rectus femoris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Sartorius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Pectineus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Adduction</a:t>
                      </a:r>
                    </a:p>
                    <a:p>
                      <a:pPr marL="41148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Adductor longus       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 Adductor magnus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 Adductor brevis</a:t>
                      </a:r>
                      <a:endParaRPr lang="en-GB" sz="1600" dirty="0"/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 </a:t>
                      </a:r>
                      <a:r>
                        <a:rPr lang="en-GB" sz="1800" dirty="0" err="1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Gracilis</a:t>
                      </a:r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Pectineus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External rotation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 maximus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 </a:t>
                      </a:r>
                      <a:r>
                        <a:rPr lang="en-GB" sz="1600" kern="1200" dirty="0" err="1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medius</a:t>
                      </a: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(post fibres)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Piriformis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Obturator Internus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Gemellus Superior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Gemellus Inferior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Quadratus Femoris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Obturator Externus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0877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94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855"/>
    </mc:Choice>
    <mc:Fallback xmlns="">
      <p:transition spd="slow" advTm="10885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D5C41-A44F-4049-AFC4-C93188087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Planes, Movements &amp; Muscles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A4C8EA-6A5F-9C46-A18A-8896A3855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0" y="1746250"/>
            <a:ext cx="10858500" cy="3365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21ABDD-C71C-A248-AEFB-4A5FECFD02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415" y="6211094"/>
            <a:ext cx="3581585" cy="56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117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FF83D-E81B-914B-A573-F8F8A2F5C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0200"/>
            <a:ext cx="10577513" cy="4872038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The ball and socket structure of the hip joint allows for six degrees of freedom around three axes of motion at the hip joint </a:t>
            </a:r>
            <a:r>
              <a:rPr lang="en-GB" sz="2000" dirty="0" err="1"/>
              <a:t>center</a:t>
            </a:r>
            <a:r>
              <a:rPr lang="en-GB" sz="2000" dirty="0"/>
              <a:t>. </a:t>
            </a:r>
          </a:p>
          <a:p>
            <a:r>
              <a:rPr lang="en-GB" sz="2000" dirty="0"/>
              <a:t>Although the hip is a relatively mobile joint, it is also incredibly stable because of its osseous architecture, joint articulation, and extensive surrounding soft tissue structures. </a:t>
            </a:r>
          </a:p>
          <a:p>
            <a:r>
              <a:rPr lang="en-GB" sz="2000" dirty="0"/>
              <a:t>Open chain activity of the hip joint is characterized by femoral-on-pelvic motion, whereas closed chain function often results in pelvic-on-femoral motion.</a:t>
            </a:r>
          </a:p>
          <a:p>
            <a:r>
              <a:rPr lang="en-GB" sz="2000" dirty="0"/>
              <a:t>Femoral-on-pelvic movement is considered open chain movement and pelvic-on-femoral movement as closed chain. </a:t>
            </a:r>
          </a:p>
          <a:p>
            <a:r>
              <a:rPr lang="en-GB" sz="2000" dirty="0"/>
              <a:t>The hip joint abides by the principles of the convex on concave and concave on convex rules. </a:t>
            </a:r>
          </a:p>
          <a:p>
            <a:r>
              <a:rPr lang="en-GB" sz="2000" dirty="0"/>
              <a:t>These principles state that when a convex surface (i.e., femoral head) moves on a concave surface (i.e., acetabulum), the motion between the joint surfaces occurs in the opposite directions. </a:t>
            </a:r>
          </a:p>
          <a:p>
            <a:r>
              <a:rPr lang="en-GB" sz="2000" dirty="0"/>
              <a:t>Conversely, when the concave surface of the acetabulum moves on a convex surface of the femoral head, the motions at the joint will occur in the same direction (i.e., closed chain hip motion).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6356FC-ECAE-F146-A6D1-29075B4EC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746125"/>
            <a:ext cx="3581585" cy="56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30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8676D-D634-4B82-81A5-32A68582A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21" y="256051"/>
            <a:ext cx="9391130" cy="122398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Femoral neck angles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29E82ED-00ED-4B1C-BBDA-537ED4F6A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5007" y="4097215"/>
            <a:ext cx="4462881" cy="2573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Angle of inclination: </a:t>
            </a:r>
          </a:p>
          <a:p>
            <a:pPr marL="0" indent="0">
              <a:buNone/>
            </a:pPr>
            <a:r>
              <a:rPr lang="en-GB" dirty="0"/>
              <a:t>N</a:t>
            </a:r>
            <a:r>
              <a:rPr lang="en-GB" sz="2000" dirty="0"/>
              <a:t>ormal value = 125 degrees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000" b="1" dirty="0"/>
              <a:t>Angle of torsion: </a:t>
            </a:r>
          </a:p>
          <a:p>
            <a:pPr marL="0" indent="0">
              <a:buNone/>
            </a:pPr>
            <a:r>
              <a:rPr lang="en-GB" sz="2000" dirty="0"/>
              <a:t>normal value = 15 degrees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3" descr="Image result for femur unlabelled">
            <a:hlinkClick r:id="rId2" tgtFrame="&quot;_blank&quot;"/>
            <a:extLst>
              <a:ext uri="{FF2B5EF4-FFF2-40B4-BE49-F238E27FC236}">
                <a16:creationId xmlns:a16="http://schemas.microsoft.com/office/drawing/2014/main" id="{2B213FF7-45F2-421C-BE3F-53FC50776F62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404"/>
          <a:stretch/>
        </p:blipFill>
        <p:spPr bwMode="auto">
          <a:xfrm>
            <a:off x="608681" y="1677972"/>
            <a:ext cx="4207197" cy="4655268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0A73C02B-5693-4128-A6F3-CA6F004A1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5007" y="1677972"/>
            <a:ext cx="3922615" cy="20233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1AEF310-6933-4E3E-98C0-0102D2D028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56751" y="1677973"/>
            <a:ext cx="2099456" cy="456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99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79"/>
    </mc:Choice>
    <mc:Fallback xmlns="">
      <p:transition spd="slow" advTm="4237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4B48A-7007-304D-A87E-48C7C5C91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Orientation of pelvis on 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F711E-1469-794B-A61D-38021E213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00225"/>
            <a:ext cx="9905999" cy="42291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bony structure and soft tissue support of the hip joint minimize translational motion of the femoral head on the acetabulum.</a:t>
            </a:r>
          </a:p>
          <a:p>
            <a:r>
              <a:rPr lang="en-GB" dirty="0"/>
              <a:t>The motion between the femur and acetabulum during the motions of hip flexion and extension occurs as a pure rotation around a medial-lateral axis that passes through the </a:t>
            </a:r>
            <a:r>
              <a:rPr lang="en-GB" dirty="0" err="1"/>
              <a:t>center</a:t>
            </a:r>
            <a:r>
              <a:rPr lang="en-GB" dirty="0"/>
              <a:t> of the femoral head. </a:t>
            </a:r>
          </a:p>
          <a:p>
            <a:r>
              <a:rPr lang="en-GB" dirty="0"/>
              <a:t>Open chain hip flexion causes a spin of the femoral head in the posterior, while an anterior pelvic tilt will cause an anteriorly directed rotation of both the femoral head and acetabulum. </a:t>
            </a:r>
          </a:p>
          <a:p>
            <a:r>
              <a:rPr lang="en-GB" dirty="0"/>
              <a:t>These motions occur in the opposite direction for open chain hip extension and a posterior pelvic tilt.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454853-DB8D-644C-9361-A19C4495C3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415" y="6211094"/>
            <a:ext cx="3581585" cy="56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830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lf-Therapy Tools Part Two: What, When, and How... — Prepared Athlete  Training &amp; Health">
            <a:extLst>
              <a:ext uri="{FF2B5EF4-FFF2-40B4-BE49-F238E27FC236}">
                <a16:creationId xmlns:a16="http://schemas.microsoft.com/office/drawing/2014/main" id="{FF5F3163-A696-5941-9183-E009E93B30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93" r="-3" b="26494"/>
          <a:stretch/>
        </p:blipFill>
        <p:spPr bwMode="auto"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xercises to Improve Hip Mobility | The Prehab Guys">
            <a:extLst>
              <a:ext uri="{FF2B5EF4-FFF2-40B4-BE49-F238E27FC236}">
                <a16:creationId xmlns:a16="http://schemas.microsoft.com/office/drawing/2014/main" id="{309330DE-5262-9D4B-84B0-3F44147760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6" b="19373"/>
          <a:stretch/>
        </p:blipFill>
        <p:spPr bwMode="auto"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Hip Impingement Solution | Juggernaut Training Systems">
            <a:extLst>
              <a:ext uri="{FF2B5EF4-FFF2-40B4-BE49-F238E27FC236}">
                <a16:creationId xmlns:a16="http://schemas.microsoft.com/office/drawing/2014/main" id="{824C0B80-1D0C-F34C-ACF4-7C780E81F9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3" r="2" b="2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asic Hip Mobilization with Resistance Band | Momentum Physical Therapy of  New Paltz - YouTube">
            <a:extLst>
              <a:ext uri="{FF2B5EF4-FFF2-40B4-BE49-F238E27FC236}">
                <a16:creationId xmlns:a16="http://schemas.microsoft.com/office/drawing/2014/main" id="{46C1FE6C-E9E3-F34B-BE35-6EC851C61B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92" b="-3"/>
          <a:stretch/>
        </p:blipFill>
        <p:spPr bwMode="auto"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361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7722-9534-AA4A-AAC5-B869D8093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Trendelenburg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92F47-CE50-9545-A208-977F4DCE8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85706" cy="4351338"/>
          </a:xfrm>
        </p:spPr>
        <p:txBody>
          <a:bodyPr/>
          <a:lstStyle/>
          <a:p>
            <a:r>
              <a:rPr lang="en-GB" dirty="0"/>
              <a:t>Associated with weakness and poor motor control of the muscles of the lateral line.</a:t>
            </a:r>
          </a:p>
          <a:p>
            <a:r>
              <a:rPr lang="en-GB" dirty="0"/>
              <a:t>Frontal plane performance.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4A56E0-79EB-8544-9C59-13A0235259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7652" y="0"/>
            <a:ext cx="343992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D3FB37-79E7-D34E-98D5-E1CB1EBFBE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2942" y="100013"/>
            <a:ext cx="2976882" cy="6711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76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C0E33-B5FD-954B-86D8-CA7A56DE5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2753"/>
            <a:ext cx="9905998" cy="1478570"/>
          </a:xfrm>
        </p:spPr>
        <p:txBody>
          <a:bodyPr/>
          <a:lstStyle/>
          <a:p>
            <a:r>
              <a:rPr lang="en-GB" dirty="0"/>
              <a:t>Positive Running (Joyce &amp; </a:t>
            </a:r>
            <a:r>
              <a:rPr lang="en-GB" dirty="0" err="1"/>
              <a:t>Lewindon</a:t>
            </a:r>
            <a:r>
              <a:rPr lang="en-GB" dirty="0"/>
              <a:t>, 2014)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0EE25-CB72-CA44-9D5B-51C43C6568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8344"/>
            <a:ext cx="2724022" cy="35972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C62533-8FF5-614A-A01C-4075679A8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628" y="1651323"/>
            <a:ext cx="3410743" cy="25552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9592EC-8146-AC47-A227-056C3F8E1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4131" y="1614488"/>
            <a:ext cx="2997869" cy="42576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C0FED5-3741-AF42-9037-663B13AA46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4023" y="4222118"/>
            <a:ext cx="6688724" cy="255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157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CE97D8-D47F-DE41-836E-667ACBD79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291" y="1129311"/>
            <a:ext cx="7937500" cy="5651500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54BD2BA-3576-3246-A8BA-EC31C7916372}"/>
              </a:ext>
            </a:extLst>
          </p:cNvPr>
          <p:cNvSpPr/>
          <p:nvPr/>
        </p:nvSpPr>
        <p:spPr>
          <a:xfrm>
            <a:off x="2018804" y="5628904"/>
            <a:ext cx="8146473" cy="605641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A43EB5-95EF-114B-A786-186F520A34A9}"/>
              </a:ext>
            </a:extLst>
          </p:cNvPr>
          <p:cNvSpPr txBox="1">
            <a:spLocks/>
          </p:cNvSpPr>
          <p:nvPr/>
        </p:nvSpPr>
        <p:spPr>
          <a:xfrm>
            <a:off x="125680" y="77189"/>
            <a:ext cx="10217728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Technique, Testing &amp; Training for Running (Joyce &amp; </a:t>
            </a:r>
            <a:r>
              <a:rPr lang="en-GB" dirty="0" err="1"/>
              <a:t>Lewindon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777332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ip dysplasia in dogs - PDSA">
            <a:extLst>
              <a:ext uri="{FF2B5EF4-FFF2-40B4-BE49-F238E27FC236}">
                <a16:creationId xmlns:a16="http://schemas.microsoft.com/office/drawing/2014/main" id="{633FA6F8-E23A-174D-A64C-F5E3381CC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1663700"/>
            <a:ext cx="6997700" cy="43815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ip Dysplasia :: NEMDA ®">
            <a:extLst>
              <a:ext uri="{FF2B5EF4-FFF2-40B4-BE49-F238E27FC236}">
                <a16:creationId xmlns:a16="http://schemas.microsoft.com/office/drawing/2014/main" id="{DB0841AB-29C6-9C4E-B44E-42A6E0913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00" y="1663700"/>
            <a:ext cx="3771900" cy="43815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3BDDAB-8797-AE41-98DE-16761A2EE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latin typeface="+mj-lt"/>
                <a:ea typeface="+mj-ea"/>
                <a:cs typeface="+mj-cs"/>
              </a:rPr>
              <a:t>Hip Abnormalities</a:t>
            </a:r>
          </a:p>
        </p:txBody>
      </p:sp>
    </p:spTree>
    <p:extLst>
      <p:ext uri="{BB962C8B-B14F-4D97-AF65-F5344CB8AC3E}">
        <p14:creationId xmlns:p14="http://schemas.microsoft.com/office/powerpoint/2010/main" val="3298395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8103-3A87-4668-90C4-7B6643BE9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18" y="713065"/>
            <a:ext cx="5767003" cy="471924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Hip impingement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89320F-D1AB-436C-94C5-2B1BF382B2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36967" y="1071563"/>
            <a:ext cx="5264396" cy="452811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145398-E629-436F-BBC7-7B4E2DFD58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5780" y="1884784"/>
            <a:ext cx="4907901" cy="4140096"/>
          </a:xfrm>
        </p:spPr>
        <p:txBody>
          <a:bodyPr>
            <a:normAutofit/>
          </a:bodyPr>
          <a:lstStyle/>
          <a:p>
            <a:r>
              <a:rPr lang="en-GB" sz="2000" b="1" dirty="0"/>
              <a:t>Pincer impingement: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Abnormal covering of head of femur</a:t>
            </a:r>
          </a:p>
          <a:p>
            <a:endParaRPr lang="en-GB" sz="800" dirty="0"/>
          </a:p>
          <a:p>
            <a:r>
              <a:rPr lang="en-GB" sz="2000" b="1" dirty="0"/>
              <a:t>Cam impingement: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Abnormal shape of the femoral head</a:t>
            </a:r>
          </a:p>
        </p:txBody>
      </p:sp>
    </p:spTree>
    <p:extLst>
      <p:ext uri="{BB962C8B-B14F-4D97-AF65-F5344CB8AC3E}">
        <p14:creationId xmlns:p14="http://schemas.microsoft.com/office/powerpoint/2010/main" val="390215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186"/>
    </mc:Choice>
    <mc:Fallback xmlns="">
      <p:transition spd="slow" advTm="4618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3039-8059-644A-A9A5-D18CCA45D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0"/>
            <a:ext cx="9905998" cy="1478570"/>
          </a:xfrm>
        </p:spPr>
        <p:txBody>
          <a:bodyPr/>
          <a:lstStyle/>
          <a:p>
            <a:r>
              <a:rPr lang="en-GB" dirty="0" err="1"/>
              <a:t>Femoroacetabular</a:t>
            </a:r>
            <a:r>
              <a:rPr lang="en-GB" dirty="0"/>
              <a:t> Impingement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DDCEEE-440C-2E45-AB4C-62731CD916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894"/>
          <a:stretch/>
        </p:blipFill>
        <p:spPr>
          <a:xfrm>
            <a:off x="1364343" y="1152983"/>
            <a:ext cx="9144000" cy="549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9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71"/>
    </mc:Choice>
    <mc:Fallback xmlns="">
      <p:transition spd="slow" advTm="4507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4634BD-87D8-C846-9E3F-1142E1F20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44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6"/>
    </mc:Choice>
    <mc:Fallback xmlns="">
      <p:transition spd="slow" advTm="2796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8E8AF7-E5CA-0943-A4A6-86323F795F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6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5"/>
    </mc:Choice>
    <mc:Fallback xmlns="">
      <p:transition spd="slow" advTm="1525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302AF2-F990-3D40-9FEB-1C4782986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25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3"/>
    </mc:Choice>
    <mc:Fallback xmlns="">
      <p:transition spd="slow" advTm="2383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157302-B737-C949-A2F0-3B416EB4B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3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"/>
    </mc:Choice>
    <mc:Fallback xmlns="">
      <p:transition spd="slow" advTm="334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0627EE-5291-D048-A5A8-59524CF0F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08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2"/>
    </mc:Choice>
    <mc:Fallback xmlns="">
      <p:transition spd="slow" advTm="17262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67C4F0-A300-804A-9E1E-F4D2322FB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9"/>
    </mc:Choice>
    <mc:Fallback xmlns="">
      <p:transition spd="slow" advTm="136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43E03B-ADB3-E54F-8A1B-7B2509E569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43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5"/>
    </mc:Choice>
    <mc:Fallback xmlns="">
      <p:transition spd="slow" advTm="1685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circle&#10;&#10;Description automatically generated">
            <a:extLst>
              <a:ext uri="{FF2B5EF4-FFF2-40B4-BE49-F238E27FC236}">
                <a16:creationId xmlns:a16="http://schemas.microsoft.com/office/drawing/2014/main" id="{F8916367-1F3E-1C44-9873-718B257B0B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3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6"/>
    </mc:Choice>
    <mc:Fallback xmlns="">
      <p:transition spd="slow" advTm="5516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72647C-7F71-984D-B364-8C1349373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755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7"/>
    </mc:Choice>
    <mc:Fallback xmlns="">
      <p:transition spd="slow" advTm="2067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8E841C-19AA-4943-BBE2-8AE37B650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4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1"/>
    </mc:Choice>
    <mc:Fallback xmlns="">
      <p:transition spd="slow" advTm="1121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AD4313-BC80-C94A-8F8D-3FD9F31D6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8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13"/>
    </mc:Choice>
    <mc:Fallback xmlns="">
      <p:transition spd="slow" advTm="6213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43DE61-38C0-CD4A-9641-8E0DA7FA4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92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1"/>
    </mc:Choice>
    <mc:Fallback xmlns="">
      <p:transition spd="slow" advTm="7831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DA125E-3B3E-D446-B274-E9CCE308A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80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3"/>
    </mc:Choice>
    <mc:Fallback xmlns="">
      <p:transition spd="slow" advTm="1863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2592D5-59FF-0445-AC83-CEA7C30BF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0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"/>
    </mc:Choice>
    <mc:Fallback xmlns="">
      <p:transition spd="slow" advTm="1603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953591-8720-4841-A9DF-DDE42CABF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29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6"/>
    </mc:Choice>
    <mc:Fallback xmlns="">
      <p:transition spd="slow" advTm="1526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08A3E2-53EE-8641-81E2-0E5CC9237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05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9"/>
    </mc:Choice>
    <mc:Fallback xmlns="">
      <p:transition spd="slow" advTm="3939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D17A69DB-20E7-D44E-9DBE-0D10C6E5C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0000"/>
          <a:stretch/>
        </p:blipFill>
        <p:spPr>
          <a:xfrm>
            <a:off x="929434" y="650497"/>
            <a:ext cx="5833576" cy="5571066"/>
          </a:xfrm>
          <a:prstGeom prst="rect">
            <a:avLst/>
          </a:prstGeom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72988F17-76F2-C445-8594-74233D819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2025" y="1158490"/>
            <a:ext cx="4568793" cy="1713297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C453901-F3AC-F645-A372-987C6FDCD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2301" y="4526704"/>
            <a:ext cx="4578518" cy="789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8908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4FCC9810-EBDA-5A41-82F0-9D633011F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2424" y="493713"/>
            <a:ext cx="9472418" cy="2935287"/>
          </a:xfrm>
          <a:prstGeom prst="rect">
            <a:avLst/>
          </a:prstGeom>
        </p:spPr>
      </p:pic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61D05F7A-010B-E94E-BC3A-803D0B985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424" y="3552441"/>
            <a:ext cx="9472418" cy="297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5749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9A39A-4EDF-624B-BFDF-EE059E56E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Anyone still there?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8B4ADB-EA4D-C849-B2C0-9D046A02AF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9253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529</Words>
  <Application>Microsoft Office PowerPoint</Application>
  <PresentationFormat>Widescreen</PresentationFormat>
  <Paragraphs>86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Tw Cen MT</vt:lpstr>
      <vt:lpstr>Wingdings</vt:lpstr>
      <vt:lpstr>Circuit</vt:lpstr>
      <vt:lpstr>Hip Arthrokinematics</vt:lpstr>
      <vt:lpstr>Overview</vt:lpstr>
      <vt:lpstr>Objectives</vt:lpstr>
      <vt:lpstr>Hip Roms, Movements &amp; ADL</vt:lpstr>
      <vt:lpstr>Muscles of the hip / groups</vt:lpstr>
      <vt:lpstr>Planes, Movements &amp; Muscles</vt:lpstr>
      <vt:lpstr>PowerPoint Presentation</vt:lpstr>
      <vt:lpstr>Femoral neck angles</vt:lpstr>
      <vt:lpstr>Orientation of pelvis on hip</vt:lpstr>
      <vt:lpstr>PowerPoint Presentation</vt:lpstr>
      <vt:lpstr>Trendelenburg</vt:lpstr>
      <vt:lpstr>Positive Running (Joyce &amp; Lewindon, 2014)</vt:lpstr>
      <vt:lpstr>PowerPoint Presentation</vt:lpstr>
      <vt:lpstr>Hip Abnormalities</vt:lpstr>
      <vt:lpstr>Hip impingement</vt:lpstr>
      <vt:lpstr>Femoroacetabular Impingement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Anyone still there?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Hip Arthrokinematics</dc:title>
  <dc:creator>Thomas Cresswell</dc:creator>
  <cp:lastModifiedBy>Kerry Nicholas</cp:lastModifiedBy>
  <cp:revision>2</cp:revision>
  <dcterms:created xsi:type="dcterms:W3CDTF">2020-10-21T08:12:39Z</dcterms:created>
  <dcterms:modified xsi:type="dcterms:W3CDTF">2022-10-05T11:51:35Z</dcterms:modified>
</cp:coreProperties>
</file>